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0" r:id="rId2"/>
    <p:sldId id="319" r:id="rId3"/>
    <p:sldId id="318" r:id="rId4"/>
    <p:sldId id="317" r:id="rId5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30" d="100"/>
          <a:sy n="130" d="100"/>
        </p:scale>
        <p:origin x="2040" y="-66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ropbox\2019%20Zhaniya%20-%20insect%20wheat%20field\New%20submission%20PeerJ%20Nov%202019\PeerJ%20revision%20Feb%202020\new%20supp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'no effect between blocks'!$E$5:$E$6</c:f>
              <c:strCache>
                <c:ptCount val="2"/>
                <c:pt idx="0">
                  <c:v>Block1</c:v>
                </c:pt>
              </c:strCache>
            </c:strRef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'no effect between blocks'!$H$5:$H$6</c:f>
                <c:numCache>
                  <c:formatCode>General</c:formatCode>
                  <c:ptCount val="2"/>
                  <c:pt idx="0">
                    <c:v>0.4932538412185522</c:v>
                  </c:pt>
                  <c:pt idx="1">
                    <c:v>0.88902321916731564</c:v>
                  </c:pt>
                </c:numCache>
              </c:numRef>
            </c:plus>
            <c:minus>
              <c:numRef>
                <c:f>'no effect between blocks'!$H$5:$H$6</c:f>
                <c:numCache>
                  <c:formatCode>General</c:formatCode>
                  <c:ptCount val="2"/>
                  <c:pt idx="0">
                    <c:v>0.4932538412185522</c:v>
                  </c:pt>
                  <c:pt idx="1">
                    <c:v>0.88902321916731564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'no effect between blocks'!$F$5:$F$6</c:f>
              <c:strCache>
                <c:ptCount val="2"/>
                <c:pt idx="0">
                  <c:v>20.03.2018</c:v>
                </c:pt>
                <c:pt idx="1">
                  <c:v>01.04.2018</c:v>
                </c:pt>
              </c:strCache>
            </c:strRef>
          </c:cat>
          <c:val>
            <c:numRef>
              <c:f>'no effect between blocks'!$G$5:$G$6</c:f>
              <c:numCache>
                <c:formatCode>General</c:formatCode>
                <c:ptCount val="2"/>
                <c:pt idx="0">
                  <c:v>1.5326086956521738</c:v>
                </c:pt>
                <c:pt idx="1">
                  <c:v>3.8913043478260869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2C-4E17-8681-F85D612C8FEA}"/>
            </c:ext>
          </c:extLst>
        </c:ser>
        <c:ser>
          <c:idx val="1"/>
          <c:order val="1"/>
          <c:tx>
            <c:strRef>
              <c:f>'no effect between blocks'!$E$7:$E$8</c:f>
              <c:strCache>
                <c:ptCount val="2"/>
                <c:pt idx="0">
                  <c:v>Block2</c:v>
                </c:pt>
              </c:strCache>
            </c:strRef>
          </c:tx>
          <c:spPr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'no effect between blocks'!$H$7:$H$8</c:f>
                <c:numCache>
                  <c:formatCode>General</c:formatCode>
                  <c:ptCount val="2"/>
                  <c:pt idx="0">
                    <c:v>0.22111565867494948</c:v>
                  </c:pt>
                  <c:pt idx="1">
                    <c:v>0.58026340065101567</c:v>
                  </c:pt>
                </c:numCache>
              </c:numRef>
            </c:plus>
            <c:minus>
              <c:numRef>
                <c:f>'no effect between blocks'!$H$7:$H$8</c:f>
                <c:numCache>
                  <c:formatCode>General</c:formatCode>
                  <c:ptCount val="2"/>
                  <c:pt idx="0">
                    <c:v>0.22111565867494948</c:v>
                  </c:pt>
                  <c:pt idx="1">
                    <c:v>0.58026340065101567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'no effect between blocks'!$F$5:$F$6</c:f>
              <c:strCache>
                <c:ptCount val="2"/>
                <c:pt idx="0">
                  <c:v>20.03.2018</c:v>
                </c:pt>
                <c:pt idx="1">
                  <c:v>01.04.2018</c:v>
                </c:pt>
              </c:strCache>
            </c:strRef>
          </c:cat>
          <c:val>
            <c:numRef>
              <c:f>'no effect between blocks'!$G$7:$G$8</c:f>
              <c:numCache>
                <c:formatCode>General</c:formatCode>
                <c:ptCount val="2"/>
                <c:pt idx="0">
                  <c:v>0.79545454545454541</c:v>
                </c:pt>
                <c:pt idx="1">
                  <c:v>4.4545454545454541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2C-4E17-8681-F85D612C8FEA}"/>
            </c:ext>
          </c:extLst>
        </c:ser>
        <c:ser>
          <c:idx val="2"/>
          <c:order val="2"/>
          <c:tx>
            <c:strRef>
              <c:f>'no effect between blocks'!$E$9:$E$10</c:f>
              <c:strCache>
                <c:ptCount val="2"/>
                <c:pt idx="0">
                  <c:v>Block3</c:v>
                </c:pt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'no effect between blocks'!$H$9:$H$10</c:f>
                <c:numCache>
                  <c:formatCode>General</c:formatCode>
                  <c:ptCount val="2"/>
                  <c:pt idx="0">
                    <c:v>0.30527404698156724</c:v>
                  </c:pt>
                  <c:pt idx="1">
                    <c:v>0.65859160233456493</c:v>
                  </c:pt>
                </c:numCache>
              </c:numRef>
            </c:plus>
            <c:minus>
              <c:numRef>
                <c:f>'no effect between blocks'!$H$9:$H$10</c:f>
                <c:numCache>
                  <c:formatCode>General</c:formatCode>
                  <c:ptCount val="2"/>
                  <c:pt idx="0">
                    <c:v>0.30527404698156724</c:v>
                  </c:pt>
                  <c:pt idx="1">
                    <c:v>0.65859160233456493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'no effect between blocks'!$F$5:$F$6</c:f>
              <c:strCache>
                <c:ptCount val="2"/>
                <c:pt idx="0">
                  <c:v>20.03.2018</c:v>
                </c:pt>
                <c:pt idx="1">
                  <c:v>01.04.2018</c:v>
                </c:pt>
              </c:strCache>
            </c:strRef>
          </c:cat>
          <c:val>
            <c:numRef>
              <c:f>'no effect between blocks'!$G$9:$G$10</c:f>
              <c:numCache>
                <c:formatCode>General</c:formatCode>
                <c:ptCount val="2"/>
                <c:pt idx="0">
                  <c:v>1.0919540229885059</c:v>
                </c:pt>
                <c:pt idx="1">
                  <c:v>3.9080459770114944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2C-4E17-8681-F85D612C8F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6703712"/>
        <c:axId val="363828176"/>
      </c:barChart>
      <c:catAx>
        <c:axId val="366703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3828176"/>
        <c:crosses val="autoZero"/>
        <c:auto val="1"/>
        <c:lblAlgn val="ctr"/>
        <c:lblOffset val="100"/>
        <c:noMultiLvlLbl val="0"/>
      </c:catAx>
      <c:valAx>
        <c:axId val="363828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Number of aphids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703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0"/>
            <c:marker>
              <c:symbol val="circle"/>
              <c:size val="8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3F5A-4091-B4E3-B5EF795661C7}"/>
              </c:ext>
            </c:extLst>
          </c:dPt>
          <c:dPt>
            <c:idx val="1"/>
            <c:marker>
              <c:symbol val="circle"/>
              <c:size val="8"/>
              <c:spPr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3F5A-4091-B4E3-B5EF795661C7}"/>
              </c:ext>
            </c:extLst>
          </c:dPt>
          <c:dPt>
            <c:idx val="3"/>
            <c:marker>
              <c:symbol val="circle"/>
              <c:size val="8"/>
              <c:spPr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3F5A-4091-B4E3-B5EF795661C7}"/>
              </c:ext>
            </c:extLst>
          </c:dPt>
          <c:dPt>
            <c:idx val="4"/>
            <c:marker>
              <c:symbol val="circle"/>
              <c:size val="8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3F5A-4091-B4E3-B5EF795661C7}"/>
              </c:ext>
            </c:extLst>
          </c:dPt>
          <c:dPt>
            <c:idx val="5"/>
            <c:marker>
              <c:symbol val="circle"/>
              <c:size val="8"/>
              <c:spPr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3F5A-4091-B4E3-B5EF795661C7}"/>
              </c:ext>
            </c:extLst>
          </c:dPt>
          <c:dPt>
            <c:idx val="7"/>
            <c:marker>
              <c:symbol val="circle"/>
              <c:size val="8"/>
              <c:spPr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3F5A-4091-B4E3-B5EF795661C7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917D1FD8-DA22-4766-B2EF-06AA89CB09B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3F5A-4091-B4E3-B5EF795661C7}"/>
                </c:ext>
              </c:extLst>
            </c:dLbl>
            <c:dLbl>
              <c:idx val="1"/>
              <c:layout>
                <c:manualLayout>
                  <c:x val="-1.6191540162297558E-2"/>
                  <c:y val="-1.7305628463108777E-2"/>
                </c:manualLayout>
              </c:layout>
              <c:tx>
                <c:rich>
                  <a:bodyPr/>
                  <a:lstStyle/>
                  <a:p>
                    <a:fld id="{F416367B-3A30-4683-AB2E-FC580F4824EA}" type="CELLRANGE">
                      <a:rPr lang="en-US" dirty="0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4398352141795289E-2"/>
                      <c:h val="6.053718285214348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3F5A-4091-B4E3-B5EF795661C7}"/>
                </c:ext>
              </c:extLst>
            </c:dLbl>
            <c:dLbl>
              <c:idx val="2"/>
              <c:layout>
                <c:manualLayout>
                  <c:x val="-1.216042753954585E-2"/>
                  <c:y val="-1.9157480314960767E-2"/>
                </c:manualLayout>
              </c:layout>
              <c:tx>
                <c:rich>
                  <a:bodyPr/>
                  <a:lstStyle/>
                  <a:p>
                    <a:fld id="{8A858760-AD49-4CA9-B072-581B6650E17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3F5A-4091-B4E3-B5EF795661C7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098F8297-3379-4684-8B19-FCDC828D04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3F5A-4091-B4E3-B5EF795661C7}"/>
                </c:ext>
              </c:extLst>
            </c:dLbl>
            <c:dLbl>
              <c:idx val="4"/>
              <c:layout>
                <c:manualLayout>
                  <c:x val="-0.10180666540130461"/>
                  <c:y val="-6.3896179644211144E-4"/>
                </c:manualLayout>
              </c:layout>
              <c:tx>
                <c:rich>
                  <a:bodyPr/>
                  <a:lstStyle/>
                  <a:p>
                    <a:fld id="{080105F2-00C5-4E1A-A92D-B5AE4DEF840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3F5A-4091-B4E3-B5EF795661C7}"/>
                </c:ext>
              </c:extLst>
            </c:dLbl>
            <c:dLbl>
              <c:idx val="5"/>
              <c:layout>
                <c:manualLayout>
                  <c:x val="-5.7984583812621192E-2"/>
                  <c:y val="-3.3972295129775447E-2"/>
                </c:manualLayout>
              </c:layout>
              <c:tx>
                <c:rich>
                  <a:bodyPr/>
                  <a:lstStyle/>
                  <a:p>
                    <a:fld id="{D03D352A-4814-40C4-A524-2BC26B60D167}" type="CELLRANGE">
                      <a:rPr lang="en-US" dirty="0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3F5A-4091-B4E3-B5EF795661C7}"/>
                </c:ext>
              </c:extLst>
            </c:dLbl>
            <c:dLbl>
              <c:idx val="6"/>
              <c:layout>
                <c:manualLayout>
                  <c:x val="-5.2605308491471756E-2"/>
                  <c:y val="-4.1379702537182921E-2"/>
                </c:manualLayout>
              </c:layout>
              <c:tx>
                <c:rich>
                  <a:bodyPr/>
                  <a:lstStyle/>
                  <a:p>
                    <a:fld id="{82240132-15CB-487C-A6A9-1BB7C780EB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3F5A-4091-B4E3-B5EF795661C7}"/>
                </c:ext>
              </c:extLst>
            </c:dLbl>
            <c:dLbl>
              <c:idx val="7"/>
              <c:layout>
                <c:manualLayout>
                  <c:x val="2.6827376152678117E-3"/>
                  <c:y val="-4.3426655001458153E-3"/>
                </c:manualLayout>
              </c:layout>
              <c:tx>
                <c:rich>
                  <a:bodyPr/>
                  <a:lstStyle/>
                  <a:p>
                    <a:fld id="{C3C8BBFF-5E2D-4323-9C5C-235D88DB903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3F5A-4091-B4E3-B5EF795661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0"/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2144892883696658"/>
                  <c:y val="-0.4928821813939924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'Correlation aphid phenology'!$E$2:$E$9</c:f>
              <c:numCache>
                <c:formatCode>0.0</c:formatCode>
                <c:ptCount val="8"/>
                <c:pt idx="0">
                  <c:v>8.7611940299000004</c:v>
                </c:pt>
                <c:pt idx="1">
                  <c:v>10.098461538</c:v>
                </c:pt>
                <c:pt idx="2">
                  <c:v>9.9918918918999999</c:v>
                </c:pt>
                <c:pt idx="3">
                  <c:v>9.6229508196999998</c:v>
                </c:pt>
                <c:pt idx="4">
                  <c:v>10.001492537000001</c:v>
                </c:pt>
                <c:pt idx="5">
                  <c:v>10.493846154</c:v>
                </c:pt>
                <c:pt idx="6">
                  <c:v>10.085135135</c:v>
                </c:pt>
                <c:pt idx="7">
                  <c:v>10.062295082</c:v>
                </c:pt>
              </c:numCache>
            </c:numRef>
          </c:xVal>
          <c:yVal>
            <c:numRef>
              <c:f>'Correlation aphid phenology'!$F$2:$F$9</c:f>
              <c:numCache>
                <c:formatCode>0.0</c:formatCode>
                <c:ptCount val="8"/>
                <c:pt idx="0">
                  <c:v>0.20895522389999999</c:v>
                </c:pt>
                <c:pt idx="1">
                  <c:v>2.4</c:v>
                </c:pt>
                <c:pt idx="2">
                  <c:v>1.2837837837999999</c:v>
                </c:pt>
                <c:pt idx="3">
                  <c:v>0.67213114750000003</c:v>
                </c:pt>
                <c:pt idx="4">
                  <c:v>1.8358208954999999</c:v>
                </c:pt>
                <c:pt idx="5">
                  <c:v>10.076923077</c:v>
                </c:pt>
                <c:pt idx="6">
                  <c:v>3.6081081081000002</c:v>
                </c:pt>
                <c:pt idx="7">
                  <c:v>0.73770491800000004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'Correlation aphid phenology'!$D$2:$D$9</c15:f>
                <c15:dlblRangeCache>
                  <c:ptCount val="8"/>
                  <c:pt idx="0">
                    <c:v>CS#1</c:v>
                  </c:pt>
                  <c:pt idx="1">
                    <c:v>RM#1</c:v>
                  </c:pt>
                  <c:pt idx="2">
                    <c:v>SV#1</c:v>
                  </c:pt>
                  <c:pt idx="3">
                    <c:v>ZT#1</c:v>
                  </c:pt>
                  <c:pt idx="4">
                    <c:v>CS#2</c:v>
                  </c:pt>
                  <c:pt idx="5">
                    <c:v>RM#2</c:v>
                  </c:pt>
                  <c:pt idx="6">
                    <c:v>SV#2</c:v>
                  </c:pt>
                  <c:pt idx="7">
                    <c:v>ZT#2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8-3F5A-4091-B4E3-B5EF795661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9575248"/>
        <c:axId val="479574592"/>
      </c:scatterChart>
      <c:valAx>
        <c:axId val="479575248"/>
        <c:scaling>
          <c:orientation val="minMax"/>
          <c:min val="8"/>
        </c:scaling>
        <c:delete val="0"/>
        <c:axPos val="b"/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9574592"/>
        <c:crosses val="autoZero"/>
        <c:crossBetween val="midCat"/>
      </c:valAx>
      <c:valAx>
        <c:axId val="479574592"/>
        <c:scaling>
          <c:orientation val="minMax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95752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014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72597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915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7473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827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37768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9407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642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1075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8983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6998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B75C2-6A99-4B1C-BDF9-D59DE7E13775}" type="datetimeFigureOut">
              <a:rPr lang="he-IL" smtClean="0"/>
              <a:t>כ"ד/אדר/תש"פ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50052-28B8-46FB-82EC-A96E9C35422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4007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29000" t="19482" r="57500" b="12222"/>
          <a:stretch/>
        </p:blipFill>
        <p:spPr>
          <a:xfrm>
            <a:off x="1954086" y="1201411"/>
            <a:ext cx="1158846" cy="3297705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0" y="148858"/>
            <a:ext cx="2375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S1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881737" y="2023830"/>
            <a:ext cx="494071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3115" y="945712"/>
            <a:ext cx="480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787769" y="945712"/>
            <a:ext cx="480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1898218" y="2774063"/>
            <a:ext cx="494071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1898218" y="3889804"/>
            <a:ext cx="494071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4928540" y="2442225"/>
            <a:ext cx="318407" cy="328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1013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928540" y="3104558"/>
            <a:ext cx="318407" cy="328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1013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4928540" y="3890371"/>
            <a:ext cx="318407" cy="328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1013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5259192" y="2586733"/>
            <a:ext cx="33310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5259192" y="3268662"/>
            <a:ext cx="33310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5259192" y="4054475"/>
            <a:ext cx="33310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5619239" y="1378847"/>
            <a:ext cx="33310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5638834" y="4540242"/>
            <a:ext cx="33310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6074806" y="1493729"/>
            <a:ext cx="1" cy="30183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4842805" y="3887108"/>
            <a:ext cx="7350" cy="3282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4906489" y="4270008"/>
            <a:ext cx="33310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4857505" y="2442223"/>
            <a:ext cx="7350" cy="3282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4921189" y="2825124"/>
            <a:ext cx="33310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4842805" y="3104558"/>
            <a:ext cx="7350" cy="3282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4906490" y="3477661"/>
            <a:ext cx="33310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ounded Rectangle 94"/>
          <p:cNvSpPr/>
          <p:nvPr/>
        </p:nvSpPr>
        <p:spPr>
          <a:xfrm>
            <a:off x="4365211" y="1462283"/>
            <a:ext cx="264523" cy="16422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1013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365211" y="3736882"/>
            <a:ext cx="264523" cy="7751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1013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Arrow Connector 96"/>
          <p:cNvCxnSpPr/>
          <p:nvPr/>
        </p:nvCxnSpPr>
        <p:spPr>
          <a:xfrm flipH="1">
            <a:off x="4252535" y="1493729"/>
            <a:ext cx="4907" cy="161082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4267239" y="3736882"/>
            <a:ext cx="0" cy="77515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4556322" y="3945375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1.5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917067" y="3462272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0.8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55087" y="2614080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0.9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267907" y="3288465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0.9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246926" y="4064748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0.9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5259192" y="3546316"/>
            <a:ext cx="0" cy="31139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H="1">
            <a:off x="5256582" y="2825124"/>
            <a:ext cx="1628" cy="2576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5258210" y="2888809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1.9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251833" y="3632601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4.0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673648" y="1223999"/>
            <a:ext cx="413896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0.45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088609" y="2912613"/>
            <a:ext cx="413896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17.7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700387" y="4560703"/>
            <a:ext cx="413896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0.45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1" name="Table 110"/>
          <p:cNvGraphicFramePr>
            <a:graphicFrameLocks noGrp="1"/>
          </p:cNvGraphicFramePr>
          <p:nvPr/>
        </p:nvGraphicFramePr>
        <p:xfrm>
          <a:off x="5604813" y="1447140"/>
          <a:ext cx="384810" cy="304975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28270">
                  <a:extLst>
                    <a:ext uri="{9D8B030D-6E8A-4147-A177-3AD203B41FA5}">
                      <a16:colId xmlns:a16="http://schemas.microsoft.com/office/drawing/2014/main" val="508564060"/>
                    </a:ext>
                  </a:extLst>
                </a:gridCol>
                <a:gridCol w="128270">
                  <a:extLst>
                    <a:ext uri="{9D8B030D-6E8A-4147-A177-3AD203B41FA5}">
                      <a16:colId xmlns:a16="http://schemas.microsoft.com/office/drawing/2014/main" val="1912828972"/>
                    </a:ext>
                  </a:extLst>
                </a:gridCol>
                <a:gridCol w="128270">
                  <a:extLst>
                    <a:ext uri="{9D8B030D-6E8A-4147-A177-3AD203B41FA5}">
                      <a16:colId xmlns:a16="http://schemas.microsoft.com/office/drawing/2014/main" val="2942379138"/>
                    </a:ext>
                  </a:extLst>
                </a:gridCol>
              </a:tblGrid>
              <a:tr h="3049755">
                <a:tc>
                  <a:txBody>
                    <a:bodyPr/>
                    <a:lstStyle/>
                    <a:p>
                      <a:pPr rtl="1"/>
                      <a:endParaRPr lang="he-IL" sz="400" dirty="0"/>
                    </a:p>
                  </a:txBody>
                  <a:tcPr marL="51435" marR="51435" marT="25718" marB="2571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400" dirty="0"/>
                    </a:p>
                  </a:txBody>
                  <a:tcPr marL="51435" marR="51435" marT="25718" marB="2571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400" dirty="0"/>
                    </a:p>
                  </a:txBody>
                  <a:tcPr marL="51435" marR="51435" marT="25718" marB="2571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638440"/>
                  </a:ext>
                </a:extLst>
              </a:tr>
            </a:tbl>
          </a:graphicData>
        </a:graphic>
      </p:graphicFrame>
      <p:sp>
        <p:nvSpPr>
          <p:cNvPr id="112" name="TextBox 111"/>
          <p:cNvSpPr txBox="1"/>
          <p:nvPr/>
        </p:nvSpPr>
        <p:spPr>
          <a:xfrm>
            <a:off x="3939080" y="4071261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2.7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908597" y="2191792"/>
            <a:ext cx="413896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11.0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16995" y="3189330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1.5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567171" y="2500158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1.5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78033" y="4268329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0.8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913808" y="2821969"/>
            <a:ext cx="372218" cy="18325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0.8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4685104" y="2140829"/>
            <a:ext cx="864339" cy="24622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focal plants 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5300010" y="892835"/>
            <a:ext cx="130356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Margin wheat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resource vegetation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3844262" y="910678"/>
            <a:ext cx="1388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Margin natural resource vegetation 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6106757" y="2366104"/>
            <a:ext cx="439544" cy="24622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East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3625811" y="2367859"/>
            <a:ext cx="476412" cy="24622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West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3618158" y="940765"/>
            <a:ext cx="320922" cy="24622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878033" y="2451573"/>
            <a:ext cx="43633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Block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endParaRPr lang="he-I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871540" y="3127322"/>
            <a:ext cx="43633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Block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he-I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864855" y="3915962"/>
            <a:ext cx="43633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Block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he-I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9792" y="8316358"/>
            <a:ext cx="65184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S1: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 field setup. A) A schematic illustration of the three blocks and the division into four genotypes. B) A photo of the filed. C) A schematic illustration of the field setup. 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4303658" y="4591653"/>
            <a:ext cx="33310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302697" y="4612114"/>
            <a:ext cx="413896" cy="183255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0.75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264496" y="3101876"/>
            <a:ext cx="413896" cy="183255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</a:bodyPr>
          <a:lstStyle/>
          <a:p>
            <a:r>
              <a:rPr lang="en-US" sz="591" dirty="0">
                <a:latin typeface="Arial" panose="020B0604020202020204" pitchFamily="34" charset="0"/>
                <a:cs typeface="Arial" panose="020B0604020202020204" pitchFamily="34" charset="0"/>
              </a:rPr>
              <a:t>0.56 m</a:t>
            </a:r>
            <a:endParaRPr lang="he-IL" sz="5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7" name="Table 66">
            <a:extLst>
              <a:ext uri="{FF2B5EF4-FFF2-40B4-BE49-F238E27FC236}">
                <a16:creationId xmlns:a16="http://schemas.microsoft.com/office/drawing/2014/main" id="{D92C0444-790E-4CDB-AC3D-CBCFFB4C4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568549"/>
              </p:ext>
            </p:extLst>
          </p:nvPr>
        </p:nvGraphicFramePr>
        <p:xfrm>
          <a:off x="304800" y="4547002"/>
          <a:ext cx="1578347" cy="693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9593">
                  <a:extLst>
                    <a:ext uri="{9D8B030D-6E8A-4147-A177-3AD203B41FA5}">
                      <a16:colId xmlns:a16="http://schemas.microsoft.com/office/drawing/2014/main" val="877385986"/>
                    </a:ext>
                  </a:extLst>
                </a:gridCol>
                <a:gridCol w="668754">
                  <a:extLst>
                    <a:ext uri="{9D8B030D-6E8A-4147-A177-3AD203B41FA5}">
                      <a16:colId xmlns:a16="http://schemas.microsoft.com/office/drawing/2014/main" val="1420965450"/>
                    </a:ext>
                  </a:extLst>
                </a:gridCol>
              </a:tblGrid>
              <a:tr h="157792">
                <a:tc>
                  <a:txBody>
                    <a:bodyPr/>
                    <a:lstStyle/>
                    <a:p>
                      <a:pPr algn="ctr"/>
                      <a:r>
                        <a:rPr lang="en-US" sz="800" b="0" noProof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Svevo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00" dirty="0">
                        <a:solidFill>
                          <a:schemeClr val="tx1"/>
                        </a:solidFill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697359"/>
                  </a:ext>
                </a:extLst>
              </a:tr>
              <a:tr h="157792">
                <a:tc>
                  <a:txBody>
                    <a:bodyPr/>
                    <a:lstStyle/>
                    <a:p>
                      <a:pPr algn="ctr"/>
                      <a:r>
                        <a:rPr lang="en-US" sz="800" b="0" noProof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Zavitan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00" dirty="0">
                        <a:solidFill>
                          <a:schemeClr val="tx1"/>
                        </a:solidFill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370364"/>
                  </a:ext>
                </a:extLst>
              </a:tr>
              <a:tr h="157792">
                <a:tc>
                  <a:txBody>
                    <a:bodyPr/>
                    <a:lstStyle/>
                    <a:p>
                      <a:pPr algn="ctr"/>
                      <a:r>
                        <a:rPr lang="en-US" sz="800" b="0" noProof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Rotem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00" dirty="0">
                        <a:solidFill>
                          <a:schemeClr val="tx1"/>
                        </a:solidFill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656998"/>
                  </a:ext>
                </a:extLst>
              </a:tr>
              <a:tr h="160134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Chinese Spring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00" dirty="0">
                        <a:solidFill>
                          <a:schemeClr val="tx1"/>
                        </a:solidFill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934755"/>
                  </a:ext>
                </a:extLst>
              </a:tr>
            </a:tbl>
          </a:graphicData>
        </a:graphic>
      </p:graphicFrame>
      <p:graphicFrame>
        <p:nvGraphicFramePr>
          <p:cNvPr id="70" name="Table 69">
            <a:extLst>
              <a:ext uri="{FF2B5EF4-FFF2-40B4-BE49-F238E27FC236}">
                <a16:creationId xmlns:a16="http://schemas.microsoft.com/office/drawing/2014/main" id="{FF9750C8-17F6-41DC-8F1F-4F5A0EDAA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566017"/>
              </p:ext>
            </p:extLst>
          </p:nvPr>
        </p:nvGraphicFramePr>
        <p:xfrm>
          <a:off x="1015354" y="1558349"/>
          <a:ext cx="878438" cy="79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19">
                  <a:extLst>
                    <a:ext uri="{9D8B030D-6E8A-4147-A177-3AD203B41FA5}">
                      <a16:colId xmlns:a16="http://schemas.microsoft.com/office/drawing/2014/main" val="826464221"/>
                    </a:ext>
                  </a:extLst>
                </a:gridCol>
                <a:gridCol w="439219">
                  <a:extLst>
                    <a:ext uri="{9D8B030D-6E8A-4147-A177-3AD203B41FA5}">
                      <a16:colId xmlns:a16="http://schemas.microsoft.com/office/drawing/2014/main" val="1931724932"/>
                    </a:ext>
                  </a:extLst>
                </a:gridCol>
              </a:tblGrid>
              <a:tr h="102434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081622"/>
                  </a:ext>
                </a:extLst>
              </a:tr>
              <a:tr h="8423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606969"/>
                  </a:ext>
                </a:extLst>
              </a:tr>
              <a:tr h="102434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730983"/>
                  </a:ext>
                </a:extLst>
              </a:tr>
              <a:tr h="8423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338760"/>
                  </a:ext>
                </a:extLst>
              </a:tr>
              <a:tr h="102434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869684"/>
                  </a:ext>
                </a:extLst>
              </a:tr>
              <a:tr h="8423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716702"/>
                  </a:ext>
                </a:extLst>
              </a:tr>
              <a:tr h="102434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210015"/>
                  </a:ext>
                </a:extLst>
              </a:tr>
              <a:tr h="8423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007224"/>
                  </a:ext>
                </a:extLst>
              </a:tr>
            </a:tbl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32B39B86-CA38-4E3F-A022-A07B4EB2654A}"/>
              </a:ext>
            </a:extLst>
          </p:cNvPr>
          <p:cNvSpPr txBox="1"/>
          <p:nvPr/>
        </p:nvSpPr>
        <p:spPr>
          <a:xfrm>
            <a:off x="484057" y="1815170"/>
            <a:ext cx="551754" cy="243143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Block I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Block II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Block III</a:t>
            </a:r>
            <a:endParaRPr lang="he-IL" sz="800" dirty="0">
              <a:latin typeface="Arial" panose="020B0604020202020204" pitchFamily="34" charset="0"/>
            </a:endParaRPr>
          </a:p>
          <a:p>
            <a:endParaRPr lang="he-IL" sz="800" dirty="0">
              <a:latin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5" name="Table 74">
            <a:extLst>
              <a:ext uri="{FF2B5EF4-FFF2-40B4-BE49-F238E27FC236}">
                <a16:creationId xmlns:a16="http://schemas.microsoft.com/office/drawing/2014/main" id="{2E930000-0F92-42C6-81E8-C00729CD5B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757052"/>
              </p:ext>
            </p:extLst>
          </p:nvPr>
        </p:nvGraphicFramePr>
        <p:xfrm>
          <a:off x="997263" y="3523867"/>
          <a:ext cx="878438" cy="804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19">
                  <a:extLst>
                    <a:ext uri="{9D8B030D-6E8A-4147-A177-3AD203B41FA5}">
                      <a16:colId xmlns:a16="http://schemas.microsoft.com/office/drawing/2014/main" val="826464221"/>
                    </a:ext>
                  </a:extLst>
                </a:gridCol>
                <a:gridCol w="439219">
                  <a:extLst>
                    <a:ext uri="{9D8B030D-6E8A-4147-A177-3AD203B41FA5}">
                      <a16:colId xmlns:a16="http://schemas.microsoft.com/office/drawing/2014/main" val="1931724932"/>
                    </a:ext>
                  </a:extLst>
                </a:gridCol>
              </a:tblGrid>
              <a:tr h="104026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964031"/>
                  </a:ext>
                </a:extLst>
              </a:tr>
              <a:tr h="8554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973030"/>
                  </a:ext>
                </a:extLst>
              </a:tr>
              <a:tr h="104026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377815"/>
                  </a:ext>
                </a:extLst>
              </a:tr>
              <a:tr h="8554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32555"/>
                  </a:ext>
                </a:extLst>
              </a:tr>
              <a:tr h="104026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873960"/>
                  </a:ext>
                </a:extLst>
              </a:tr>
              <a:tr h="8554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693651"/>
                  </a:ext>
                </a:extLst>
              </a:tr>
              <a:tr h="104026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1887"/>
                  </a:ext>
                </a:extLst>
              </a:tr>
              <a:tr h="8554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5312004"/>
                  </a:ext>
                </a:extLst>
              </a:tr>
            </a:tbl>
          </a:graphicData>
        </a:graphic>
      </p:graphicFrame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id="{722A1020-0A8B-4817-92DE-308D885309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93249"/>
              </p:ext>
            </p:extLst>
          </p:nvPr>
        </p:nvGraphicFramePr>
        <p:xfrm>
          <a:off x="1009869" y="2466460"/>
          <a:ext cx="878438" cy="79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19">
                  <a:extLst>
                    <a:ext uri="{9D8B030D-6E8A-4147-A177-3AD203B41FA5}">
                      <a16:colId xmlns:a16="http://schemas.microsoft.com/office/drawing/2014/main" val="826464221"/>
                    </a:ext>
                  </a:extLst>
                </a:gridCol>
                <a:gridCol w="439219">
                  <a:extLst>
                    <a:ext uri="{9D8B030D-6E8A-4147-A177-3AD203B41FA5}">
                      <a16:colId xmlns:a16="http://schemas.microsoft.com/office/drawing/2014/main" val="1931724932"/>
                    </a:ext>
                  </a:extLst>
                </a:gridCol>
              </a:tblGrid>
              <a:tr h="102434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480248"/>
                  </a:ext>
                </a:extLst>
              </a:tr>
              <a:tr h="8423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79307"/>
                  </a:ext>
                </a:extLst>
              </a:tr>
              <a:tr h="102434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284298"/>
                  </a:ext>
                </a:extLst>
              </a:tr>
              <a:tr h="8423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582955"/>
                  </a:ext>
                </a:extLst>
              </a:tr>
              <a:tr h="102434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177160"/>
                  </a:ext>
                </a:extLst>
              </a:tr>
              <a:tr h="8423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91196"/>
                  </a:ext>
                </a:extLst>
              </a:tr>
              <a:tr h="102434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418571"/>
                  </a:ext>
                </a:extLst>
              </a:tr>
              <a:tr h="84239">
                <a:tc>
                  <a:txBody>
                    <a:bodyPr/>
                    <a:lstStyle/>
                    <a:p>
                      <a:pPr algn="l"/>
                      <a:r>
                        <a:rPr lang="en-US" sz="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531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198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328FED9-5A4C-4B80-B2C7-3127AAC52B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6451923"/>
              </p:ext>
            </p:extLst>
          </p:nvPr>
        </p:nvGraphicFramePr>
        <p:xfrm>
          <a:off x="943686" y="177335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164647" y="8137979"/>
            <a:ext cx="6458857" cy="14431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S2: Aphid abundance in the experimental blocks. Number of aphids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from the focal wheat plants were counted twice: on March 20th and April 1st, 2018 (mean ± SE, number of replicates Block1-92; Block2-88, and Block3-87). No significant differences were found within blocks for same counting date, using the one-way ANOVA (Tukey-Kramer HSD post-hoc tests).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4172" y="174171"/>
            <a:ext cx="2365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/>
              <a:t>Supplemental Figure S2</a:t>
            </a:r>
          </a:p>
        </p:txBody>
      </p:sp>
    </p:spTree>
    <p:extLst>
      <p:ext uri="{BB962C8B-B14F-4D97-AF65-F5344CB8AC3E}">
        <p14:creationId xmlns:p14="http://schemas.microsoft.com/office/powerpoint/2010/main" val="2230755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2060238"/>
              </p:ext>
            </p:extLst>
          </p:nvPr>
        </p:nvGraphicFramePr>
        <p:xfrm>
          <a:off x="940868" y="1449615"/>
          <a:ext cx="471011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5581" y="125857"/>
            <a:ext cx="240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S3</a:t>
            </a:r>
          </a:p>
        </p:txBody>
      </p:sp>
      <p:sp>
        <p:nvSpPr>
          <p:cNvPr id="6" name="Rectangle 5"/>
          <p:cNvSpPr/>
          <p:nvPr/>
        </p:nvSpPr>
        <p:spPr>
          <a:xfrm>
            <a:off x="1743527" y="4878615"/>
            <a:ext cx="368481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developmental stages (presented as a continues values) </a:t>
            </a:r>
            <a:endParaRPr lang="en-US" sz="10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123582" y="2621643"/>
            <a:ext cx="131140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Number of aphids</a:t>
            </a:r>
            <a:endParaRPr lang="en-US" sz="10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5581" y="6739567"/>
            <a:ext cx="65184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S3: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 scatter plot between the average of phenology and aphid performance of the four wheat genotypes in two counting dates. CS, Chinese Spring, RT, Rotem, SV, Svevo, ZT, Zavitan. Counting #1, on March 20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2018 and counting #2 on April 1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2018. The developmental stages presented as continues values. The Pearson correlation coefficient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value = 0.64. 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027287"/>
              </p:ext>
            </p:extLst>
          </p:nvPr>
        </p:nvGraphicFramePr>
        <p:xfrm>
          <a:off x="1438590" y="1561081"/>
          <a:ext cx="1113542" cy="717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114">
                  <a:extLst>
                    <a:ext uri="{9D8B030D-6E8A-4147-A177-3AD203B41FA5}">
                      <a16:colId xmlns:a16="http://schemas.microsoft.com/office/drawing/2014/main" val="877385986"/>
                    </a:ext>
                  </a:extLst>
                </a:gridCol>
                <a:gridCol w="293428">
                  <a:extLst>
                    <a:ext uri="{9D8B030D-6E8A-4147-A177-3AD203B41FA5}">
                      <a16:colId xmlns:a16="http://schemas.microsoft.com/office/drawing/2014/main" val="1420965450"/>
                    </a:ext>
                  </a:extLst>
                </a:gridCol>
              </a:tblGrid>
              <a:tr h="150669">
                <a:tc>
                  <a:txBody>
                    <a:bodyPr/>
                    <a:lstStyle/>
                    <a:p>
                      <a:pPr algn="l"/>
                      <a:r>
                        <a:rPr lang="en-US" sz="800" b="0" noProof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Svevo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SV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697359"/>
                  </a:ext>
                </a:extLst>
              </a:tr>
              <a:tr h="150669">
                <a:tc>
                  <a:txBody>
                    <a:bodyPr/>
                    <a:lstStyle/>
                    <a:p>
                      <a:pPr algn="l"/>
                      <a:r>
                        <a:rPr lang="en-US" sz="800" b="0" noProof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Zavitan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ZT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370364"/>
                  </a:ext>
                </a:extLst>
              </a:tr>
              <a:tr h="150669">
                <a:tc>
                  <a:txBody>
                    <a:bodyPr/>
                    <a:lstStyle/>
                    <a:p>
                      <a:pPr algn="l"/>
                      <a:r>
                        <a:rPr lang="en-US" sz="800" b="0" noProof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Rotem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656998"/>
                  </a:ext>
                </a:extLst>
              </a:tr>
              <a:tr h="197850">
                <a:tc>
                  <a:txBody>
                    <a:bodyPr/>
                    <a:lstStyle/>
                    <a:p>
                      <a:pPr algn="l"/>
                      <a:r>
                        <a:rPr lang="en-US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Chinese Spring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</a:t>
                      </a:r>
                    </a:p>
                  </a:txBody>
                  <a:tcPr marL="51436" marR="51436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934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56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19396" y="3313973"/>
            <a:ext cx="6013633" cy="38560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4172" y="174171"/>
            <a:ext cx="2365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/>
              <a:t>Supplemental Figure S4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4172" y="9109529"/>
            <a:ext cx="64588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S4: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Effect of phenology and position in relation to the margin wheat resource vegetation on aphid numbers counted on the four wheat genotypes (combined data). </a:t>
            </a:r>
          </a:p>
        </p:txBody>
      </p:sp>
    </p:spTree>
    <p:extLst>
      <p:ext uri="{BB962C8B-B14F-4D97-AF65-F5344CB8AC3E}">
        <p14:creationId xmlns:p14="http://schemas.microsoft.com/office/powerpoint/2010/main" val="189999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4466</TotalTime>
  <Words>357</Words>
  <Application>Microsoft Office PowerPoint</Application>
  <PresentationFormat>Widescreen</PresentationFormat>
  <Paragraphs>103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vered.tzin15@gmail.com</cp:lastModifiedBy>
  <cp:revision>316</cp:revision>
  <dcterms:created xsi:type="dcterms:W3CDTF">2018-12-23T08:10:18Z</dcterms:created>
  <dcterms:modified xsi:type="dcterms:W3CDTF">2020-03-20T16:35:55Z</dcterms:modified>
</cp:coreProperties>
</file>