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4DA8F-AE28-4383-A5D0-BEB01CC36FD3}" type="datetimeFigureOut">
              <a:rPr lang="de-DE" smtClean="0"/>
              <a:t>23.09.2019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656E-6808-4F25-91FD-5ECB6E4C88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5966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4DA8F-AE28-4383-A5D0-BEB01CC36FD3}" type="datetimeFigureOut">
              <a:rPr lang="de-DE" smtClean="0"/>
              <a:t>23.09.2019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656E-6808-4F25-91FD-5ECB6E4C88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2333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4DA8F-AE28-4383-A5D0-BEB01CC36FD3}" type="datetimeFigureOut">
              <a:rPr lang="de-DE" smtClean="0"/>
              <a:t>23.09.2019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656E-6808-4F25-91FD-5ECB6E4C88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9795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4DA8F-AE28-4383-A5D0-BEB01CC36FD3}" type="datetimeFigureOut">
              <a:rPr lang="de-DE" smtClean="0"/>
              <a:t>23.09.2019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656E-6808-4F25-91FD-5ECB6E4C88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0963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4DA8F-AE28-4383-A5D0-BEB01CC36FD3}" type="datetimeFigureOut">
              <a:rPr lang="de-DE" smtClean="0"/>
              <a:t>23.09.2019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656E-6808-4F25-91FD-5ECB6E4C88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9534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4DA8F-AE28-4383-A5D0-BEB01CC36FD3}" type="datetimeFigureOut">
              <a:rPr lang="de-DE" smtClean="0"/>
              <a:t>23.09.2019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656E-6808-4F25-91FD-5ECB6E4C88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5603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4DA8F-AE28-4383-A5D0-BEB01CC36FD3}" type="datetimeFigureOut">
              <a:rPr lang="de-DE" smtClean="0"/>
              <a:t>23.09.2019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656E-6808-4F25-91FD-5ECB6E4C88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723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4DA8F-AE28-4383-A5D0-BEB01CC36FD3}" type="datetimeFigureOut">
              <a:rPr lang="de-DE" smtClean="0"/>
              <a:t>23.09.2019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656E-6808-4F25-91FD-5ECB6E4C88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7701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4DA8F-AE28-4383-A5D0-BEB01CC36FD3}" type="datetimeFigureOut">
              <a:rPr lang="de-DE" smtClean="0"/>
              <a:t>23.09.2019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656E-6808-4F25-91FD-5ECB6E4C88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0552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4DA8F-AE28-4383-A5D0-BEB01CC36FD3}" type="datetimeFigureOut">
              <a:rPr lang="de-DE" smtClean="0"/>
              <a:t>23.09.2019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656E-6808-4F25-91FD-5ECB6E4C88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7195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4DA8F-AE28-4383-A5D0-BEB01CC36FD3}" type="datetimeFigureOut">
              <a:rPr lang="de-DE" smtClean="0"/>
              <a:t>23.09.2019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656E-6808-4F25-91FD-5ECB6E4C88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8222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4DA8F-AE28-4383-A5D0-BEB01CC36FD3}" type="datetimeFigureOut">
              <a:rPr lang="de-DE" smtClean="0"/>
              <a:t>23.09.2019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B656E-6808-4F25-91FD-5ECB6E4C88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3350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6" name="Gruppieren 11"/>
          <p:cNvGrpSpPr>
            <a:grpSpLocks/>
          </p:cNvGrpSpPr>
          <p:nvPr/>
        </p:nvGrpSpPr>
        <p:grpSpPr bwMode="auto">
          <a:xfrm>
            <a:off x="1667000" y="16291"/>
            <a:ext cx="9828584" cy="6711884"/>
            <a:chOff x="356157" y="851240"/>
            <a:chExt cx="13760590" cy="9395266"/>
          </a:xfrm>
        </p:grpSpPr>
        <p:sp>
          <p:nvSpPr>
            <p:cNvPr id="15368" name="Rechteck 4"/>
            <p:cNvSpPr>
              <a:spLocks noChangeArrowheads="1"/>
            </p:cNvSpPr>
            <p:nvPr/>
          </p:nvSpPr>
          <p:spPr bwMode="auto">
            <a:xfrm>
              <a:off x="356157" y="851240"/>
              <a:ext cx="13760590" cy="9395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300"/>
            </a:p>
          </p:txBody>
        </p:sp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746155" y="3344736"/>
              <a:ext cx="11948551" cy="9564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lIns="128016" tIns="64008" rIns="128016" bIns="64008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de-DE" altLang="de-DE" sz="1800" b="1" dirty="0"/>
                <a:t>Serum after </a:t>
              </a:r>
              <a:r>
                <a:rPr lang="de-DE" altLang="de-DE" sz="1800" b="1" dirty="0" err="1"/>
                <a:t>removal</a:t>
              </a:r>
              <a:r>
                <a:rPr lang="de-DE" altLang="de-DE" sz="1800" b="1" dirty="0"/>
                <a:t> </a:t>
              </a:r>
              <a:r>
                <a:rPr lang="de-DE" altLang="de-DE" sz="1800" b="1" dirty="0" err="1"/>
                <a:t>of</a:t>
              </a:r>
              <a:r>
                <a:rPr lang="de-DE" altLang="de-DE" sz="1800" b="1" dirty="0"/>
                <a:t> </a:t>
              </a:r>
              <a:r>
                <a:rPr lang="de-DE" altLang="de-DE" sz="1800" b="1" dirty="0" err="1"/>
                <a:t>chylomicrons</a:t>
              </a:r>
              <a:r>
                <a:rPr lang="de-DE" altLang="de-DE" sz="1800" b="1" dirty="0"/>
                <a:t>:</a:t>
              </a:r>
            </a:p>
            <a:p>
              <a:pPr>
                <a:defRPr/>
              </a:pPr>
              <a:r>
                <a:rPr lang="pt-BR" altLang="de-DE" sz="1800" b="1" dirty="0"/>
                <a:t>cholesterol, </a:t>
              </a:r>
              <a:r>
                <a:rPr lang="pt-BR" altLang="de-DE" sz="1800" b="1" dirty="0"/>
                <a:t>free/esterified cholesterol, </a:t>
              </a:r>
              <a:r>
                <a:rPr lang="pt-BR" altLang="de-DE" sz="1800" b="1" dirty="0"/>
                <a:t>TG, PL, FFA, </a:t>
              </a:r>
              <a:r>
                <a:rPr lang="pt-BR" altLang="de-DE" sz="1800" b="1" dirty="0"/>
                <a:t>apoAI</a:t>
              </a:r>
              <a:r>
                <a:rPr lang="pt-BR" altLang="de-DE" sz="1800" b="1" dirty="0"/>
                <a:t>, </a:t>
              </a:r>
              <a:r>
                <a:rPr lang="pt-BR" altLang="de-DE" sz="1800" b="1" dirty="0"/>
                <a:t>AII</a:t>
              </a:r>
              <a:r>
                <a:rPr lang="pt-BR" altLang="de-DE" sz="1800" b="1" dirty="0"/>
                <a:t>, B, </a:t>
              </a:r>
              <a:r>
                <a:rPr lang="pt-BR" altLang="de-DE" sz="1800" b="1" dirty="0"/>
                <a:t>CII</a:t>
              </a:r>
              <a:r>
                <a:rPr lang="pt-BR" altLang="de-DE" sz="1800" b="1" dirty="0"/>
                <a:t>, </a:t>
              </a:r>
              <a:r>
                <a:rPr lang="pt-BR" altLang="de-DE" sz="1800" b="1" dirty="0"/>
                <a:t>CIII</a:t>
              </a:r>
              <a:r>
                <a:rPr lang="pt-BR" altLang="de-DE" sz="1800" b="1" dirty="0"/>
                <a:t>, </a:t>
              </a:r>
              <a:r>
                <a:rPr lang="pt-BR" altLang="de-DE" sz="1800" b="1" dirty="0"/>
                <a:t>E</a:t>
              </a:r>
              <a:endParaRPr lang="pt-BR" altLang="de-DE" sz="1800" b="1" dirty="0"/>
            </a:p>
          </p:txBody>
        </p:sp>
        <p:sp>
          <p:nvSpPr>
            <p:cNvPr id="7" name="Text Box 8"/>
            <p:cNvSpPr txBox="1">
              <a:spLocks noChangeArrowheads="1"/>
            </p:cNvSpPr>
            <p:nvPr/>
          </p:nvSpPr>
          <p:spPr bwMode="auto">
            <a:xfrm>
              <a:off x="720720" y="8958354"/>
              <a:ext cx="4293969" cy="95643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txBody>
            <a:bodyPr wrap="none" lIns="128016" tIns="64008" rIns="128016" bIns="64008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de-DE" altLang="de-DE" sz="1800" b="1" dirty="0" err="1"/>
                <a:t>Chylomicron</a:t>
              </a:r>
              <a:r>
                <a:rPr lang="de-DE" altLang="de-DE" sz="1800" b="1" dirty="0"/>
                <a:t> </a:t>
              </a:r>
              <a:r>
                <a:rPr lang="de-DE" altLang="de-DE" sz="1800" b="1" dirty="0" err="1"/>
                <a:t>fraction</a:t>
              </a:r>
              <a:r>
                <a:rPr lang="de-DE" altLang="de-DE" sz="1800" b="1" dirty="0"/>
                <a:t>:</a:t>
              </a:r>
            </a:p>
            <a:p>
              <a:pPr>
                <a:defRPr/>
              </a:pPr>
              <a:r>
                <a:rPr lang="de-DE" altLang="de-DE" sz="1800" b="1" dirty="0" err="1"/>
                <a:t>cholesterol</a:t>
              </a:r>
              <a:r>
                <a:rPr lang="de-DE" altLang="de-DE" sz="1800" b="1" dirty="0"/>
                <a:t>, TG, PL, a</a:t>
              </a:r>
              <a:r>
                <a:rPr lang="de-DE" altLang="de-DE" sz="1800" b="1" dirty="0"/>
                <a:t>poB</a:t>
              </a:r>
              <a:endParaRPr lang="de-DE" altLang="de-DE" sz="1800" b="1" dirty="0"/>
            </a:p>
          </p:txBody>
        </p:sp>
        <p:sp>
          <p:nvSpPr>
            <p:cNvPr id="8" name="Text Box 9"/>
            <p:cNvSpPr txBox="1">
              <a:spLocks noChangeArrowheads="1"/>
            </p:cNvSpPr>
            <p:nvPr/>
          </p:nvSpPr>
          <p:spPr bwMode="auto">
            <a:xfrm>
              <a:off x="746154" y="5222805"/>
              <a:ext cx="11948552" cy="9564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square" lIns="128016" tIns="64008" rIns="128016" bIns="64008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de-DE" altLang="de-DE" sz="1800" b="1" dirty="0"/>
                <a:t>VLDL </a:t>
              </a:r>
              <a:r>
                <a:rPr lang="de-DE" altLang="de-DE" sz="1800" b="1" dirty="0" err="1"/>
                <a:t>fraction</a:t>
              </a:r>
              <a:r>
                <a:rPr lang="de-DE" altLang="de-DE" sz="1800" b="1" dirty="0"/>
                <a:t>:</a:t>
              </a:r>
            </a:p>
            <a:p>
              <a:pPr>
                <a:defRPr/>
              </a:pPr>
              <a:r>
                <a:rPr lang="de-DE" altLang="de-DE" sz="1800" b="1" dirty="0" err="1"/>
                <a:t>cholesterol</a:t>
              </a:r>
              <a:r>
                <a:rPr lang="de-DE" altLang="de-DE" sz="1800" b="1" dirty="0"/>
                <a:t>, </a:t>
              </a:r>
              <a:r>
                <a:rPr lang="de-DE" altLang="de-DE" sz="1800" b="1" dirty="0" err="1"/>
                <a:t>free</a:t>
              </a:r>
              <a:r>
                <a:rPr lang="de-DE" altLang="de-DE" sz="1800" b="1" dirty="0"/>
                <a:t>/</a:t>
              </a:r>
              <a:r>
                <a:rPr lang="de-DE" altLang="de-DE" sz="1800" b="1" dirty="0" err="1"/>
                <a:t>esterified</a:t>
              </a:r>
              <a:r>
                <a:rPr lang="de-DE" altLang="de-DE" sz="1800" b="1" dirty="0"/>
                <a:t> </a:t>
              </a:r>
              <a:r>
                <a:rPr lang="de-DE" altLang="de-DE" sz="1800" b="1" dirty="0" err="1"/>
                <a:t>cholesterol</a:t>
              </a:r>
              <a:r>
                <a:rPr lang="de-DE" altLang="de-DE" sz="1800" b="1" dirty="0"/>
                <a:t>, TG, PL, </a:t>
              </a:r>
              <a:r>
                <a:rPr lang="de-DE" altLang="de-DE" sz="1800" b="1" dirty="0"/>
                <a:t>apoB</a:t>
              </a:r>
              <a:endParaRPr lang="de-DE" altLang="de-DE" sz="1800" b="1" dirty="0"/>
            </a:p>
          </p:txBody>
        </p:sp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>
              <a:off x="6103346" y="8962668"/>
              <a:ext cx="6565926" cy="95643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txBody>
            <a:bodyPr wrap="square" lIns="128016" tIns="64008" rIns="128016" bIns="64008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de-DE" altLang="de-DE" sz="1800" b="1" dirty="0"/>
                <a:t>LDL </a:t>
              </a:r>
              <a:r>
                <a:rPr lang="de-DE" altLang="de-DE" sz="1800" b="1" dirty="0" err="1"/>
                <a:t>fraction</a:t>
              </a:r>
              <a:r>
                <a:rPr lang="de-DE" altLang="de-DE" sz="1800" b="1" dirty="0"/>
                <a:t>: </a:t>
              </a:r>
              <a:r>
                <a:rPr lang="de-DE" altLang="de-DE" sz="1800" b="1" dirty="0" err="1"/>
                <a:t>cholesterol</a:t>
              </a:r>
              <a:r>
                <a:rPr lang="de-DE" altLang="de-DE" sz="1800" b="1" dirty="0"/>
                <a:t>, </a:t>
              </a:r>
              <a:r>
                <a:rPr lang="de-DE" altLang="de-DE" sz="1800" b="1" dirty="0" err="1"/>
                <a:t>free</a:t>
              </a:r>
              <a:r>
                <a:rPr lang="de-DE" altLang="de-DE" sz="1800" b="1" dirty="0"/>
                <a:t>/</a:t>
              </a:r>
              <a:r>
                <a:rPr lang="de-DE" altLang="de-DE" sz="1800" b="1" dirty="0" err="1"/>
                <a:t>esterified</a:t>
              </a:r>
              <a:r>
                <a:rPr lang="de-DE" altLang="de-DE" sz="1800" b="1" dirty="0"/>
                <a:t> </a:t>
              </a:r>
              <a:r>
                <a:rPr lang="de-DE" altLang="de-DE" sz="1800" b="1" dirty="0" err="1"/>
                <a:t>cholesterol</a:t>
              </a:r>
              <a:r>
                <a:rPr lang="de-DE" altLang="de-DE" sz="1800" b="1" dirty="0"/>
                <a:t>, </a:t>
              </a:r>
              <a:r>
                <a:rPr lang="de-DE" altLang="de-DE" sz="1800" b="1" dirty="0"/>
                <a:t>TG, PL, </a:t>
              </a:r>
              <a:r>
                <a:rPr lang="de-DE" altLang="de-DE" sz="1800" b="1" dirty="0"/>
                <a:t>apoB</a:t>
              </a:r>
              <a:endParaRPr lang="de-DE" altLang="de-DE" sz="1800" b="1" dirty="0"/>
            </a:p>
          </p:txBody>
        </p:sp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746154" y="1440345"/>
              <a:ext cx="11948552" cy="9564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square" lIns="128016" tIns="64008" rIns="128016" bIns="64008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de-DE" altLang="de-DE" sz="1800" b="1" dirty="0"/>
                <a:t>Total </a:t>
              </a:r>
              <a:r>
                <a:rPr lang="de-DE" altLang="de-DE" sz="1800" b="1" dirty="0" err="1"/>
                <a:t>serum</a:t>
              </a:r>
              <a:r>
                <a:rPr lang="de-DE" altLang="de-DE" sz="1800" b="1" dirty="0"/>
                <a:t>:</a:t>
              </a:r>
            </a:p>
            <a:p>
              <a:pPr>
                <a:defRPr/>
              </a:pPr>
              <a:r>
                <a:rPr lang="de-DE" altLang="de-DE" sz="1800" b="1" dirty="0" err="1"/>
                <a:t>cholesterol</a:t>
              </a:r>
              <a:r>
                <a:rPr lang="de-DE" altLang="de-DE" sz="1800" b="1" dirty="0"/>
                <a:t>, </a:t>
              </a:r>
              <a:r>
                <a:rPr lang="de-DE" altLang="de-DE" sz="1800" b="1" dirty="0" err="1"/>
                <a:t>free</a:t>
              </a:r>
              <a:r>
                <a:rPr lang="de-DE" altLang="de-DE" sz="1800" b="1" dirty="0"/>
                <a:t>/</a:t>
              </a:r>
              <a:r>
                <a:rPr lang="de-DE" altLang="de-DE" sz="1800" b="1" dirty="0" err="1"/>
                <a:t>esterified</a:t>
              </a:r>
              <a:r>
                <a:rPr lang="de-DE" altLang="de-DE" sz="1800" b="1" dirty="0"/>
                <a:t> </a:t>
              </a:r>
              <a:r>
                <a:rPr lang="de-DE" altLang="de-DE" sz="1800" b="1" dirty="0" err="1"/>
                <a:t>cholesterol</a:t>
              </a:r>
              <a:r>
                <a:rPr lang="de-DE" altLang="de-DE" sz="1800" b="1" dirty="0"/>
                <a:t>, </a:t>
              </a:r>
              <a:r>
                <a:rPr lang="de-DE" altLang="de-DE" sz="1800" b="1" dirty="0"/>
                <a:t>TG, PL, </a:t>
              </a:r>
              <a:r>
                <a:rPr lang="de-DE" altLang="de-DE" sz="1800" b="1" dirty="0" err="1"/>
                <a:t>apoAI</a:t>
              </a:r>
              <a:r>
                <a:rPr lang="de-DE" altLang="de-DE" sz="1800" b="1" dirty="0"/>
                <a:t>, </a:t>
              </a:r>
              <a:r>
                <a:rPr lang="de-DE" altLang="de-DE" sz="1800" b="1" dirty="0"/>
                <a:t>AII</a:t>
              </a:r>
              <a:r>
                <a:rPr lang="de-DE" altLang="de-DE" sz="1800" b="1" dirty="0"/>
                <a:t>, B, </a:t>
              </a:r>
              <a:r>
                <a:rPr lang="de-DE" altLang="de-DE" sz="1800" b="1" dirty="0"/>
                <a:t>CII</a:t>
              </a:r>
              <a:r>
                <a:rPr lang="de-DE" altLang="de-DE" sz="1800" b="1" dirty="0"/>
                <a:t>, </a:t>
              </a:r>
              <a:r>
                <a:rPr lang="de-DE" altLang="de-DE" sz="1800" b="1" dirty="0"/>
                <a:t>CIII</a:t>
              </a:r>
              <a:r>
                <a:rPr lang="de-DE" altLang="de-DE" sz="1800" b="1" dirty="0"/>
                <a:t>, E</a:t>
              </a:r>
            </a:p>
          </p:txBody>
        </p:sp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>
              <a:off x="720719" y="7100874"/>
              <a:ext cx="11948552" cy="9564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square" lIns="128016" tIns="64008" rIns="128016" bIns="64008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de-DE" altLang="de-DE" sz="1800" b="1" dirty="0"/>
                <a:t>HDL </a:t>
              </a:r>
              <a:r>
                <a:rPr lang="de-DE" altLang="de-DE" sz="1800" b="1" dirty="0" err="1"/>
                <a:t>fraction</a:t>
              </a:r>
              <a:r>
                <a:rPr lang="de-DE" altLang="de-DE" sz="1800" b="1" dirty="0"/>
                <a:t>:</a:t>
              </a:r>
            </a:p>
            <a:p>
              <a:pPr>
                <a:defRPr/>
              </a:pPr>
              <a:r>
                <a:rPr lang="de-DE" altLang="de-DE" sz="1800" b="1" dirty="0" err="1"/>
                <a:t>cholesterol</a:t>
              </a:r>
              <a:r>
                <a:rPr lang="de-DE" altLang="de-DE" sz="1800" b="1" dirty="0"/>
                <a:t>, </a:t>
              </a:r>
              <a:r>
                <a:rPr lang="de-DE" altLang="de-DE" sz="1800" b="1" dirty="0" err="1"/>
                <a:t>free</a:t>
              </a:r>
              <a:r>
                <a:rPr lang="de-DE" altLang="de-DE" sz="1800" b="1" dirty="0"/>
                <a:t>/</a:t>
              </a:r>
              <a:r>
                <a:rPr lang="de-DE" altLang="de-DE" sz="1800" b="1" dirty="0" err="1"/>
                <a:t>esterified</a:t>
              </a:r>
              <a:r>
                <a:rPr lang="de-DE" altLang="de-DE" sz="1800" b="1" dirty="0"/>
                <a:t> </a:t>
              </a:r>
              <a:r>
                <a:rPr lang="de-DE" altLang="de-DE" sz="1800" b="1" dirty="0" err="1"/>
                <a:t>cholesterol</a:t>
              </a:r>
              <a:r>
                <a:rPr lang="de-DE" altLang="de-DE" sz="1800" b="1" dirty="0"/>
                <a:t>, TG, </a:t>
              </a:r>
              <a:r>
                <a:rPr lang="de-DE" altLang="de-DE" sz="1800" b="1" dirty="0"/>
                <a:t>PL</a:t>
              </a:r>
              <a:endParaRPr lang="de-DE" altLang="de-DE" sz="1800" b="1" dirty="0"/>
            </a:p>
          </p:txBody>
        </p:sp>
        <p:cxnSp>
          <p:nvCxnSpPr>
            <p:cNvPr id="15375" name="Gerade Verbindung mit Pfeil 11"/>
            <p:cNvCxnSpPr>
              <a:cxnSpLocks noChangeShapeType="1"/>
            </p:cNvCxnSpPr>
            <p:nvPr/>
          </p:nvCxnSpPr>
          <p:spPr bwMode="auto">
            <a:xfrm>
              <a:off x="6398578" y="2396775"/>
              <a:ext cx="0" cy="889837"/>
            </a:xfrm>
            <a:prstGeom prst="straightConnector1">
              <a:avLst/>
            </a:prstGeom>
            <a:noFill/>
            <a:ln w="25400" algn="ctr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376" name="Textfeld 12"/>
            <p:cNvSpPr txBox="1">
              <a:spLocks noChangeArrowheads="1"/>
            </p:cNvSpPr>
            <p:nvPr/>
          </p:nvSpPr>
          <p:spPr bwMode="auto">
            <a:xfrm>
              <a:off x="6473360" y="2586411"/>
              <a:ext cx="3486022" cy="568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28016" tIns="64008" rIns="128016" bIns="64008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800" b="1" dirty="0" err="1"/>
                <a:t>ultracentrifugation</a:t>
              </a:r>
              <a:r>
                <a:rPr lang="de-DE" altLang="de-DE" sz="1800" b="1" dirty="0"/>
                <a:t> 1</a:t>
              </a:r>
            </a:p>
          </p:txBody>
        </p:sp>
        <p:cxnSp>
          <p:nvCxnSpPr>
            <p:cNvPr id="15377" name="Gerade Verbindung mit Pfeil 13"/>
            <p:cNvCxnSpPr>
              <a:cxnSpLocks noChangeShapeType="1"/>
            </p:cNvCxnSpPr>
            <p:nvPr/>
          </p:nvCxnSpPr>
          <p:spPr bwMode="auto">
            <a:xfrm>
              <a:off x="6398578" y="4301166"/>
              <a:ext cx="0" cy="921639"/>
            </a:xfrm>
            <a:prstGeom prst="straightConnector1">
              <a:avLst/>
            </a:prstGeom>
            <a:noFill/>
            <a:ln w="25400" algn="ctr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378" name="Textfeld 14"/>
            <p:cNvSpPr txBox="1">
              <a:spLocks noChangeArrowheads="1"/>
            </p:cNvSpPr>
            <p:nvPr/>
          </p:nvSpPr>
          <p:spPr bwMode="auto">
            <a:xfrm>
              <a:off x="6503035" y="4447803"/>
              <a:ext cx="3486022" cy="568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28016" tIns="64008" rIns="128016" bIns="64008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800" b="1" dirty="0" err="1"/>
                <a:t>ultracentrifugation</a:t>
              </a:r>
              <a:r>
                <a:rPr lang="de-DE" altLang="de-DE" sz="1800" b="1" dirty="0"/>
                <a:t> 2</a:t>
              </a:r>
            </a:p>
          </p:txBody>
        </p:sp>
        <p:cxnSp>
          <p:nvCxnSpPr>
            <p:cNvPr id="15379" name="Gerade Verbindung mit Pfeil 15"/>
            <p:cNvCxnSpPr>
              <a:cxnSpLocks noChangeShapeType="1"/>
            </p:cNvCxnSpPr>
            <p:nvPr/>
          </p:nvCxnSpPr>
          <p:spPr bwMode="auto">
            <a:xfrm>
              <a:off x="6398578" y="6179235"/>
              <a:ext cx="0" cy="921639"/>
            </a:xfrm>
            <a:prstGeom prst="straightConnector1">
              <a:avLst/>
            </a:prstGeom>
            <a:noFill/>
            <a:ln w="25400" algn="ctr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380" name="Textfeld 16"/>
            <p:cNvSpPr txBox="1">
              <a:spLocks noChangeArrowheads="1"/>
            </p:cNvSpPr>
            <p:nvPr/>
          </p:nvSpPr>
          <p:spPr bwMode="auto">
            <a:xfrm>
              <a:off x="6585269" y="6269674"/>
              <a:ext cx="3013374" cy="568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28016" tIns="64008" rIns="128016" bIns="64008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800" b="1"/>
                <a:t>LDL precipitation</a:t>
              </a:r>
            </a:p>
          </p:txBody>
        </p:sp>
        <p:cxnSp>
          <p:nvCxnSpPr>
            <p:cNvPr id="15381" name="Gerade Verbindung mit Pfeil 2"/>
            <p:cNvCxnSpPr>
              <a:cxnSpLocks noChangeShapeType="1"/>
              <a:stCxn id="15376" idx="3"/>
            </p:cNvCxnSpPr>
            <p:nvPr/>
          </p:nvCxnSpPr>
          <p:spPr bwMode="auto">
            <a:xfrm flipV="1">
              <a:off x="9959381" y="2870754"/>
              <a:ext cx="927970" cy="1"/>
            </a:xfrm>
            <a:prstGeom prst="straightConnector1">
              <a:avLst/>
            </a:prstGeom>
            <a:noFill/>
            <a:ln w="25400" algn="ctr">
              <a:solidFill>
                <a:schemeClr val="tx1"/>
              </a:solidFill>
              <a:round/>
              <a:headEnd type="none" w="sm" len="sm"/>
              <a:tailEnd type="arrow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382" name="Textfeld 3"/>
            <p:cNvSpPr txBox="1">
              <a:spLocks noChangeArrowheads="1"/>
            </p:cNvSpPr>
            <p:nvPr/>
          </p:nvSpPr>
          <p:spPr bwMode="auto">
            <a:xfrm>
              <a:off x="11020266" y="2598618"/>
              <a:ext cx="460530" cy="753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2900" b="1" dirty="0"/>
                <a:t>*</a:t>
              </a:r>
            </a:p>
          </p:txBody>
        </p:sp>
        <p:sp>
          <p:nvSpPr>
            <p:cNvPr id="15383" name="Textfeld 20"/>
            <p:cNvSpPr txBox="1">
              <a:spLocks noChangeArrowheads="1"/>
            </p:cNvSpPr>
            <p:nvPr/>
          </p:nvSpPr>
          <p:spPr bwMode="auto">
            <a:xfrm>
              <a:off x="746154" y="8322400"/>
              <a:ext cx="460530" cy="753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2900" b="1" dirty="0"/>
                <a:t>*</a:t>
              </a:r>
            </a:p>
          </p:txBody>
        </p:sp>
        <p:cxnSp>
          <p:nvCxnSpPr>
            <p:cNvPr id="15384" name="Gerade Verbindung mit Pfeil 21"/>
            <p:cNvCxnSpPr>
              <a:cxnSpLocks noChangeShapeType="1"/>
            </p:cNvCxnSpPr>
            <p:nvPr/>
          </p:nvCxnSpPr>
          <p:spPr bwMode="auto">
            <a:xfrm>
              <a:off x="9989057" y="6560721"/>
              <a:ext cx="945501" cy="0"/>
            </a:xfrm>
            <a:prstGeom prst="straightConnector1">
              <a:avLst/>
            </a:prstGeom>
            <a:noFill/>
            <a:ln w="25400" algn="ctr">
              <a:solidFill>
                <a:schemeClr val="tx1"/>
              </a:solidFill>
              <a:round/>
              <a:headEnd type="none" w="sm" len="sm"/>
              <a:tailEnd type="arrow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385" name="Textfeld 22"/>
            <p:cNvSpPr txBox="1">
              <a:spLocks noChangeArrowheads="1"/>
            </p:cNvSpPr>
            <p:nvPr/>
          </p:nvSpPr>
          <p:spPr bwMode="auto">
            <a:xfrm>
              <a:off x="11044114" y="6299903"/>
              <a:ext cx="429109" cy="495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700" b="1" dirty="0"/>
                <a:t>#</a:t>
              </a:r>
            </a:p>
          </p:txBody>
        </p:sp>
        <p:sp>
          <p:nvSpPr>
            <p:cNvPr id="15386" name="Textfeld 23"/>
            <p:cNvSpPr txBox="1">
              <a:spLocks noChangeArrowheads="1"/>
            </p:cNvSpPr>
            <p:nvPr/>
          </p:nvSpPr>
          <p:spPr bwMode="auto">
            <a:xfrm>
              <a:off x="6184023" y="8387535"/>
              <a:ext cx="429109" cy="495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700" b="1" dirty="0"/>
                <a:t>#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04697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</Words>
  <Application>Microsoft Office PowerPoint</Application>
  <PresentationFormat>Breitbild</PresentationFormat>
  <Paragraphs>18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Julius Katzmann</dc:creator>
  <cp:lastModifiedBy>Julius Katzmann</cp:lastModifiedBy>
  <cp:revision>1</cp:revision>
  <dcterms:created xsi:type="dcterms:W3CDTF">2019-09-23T17:16:22Z</dcterms:created>
  <dcterms:modified xsi:type="dcterms:W3CDTF">2019-09-23T17:16:29Z</dcterms:modified>
</cp:coreProperties>
</file>