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3228"/>
    <p:restoredTop sz="94268"/>
  </p:normalViewPr>
  <p:slideViewPr>
    <p:cSldViewPr snapToGrid="0" snapToObjects="1">
      <p:cViewPr varScale="1">
        <p:scale>
          <a:sx n="91" d="100"/>
          <a:sy n="91" d="100"/>
        </p:scale>
        <p:origin x="249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15369-702D-A34C-BE26-BA789CCB9F8C}" type="datetimeFigureOut">
              <a:rPr kumimoji="1" lang="zh-CN" altLang="en-US" smtClean="0"/>
              <a:t>2020/1/28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2BA01-C349-644F-8F73-2E4B0F1270D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99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15369-702D-A34C-BE26-BA789CCB9F8C}" type="datetimeFigureOut">
              <a:rPr kumimoji="1" lang="zh-CN" altLang="en-US" smtClean="0"/>
              <a:t>2020/1/28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2BA01-C349-644F-8F73-2E4B0F1270D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68053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15369-702D-A34C-BE26-BA789CCB9F8C}" type="datetimeFigureOut">
              <a:rPr kumimoji="1" lang="zh-CN" altLang="en-US" smtClean="0"/>
              <a:t>2020/1/28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2BA01-C349-644F-8F73-2E4B0F1270D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16061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15369-702D-A34C-BE26-BA789CCB9F8C}" type="datetimeFigureOut">
              <a:rPr kumimoji="1" lang="zh-CN" altLang="en-US" smtClean="0"/>
              <a:t>2020/1/28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2BA01-C349-644F-8F73-2E4B0F1270D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8166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15369-702D-A34C-BE26-BA789CCB9F8C}" type="datetimeFigureOut">
              <a:rPr kumimoji="1" lang="zh-CN" altLang="en-US" smtClean="0"/>
              <a:t>2020/1/28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2BA01-C349-644F-8F73-2E4B0F1270D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28697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15369-702D-A34C-BE26-BA789CCB9F8C}" type="datetimeFigureOut">
              <a:rPr kumimoji="1" lang="zh-CN" altLang="en-US" smtClean="0"/>
              <a:t>2020/1/28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2BA01-C349-644F-8F73-2E4B0F1270D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91763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15369-702D-A34C-BE26-BA789CCB9F8C}" type="datetimeFigureOut">
              <a:rPr kumimoji="1" lang="zh-CN" altLang="en-US" smtClean="0"/>
              <a:t>2020/1/28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2BA01-C349-644F-8F73-2E4B0F1270D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80733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15369-702D-A34C-BE26-BA789CCB9F8C}" type="datetimeFigureOut">
              <a:rPr kumimoji="1" lang="zh-CN" altLang="en-US" smtClean="0"/>
              <a:t>2020/1/28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2BA01-C349-644F-8F73-2E4B0F1270D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67372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15369-702D-A34C-BE26-BA789CCB9F8C}" type="datetimeFigureOut">
              <a:rPr kumimoji="1" lang="zh-CN" altLang="en-US" smtClean="0"/>
              <a:t>2020/1/28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2BA01-C349-644F-8F73-2E4B0F1270D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21057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15369-702D-A34C-BE26-BA789CCB9F8C}" type="datetimeFigureOut">
              <a:rPr kumimoji="1" lang="zh-CN" altLang="en-US" smtClean="0"/>
              <a:t>2020/1/28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2BA01-C349-644F-8F73-2E4B0F1270D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8457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将图片拖动到占位符，或单击添加图标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15369-702D-A34C-BE26-BA789CCB9F8C}" type="datetimeFigureOut">
              <a:rPr kumimoji="1" lang="zh-CN" altLang="en-US" smtClean="0"/>
              <a:t>2020/1/28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2BA01-C349-644F-8F73-2E4B0F1270D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9850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15369-702D-A34C-BE26-BA789CCB9F8C}" type="datetimeFigureOut">
              <a:rPr kumimoji="1" lang="zh-CN" altLang="en-US" smtClean="0"/>
              <a:t>2020/1/28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72BA01-C349-644F-8F73-2E4B0F1270DF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84062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B65BE1A5-D90A-2548-BED6-70B97910DC70}"/>
              </a:ext>
            </a:extLst>
          </p:cNvPr>
          <p:cNvGrpSpPr/>
          <p:nvPr/>
        </p:nvGrpSpPr>
        <p:grpSpPr>
          <a:xfrm>
            <a:off x="449991" y="772371"/>
            <a:ext cx="8244017" cy="4390828"/>
            <a:chOff x="199099" y="170792"/>
            <a:chExt cx="8244017" cy="4390828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id="{1FC45DB4-EDE4-0F43-9372-E4AB47379A8A}"/>
                </a:ext>
              </a:extLst>
            </p:cNvPr>
            <p:cNvSpPr txBox="1"/>
            <p:nvPr/>
          </p:nvSpPr>
          <p:spPr>
            <a:xfrm>
              <a:off x="2161503" y="170792"/>
              <a:ext cx="43476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Patients</a:t>
              </a:r>
              <a:r>
                <a:rPr kumimoji="1" lang="zh-CN" alt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CN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with</a:t>
              </a:r>
              <a:r>
                <a:rPr kumimoji="1" lang="zh-CN" alt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CN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follow-up</a:t>
              </a:r>
              <a:r>
                <a:rPr kumimoji="1" lang="zh-CN" alt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CN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information</a:t>
              </a:r>
              <a:r>
                <a:rPr kumimoji="1" lang="zh-CN" alt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CN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(n=31)</a:t>
              </a:r>
              <a:endParaRPr kumimoji="1" lang="zh-CN" alt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0A59D049-6823-B043-910A-C4BE44AF45DD}"/>
                </a:ext>
              </a:extLst>
            </p:cNvPr>
            <p:cNvSpPr txBox="1"/>
            <p:nvPr/>
          </p:nvSpPr>
          <p:spPr>
            <a:xfrm>
              <a:off x="2571665" y="998678"/>
              <a:ext cx="306866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Treated</a:t>
              </a:r>
              <a:r>
                <a:rPr kumimoji="1" lang="zh-CN" alt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CN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(n=31)</a:t>
              </a:r>
              <a:endParaRPr kumimoji="1" lang="zh-CN" alt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kumimoji="1" lang="zh-CN" altLang="en-US" sz="1600" b="1" dirty="0"/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951355C4-6282-284F-989B-1AE497C34CE2}"/>
                </a:ext>
              </a:extLst>
            </p:cNvPr>
            <p:cNvSpPr txBox="1"/>
            <p:nvPr/>
          </p:nvSpPr>
          <p:spPr>
            <a:xfrm>
              <a:off x="7243418" y="2146051"/>
              <a:ext cx="1199698" cy="338554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ot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16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r>
                <a:rPr kumimoji="1" lang="zh-CN" alt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CN" sz="1600" dirty="0">
                  <a:latin typeface="Arial" panose="020B0604020202020204" pitchFamily="34" charset="0"/>
                  <a:cs typeface="Arial" panose="020B0604020202020204" pitchFamily="34" charset="0"/>
                </a:rPr>
                <a:t>year</a:t>
              </a:r>
              <a:endParaRPr kumimoji="1" lang="zh-CN" altLang="en-US" sz="1600" dirty="0"/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7DC0411E-224C-5442-959C-34666DBE9B11}"/>
                </a:ext>
              </a:extLst>
            </p:cNvPr>
            <p:cNvSpPr txBox="1"/>
            <p:nvPr/>
          </p:nvSpPr>
          <p:spPr>
            <a:xfrm>
              <a:off x="199099" y="2155048"/>
              <a:ext cx="1215671" cy="58477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1600" dirty="0">
                  <a:latin typeface="Arial" panose="020B0604020202020204" pitchFamily="34" charset="0"/>
                  <a:cs typeface="Arial" panose="020B0604020202020204" pitchFamily="34" charset="0"/>
                </a:rPr>
                <a:t>Relapse</a:t>
              </a:r>
            </a:p>
            <a:p>
              <a:pPr algn="ctr"/>
              <a:r>
                <a:rPr kumimoji="1" lang="zh-CN" alt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CN" sz="1600" dirty="0">
                  <a:latin typeface="Arial" panose="020B0604020202020204" pitchFamily="34" charset="0"/>
                  <a:cs typeface="Arial" panose="020B0604020202020204" pitchFamily="34" charset="0"/>
                </a:rPr>
                <a:t>(n=6)</a:t>
              </a:r>
              <a:endParaRPr kumimoji="1" lang="zh-CN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D5833305-7F1F-5A4E-9326-77F77A4DA2AA}"/>
                </a:ext>
              </a:extLst>
            </p:cNvPr>
            <p:cNvSpPr txBox="1"/>
            <p:nvPr/>
          </p:nvSpPr>
          <p:spPr>
            <a:xfrm>
              <a:off x="3097493" y="2148207"/>
              <a:ext cx="197398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No</a:t>
              </a:r>
              <a:r>
                <a:rPr kumimoji="1" lang="zh-CN" alt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CN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relapse</a:t>
              </a:r>
            </a:p>
            <a:p>
              <a:pPr algn="ctr"/>
              <a:r>
                <a:rPr kumimoji="1" lang="zh-CN" alt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CN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(n=24)</a:t>
              </a:r>
              <a:endParaRPr kumimoji="1" lang="zh-CN" alt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kumimoji="1" lang="zh-CN" altLang="en-US" sz="1600" b="1" dirty="0"/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5D543ABE-2137-A647-8294-31B4FDBF1EBB}"/>
                </a:ext>
              </a:extLst>
            </p:cNvPr>
            <p:cNvSpPr txBox="1"/>
            <p:nvPr/>
          </p:nvSpPr>
          <p:spPr>
            <a:xfrm>
              <a:off x="5640330" y="2148937"/>
              <a:ext cx="951183" cy="58477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1600" dirty="0">
                  <a:latin typeface="Arial" panose="020B0604020202020204" pitchFamily="34" charset="0"/>
                  <a:cs typeface="Arial" panose="020B0604020202020204" pitchFamily="34" charset="0"/>
                </a:rPr>
                <a:t>Death</a:t>
              </a:r>
              <a:r>
                <a:rPr kumimoji="1" lang="zh-CN" alt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kumimoji="1" lang="en-US" altLang="zh-CN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kumimoji="1" lang="en-US" altLang="zh-CN" sz="1600" dirty="0">
                  <a:latin typeface="Arial" panose="020B0604020202020204" pitchFamily="34" charset="0"/>
                  <a:cs typeface="Arial" panose="020B0604020202020204" pitchFamily="34" charset="0"/>
                </a:rPr>
                <a:t>(n=1)</a:t>
              </a:r>
              <a:endParaRPr kumimoji="1" lang="zh-CN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A09BEF4C-83AF-8641-B4C1-342AA623E9CC}"/>
                </a:ext>
              </a:extLst>
            </p:cNvPr>
            <p:cNvSpPr txBox="1"/>
            <p:nvPr/>
          </p:nvSpPr>
          <p:spPr>
            <a:xfrm>
              <a:off x="2966005" y="3699846"/>
              <a:ext cx="219409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No</a:t>
              </a:r>
              <a:r>
                <a:rPr kumimoji="1" lang="zh-CN" alt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CN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relapse</a:t>
              </a:r>
            </a:p>
            <a:p>
              <a:pPr algn="ctr"/>
              <a:r>
                <a:rPr kumimoji="1" lang="zh-CN" alt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CN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(n=15)</a:t>
              </a:r>
              <a:endParaRPr kumimoji="1" lang="zh-CN" alt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kumimoji="1" lang="zh-CN" altLang="en-US" sz="1600" b="1" dirty="0"/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id="{6D71B901-D506-EF45-86BE-0276F28C293C}"/>
                </a:ext>
              </a:extLst>
            </p:cNvPr>
            <p:cNvSpPr txBox="1"/>
            <p:nvPr/>
          </p:nvSpPr>
          <p:spPr>
            <a:xfrm>
              <a:off x="5945823" y="3026921"/>
              <a:ext cx="1868623" cy="523220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Dot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Not</a:t>
              </a:r>
              <a:r>
                <a:rPr kumimoji="1" lang="zh-CN" alt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reached</a:t>
              </a:r>
              <a:r>
                <a:rPr kumimoji="1" lang="zh-CN" alt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kumimoji="1" lang="zh-CN" alt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years</a:t>
              </a:r>
              <a:r>
                <a:rPr kumimoji="1" lang="zh-CN" alt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CN" sz="1400" dirty="0">
                  <a:latin typeface="Arial" panose="020B0604020202020204" pitchFamily="34" charset="0"/>
                  <a:cs typeface="Arial" panose="020B0604020202020204" pitchFamily="34" charset="0"/>
                </a:rPr>
                <a:t>(n=5)</a:t>
              </a:r>
              <a:endParaRPr kumimoji="1" lang="zh-CN" alt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01D8D261-9099-3E40-A3E0-64C807A4D93C}"/>
                </a:ext>
              </a:extLst>
            </p:cNvPr>
            <p:cNvSpPr txBox="1"/>
            <p:nvPr/>
          </p:nvSpPr>
          <p:spPr>
            <a:xfrm>
              <a:off x="5732989" y="3758761"/>
              <a:ext cx="951183" cy="58477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1600" dirty="0">
                  <a:latin typeface="Arial" panose="020B0604020202020204" pitchFamily="34" charset="0"/>
                  <a:cs typeface="Arial" panose="020B0604020202020204" pitchFamily="34" charset="0"/>
                </a:rPr>
                <a:t>Death</a:t>
              </a:r>
              <a:r>
                <a:rPr kumimoji="1" lang="zh-CN" alt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kumimoji="1" lang="en-US" altLang="zh-CN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kumimoji="1" lang="en-US" altLang="zh-CN" sz="1600" dirty="0">
                  <a:latin typeface="Arial" panose="020B0604020202020204" pitchFamily="34" charset="0"/>
                  <a:cs typeface="Arial" panose="020B0604020202020204" pitchFamily="34" charset="0"/>
                </a:rPr>
                <a:t>(n=1)</a:t>
              </a:r>
              <a:endParaRPr kumimoji="1" lang="zh-CN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id="{870BC090-9B74-424A-8F75-AB6913F3930E}"/>
                </a:ext>
              </a:extLst>
            </p:cNvPr>
            <p:cNvSpPr txBox="1"/>
            <p:nvPr/>
          </p:nvSpPr>
          <p:spPr>
            <a:xfrm>
              <a:off x="1355994" y="3758762"/>
              <a:ext cx="1215671" cy="58477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1600" dirty="0">
                  <a:latin typeface="Arial" panose="020B0604020202020204" pitchFamily="34" charset="0"/>
                  <a:cs typeface="Arial" panose="020B0604020202020204" pitchFamily="34" charset="0"/>
                </a:rPr>
                <a:t>Relapse</a:t>
              </a:r>
            </a:p>
            <a:p>
              <a:pPr algn="ctr"/>
              <a:r>
                <a:rPr kumimoji="1" lang="zh-CN" alt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CN" sz="1600" dirty="0">
                  <a:latin typeface="Arial" panose="020B0604020202020204" pitchFamily="34" charset="0"/>
                  <a:cs typeface="Arial" panose="020B0604020202020204" pitchFamily="34" charset="0"/>
                </a:rPr>
                <a:t>(n=3)</a:t>
              </a:r>
              <a:endParaRPr kumimoji="1" lang="zh-CN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1" name="直线箭头连接符 40">
              <a:extLst>
                <a:ext uri="{FF2B5EF4-FFF2-40B4-BE49-F238E27FC236}">
                  <a16:creationId xmlns:a16="http://schemas.microsoft.com/office/drawing/2014/main" id="{ED94E495-ABE1-7842-B152-C3B5B58FBF98}"/>
                </a:ext>
              </a:extLst>
            </p:cNvPr>
            <p:cNvCxnSpPr>
              <a:cxnSpLocks/>
            </p:cNvCxnSpPr>
            <p:nvPr/>
          </p:nvCxnSpPr>
          <p:spPr>
            <a:xfrm>
              <a:off x="4123048" y="486994"/>
              <a:ext cx="0" cy="511684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线箭头连接符 41">
              <a:extLst>
                <a:ext uri="{FF2B5EF4-FFF2-40B4-BE49-F238E27FC236}">
                  <a16:creationId xmlns:a16="http://schemas.microsoft.com/office/drawing/2014/main" id="{56A8AC82-1AD4-F945-9AA7-488BD8621BE0}"/>
                </a:ext>
              </a:extLst>
            </p:cNvPr>
            <p:cNvCxnSpPr>
              <a:cxnSpLocks/>
            </p:cNvCxnSpPr>
            <p:nvPr/>
          </p:nvCxnSpPr>
          <p:spPr>
            <a:xfrm>
              <a:off x="4105997" y="1329541"/>
              <a:ext cx="0" cy="818666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线箭头连接符 44">
              <a:extLst>
                <a:ext uri="{FF2B5EF4-FFF2-40B4-BE49-F238E27FC236}">
                  <a16:creationId xmlns:a16="http://schemas.microsoft.com/office/drawing/2014/main" id="{79EDCFF4-1D73-6449-A365-CC97B3C26789}"/>
                </a:ext>
              </a:extLst>
            </p:cNvPr>
            <p:cNvCxnSpPr>
              <a:cxnSpLocks/>
              <a:endCxn id="26" idx="0"/>
            </p:cNvCxnSpPr>
            <p:nvPr/>
          </p:nvCxnSpPr>
          <p:spPr>
            <a:xfrm>
              <a:off x="4063049" y="2773272"/>
              <a:ext cx="1" cy="926574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线箭头连接符 49">
              <a:extLst>
                <a:ext uri="{FF2B5EF4-FFF2-40B4-BE49-F238E27FC236}">
                  <a16:creationId xmlns:a16="http://schemas.microsoft.com/office/drawing/2014/main" id="{FC256A3C-F8B0-644A-A283-2B3013ECB614}"/>
                </a:ext>
              </a:extLst>
            </p:cNvPr>
            <p:cNvCxnSpPr>
              <a:cxnSpLocks/>
              <a:endCxn id="19" idx="0"/>
            </p:cNvCxnSpPr>
            <p:nvPr/>
          </p:nvCxnSpPr>
          <p:spPr>
            <a:xfrm flipH="1">
              <a:off x="806935" y="1329541"/>
              <a:ext cx="3299064" cy="825507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线箭头连接符 51">
              <a:extLst>
                <a:ext uri="{FF2B5EF4-FFF2-40B4-BE49-F238E27FC236}">
                  <a16:creationId xmlns:a16="http://schemas.microsoft.com/office/drawing/2014/main" id="{E5646CA0-98B2-9244-AA60-AF5E541CECA7}"/>
                </a:ext>
              </a:extLst>
            </p:cNvPr>
            <p:cNvCxnSpPr>
              <a:cxnSpLocks/>
              <a:endCxn id="23" idx="0"/>
            </p:cNvCxnSpPr>
            <p:nvPr/>
          </p:nvCxnSpPr>
          <p:spPr>
            <a:xfrm>
              <a:off x="4105997" y="1319992"/>
              <a:ext cx="2009925" cy="828945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线箭头连接符 55">
              <a:extLst>
                <a:ext uri="{FF2B5EF4-FFF2-40B4-BE49-F238E27FC236}">
                  <a16:creationId xmlns:a16="http://schemas.microsoft.com/office/drawing/2014/main" id="{54E9CCFC-910E-0F4D-87DA-6E2794915CB5}"/>
                </a:ext>
              </a:extLst>
            </p:cNvPr>
            <p:cNvCxnSpPr>
              <a:cxnSpLocks/>
              <a:endCxn id="38" idx="0"/>
            </p:cNvCxnSpPr>
            <p:nvPr/>
          </p:nvCxnSpPr>
          <p:spPr>
            <a:xfrm flipH="1">
              <a:off x="1963830" y="2796223"/>
              <a:ext cx="2113366" cy="962539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线箭头连接符 67">
              <a:extLst>
                <a:ext uri="{FF2B5EF4-FFF2-40B4-BE49-F238E27FC236}">
                  <a16:creationId xmlns:a16="http://schemas.microsoft.com/office/drawing/2014/main" id="{80F0D80F-9622-7C41-850E-72107705D445}"/>
                </a:ext>
              </a:extLst>
            </p:cNvPr>
            <p:cNvCxnSpPr>
              <a:cxnSpLocks/>
            </p:cNvCxnSpPr>
            <p:nvPr/>
          </p:nvCxnSpPr>
          <p:spPr>
            <a:xfrm>
              <a:off x="4081104" y="2798828"/>
              <a:ext cx="1971403" cy="96099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线箭头连接符 71">
              <a:extLst>
                <a:ext uri="{FF2B5EF4-FFF2-40B4-BE49-F238E27FC236}">
                  <a16:creationId xmlns:a16="http://schemas.microsoft.com/office/drawing/2014/main" id="{0D5931DB-A743-9A49-B617-C79EDC887C58}"/>
                </a:ext>
              </a:extLst>
            </p:cNvPr>
            <p:cNvCxnSpPr>
              <a:cxnSpLocks/>
            </p:cNvCxnSpPr>
            <p:nvPr/>
          </p:nvCxnSpPr>
          <p:spPr>
            <a:xfrm>
              <a:off x="4077196" y="2793475"/>
              <a:ext cx="1868627" cy="528185"/>
            </a:xfrm>
            <a:prstGeom prst="straightConnector1">
              <a:avLst/>
            </a:prstGeom>
            <a:ln w="9525">
              <a:solidFill>
                <a:schemeClr val="tx1"/>
              </a:solidFill>
              <a:prstDash val="lgDash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D82AE457-49A8-8340-88CB-59DFF7FF1BB4}"/>
                </a:ext>
              </a:extLst>
            </p:cNvPr>
            <p:cNvSpPr txBox="1"/>
            <p:nvPr/>
          </p:nvSpPr>
          <p:spPr>
            <a:xfrm>
              <a:off x="7243418" y="3781207"/>
              <a:ext cx="1199698" cy="338554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ot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16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kumimoji="1" lang="zh-CN" alt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kumimoji="1" lang="en-US" altLang="zh-CN" sz="1600" dirty="0">
                  <a:latin typeface="Arial" panose="020B0604020202020204" pitchFamily="34" charset="0"/>
                  <a:cs typeface="Arial" panose="020B0604020202020204" pitchFamily="34" charset="0"/>
                </a:rPr>
                <a:t>years</a:t>
              </a:r>
              <a:endParaRPr kumimoji="1" lang="zh-CN" altLang="en-US" sz="1600" dirty="0"/>
            </a:p>
          </p:txBody>
        </p:sp>
      </p:grpSp>
      <p:sp>
        <p:nvSpPr>
          <p:cNvPr id="3" name="矩形 2">
            <a:extLst>
              <a:ext uri="{FF2B5EF4-FFF2-40B4-BE49-F238E27FC236}">
                <a16:creationId xmlns:a16="http://schemas.microsoft.com/office/drawing/2014/main" id="{737E5ED7-9C70-2D42-9C31-7F9AFF2FA740}"/>
              </a:ext>
            </a:extLst>
          </p:cNvPr>
          <p:cNvSpPr/>
          <p:nvPr/>
        </p:nvSpPr>
        <p:spPr>
          <a:xfrm>
            <a:off x="889190" y="5779388"/>
            <a:ext cx="78048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altLang="zh-CN" b="1" kern="100" dirty="0">
                <a:solidFill>
                  <a:srgbClr val="000000"/>
                </a:solidFill>
                <a:latin typeface="Arial" panose="020B060402020202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Supplementary file 3. Three-year clinical outcomes of CCS patients</a:t>
            </a:r>
            <a:endParaRPr lang="zh-CN" altLang="zh-CN" sz="1400" kern="100" dirty="0">
              <a:effectLst/>
              <a:latin typeface="DengXian" panose="02010600030101010101" pitchFamily="2" charset="-122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83243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197</TotalTime>
  <Words>80</Words>
  <Application>Microsoft Macintosh PowerPoint</Application>
  <PresentationFormat>全屏显示(4:3)</PresentationFormat>
  <Paragraphs>18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DengXian</vt:lpstr>
      <vt:lpstr>Arial</vt:lpstr>
      <vt:lpstr>Calibri</vt:lpstr>
      <vt:lpstr>Calibri Light</vt:lpstr>
      <vt:lpstr>Office 主题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Liu Shuang</dc:creator>
  <cp:lastModifiedBy>Liu Shuang</cp:lastModifiedBy>
  <cp:revision>25</cp:revision>
  <dcterms:created xsi:type="dcterms:W3CDTF">2019-03-20T14:47:33Z</dcterms:created>
  <dcterms:modified xsi:type="dcterms:W3CDTF">2020-01-28T11:39:16Z</dcterms:modified>
</cp:coreProperties>
</file>