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69"/>
    <p:restoredTop sz="94533"/>
  </p:normalViewPr>
  <p:slideViewPr>
    <p:cSldViewPr snapToGrid="0" snapToObjects="1">
      <p:cViewPr varScale="1">
        <p:scale>
          <a:sx n="63" d="100"/>
          <a:sy n="63" d="100"/>
        </p:scale>
        <p:origin x="284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15369-702D-A34C-BE26-BA789CCB9F8C}" type="datetimeFigureOut">
              <a:rPr kumimoji="1" lang="zh-CN" altLang="en-US" smtClean="0"/>
              <a:t>2020/1/28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2BA01-C349-644F-8F73-2E4B0F1270D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57494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15369-702D-A34C-BE26-BA789CCB9F8C}" type="datetimeFigureOut">
              <a:rPr kumimoji="1" lang="zh-CN" altLang="en-US" smtClean="0"/>
              <a:t>2020/1/28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2BA01-C349-644F-8F73-2E4B0F1270D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6255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15369-702D-A34C-BE26-BA789CCB9F8C}" type="datetimeFigureOut">
              <a:rPr kumimoji="1" lang="zh-CN" altLang="en-US" smtClean="0"/>
              <a:t>2020/1/28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2BA01-C349-644F-8F73-2E4B0F1270D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37285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15369-702D-A34C-BE26-BA789CCB9F8C}" type="datetimeFigureOut">
              <a:rPr kumimoji="1" lang="zh-CN" altLang="en-US" smtClean="0"/>
              <a:t>2020/1/28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2BA01-C349-644F-8F73-2E4B0F1270D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00301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15369-702D-A34C-BE26-BA789CCB9F8C}" type="datetimeFigureOut">
              <a:rPr kumimoji="1" lang="zh-CN" altLang="en-US" smtClean="0"/>
              <a:t>2020/1/28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2BA01-C349-644F-8F73-2E4B0F1270D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21368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15369-702D-A34C-BE26-BA789CCB9F8C}" type="datetimeFigureOut">
              <a:rPr kumimoji="1" lang="zh-CN" altLang="en-US" smtClean="0"/>
              <a:t>2020/1/28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2BA01-C349-644F-8F73-2E4B0F1270D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70782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15369-702D-A34C-BE26-BA789CCB9F8C}" type="datetimeFigureOut">
              <a:rPr kumimoji="1" lang="zh-CN" altLang="en-US" smtClean="0"/>
              <a:t>2020/1/28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2BA01-C349-644F-8F73-2E4B0F1270D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206442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15369-702D-A34C-BE26-BA789CCB9F8C}" type="datetimeFigureOut">
              <a:rPr kumimoji="1" lang="zh-CN" altLang="en-US" smtClean="0"/>
              <a:t>2020/1/28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2BA01-C349-644F-8F73-2E4B0F1270D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39890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15369-702D-A34C-BE26-BA789CCB9F8C}" type="datetimeFigureOut">
              <a:rPr kumimoji="1" lang="zh-CN" altLang="en-US" smtClean="0"/>
              <a:t>2020/1/28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2BA01-C349-644F-8F73-2E4B0F1270D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57846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15369-702D-A34C-BE26-BA789CCB9F8C}" type="datetimeFigureOut">
              <a:rPr kumimoji="1" lang="zh-CN" altLang="en-US" smtClean="0"/>
              <a:t>2020/1/28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2BA01-C349-644F-8F73-2E4B0F1270D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41579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15369-702D-A34C-BE26-BA789CCB9F8C}" type="datetimeFigureOut">
              <a:rPr kumimoji="1" lang="zh-CN" altLang="en-US" smtClean="0"/>
              <a:t>2020/1/28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2BA01-C349-644F-8F73-2E4B0F1270D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85328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15369-702D-A34C-BE26-BA789CCB9F8C}" type="datetimeFigureOut">
              <a:rPr kumimoji="1" lang="zh-CN" altLang="en-US" smtClean="0"/>
              <a:t>2020/1/28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72BA01-C349-644F-8F73-2E4B0F1270D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61078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ED915564-7D9D-8742-970B-CF5EBB720F07}"/>
              </a:ext>
            </a:extLst>
          </p:cNvPr>
          <p:cNvGrpSpPr/>
          <p:nvPr/>
        </p:nvGrpSpPr>
        <p:grpSpPr>
          <a:xfrm>
            <a:off x="1185071" y="395556"/>
            <a:ext cx="4674881" cy="6499623"/>
            <a:chOff x="1185071" y="395556"/>
            <a:chExt cx="4674881" cy="6499623"/>
          </a:xfrm>
        </p:grpSpPr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id="{D7BDD3BF-56D6-324C-8C56-909204121C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27838" y="429895"/>
              <a:ext cx="2283459" cy="2227990"/>
            </a:xfrm>
            <a:prstGeom prst="rect">
              <a:avLst/>
            </a:prstGeom>
          </p:spPr>
        </p:pic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2C3F7643-F7A4-9E4C-AB10-540C7D37FFCC}"/>
                </a:ext>
              </a:extLst>
            </p:cNvPr>
            <p:cNvSpPr txBox="1"/>
            <p:nvPr/>
          </p:nvSpPr>
          <p:spPr>
            <a:xfrm>
              <a:off x="1223049" y="395556"/>
              <a:ext cx="3693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1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kumimoji="1" lang="zh-CN" alt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5" name="图片 24">
              <a:extLst>
                <a:ext uri="{FF2B5EF4-FFF2-40B4-BE49-F238E27FC236}">
                  <a16:creationId xmlns:a16="http://schemas.microsoft.com/office/drawing/2014/main" id="{E3354250-F220-0C46-B339-6CC2599F21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10575"/>
            <a:stretch/>
          </p:blipFill>
          <p:spPr>
            <a:xfrm>
              <a:off x="3511297" y="429894"/>
              <a:ext cx="2348655" cy="2256473"/>
            </a:xfrm>
            <a:prstGeom prst="rect">
              <a:avLst/>
            </a:prstGeom>
          </p:spPr>
        </p:pic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id="{D59B934B-FF97-954B-A53C-C176440A43C5}"/>
                </a:ext>
              </a:extLst>
            </p:cNvPr>
            <p:cNvSpPr txBox="1"/>
            <p:nvPr/>
          </p:nvSpPr>
          <p:spPr>
            <a:xfrm>
              <a:off x="3506508" y="401412"/>
              <a:ext cx="3693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1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kumimoji="1" lang="zh-CN" alt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300069ED-90D3-AE40-8048-A079A0C75BA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23049" y="2656881"/>
              <a:ext cx="2320111" cy="1994862"/>
            </a:xfrm>
            <a:prstGeom prst="rect">
              <a:avLst/>
            </a:prstGeom>
          </p:spPr>
        </p:pic>
        <p:pic>
          <p:nvPicPr>
            <p:cNvPr id="29" name="图片 28">
              <a:extLst>
                <a:ext uri="{FF2B5EF4-FFF2-40B4-BE49-F238E27FC236}">
                  <a16:creationId xmlns:a16="http://schemas.microsoft.com/office/drawing/2014/main" id="{B4659048-7991-3245-B36F-6C54A7699FF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35360" y="2656880"/>
              <a:ext cx="2324592" cy="1994862"/>
            </a:xfrm>
            <a:prstGeom prst="rect">
              <a:avLst/>
            </a:prstGeom>
          </p:spPr>
        </p:pic>
        <p:pic>
          <p:nvPicPr>
            <p:cNvPr id="30" name="图片 29">
              <a:extLst>
                <a:ext uri="{FF2B5EF4-FFF2-40B4-BE49-F238E27FC236}">
                  <a16:creationId xmlns:a16="http://schemas.microsoft.com/office/drawing/2014/main" id="{39272035-2147-6945-A368-FFEA2BA7DAC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18486" y="4623770"/>
              <a:ext cx="2283459" cy="2271409"/>
            </a:xfrm>
            <a:prstGeom prst="rect">
              <a:avLst/>
            </a:prstGeom>
          </p:spPr>
        </p:pic>
        <p:pic>
          <p:nvPicPr>
            <p:cNvPr id="31" name="图片 30">
              <a:extLst>
                <a:ext uri="{FF2B5EF4-FFF2-40B4-BE49-F238E27FC236}">
                  <a16:creationId xmlns:a16="http://schemas.microsoft.com/office/drawing/2014/main" id="{577D75D5-D420-764C-9813-2571F2E261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r="10975"/>
            <a:stretch/>
          </p:blipFill>
          <p:spPr>
            <a:xfrm>
              <a:off x="3501945" y="4629271"/>
              <a:ext cx="2358007" cy="2265908"/>
            </a:xfrm>
            <a:prstGeom prst="rect">
              <a:avLst/>
            </a:prstGeom>
          </p:spPr>
        </p:pic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id="{42EC8CDF-BBDE-4B4F-ABB7-1B2AD8F3A57A}"/>
                </a:ext>
              </a:extLst>
            </p:cNvPr>
            <p:cNvSpPr txBox="1"/>
            <p:nvPr/>
          </p:nvSpPr>
          <p:spPr>
            <a:xfrm>
              <a:off x="1194505" y="2622542"/>
              <a:ext cx="3693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1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kumimoji="1" lang="zh-CN" alt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id="{A0651DB2-903E-8B43-A00E-39FECD655928}"/>
                </a:ext>
              </a:extLst>
            </p:cNvPr>
            <p:cNvSpPr txBox="1"/>
            <p:nvPr/>
          </p:nvSpPr>
          <p:spPr>
            <a:xfrm>
              <a:off x="3482753" y="2640214"/>
              <a:ext cx="3693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1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endParaRPr kumimoji="1" lang="zh-CN" alt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9E0B5E71-7501-214D-A2AA-41EFD14CE734}"/>
                </a:ext>
              </a:extLst>
            </p:cNvPr>
            <p:cNvSpPr txBox="1"/>
            <p:nvPr/>
          </p:nvSpPr>
          <p:spPr>
            <a:xfrm>
              <a:off x="1185071" y="4606098"/>
              <a:ext cx="3693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1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endParaRPr kumimoji="1" lang="zh-CN" alt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9325D242-AE1C-F847-BE7E-E9244DB5F452}"/>
                </a:ext>
              </a:extLst>
            </p:cNvPr>
            <p:cNvSpPr txBox="1"/>
            <p:nvPr/>
          </p:nvSpPr>
          <p:spPr>
            <a:xfrm>
              <a:off x="3475690" y="4610402"/>
              <a:ext cx="3693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1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endParaRPr kumimoji="1" lang="zh-CN" alt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21F14973-4CA4-3B41-BE6B-843792EF9DFE}"/>
              </a:ext>
            </a:extLst>
          </p:cNvPr>
          <p:cNvSpPr txBox="1"/>
          <p:nvPr/>
        </p:nvSpPr>
        <p:spPr>
          <a:xfrm>
            <a:off x="130629" y="7364186"/>
            <a:ext cx="659674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b="1" dirty="0"/>
              <a:t>Supplementary</a:t>
            </a:r>
            <a:r>
              <a:rPr kumimoji="1" lang="zh-CN" altLang="en-US" sz="1600" b="1" dirty="0"/>
              <a:t> </a:t>
            </a:r>
            <a:r>
              <a:rPr kumimoji="1" lang="en-US" altLang="zh-CN" sz="1600" b="1" dirty="0"/>
              <a:t>File</a:t>
            </a:r>
            <a:r>
              <a:rPr kumimoji="1" lang="zh-CN" altLang="en-US" sz="1600" b="1" dirty="0"/>
              <a:t> </a:t>
            </a:r>
            <a:r>
              <a:rPr kumimoji="1" lang="en-US" altLang="zh-CN" sz="1600" b="1" dirty="0"/>
              <a:t>4</a:t>
            </a:r>
            <a:r>
              <a:rPr kumimoji="1" lang="en-US" altLang="zh-CN" sz="1600" b="1"/>
              <a:t>.</a:t>
            </a:r>
            <a:r>
              <a:rPr kumimoji="1" lang="zh-CN" altLang="en-US" sz="1600" b="1" dirty="0"/>
              <a:t> </a:t>
            </a:r>
            <a:r>
              <a:rPr kumimoji="1" lang="en-US" altLang="zh-CN" sz="1600" b="1" dirty="0"/>
              <a:t>D</a:t>
            </a:r>
            <a:r>
              <a:rPr kumimoji="1" lang="en" altLang="zh-CN" sz="1600" b="1" dirty="0" err="1"/>
              <a:t>iffuse</a:t>
            </a:r>
            <a:r>
              <a:rPr kumimoji="1" lang="en" altLang="zh-CN" sz="1600" b="1" dirty="0"/>
              <a:t> gastrointestinal polyps gradually attenuate and eventually disappear along with the glucocorticoid therapy</a:t>
            </a:r>
            <a:r>
              <a:rPr kumimoji="1" lang="en" altLang="zh-CN" sz="1600" dirty="0"/>
              <a:t>.</a:t>
            </a:r>
            <a:r>
              <a:rPr kumimoji="1" lang="zh-CN" altLang="en-US" sz="1600" dirty="0"/>
              <a:t> </a:t>
            </a:r>
            <a:endParaRPr kumimoji="1" lang="en-US" altLang="zh-CN" sz="1600" dirty="0"/>
          </a:p>
          <a:p>
            <a:r>
              <a:rPr kumimoji="1" lang="en-US" altLang="zh-CN" sz="1600" dirty="0"/>
              <a:t>Dense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polyps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without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spared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mucosa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under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gastroscopy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(</a:t>
            </a:r>
            <a:r>
              <a:rPr kumimoji="1" lang="en-US" altLang="zh-CN" sz="1600" b="1" dirty="0"/>
              <a:t>A</a:t>
            </a:r>
            <a:r>
              <a:rPr kumimoji="1" lang="en-US" altLang="zh-CN" sz="1600" dirty="0"/>
              <a:t>)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and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colonoscopy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(</a:t>
            </a:r>
            <a:r>
              <a:rPr kumimoji="1" lang="en-US" altLang="zh-CN" sz="1600" b="1" dirty="0"/>
              <a:t>B</a:t>
            </a:r>
            <a:r>
              <a:rPr kumimoji="1" lang="en-US" altLang="zh-CN" sz="1600" dirty="0"/>
              <a:t>)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before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treatment.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After 4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months’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prednisone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treatment,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the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number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and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size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of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polyps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reduced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dramatically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under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gastroscopy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(</a:t>
            </a:r>
            <a:r>
              <a:rPr kumimoji="1" lang="en-US" altLang="zh-CN" sz="1600" b="1" dirty="0"/>
              <a:t>C</a:t>
            </a:r>
            <a:r>
              <a:rPr kumimoji="1" lang="en-US" altLang="zh-CN" sz="1600" dirty="0"/>
              <a:t>)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and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colonoscopy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(</a:t>
            </a:r>
            <a:r>
              <a:rPr kumimoji="1" lang="en-US" altLang="zh-CN" sz="1600" b="1" dirty="0"/>
              <a:t>D</a:t>
            </a:r>
            <a:r>
              <a:rPr kumimoji="1" lang="en-US" altLang="zh-CN" sz="1600" dirty="0"/>
              <a:t>).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Normal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mucosal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appearance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was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detected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under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gastroscopy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(</a:t>
            </a:r>
            <a:r>
              <a:rPr kumimoji="1" lang="en-US" altLang="zh-CN" sz="1600" b="1" dirty="0"/>
              <a:t>E</a:t>
            </a:r>
            <a:r>
              <a:rPr kumimoji="1" lang="en-US" altLang="zh-CN" sz="1600" dirty="0"/>
              <a:t>)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and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colonoscopy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(</a:t>
            </a:r>
            <a:r>
              <a:rPr kumimoji="1" lang="en-US" altLang="zh-CN" sz="1600" b="1" dirty="0"/>
              <a:t>F</a:t>
            </a:r>
            <a:r>
              <a:rPr kumimoji="1" lang="en-US" altLang="zh-CN" sz="1600" dirty="0"/>
              <a:t>)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after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2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years‘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low-dose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glucocorticoid</a:t>
            </a:r>
            <a:r>
              <a:rPr kumimoji="1" lang="zh-CN" altLang="en-US" sz="1600" dirty="0"/>
              <a:t> </a:t>
            </a:r>
            <a:r>
              <a:rPr kumimoji="1" lang="en-US" altLang="zh-CN" sz="1600" dirty="0"/>
              <a:t>maintenance.</a:t>
            </a:r>
            <a:endParaRPr kumimoji="1"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1483243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202</TotalTime>
  <Words>91</Words>
  <Application>Microsoft Macintosh PowerPoint</Application>
  <PresentationFormat>A4 纸张(210x297 毫米)</PresentationFormat>
  <Paragraphs>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主题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Liu Shuang</dc:creator>
  <cp:lastModifiedBy>Liu Shuang</cp:lastModifiedBy>
  <cp:revision>29</cp:revision>
  <dcterms:created xsi:type="dcterms:W3CDTF">2019-03-20T14:47:33Z</dcterms:created>
  <dcterms:modified xsi:type="dcterms:W3CDTF">2020-01-28T11:31:40Z</dcterms:modified>
</cp:coreProperties>
</file>