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svg" ContentType="image/svg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80" y="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90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78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18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1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483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4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69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20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1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79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593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1B799-2894-EE4A-A898-6F5FFBBD8DE8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39772-8A07-7C49-BB22-1EEA0580F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540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9" Type="http://schemas.openxmlformats.org/officeDocument/2006/relationships/image" Target="../../word/media/image5.svg"/><Relationship Id="rId7" Type="http://schemas.openxmlformats.org/officeDocument/2006/relationships/image" Target="../../word/media/image3.sv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5="http://schemas.microsoft.com/office/word/2012/wordml" xmlns:w16cid="http://schemas.microsoft.com/office/word/2016/wordml/cid" xmlns:w16se="http://schemas.microsoft.com/office/word/2015/wordml/symex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v="urn:schemas-microsoft-com:mac:vml" xmlns:mc="http://schemas.openxmlformats.org/markup-compatibility/2006" xmlns:mo="http://schemas.microsoft.com/office/mac/office/2008/main" xmlns:wpc="http://schemas.microsoft.com/office/word/2010/wordprocessingCanvas" r:embed="rId7"/>
              </a:ext>
            </a:extLst>
          </a:blip>
          <a:stretch>
            <a:fillRect/>
          </a:stretch>
        </p:blipFill>
        <p:spPr>
          <a:xfrm>
            <a:off x="584207" y="262042"/>
            <a:ext cx="2992913" cy="4800413"/>
          </a:xfrm>
          <a:prstGeom prst="rect">
            <a:avLst/>
          </a:prstGeom>
        </p:spPr>
      </p:pic>
      <p:pic>
        <p:nvPicPr>
          <p:cNvPr id="6" name="Gráfico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5="http://schemas.microsoft.com/office/word/2012/wordml" xmlns:w16cid="http://schemas.microsoft.com/office/word/2016/wordml/cid" xmlns:w16se="http://schemas.microsoft.com/office/word/2015/wordml/symex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v="urn:schemas-microsoft-com:mac:vml" xmlns:mc="http://schemas.openxmlformats.org/markup-compatibility/2006" xmlns:mo="http://schemas.microsoft.com/office/mac/office/2008/main" xmlns:wpc="http://schemas.microsoft.com/office/word/2010/wordprocessingCanvas" r:embed="rId9"/>
              </a:ext>
            </a:extLst>
          </a:blip>
          <a:stretch>
            <a:fillRect/>
          </a:stretch>
        </p:blipFill>
        <p:spPr>
          <a:xfrm>
            <a:off x="4387856" y="375687"/>
            <a:ext cx="4304548" cy="43152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6741" y="375687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48022" y="26833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1689" y="5252283"/>
            <a:ext cx="851955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Figure </a:t>
            </a:r>
            <a:r>
              <a:rPr lang="en-US" sz="1400" b="1" dirty="0" smtClean="0"/>
              <a:t>S2: </a:t>
            </a:r>
            <a:r>
              <a:rPr lang="en-US" sz="1400" dirty="0" err="1" smtClean="0"/>
              <a:t>Unrooted</a:t>
            </a:r>
            <a:r>
              <a:rPr lang="en-US" sz="1400" dirty="0" smtClean="0"/>
              <a:t> </a:t>
            </a:r>
            <a:r>
              <a:rPr lang="en-US" sz="1400" dirty="0"/>
              <a:t>phylogenetic trees for core  genes of the </a:t>
            </a:r>
            <a:r>
              <a:rPr lang="en-US" sz="1400" dirty="0" smtClean="0"/>
              <a:t>Toll (A) and  IMD/</a:t>
            </a:r>
            <a:r>
              <a:rPr lang="en-US" sz="1400" dirty="0" err="1"/>
              <a:t>J</a:t>
            </a:r>
            <a:r>
              <a:rPr lang="en-US" sz="1400" dirty="0" err="1" smtClean="0"/>
              <a:t>NK,pathways</a:t>
            </a:r>
            <a:r>
              <a:rPr lang="en-US" sz="1400" dirty="0" smtClean="0"/>
              <a:t> (B). Amino acid </a:t>
            </a:r>
            <a:r>
              <a:rPr lang="en-US" sz="1400" dirty="0"/>
              <a:t>sequences </a:t>
            </a:r>
            <a:r>
              <a:rPr lang="en-US" sz="1400" dirty="0" smtClean="0"/>
              <a:t>were </a:t>
            </a:r>
            <a:r>
              <a:rPr lang="en-US" sz="1400" dirty="0"/>
              <a:t>aligned using MAFFT and the tree was generated </a:t>
            </a:r>
            <a:r>
              <a:rPr lang="en-US" sz="1400" dirty="0" smtClean="0"/>
              <a:t>in an ML approach </a:t>
            </a:r>
            <a:r>
              <a:rPr lang="en-US" sz="1400" dirty="0"/>
              <a:t>(1000 replicates). In red </a:t>
            </a:r>
            <a:r>
              <a:rPr lang="en-US" sz="1400" dirty="0" smtClean="0"/>
              <a:t>are the </a:t>
            </a:r>
            <a:r>
              <a:rPr lang="en-US" sz="1400" dirty="0" err="1" smtClean="0"/>
              <a:t>orthologs</a:t>
            </a:r>
            <a:r>
              <a:rPr lang="en-US" sz="1400" dirty="0" smtClean="0"/>
              <a:t> </a:t>
            </a:r>
            <a:r>
              <a:rPr lang="en-US" sz="1400" dirty="0"/>
              <a:t>of </a:t>
            </a:r>
            <a:r>
              <a:rPr lang="en-US" sz="1400" i="1" dirty="0" err="1"/>
              <a:t>Frieseomelitta</a:t>
            </a:r>
            <a:r>
              <a:rPr lang="en-US" sz="1400" i="1" dirty="0"/>
              <a:t> </a:t>
            </a:r>
            <a:r>
              <a:rPr lang="en-US" sz="1400" i="1" dirty="0" err="1"/>
              <a:t>varia</a:t>
            </a:r>
            <a:r>
              <a:rPr lang="en-US" sz="1400" dirty="0"/>
              <a:t>. </a:t>
            </a:r>
            <a:r>
              <a:rPr lang="en-US" sz="1400" dirty="0" smtClean="0"/>
              <a:t>Gene </a:t>
            </a:r>
            <a:r>
              <a:rPr lang="en-US" sz="1400" dirty="0"/>
              <a:t>names are </a:t>
            </a:r>
            <a:r>
              <a:rPr lang="en-US" sz="1400" dirty="0" smtClean="0"/>
              <a:t>abbreviated. Species </a:t>
            </a:r>
            <a:r>
              <a:rPr lang="en-US" sz="1400" dirty="0"/>
              <a:t>names are in </a:t>
            </a:r>
            <a:r>
              <a:rPr lang="en-US" sz="1400" dirty="0" smtClean="0"/>
              <a:t>three letters acronyms, </a:t>
            </a:r>
            <a:r>
              <a:rPr lang="en-US" sz="1400" dirty="0"/>
              <a:t>Acer: </a:t>
            </a:r>
            <a:r>
              <a:rPr lang="en-US" sz="1400" i="1" dirty="0" err="1"/>
              <a:t>Apis</a:t>
            </a:r>
            <a:r>
              <a:rPr lang="en-US" sz="1400" i="1" dirty="0"/>
              <a:t> </a:t>
            </a:r>
            <a:r>
              <a:rPr lang="en-US" sz="1400" i="1" dirty="0" err="1"/>
              <a:t>cerana</a:t>
            </a:r>
            <a:r>
              <a:rPr lang="en-US" sz="1400" dirty="0"/>
              <a:t>, </a:t>
            </a:r>
            <a:r>
              <a:rPr lang="en-US" sz="1400" dirty="0" err="1"/>
              <a:t>Ador</a:t>
            </a:r>
            <a:r>
              <a:rPr lang="en-US" sz="1400" dirty="0"/>
              <a:t>: </a:t>
            </a:r>
            <a:r>
              <a:rPr lang="en-US" sz="1400" i="1" dirty="0" err="1"/>
              <a:t>Apis</a:t>
            </a:r>
            <a:r>
              <a:rPr lang="en-US" sz="1400" i="1" dirty="0"/>
              <a:t> </a:t>
            </a:r>
            <a:r>
              <a:rPr lang="en-US" sz="1400" i="1" dirty="0" err="1"/>
              <a:t>dorsata</a:t>
            </a:r>
            <a:r>
              <a:rPr lang="en-US" sz="1400" dirty="0"/>
              <a:t>, </a:t>
            </a:r>
            <a:r>
              <a:rPr lang="en-US" sz="1400" dirty="0" err="1"/>
              <a:t>Aflo</a:t>
            </a:r>
            <a:r>
              <a:rPr lang="en-US" sz="1400" dirty="0"/>
              <a:t>: </a:t>
            </a:r>
            <a:r>
              <a:rPr lang="en-US" sz="1400" i="1" dirty="0" err="1"/>
              <a:t>Apis</a:t>
            </a:r>
            <a:r>
              <a:rPr lang="en-US" sz="1400" i="1" dirty="0"/>
              <a:t> </a:t>
            </a:r>
            <a:r>
              <a:rPr lang="en-US" sz="1400" i="1" dirty="0" err="1"/>
              <a:t>florea</a:t>
            </a:r>
            <a:r>
              <a:rPr lang="en-US" sz="1400" dirty="0"/>
              <a:t>, </a:t>
            </a:r>
            <a:r>
              <a:rPr lang="en-US" sz="1400" dirty="0" err="1"/>
              <a:t>Amel</a:t>
            </a:r>
            <a:r>
              <a:rPr lang="en-US" sz="1400" dirty="0"/>
              <a:t>: </a:t>
            </a:r>
            <a:r>
              <a:rPr lang="en-US" sz="1400" i="1" dirty="0" err="1"/>
              <a:t>Apis</a:t>
            </a:r>
            <a:r>
              <a:rPr lang="en-US" sz="1400" i="1" dirty="0"/>
              <a:t> </a:t>
            </a:r>
            <a:r>
              <a:rPr lang="en-US" sz="1400" i="1" dirty="0" err="1"/>
              <a:t>mellifera</a:t>
            </a:r>
            <a:r>
              <a:rPr lang="en-US" sz="1400" dirty="0"/>
              <a:t>, </a:t>
            </a:r>
            <a:r>
              <a:rPr lang="en-US" sz="1400" dirty="0" err="1"/>
              <a:t>Bter</a:t>
            </a:r>
            <a:r>
              <a:rPr lang="en-US" sz="1400" dirty="0"/>
              <a:t>: </a:t>
            </a:r>
            <a:r>
              <a:rPr lang="en-US" sz="1400" i="1" dirty="0" err="1"/>
              <a:t>Bombus</a:t>
            </a:r>
            <a:r>
              <a:rPr lang="en-US" sz="1400" i="1" dirty="0"/>
              <a:t> </a:t>
            </a:r>
            <a:r>
              <a:rPr lang="en-US" sz="1400" i="1" dirty="0" err="1"/>
              <a:t>terrestris</a:t>
            </a:r>
            <a:r>
              <a:rPr lang="en-US" sz="1400" dirty="0"/>
              <a:t>, </a:t>
            </a:r>
            <a:r>
              <a:rPr lang="en-US" sz="1400" dirty="0" err="1"/>
              <a:t>Bimp</a:t>
            </a:r>
            <a:r>
              <a:rPr lang="en-US" sz="1400" dirty="0"/>
              <a:t>: </a:t>
            </a:r>
            <a:r>
              <a:rPr lang="en-US" sz="1400" i="1" dirty="0" err="1"/>
              <a:t>Bombus</a:t>
            </a:r>
            <a:r>
              <a:rPr lang="en-US" sz="1400" i="1" dirty="0"/>
              <a:t> impatiens</a:t>
            </a:r>
            <a:r>
              <a:rPr lang="en-US" sz="1400" dirty="0"/>
              <a:t>, </a:t>
            </a:r>
            <a:r>
              <a:rPr lang="en-US" sz="1400" dirty="0" err="1"/>
              <a:t>Dnov</a:t>
            </a:r>
            <a:r>
              <a:rPr lang="en-US" sz="1400" dirty="0"/>
              <a:t>: </a:t>
            </a:r>
            <a:r>
              <a:rPr lang="en-US" sz="1400" i="1" dirty="0" err="1"/>
              <a:t>Dufourea</a:t>
            </a:r>
            <a:r>
              <a:rPr lang="en-US" sz="1400" i="1" dirty="0"/>
              <a:t> </a:t>
            </a:r>
            <a:r>
              <a:rPr lang="en-US" sz="1400" i="1" dirty="0" err="1"/>
              <a:t>novaengliae</a:t>
            </a:r>
            <a:r>
              <a:rPr lang="en-US" sz="1400" dirty="0"/>
              <a:t>, </a:t>
            </a:r>
            <a:r>
              <a:rPr lang="en-US" sz="1400" dirty="0" err="1"/>
              <a:t>Edil</a:t>
            </a:r>
            <a:r>
              <a:rPr lang="en-US" sz="1400" dirty="0"/>
              <a:t>: </a:t>
            </a:r>
            <a:r>
              <a:rPr lang="en-US" sz="1400" i="1" dirty="0" err="1"/>
              <a:t>Euglossa</a:t>
            </a:r>
            <a:r>
              <a:rPr lang="en-US" sz="1400" i="1" dirty="0"/>
              <a:t> dilemma</a:t>
            </a:r>
            <a:r>
              <a:rPr lang="en-US" sz="1400" dirty="0"/>
              <a:t>, </a:t>
            </a:r>
            <a:r>
              <a:rPr lang="en-US" sz="1400" dirty="0" err="1"/>
              <a:t>Emex</a:t>
            </a:r>
            <a:r>
              <a:rPr lang="en-US" sz="1400" dirty="0"/>
              <a:t>: </a:t>
            </a:r>
            <a:r>
              <a:rPr lang="en-US" sz="1400" i="1" dirty="0" err="1"/>
              <a:t>Eufriesea</a:t>
            </a:r>
            <a:r>
              <a:rPr lang="en-US" sz="1400" i="1" dirty="0"/>
              <a:t> </a:t>
            </a:r>
            <a:r>
              <a:rPr lang="en-US" sz="1400" i="1" dirty="0" err="1"/>
              <a:t>mexicana</a:t>
            </a:r>
            <a:r>
              <a:rPr lang="en-US" sz="1400" dirty="0"/>
              <a:t>, </a:t>
            </a:r>
            <a:r>
              <a:rPr lang="en-US" sz="1400" dirty="0" err="1"/>
              <a:t>Fvar</a:t>
            </a:r>
            <a:r>
              <a:rPr lang="en-US" sz="1400" dirty="0"/>
              <a:t>: </a:t>
            </a:r>
            <a:r>
              <a:rPr lang="en-US" sz="1400" i="1" dirty="0" err="1"/>
              <a:t>Frieseomelitta</a:t>
            </a:r>
            <a:r>
              <a:rPr lang="en-US" sz="1400" i="1" dirty="0"/>
              <a:t> </a:t>
            </a:r>
            <a:r>
              <a:rPr lang="en-US" sz="1400" i="1" dirty="0" err="1"/>
              <a:t>varia</a:t>
            </a:r>
            <a:r>
              <a:rPr lang="en-US" sz="1400" dirty="0"/>
              <a:t>, </a:t>
            </a:r>
            <a:r>
              <a:rPr lang="en-US" sz="1400" dirty="0" err="1"/>
              <a:t>Lalb</a:t>
            </a:r>
            <a:r>
              <a:rPr lang="en-US" sz="1400" dirty="0"/>
              <a:t>: </a:t>
            </a:r>
            <a:r>
              <a:rPr lang="en-US" sz="1400" i="1" dirty="0" err="1"/>
              <a:t>Lasioglossum</a:t>
            </a:r>
            <a:r>
              <a:rPr lang="en-US" sz="1400" i="1" dirty="0"/>
              <a:t> </a:t>
            </a:r>
            <a:r>
              <a:rPr lang="en-US" sz="1400" i="1" dirty="0" err="1"/>
              <a:t>albipes</a:t>
            </a:r>
            <a:r>
              <a:rPr lang="en-US" sz="1400" dirty="0"/>
              <a:t>, </a:t>
            </a:r>
            <a:r>
              <a:rPr lang="en-US" sz="1400" dirty="0" err="1"/>
              <a:t>Mrot</a:t>
            </a:r>
            <a:r>
              <a:rPr lang="en-US" sz="1400" dirty="0"/>
              <a:t>: </a:t>
            </a:r>
            <a:r>
              <a:rPr lang="en-US" sz="1400" i="1" dirty="0" err="1"/>
              <a:t>Megachile</a:t>
            </a:r>
            <a:r>
              <a:rPr lang="en-US" sz="1400" i="1" dirty="0"/>
              <a:t> </a:t>
            </a:r>
            <a:r>
              <a:rPr lang="en-US" sz="1400" i="1" dirty="0" err="1"/>
              <a:t>rotundata</a:t>
            </a:r>
            <a:r>
              <a:rPr lang="en-US" sz="1400" dirty="0"/>
              <a:t>, </a:t>
            </a:r>
            <a:r>
              <a:rPr lang="en-US" sz="1400" dirty="0" err="1"/>
              <a:t>Mqua</a:t>
            </a:r>
            <a:r>
              <a:rPr lang="en-US" sz="1400" dirty="0"/>
              <a:t>: </a:t>
            </a:r>
            <a:r>
              <a:rPr lang="en-US" sz="1400" i="1" dirty="0" err="1"/>
              <a:t>Melipona</a:t>
            </a:r>
            <a:r>
              <a:rPr lang="en-US" sz="1400" i="1" dirty="0"/>
              <a:t> </a:t>
            </a:r>
            <a:r>
              <a:rPr lang="en-US" sz="1400" i="1" dirty="0" err="1"/>
              <a:t>quadrifasciata</a:t>
            </a:r>
            <a:r>
              <a:rPr lang="en-US" sz="1400" dirty="0"/>
              <a:t>, </a:t>
            </a:r>
            <a:r>
              <a:rPr lang="en-US" sz="1400" dirty="0" err="1"/>
              <a:t>Hlab</a:t>
            </a:r>
            <a:r>
              <a:rPr lang="en-US" sz="1400" dirty="0"/>
              <a:t>: </a:t>
            </a:r>
            <a:r>
              <a:rPr lang="en-US" sz="1400" i="1" dirty="0" err="1"/>
              <a:t>Habropoda</a:t>
            </a:r>
            <a:r>
              <a:rPr lang="en-US" sz="1400" i="1" dirty="0"/>
              <a:t> </a:t>
            </a:r>
            <a:r>
              <a:rPr lang="en-US" sz="1400" i="1" dirty="0" err="1"/>
              <a:t>laboriosa</a:t>
            </a:r>
            <a:r>
              <a:rPr lang="en-US" sz="1400" i="1" dirty="0"/>
              <a:t>.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523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140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Klaus Hartmann</dc:creator>
  <cp:lastModifiedBy>Klaus Hartmann</cp:lastModifiedBy>
  <cp:revision>3</cp:revision>
  <dcterms:created xsi:type="dcterms:W3CDTF">2019-02-20T17:22:11Z</dcterms:created>
  <dcterms:modified xsi:type="dcterms:W3CDTF">2019-08-12T19:24:23Z</dcterms:modified>
</cp:coreProperties>
</file>