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8"/>
  </p:notesMasterIdLst>
  <p:sldIdLst>
    <p:sldId id="495" r:id="rId3"/>
    <p:sldId id="496" r:id="rId4"/>
    <p:sldId id="498" r:id="rId5"/>
    <p:sldId id="499" r:id="rId6"/>
    <p:sldId id="500" r:id="rId7"/>
  </p:sldIdLst>
  <p:sldSz cx="219456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608" userDrawn="1">
          <p15:clr>
            <a:srgbClr val="A4A3A4"/>
          </p15:clr>
        </p15:guide>
        <p15:guide id="2" pos="4872" userDrawn="1">
          <p15:clr>
            <a:srgbClr val="A4A3A4"/>
          </p15:clr>
        </p15:guide>
        <p15:guide id="3" orient="horz" pos="8040" userDrawn="1">
          <p15:clr>
            <a:srgbClr val="A4A3A4"/>
          </p15:clr>
        </p15:guide>
        <p15:guide id="4" orient="horz" pos="6600" userDrawn="1">
          <p15:clr>
            <a:srgbClr val="A4A3A4"/>
          </p15:clr>
        </p15:guide>
        <p15:guide id="5" pos="9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w, Alice,M.D.,Ph.D." initials="SA" lastIdx="2" clrIdx="0">
    <p:extLst>
      <p:ext uri="{19B8F6BF-5375-455C-9EA6-DF929625EA0E}">
        <p15:presenceInfo xmlns:p15="http://schemas.microsoft.com/office/powerpoint/2012/main" userId="S::ashaw1@mgh.harvard.edu::e5200ccb-3aac-4910-a4b6-cd2656cc82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AFAFA"/>
    <a:srgbClr val="D883FF"/>
    <a:srgbClr val="9437FF"/>
    <a:srgbClr val="A16D3A"/>
    <a:srgbClr val="884700"/>
    <a:srgbClr val="006FD8"/>
    <a:srgbClr val="2F79E7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467" autoAdjust="0"/>
    <p:restoredTop sz="94660"/>
  </p:normalViewPr>
  <p:slideViewPr>
    <p:cSldViewPr snapToGrid="0">
      <p:cViewPr varScale="1">
        <p:scale>
          <a:sx n="50" d="100"/>
          <a:sy n="50" d="100"/>
        </p:scale>
        <p:origin x="1692" y="54"/>
      </p:cViewPr>
      <p:guideLst>
        <p:guide orient="horz" pos="10608"/>
        <p:guide pos="4872"/>
        <p:guide orient="horz" pos="8040"/>
        <p:guide orient="horz" pos="6600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D3326-B75D-497C-884B-F8E3694683EF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577975" y="1143000"/>
            <a:ext cx="3702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FA798-B4BE-40CF-A35A-DF8DF053B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3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681135"/>
            <a:ext cx="18653760" cy="39200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10363200"/>
            <a:ext cx="1536192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8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C48AF1-7379-D640-B9A3-7A5DA396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7D6CF-2D0F-7241-8BF0-19BC50AB4680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875C4-8B7C-A74D-BF7A-B426CB671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C42C0-42EE-544F-B494-332F63442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28773-3361-894F-B5A7-EBE35CB50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6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D7F2A-3FA5-AA4D-8F74-864EC9E7C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FED8E-9B21-4D44-A1AA-4B93E167A665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0D044-FE0B-6148-9249-D1B01A6C7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F1C2B-810F-4C49-ABC9-0E69C093A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05A5B-1568-B34F-BE75-19B310E23D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565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10560" y="732369"/>
            <a:ext cx="4937760" cy="1560406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7280" y="732369"/>
            <a:ext cx="14447520" cy="1560406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2DA15-7093-084C-A55C-58B813F84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2578B-34EC-2849-9802-D143FC861731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0BD8F-4F50-5545-8366-E57FE5344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DEC50-E5A2-9D4C-A17B-DD0BECEE9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F0193-4068-1B4A-B10C-4238206C8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262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2992968"/>
            <a:ext cx="18653760" cy="6366933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9605435"/>
            <a:ext cx="16459200" cy="4415365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106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6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4559305"/>
            <a:ext cx="18928080" cy="7607299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12238572"/>
            <a:ext cx="18928080" cy="4000499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/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763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4868333"/>
            <a:ext cx="9326880" cy="11603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4868333"/>
            <a:ext cx="9326880" cy="11603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25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973671"/>
            <a:ext cx="1892808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4483101"/>
            <a:ext cx="9284016" cy="219709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6680200"/>
            <a:ext cx="9284016" cy="982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4483101"/>
            <a:ext cx="9329738" cy="2197099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6680200"/>
            <a:ext cx="9329738" cy="982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39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110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219200"/>
            <a:ext cx="7078027" cy="426720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2633138"/>
            <a:ext cx="11109960" cy="12996333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5486400"/>
            <a:ext cx="7078027" cy="10164235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259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88F83-171C-EA45-9643-DB535ADC8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0CFD5-883C-7642-9409-6AD3899C3ADB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CAD41-AD75-6140-BA32-24077084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83AE8-A073-6243-89BC-24191788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89017-06C9-BD44-BDEC-DA9ABE822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5706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1219200"/>
            <a:ext cx="7078027" cy="426720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2633138"/>
            <a:ext cx="11109960" cy="12996333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5486400"/>
            <a:ext cx="7078027" cy="10164235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91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3946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973667"/>
            <a:ext cx="4732020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973667"/>
            <a:ext cx="13921740" cy="1549823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727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1" y="11751735"/>
            <a:ext cx="18653760" cy="3632200"/>
          </a:xfrm>
        </p:spPr>
        <p:txBody>
          <a:bodyPr anchor="t"/>
          <a:lstStyle>
            <a:lvl1pPr algn="l">
              <a:defRPr sz="9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1" y="7751236"/>
            <a:ext cx="18653760" cy="4000499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97280" indent="0">
              <a:buNone/>
              <a:defRPr sz="4320">
                <a:solidFill>
                  <a:schemeClr val="tx1">
                    <a:tint val="75000"/>
                  </a:schemeClr>
                </a:solidFill>
              </a:defRPr>
            </a:lvl2pPr>
            <a:lvl3pPr marL="2194560" indent="0">
              <a:buNone/>
              <a:defRPr sz="3840">
                <a:solidFill>
                  <a:schemeClr val="tx1">
                    <a:tint val="75000"/>
                  </a:schemeClr>
                </a:solidFill>
              </a:defRPr>
            </a:lvl3pPr>
            <a:lvl4pPr marL="329184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4pPr>
            <a:lvl5pPr marL="438912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5pPr>
            <a:lvl6pPr marL="548640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6pPr>
            <a:lvl7pPr marL="658368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7pPr>
            <a:lvl8pPr marL="768096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8pPr>
            <a:lvl9pPr marL="8778240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000930-1A17-BD4D-BE79-94D19AB95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363A-88E1-6647-B1C5-349812B669E4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D40B6-109C-2341-A79E-C0BDCD33B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EB5DE-164B-B94B-9120-9D1B638F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C2BBB-DA38-D747-90E1-CD854C4C1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18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4267201"/>
            <a:ext cx="9692640" cy="12069235"/>
          </a:xfrm>
        </p:spPr>
        <p:txBody>
          <a:bodyPr/>
          <a:lstStyle>
            <a:lvl1pPr>
              <a:defRPr sz="6720"/>
            </a:lvl1pPr>
            <a:lvl2pPr>
              <a:defRPr sz="5760"/>
            </a:lvl2pPr>
            <a:lvl3pPr>
              <a:defRPr sz="4800"/>
            </a:lvl3pPr>
            <a:lvl4pPr>
              <a:defRPr sz="4320"/>
            </a:lvl4pPr>
            <a:lvl5pPr>
              <a:defRPr sz="4320"/>
            </a:lvl5pPr>
            <a:lvl6pPr>
              <a:defRPr sz="4320"/>
            </a:lvl6pPr>
            <a:lvl7pPr>
              <a:defRPr sz="4320"/>
            </a:lvl7pPr>
            <a:lvl8pPr>
              <a:defRPr sz="4320"/>
            </a:lvl8pPr>
            <a:lvl9pPr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5680" y="4267201"/>
            <a:ext cx="9692640" cy="12069235"/>
          </a:xfrm>
        </p:spPr>
        <p:txBody>
          <a:bodyPr/>
          <a:lstStyle>
            <a:lvl1pPr>
              <a:defRPr sz="6720"/>
            </a:lvl1pPr>
            <a:lvl2pPr>
              <a:defRPr sz="5760"/>
            </a:lvl2pPr>
            <a:lvl3pPr>
              <a:defRPr sz="4800"/>
            </a:lvl3pPr>
            <a:lvl4pPr>
              <a:defRPr sz="4320"/>
            </a:lvl4pPr>
            <a:lvl5pPr>
              <a:defRPr sz="4320"/>
            </a:lvl5pPr>
            <a:lvl6pPr>
              <a:defRPr sz="4320"/>
            </a:lvl6pPr>
            <a:lvl7pPr>
              <a:defRPr sz="4320"/>
            </a:lvl7pPr>
            <a:lvl8pPr>
              <a:defRPr sz="4320"/>
            </a:lvl8pPr>
            <a:lvl9pPr>
              <a:defRPr sz="43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539A55B-8C41-FF45-8277-FE012F5BB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DA19B-C0DB-DF41-A885-C97AC64160C1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5A73521-DFEC-AD45-A92C-69624CDD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8E7941F-6E9D-E346-970E-4939CE6C9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F6961-7D08-5A48-B0B8-9B6108A8A6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56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093635"/>
            <a:ext cx="9696451" cy="1706032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5799667"/>
            <a:ext cx="9696451" cy="10536768"/>
          </a:xfrm>
        </p:spPr>
        <p:txBody>
          <a:bodyPr/>
          <a:lstStyle>
            <a:lvl1pPr>
              <a:defRPr sz="5760"/>
            </a:lvl1pPr>
            <a:lvl2pPr>
              <a:defRPr sz="4800"/>
            </a:lvl2pPr>
            <a:lvl3pPr>
              <a:defRPr sz="4320"/>
            </a:lvl3pPr>
            <a:lvl4pPr>
              <a:defRPr sz="3840"/>
            </a:lvl4pPr>
            <a:lvl5pPr>
              <a:defRPr sz="3840"/>
            </a:lvl5pPr>
            <a:lvl6pPr>
              <a:defRPr sz="3840"/>
            </a:lvl6pPr>
            <a:lvl7pPr>
              <a:defRPr sz="3840"/>
            </a:lvl7pPr>
            <a:lvl8pPr>
              <a:defRPr sz="3840"/>
            </a:lvl8pPr>
            <a:lvl9pPr>
              <a:defRPr sz="3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061" y="4093635"/>
            <a:ext cx="9700260" cy="1706032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061" y="5799667"/>
            <a:ext cx="9700260" cy="10536768"/>
          </a:xfrm>
        </p:spPr>
        <p:txBody>
          <a:bodyPr/>
          <a:lstStyle>
            <a:lvl1pPr>
              <a:defRPr sz="5760"/>
            </a:lvl1pPr>
            <a:lvl2pPr>
              <a:defRPr sz="4800"/>
            </a:lvl2pPr>
            <a:lvl3pPr>
              <a:defRPr sz="4320"/>
            </a:lvl3pPr>
            <a:lvl4pPr>
              <a:defRPr sz="3840"/>
            </a:lvl4pPr>
            <a:lvl5pPr>
              <a:defRPr sz="3840"/>
            </a:lvl5pPr>
            <a:lvl6pPr>
              <a:defRPr sz="3840"/>
            </a:lvl6pPr>
            <a:lvl7pPr>
              <a:defRPr sz="3840"/>
            </a:lvl7pPr>
            <a:lvl8pPr>
              <a:defRPr sz="3840"/>
            </a:lvl8pPr>
            <a:lvl9pPr>
              <a:defRPr sz="3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34FF3DF-B1FE-D84E-A238-0FC3FF4D4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9B2D-0978-A849-B1A8-020D927E6896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02E4DA8-FAC3-9D4A-8BAD-02C909DD4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99A1B10-4552-BD48-AA5B-E7E8CD4E9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D7A2F-2CBF-4A46-90A4-3601985E9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27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B9B2063-BA35-4A42-A13C-70700D325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2D382-AB80-5F4C-8F39-D9CBB5262EDA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9BD58D0-D78A-F643-9787-EC27C283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9D0643D-7730-4F45-BAFA-76AE4FC8A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D8BA8-4920-9544-8C0C-CD2CDA5D79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4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9ACABCC-82B9-134E-9177-76FBA5B2F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B90E5-D082-084F-9DEE-C5C7BB236679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BB6E740-01AA-9E4E-ABA0-99D067AA3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5570309-FB95-D141-9B83-8DF583F39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D262F-A605-0342-91D3-20F0480CA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1" y="728133"/>
            <a:ext cx="7219951" cy="30988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120" y="728135"/>
            <a:ext cx="12268200" cy="15608301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1" y="3826935"/>
            <a:ext cx="7219951" cy="12509501"/>
          </a:xfrm>
        </p:spPr>
        <p:txBody>
          <a:bodyPr/>
          <a:lstStyle>
            <a:lvl1pPr marL="0" indent="0">
              <a:buNone/>
              <a:defRPr sz="3360"/>
            </a:lvl1pPr>
            <a:lvl2pPr marL="1097280" indent="0">
              <a:buNone/>
              <a:defRPr sz="2880"/>
            </a:lvl2pPr>
            <a:lvl3pPr marL="2194560" indent="0">
              <a:buNone/>
              <a:defRPr sz="2400"/>
            </a:lvl3pPr>
            <a:lvl4pPr marL="3291840" indent="0">
              <a:buNone/>
              <a:defRPr sz="2160"/>
            </a:lvl4pPr>
            <a:lvl5pPr marL="4389120" indent="0">
              <a:buNone/>
              <a:defRPr sz="2160"/>
            </a:lvl5pPr>
            <a:lvl6pPr marL="5486400" indent="0">
              <a:buNone/>
              <a:defRPr sz="2160"/>
            </a:lvl6pPr>
            <a:lvl7pPr marL="6583680" indent="0">
              <a:buNone/>
              <a:defRPr sz="2160"/>
            </a:lvl7pPr>
            <a:lvl8pPr marL="7680960" indent="0">
              <a:buNone/>
              <a:defRPr sz="2160"/>
            </a:lvl8pPr>
            <a:lvl9pPr marL="8778240" indent="0">
              <a:buNone/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73388BD-B720-144C-BBF8-CC9991FC2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02DD7-81A2-A142-AC8E-D70F62EEAD71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C6DF2D-E4CE-174F-BD11-118E4A3D5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CDFA4FC-97EB-7545-8568-C6EF71875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EA6DA-6C8C-B74E-B4FA-AFF0C9E51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6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91" y="12801600"/>
            <a:ext cx="13167360" cy="151130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491" y="1634067"/>
            <a:ext cx="13167360" cy="10972800"/>
          </a:xfrm>
        </p:spPr>
        <p:txBody>
          <a:bodyPr rtlCol="0">
            <a:normAutofit/>
          </a:bodyPr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491" y="14312901"/>
            <a:ext cx="13167360" cy="2146299"/>
          </a:xfrm>
        </p:spPr>
        <p:txBody>
          <a:bodyPr/>
          <a:lstStyle>
            <a:lvl1pPr marL="0" indent="0">
              <a:buNone/>
              <a:defRPr sz="3360"/>
            </a:lvl1pPr>
            <a:lvl2pPr marL="1097280" indent="0">
              <a:buNone/>
              <a:defRPr sz="2880"/>
            </a:lvl2pPr>
            <a:lvl3pPr marL="2194560" indent="0">
              <a:buNone/>
              <a:defRPr sz="2400"/>
            </a:lvl3pPr>
            <a:lvl4pPr marL="3291840" indent="0">
              <a:buNone/>
              <a:defRPr sz="2160"/>
            </a:lvl4pPr>
            <a:lvl5pPr marL="4389120" indent="0">
              <a:buNone/>
              <a:defRPr sz="2160"/>
            </a:lvl5pPr>
            <a:lvl6pPr marL="5486400" indent="0">
              <a:buNone/>
              <a:defRPr sz="2160"/>
            </a:lvl6pPr>
            <a:lvl7pPr marL="6583680" indent="0">
              <a:buNone/>
              <a:defRPr sz="2160"/>
            </a:lvl7pPr>
            <a:lvl8pPr marL="7680960" indent="0">
              <a:buNone/>
              <a:defRPr sz="2160"/>
            </a:lvl8pPr>
            <a:lvl9pPr marL="8778240" indent="0">
              <a:buNone/>
              <a:defRPr sz="21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B0BF64-6A2D-D94E-AC5A-70DF3172F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E7721-B8C5-6846-890D-06A42EC3139B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B7D296-A128-5C41-9DB2-16A5E104D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890A386-BDDD-D14B-AA48-B953229F6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DBC4F-CE8D-5947-B21E-6BD902C764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32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B59C08B-4267-5F4A-BA11-F3CA603BE9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97280" y="732368"/>
            <a:ext cx="1975104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4E9EA67-0088-934C-BB55-89547898DB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97280" y="4267201"/>
            <a:ext cx="19751040" cy="1206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DB244-E6BF-E04D-988B-90EF2F225C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7280" y="16950268"/>
            <a:ext cx="51206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288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33D7DA-E402-5240-A445-56901777F37B}" type="datetimeFigureOut">
              <a:rPr lang="en-US"/>
              <a:pPr>
                <a:defRPr/>
              </a:pPr>
              <a:t>1/19/2020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9B2C9-19A4-204B-9757-990ABAE6C7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498080" y="16950268"/>
            <a:ext cx="69494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288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09AD55-D673-FD4D-BB97-362B76689C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727680" y="16950268"/>
            <a:ext cx="51206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288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55F6C8-4CF7-C34F-98E0-8979EC43E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0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5pPr>
      <a:lvl6pPr marL="1097280"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6pPr>
      <a:lvl7pPr marL="2194560"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7pPr>
      <a:lvl8pPr marL="3291840"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8pPr>
      <a:lvl9pPr marL="4389120" algn="ctr" rtl="0" fontAlgn="base">
        <a:spcBef>
          <a:spcPct val="0"/>
        </a:spcBef>
        <a:spcAft>
          <a:spcPct val="0"/>
        </a:spcAft>
        <a:defRPr sz="1056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822960" indent="-82296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7680" kern="1200">
          <a:solidFill>
            <a:schemeClr val="tx1"/>
          </a:solidFill>
          <a:latin typeface="+mn-lt"/>
          <a:ea typeface="+mn-ea"/>
          <a:cs typeface="+mn-cs"/>
        </a:defRPr>
      </a:lvl1pPr>
      <a:lvl2pPr marL="1783080" indent="-6858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672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973671"/>
            <a:ext cx="1892808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4868333"/>
            <a:ext cx="1892808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16950271"/>
            <a:ext cx="493776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27E32-4F22-46A0-9CE3-19DF567A7E8E}" type="datetimeFigureOut">
              <a:rPr lang="en-US" smtClean="0"/>
              <a:t>1/19/2020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16950271"/>
            <a:ext cx="740664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16950271"/>
            <a:ext cx="493776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98A4C-43F7-4BAD-9122-560019C2D8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0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13" Type="http://schemas.openxmlformats.org/officeDocument/2006/relationships/image" Target="../media/image16.tiff"/><Relationship Id="rId18" Type="http://schemas.openxmlformats.org/officeDocument/2006/relationships/image" Target="../media/image21.emf"/><Relationship Id="rId3" Type="http://schemas.openxmlformats.org/officeDocument/2006/relationships/image" Target="../media/image6.emf"/><Relationship Id="rId7" Type="http://schemas.openxmlformats.org/officeDocument/2006/relationships/image" Target="../media/image10.tiff"/><Relationship Id="rId12" Type="http://schemas.openxmlformats.org/officeDocument/2006/relationships/image" Target="../media/image15.tiff"/><Relationship Id="rId17" Type="http://schemas.openxmlformats.org/officeDocument/2006/relationships/image" Target="../media/image20.emf"/><Relationship Id="rId2" Type="http://schemas.openxmlformats.org/officeDocument/2006/relationships/image" Target="../media/image5.emf"/><Relationship Id="rId16" Type="http://schemas.openxmlformats.org/officeDocument/2006/relationships/image" Target="../media/image19.emf"/><Relationship Id="rId20" Type="http://schemas.openxmlformats.org/officeDocument/2006/relationships/image" Target="../media/image2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11" Type="http://schemas.openxmlformats.org/officeDocument/2006/relationships/image" Target="../media/image14.tiff"/><Relationship Id="rId5" Type="http://schemas.openxmlformats.org/officeDocument/2006/relationships/image" Target="../media/image8.tiff"/><Relationship Id="rId15" Type="http://schemas.openxmlformats.org/officeDocument/2006/relationships/image" Target="../media/image18.tiff"/><Relationship Id="rId10" Type="http://schemas.openxmlformats.org/officeDocument/2006/relationships/image" Target="../media/image13.tiff"/><Relationship Id="rId19" Type="http://schemas.openxmlformats.org/officeDocument/2006/relationships/image" Target="../media/image22.tiff"/><Relationship Id="rId4" Type="http://schemas.openxmlformats.org/officeDocument/2006/relationships/image" Target="../media/image7.tiff"/><Relationship Id="rId9" Type="http://schemas.openxmlformats.org/officeDocument/2006/relationships/image" Target="../media/image12.tiff"/><Relationship Id="rId14" Type="http://schemas.openxmlformats.org/officeDocument/2006/relationships/image" Target="../media/image17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tiff"/><Relationship Id="rId13" Type="http://schemas.openxmlformats.org/officeDocument/2006/relationships/image" Target="../media/image35.tiff"/><Relationship Id="rId18" Type="http://schemas.openxmlformats.org/officeDocument/2006/relationships/image" Target="../media/image40.emf"/><Relationship Id="rId3" Type="http://schemas.openxmlformats.org/officeDocument/2006/relationships/image" Target="../media/image25.emf"/><Relationship Id="rId21" Type="http://schemas.openxmlformats.org/officeDocument/2006/relationships/image" Target="../media/image43.emf"/><Relationship Id="rId7" Type="http://schemas.openxmlformats.org/officeDocument/2006/relationships/image" Target="../media/image29.tiff"/><Relationship Id="rId12" Type="http://schemas.openxmlformats.org/officeDocument/2006/relationships/image" Target="../media/image34.tiff"/><Relationship Id="rId17" Type="http://schemas.openxmlformats.org/officeDocument/2006/relationships/image" Target="../media/image39.emf"/><Relationship Id="rId2" Type="http://schemas.openxmlformats.org/officeDocument/2006/relationships/image" Target="../media/image24.emf"/><Relationship Id="rId16" Type="http://schemas.openxmlformats.org/officeDocument/2006/relationships/image" Target="../media/image38.tiff"/><Relationship Id="rId20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iff"/><Relationship Id="rId11" Type="http://schemas.openxmlformats.org/officeDocument/2006/relationships/image" Target="../media/image33.tiff"/><Relationship Id="rId5" Type="http://schemas.openxmlformats.org/officeDocument/2006/relationships/image" Target="../media/image27.emf"/><Relationship Id="rId15" Type="http://schemas.openxmlformats.org/officeDocument/2006/relationships/image" Target="../media/image37.tiff"/><Relationship Id="rId10" Type="http://schemas.openxmlformats.org/officeDocument/2006/relationships/image" Target="../media/image32.tiff"/><Relationship Id="rId19" Type="http://schemas.openxmlformats.org/officeDocument/2006/relationships/image" Target="../media/image41.emf"/><Relationship Id="rId4" Type="http://schemas.openxmlformats.org/officeDocument/2006/relationships/image" Target="../media/image26.emf"/><Relationship Id="rId9" Type="http://schemas.openxmlformats.org/officeDocument/2006/relationships/image" Target="../media/image31.tiff"/><Relationship Id="rId14" Type="http://schemas.openxmlformats.org/officeDocument/2006/relationships/image" Target="../media/image36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2" Type="http://schemas.openxmlformats.org/officeDocument/2006/relationships/image" Target="../media/image44.tif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2F85610-57D1-5345-868E-E85F9F4A93B3}"/>
              </a:ext>
            </a:extLst>
          </p:cNvPr>
          <p:cNvSpPr txBox="1"/>
          <p:nvPr/>
        </p:nvSpPr>
        <p:spPr>
          <a:xfrm>
            <a:off x="0" y="0"/>
            <a:ext cx="5284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580114"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DFC4707-65CD-4D40-856A-8B8E99E657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86" t="6566" r="9259" b="37037"/>
          <a:stretch/>
        </p:blipFill>
        <p:spPr>
          <a:xfrm>
            <a:off x="742950" y="875070"/>
            <a:ext cx="18542105" cy="169044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6C7084-AAD5-684D-8826-29F63299B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879230" y="9945573"/>
            <a:ext cx="13716000" cy="153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1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2F85610-57D1-5345-868E-E85F9F4A93B3}"/>
              </a:ext>
            </a:extLst>
          </p:cNvPr>
          <p:cNvSpPr txBox="1"/>
          <p:nvPr/>
        </p:nvSpPr>
        <p:spPr>
          <a:xfrm>
            <a:off x="0" y="0"/>
            <a:ext cx="5284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580114">
              <a:defRPr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A5AA0C-A52B-9646-8D96-3ECB1EBFF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96" t="10130" r="18434" b="10130"/>
          <a:stretch/>
        </p:blipFill>
        <p:spPr>
          <a:xfrm>
            <a:off x="685800" y="1549400"/>
            <a:ext cx="19038649" cy="1629998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DEA04C-AF9D-CB46-B71A-7E30D8C2A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152500" y="9795519"/>
            <a:ext cx="14054328" cy="149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47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B482938B-DB05-3043-B042-FCA267FA3C0A}"/>
              </a:ext>
            </a:extLst>
          </p:cNvPr>
          <p:cNvSpPr txBox="1"/>
          <p:nvPr/>
        </p:nvSpPr>
        <p:spPr>
          <a:xfrm>
            <a:off x="0" y="0"/>
            <a:ext cx="5284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161" name="TextBox 97">
            <a:extLst>
              <a:ext uri="{FF2B5EF4-FFF2-40B4-BE49-F238E27FC236}">
                <a16:creationId xmlns:a16="http://schemas.microsoft.com/office/drawing/2014/main" id="{8F8922FF-6EA0-9647-8366-1A3E76993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7515" y="766589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5" name="TextBox 97">
            <a:extLst>
              <a:ext uri="{FF2B5EF4-FFF2-40B4-BE49-F238E27FC236}">
                <a16:creationId xmlns:a16="http://schemas.microsoft.com/office/drawing/2014/main" id="{7B8CEF6A-AA74-7A40-9E1A-23AB28B15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40" y="5562390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66" name="TextBox 97">
            <a:extLst>
              <a:ext uri="{FF2B5EF4-FFF2-40B4-BE49-F238E27FC236}">
                <a16:creationId xmlns:a16="http://schemas.microsoft.com/office/drawing/2014/main" id="{B032A82C-EF7E-6B4C-A01A-AB0F7D4C7D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9525" y="5632748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2BADB1-1FDF-1A4E-AD42-964513E25AB4}"/>
              </a:ext>
            </a:extLst>
          </p:cNvPr>
          <p:cNvGrpSpPr/>
          <p:nvPr/>
        </p:nvGrpSpPr>
        <p:grpSpPr>
          <a:xfrm>
            <a:off x="6486898" y="918551"/>
            <a:ext cx="5293109" cy="4570275"/>
            <a:chOff x="6486898" y="918551"/>
            <a:chExt cx="5293109" cy="4570275"/>
          </a:xfrm>
        </p:grpSpPr>
        <p:pic>
          <p:nvPicPr>
            <p:cNvPr id="191" name="Picture 1">
              <a:extLst>
                <a:ext uri="{FF2B5EF4-FFF2-40B4-BE49-F238E27FC236}">
                  <a16:creationId xmlns:a16="http://schemas.microsoft.com/office/drawing/2014/main" id="{BA71C303-BE87-0141-AAE2-9667097AEF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6898" y="927191"/>
              <a:ext cx="2718550" cy="4561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2" name="Picture 2">
              <a:extLst>
                <a:ext uri="{FF2B5EF4-FFF2-40B4-BE49-F238E27FC236}">
                  <a16:creationId xmlns:a16="http://schemas.microsoft.com/office/drawing/2014/main" id="{5F8BD9FA-354E-8F47-8F1B-EF6F84DAEC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4496" y="918551"/>
              <a:ext cx="2695511" cy="44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4F946918-9455-0347-B060-9BF01803440B}"/>
              </a:ext>
            </a:extLst>
          </p:cNvPr>
          <p:cNvGrpSpPr/>
          <p:nvPr/>
        </p:nvGrpSpPr>
        <p:grpSpPr>
          <a:xfrm>
            <a:off x="308194" y="486420"/>
            <a:ext cx="4570557" cy="4455477"/>
            <a:chOff x="1511588" y="728042"/>
            <a:chExt cx="4570557" cy="4455477"/>
          </a:xfrm>
        </p:grpSpPr>
        <p:sp>
          <p:nvSpPr>
            <p:cNvPr id="208" name="Text Box 11">
              <a:extLst>
                <a:ext uri="{FF2B5EF4-FFF2-40B4-BE49-F238E27FC236}">
                  <a16:creationId xmlns:a16="http://schemas.microsoft.com/office/drawing/2014/main" id="{A74D86EE-D312-CC4F-AAD5-6687EDA612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5107895" y="4251699"/>
              <a:ext cx="738663" cy="1124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ST7-MET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(S1;M2)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804 bp</a:t>
              </a:r>
            </a:p>
          </p:txBody>
        </p:sp>
        <p:sp>
          <p:nvSpPr>
            <p:cNvPr id="209" name="Text Box 11">
              <a:extLst>
                <a:ext uri="{FF2B5EF4-FFF2-40B4-BE49-F238E27FC236}">
                  <a16:creationId xmlns:a16="http://schemas.microsoft.com/office/drawing/2014/main" id="{69AC0353-2E36-7347-9A64-7F5491CF73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3236917" y="3736674"/>
              <a:ext cx="738663" cy="2155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EML4-ALK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variant 1 (E13;A20)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2,031 bp</a:t>
              </a:r>
            </a:p>
          </p:txBody>
        </p:sp>
        <p:sp>
          <p:nvSpPr>
            <p:cNvPr id="210" name="Text Box 10">
              <a:extLst>
                <a:ext uri="{FF2B5EF4-FFF2-40B4-BE49-F238E27FC236}">
                  <a16:creationId xmlns:a16="http://schemas.microsoft.com/office/drawing/2014/main" id="{DA628228-74DD-D649-B1A5-3D123BFA28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174803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H3122</a:t>
              </a:r>
            </a:p>
          </p:txBody>
        </p:sp>
        <p:sp>
          <p:nvSpPr>
            <p:cNvPr id="212" name="Triangle 64">
              <a:extLst>
                <a:ext uri="{FF2B5EF4-FFF2-40B4-BE49-F238E27FC236}">
                  <a16:creationId xmlns:a16="http://schemas.microsoft.com/office/drawing/2014/main" id="{2C22F66E-92F9-B14E-B353-DBA6F40254AE}"/>
                </a:ext>
              </a:extLst>
            </p:cNvPr>
            <p:cNvSpPr/>
            <p:nvPr/>
          </p:nvSpPr>
          <p:spPr bwMode="auto">
            <a:xfrm rot="5400000">
              <a:off x="2561707" y="3043703"/>
              <a:ext cx="136715" cy="13435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3" name="TextBox 65">
              <a:extLst>
                <a:ext uri="{FF2B5EF4-FFF2-40B4-BE49-F238E27FC236}">
                  <a16:creationId xmlns:a16="http://schemas.microsoft.com/office/drawing/2014/main" id="{BCD96928-0D87-5E4A-BE8B-1CD1AED7E8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11588" y="2946424"/>
              <a:ext cx="103338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2,000 bp</a:t>
              </a:r>
            </a:p>
          </p:txBody>
        </p:sp>
        <p:sp>
          <p:nvSpPr>
            <p:cNvPr id="215" name="Triangle 64">
              <a:extLst>
                <a:ext uri="{FF2B5EF4-FFF2-40B4-BE49-F238E27FC236}">
                  <a16:creationId xmlns:a16="http://schemas.microsoft.com/office/drawing/2014/main" id="{82CC16D9-92F2-AF48-BC21-38C7034D4FE4}"/>
                </a:ext>
              </a:extLst>
            </p:cNvPr>
            <p:cNvSpPr/>
            <p:nvPr/>
          </p:nvSpPr>
          <p:spPr bwMode="auto">
            <a:xfrm rot="5400000">
              <a:off x="2561707" y="3432638"/>
              <a:ext cx="136715" cy="13435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6" name="TextBox 65">
              <a:extLst>
                <a:ext uri="{FF2B5EF4-FFF2-40B4-BE49-F238E27FC236}">
                  <a16:creationId xmlns:a16="http://schemas.microsoft.com/office/drawing/2014/main" id="{66C4439F-8AA3-E14D-BB18-4E44E1110B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2407" y="3335991"/>
              <a:ext cx="95256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850 bp</a:t>
              </a:r>
            </a:p>
          </p:txBody>
        </p:sp>
        <p:pic>
          <p:nvPicPr>
            <p:cNvPr id="217" name="Picture 3">
              <a:extLst>
                <a:ext uri="{FF2B5EF4-FFF2-40B4-BE49-F238E27FC236}">
                  <a16:creationId xmlns:a16="http://schemas.microsoft.com/office/drawing/2014/main" id="{64F0134E-CE19-B348-8373-AB46B3483F07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2104" y="2604091"/>
              <a:ext cx="3300041" cy="1782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9" name="Text Box 10">
              <a:extLst>
                <a:ext uri="{FF2B5EF4-FFF2-40B4-BE49-F238E27FC236}">
                  <a16:creationId xmlns:a16="http://schemas.microsoft.com/office/drawing/2014/main" id="{2C7DCEA5-E87D-BA49-9F6E-D396E86B87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502794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MGH915-3</a:t>
              </a:r>
            </a:p>
          </p:txBody>
        </p:sp>
        <p:sp>
          <p:nvSpPr>
            <p:cNvPr id="220" name="Text Box 10">
              <a:extLst>
                <a:ext uri="{FF2B5EF4-FFF2-40B4-BE49-F238E27FC236}">
                  <a16:creationId xmlns:a16="http://schemas.microsoft.com/office/drawing/2014/main" id="{5A9FB291-EEB8-0F4F-A682-18932B7005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3830785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MGH915-4</a:t>
              </a:r>
            </a:p>
          </p:txBody>
        </p:sp>
        <p:sp>
          <p:nvSpPr>
            <p:cNvPr id="221" name="Text Box 10">
              <a:extLst>
                <a:ext uri="{FF2B5EF4-FFF2-40B4-BE49-F238E27FC236}">
                  <a16:creationId xmlns:a16="http://schemas.microsoft.com/office/drawing/2014/main" id="{5689716E-F07D-3149-BEBF-B7023978EE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4808457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H3122</a:t>
              </a:r>
            </a:p>
          </p:txBody>
        </p:sp>
        <p:sp>
          <p:nvSpPr>
            <p:cNvPr id="222" name="Text Box 10">
              <a:extLst>
                <a:ext uri="{FF2B5EF4-FFF2-40B4-BE49-F238E27FC236}">
                  <a16:creationId xmlns:a16="http://schemas.microsoft.com/office/drawing/2014/main" id="{C152FAE8-780F-E345-A71F-E22C6D20F7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5136448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MGH915-3</a:t>
              </a:r>
            </a:p>
          </p:txBody>
        </p:sp>
        <p:sp>
          <p:nvSpPr>
            <p:cNvPr id="223" name="Text Box 10">
              <a:extLst>
                <a:ext uri="{FF2B5EF4-FFF2-40B4-BE49-F238E27FC236}">
                  <a16:creationId xmlns:a16="http://schemas.microsoft.com/office/drawing/2014/main" id="{2AA742B2-0F83-0A42-AF68-0FC911B84C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0800000">
              <a:off x="5464439" y="728042"/>
              <a:ext cx="234680" cy="1833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18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MGH915-4</a:t>
              </a:r>
            </a:p>
          </p:txBody>
        </p:sp>
      </p:grpSp>
      <p:sp>
        <p:nvSpPr>
          <p:cNvPr id="224" name="TextBox 223">
            <a:extLst>
              <a:ext uri="{FF2B5EF4-FFF2-40B4-BE49-F238E27FC236}">
                <a16:creationId xmlns:a16="http://schemas.microsoft.com/office/drawing/2014/main" id="{1D87BB76-6FF6-AF40-B0A7-86644FDBA0C8}"/>
              </a:ext>
            </a:extLst>
          </p:cNvPr>
          <p:cNvSpPr txBox="1"/>
          <p:nvPr/>
        </p:nvSpPr>
        <p:spPr>
          <a:xfrm>
            <a:off x="429940" y="766589"/>
            <a:ext cx="628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AB1D30C9-ADFF-E64B-9567-43F4FC50B347}"/>
              </a:ext>
            </a:extLst>
          </p:cNvPr>
          <p:cNvGrpSpPr/>
          <p:nvPr/>
        </p:nvGrpSpPr>
        <p:grpSpPr>
          <a:xfrm>
            <a:off x="8136064" y="7071955"/>
            <a:ext cx="12377808" cy="8039256"/>
            <a:chOff x="9590301" y="3087340"/>
            <a:chExt cx="12377808" cy="8039256"/>
          </a:xfrm>
        </p:grpSpPr>
        <p:sp>
          <p:nvSpPr>
            <p:cNvPr id="226" name="TextBox 37">
              <a:extLst>
                <a:ext uri="{FF2B5EF4-FFF2-40B4-BE49-F238E27FC236}">
                  <a16:creationId xmlns:a16="http://schemas.microsoft.com/office/drawing/2014/main" id="{EE71F98F-FB1E-E844-B986-8C6D27CC8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36506" y="3087340"/>
              <a:ext cx="837465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MGH915-4</a:t>
              </a:r>
            </a:p>
          </p:txBody>
        </p:sp>
        <p:sp>
          <p:nvSpPr>
            <p:cNvPr id="227" name="TextBox 8">
              <a:extLst>
                <a:ext uri="{FF2B5EF4-FFF2-40B4-BE49-F238E27FC236}">
                  <a16:creationId xmlns:a16="http://schemas.microsoft.com/office/drawing/2014/main" id="{053A63F7-4861-5047-B46C-5DCD87E187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12048647" y="4901110"/>
              <a:ext cx="1489734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DMSO</a:t>
              </a:r>
            </a:p>
          </p:txBody>
        </p:sp>
        <p:sp>
          <p:nvSpPr>
            <p:cNvPr id="228" name="Triangle 227">
              <a:extLst>
                <a:ext uri="{FF2B5EF4-FFF2-40B4-BE49-F238E27FC236}">
                  <a16:creationId xmlns:a16="http://schemas.microsoft.com/office/drawing/2014/main" id="{677E25CA-C62E-5F4B-8AC4-7C6C2C1DC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19779" y="4358396"/>
              <a:ext cx="1288310" cy="253010"/>
            </a:xfrm>
            <a:prstGeom prst="triangle">
              <a:avLst>
                <a:gd name="adj" fmla="val 100000"/>
              </a:avLst>
            </a:prstGeom>
            <a:solidFill>
              <a:srgbClr val="7030A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9" name="TextBox 10">
              <a:extLst>
                <a:ext uri="{FF2B5EF4-FFF2-40B4-BE49-F238E27FC236}">
                  <a16:creationId xmlns:a16="http://schemas.microsoft.com/office/drawing/2014/main" id="{00948ABB-17A7-3048-8D52-6326CAC629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57580" y="4028890"/>
              <a:ext cx="148973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Crizotinib</a:t>
              </a:r>
              <a:endPara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C3D25D8D-532A-7B4D-B11E-D02383D458AB}"/>
                </a:ext>
              </a:extLst>
            </p:cNvPr>
            <p:cNvSpPr/>
            <p:nvPr/>
          </p:nvSpPr>
          <p:spPr bwMode="auto">
            <a:xfrm>
              <a:off x="16772944" y="3753603"/>
              <a:ext cx="4039772" cy="274368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1" name="TextBox 17">
              <a:extLst>
                <a:ext uri="{FF2B5EF4-FFF2-40B4-BE49-F238E27FC236}">
                  <a16:creationId xmlns:a16="http://schemas.microsoft.com/office/drawing/2014/main" id="{A7F8DB19-2461-4345-8841-839E10184A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05558" y="3973470"/>
              <a:ext cx="2487352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Lorlatinib</a:t>
              </a:r>
              <a:endPara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19AB1539-9AC1-B84D-8B14-1649EC9BD1EC}"/>
                </a:ext>
              </a:extLst>
            </p:cNvPr>
            <p:cNvSpPr/>
            <p:nvPr/>
          </p:nvSpPr>
          <p:spPr bwMode="auto">
            <a:xfrm>
              <a:off x="14577907" y="4337086"/>
              <a:ext cx="274320" cy="274320"/>
            </a:xfrm>
            <a:prstGeom prst="rect">
              <a:avLst/>
            </a:prstGeom>
            <a:solidFill>
              <a:srgbClr val="A16D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3" name="TextBox 10">
              <a:extLst>
                <a:ext uri="{FF2B5EF4-FFF2-40B4-BE49-F238E27FC236}">
                  <a16:creationId xmlns:a16="http://schemas.microsoft.com/office/drawing/2014/main" id="{96B1AEC6-7E05-5F4C-9557-8A8D19D591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48230" y="4028890"/>
              <a:ext cx="332082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AB794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34" name="TextBox 10">
              <a:extLst>
                <a:ext uri="{FF2B5EF4-FFF2-40B4-BE49-F238E27FC236}">
                  <a16:creationId xmlns:a16="http://schemas.microsoft.com/office/drawing/2014/main" id="{EA78616B-C5DF-DC4C-A7E6-90CEC203AB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38530" y="4028890"/>
              <a:ext cx="599376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</a:t>
              </a:r>
            </a:p>
          </p:txBody>
        </p:sp>
        <p:sp>
          <p:nvSpPr>
            <p:cNvPr id="235" name="TextBox 17">
              <a:extLst>
                <a:ext uri="{FF2B5EF4-FFF2-40B4-BE49-F238E27FC236}">
                  <a16:creationId xmlns:a16="http://schemas.microsoft.com/office/drawing/2014/main" id="{BFD094BC-043C-2E4F-8D31-FA8A2BD6D7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71959" y="4028890"/>
              <a:ext cx="148973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AB7942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Capmatinib</a:t>
              </a:r>
              <a:endPara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AB794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36" name="TextBox 10">
              <a:extLst>
                <a:ext uri="{FF2B5EF4-FFF2-40B4-BE49-F238E27FC236}">
                  <a16:creationId xmlns:a16="http://schemas.microsoft.com/office/drawing/2014/main" id="{2DB69E54-B808-774B-8767-6E71BE1E35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046694" y="4028890"/>
              <a:ext cx="148973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Savolitinib</a:t>
              </a:r>
            </a:p>
          </p:txBody>
        </p:sp>
        <p:sp>
          <p:nvSpPr>
            <p:cNvPr id="237" name="TextBox 10">
              <a:extLst>
                <a:ext uri="{FF2B5EF4-FFF2-40B4-BE49-F238E27FC236}">
                  <a16:creationId xmlns:a16="http://schemas.microsoft.com/office/drawing/2014/main" id="{43AA0309-3665-E543-A7AF-3DDF148C9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21427" y="4028890"/>
              <a:ext cx="1489733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Crizotinib</a:t>
              </a:r>
              <a:endPara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38" name="Triangle 64">
              <a:extLst>
                <a:ext uri="{FF2B5EF4-FFF2-40B4-BE49-F238E27FC236}">
                  <a16:creationId xmlns:a16="http://schemas.microsoft.com/office/drawing/2014/main" id="{74FEE133-B1DF-6644-9DBB-F75DEABC7A65}"/>
                </a:ext>
              </a:extLst>
            </p:cNvPr>
            <p:cNvSpPr/>
            <p:nvPr/>
          </p:nvSpPr>
          <p:spPr bwMode="auto">
            <a:xfrm rot="16200000">
              <a:off x="20993020" y="5669392"/>
              <a:ext cx="184293" cy="187526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9" name="TextBox 65">
              <a:extLst>
                <a:ext uri="{FF2B5EF4-FFF2-40B4-BE49-F238E27FC236}">
                  <a16:creationId xmlns:a16="http://schemas.microsoft.com/office/drawing/2014/main" id="{5E3CC647-9340-6C4E-9296-964EEAC15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30714" y="5617524"/>
              <a:ext cx="12373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120 </a:t>
              </a:r>
              <a:r>
                <a:rPr kumimoji="0" lang="en-US" alt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kDa</a:t>
              </a:r>
              <a:endPara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grpSp>
          <p:nvGrpSpPr>
            <p:cNvPr id="240" name="Group 21">
              <a:extLst>
                <a:ext uri="{FF2B5EF4-FFF2-40B4-BE49-F238E27FC236}">
                  <a16:creationId xmlns:a16="http://schemas.microsoft.com/office/drawing/2014/main" id="{658171D6-3A56-ED45-BF21-DCD725A6CB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36506" y="5556362"/>
              <a:ext cx="8379750" cy="5558742"/>
              <a:chOff x="767631" y="2017841"/>
              <a:chExt cx="4114800" cy="2729013"/>
            </a:xfrm>
          </p:grpSpPr>
          <p:pic>
            <p:nvPicPr>
              <p:cNvPr id="304" name="Picture 30">
                <a:extLst>
                  <a:ext uri="{FF2B5EF4-FFF2-40B4-BE49-F238E27FC236}">
                    <a16:creationId xmlns:a16="http://schemas.microsoft.com/office/drawing/2014/main" id="{B88BEC74-B5FB-7449-B09D-0E05287CD3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2269777"/>
                <a:ext cx="4114800" cy="19711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5" name="Picture 31">
                <a:extLst>
                  <a:ext uri="{FF2B5EF4-FFF2-40B4-BE49-F238E27FC236}">
                    <a16:creationId xmlns:a16="http://schemas.microsoft.com/office/drawing/2014/main" id="{FC5B1896-14B9-5D45-939E-34C63AF9D4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2017841"/>
                <a:ext cx="4114800" cy="197116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6" name="Picture 32">
                <a:extLst>
                  <a:ext uri="{FF2B5EF4-FFF2-40B4-BE49-F238E27FC236}">
                    <a16:creationId xmlns:a16="http://schemas.microsoft.com/office/drawing/2014/main" id="{991BBB7F-C123-2646-89CA-DCE6171082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4294459"/>
                <a:ext cx="4114800" cy="203941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7" name="Picture 33">
                <a:extLst>
                  <a:ext uri="{FF2B5EF4-FFF2-40B4-BE49-F238E27FC236}">
                    <a16:creationId xmlns:a16="http://schemas.microsoft.com/office/drawing/2014/main" id="{6BA66FEF-D781-7642-8131-69C5396EC2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3276419"/>
                <a:ext cx="4114800" cy="20634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8" name="Picture 34">
                <a:extLst>
                  <a:ext uri="{FF2B5EF4-FFF2-40B4-BE49-F238E27FC236}">
                    <a16:creationId xmlns:a16="http://schemas.microsoft.com/office/drawing/2014/main" id="{41B7F561-95C2-9E45-A031-DF4DA5088B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3786044"/>
                <a:ext cx="4114800" cy="20513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9" name="Picture 35">
                <a:extLst>
                  <a:ext uri="{FF2B5EF4-FFF2-40B4-BE49-F238E27FC236}">
                    <a16:creationId xmlns:a16="http://schemas.microsoft.com/office/drawing/2014/main" id="{CCA10777-1D24-D245-82C2-BA19B30DC9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3537586"/>
                <a:ext cx="4114800" cy="19363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0" name="Picture 36">
                <a:extLst>
                  <a:ext uri="{FF2B5EF4-FFF2-40B4-BE49-F238E27FC236}">
                    <a16:creationId xmlns:a16="http://schemas.microsoft.com/office/drawing/2014/main" id="{CAEB3F87-D741-4B44-9CC5-945B5E83EE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4046001"/>
                <a:ext cx="4114800" cy="19363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1" name="Picture 37">
                <a:extLst>
                  <a:ext uri="{FF2B5EF4-FFF2-40B4-BE49-F238E27FC236}">
                    <a16:creationId xmlns:a16="http://schemas.microsoft.com/office/drawing/2014/main" id="{F48E7184-CCA9-404B-9E52-07BE81C9BC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4553216"/>
                <a:ext cx="4114800" cy="19363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2" name="Picture 38">
                <a:extLst>
                  <a:ext uri="{FF2B5EF4-FFF2-40B4-BE49-F238E27FC236}">
                    <a16:creationId xmlns:a16="http://schemas.microsoft.com/office/drawing/2014/main" id="{0122A017-085D-A649-A46A-28F17EB046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2521713"/>
                <a:ext cx="4114800" cy="19830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3" name="Picture 39">
                <a:extLst>
                  <a:ext uri="{FF2B5EF4-FFF2-40B4-BE49-F238E27FC236}">
                    <a16:creationId xmlns:a16="http://schemas.microsoft.com/office/drawing/2014/main" id="{57CBDF7B-7ED0-8D4B-B555-EF92BBFD91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3027961"/>
                <a:ext cx="4114800" cy="193638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4" name="Picture 40">
                <a:extLst>
                  <a:ext uri="{FF2B5EF4-FFF2-40B4-BE49-F238E27FC236}">
                    <a16:creationId xmlns:a16="http://schemas.microsoft.com/office/drawing/2014/main" id="{B682B83E-0330-D943-9196-DE237C1760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7631" y="2774837"/>
                <a:ext cx="4114800" cy="19830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41" name="Straight Connector 240">
              <a:extLst>
                <a:ext uri="{FF2B5EF4-FFF2-40B4-BE49-F238E27FC236}">
                  <a16:creationId xmlns:a16="http://schemas.microsoft.com/office/drawing/2014/main" id="{C4683801-FAF9-1A45-9171-07B9DB21FA5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437114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53906C86-8347-7042-B0E6-DB2E36E7F2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8082396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E82EAEA8-E256-0248-A44C-8DD13C4480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740614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>
              <a:extLst>
                <a:ext uri="{FF2B5EF4-FFF2-40B4-BE49-F238E27FC236}">
                  <a16:creationId xmlns:a16="http://schemas.microsoft.com/office/drawing/2014/main" id="{08EEE6D7-6900-C442-89B7-90EDB37C511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405295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>
              <a:extLst>
                <a:ext uri="{FF2B5EF4-FFF2-40B4-BE49-F238E27FC236}">
                  <a16:creationId xmlns:a16="http://schemas.microsoft.com/office/drawing/2014/main" id="{DF1FF130-EDC2-3D40-BF17-286A8E69CCA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061215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>
              <a:extLst>
                <a:ext uri="{FF2B5EF4-FFF2-40B4-BE49-F238E27FC236}">
                  <a16:creationId xmlns:a16="http://schemas.microsoft.com/office/drawing/2014/main" id="{D4140A78-BC1C-E644-A8E3-3E6FEB146B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499996" y="5539602"/>
              <a:ext cx="0" cy="5586994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7" name="TextBox 50">
              <a:extLst>
                <a:ext uri="{FF2B5EF4-FFF2-40B4-BE49-F238E27FC236}">
                  <a16:creationId xmlns:a16="http://schemas.microsoft.com/office/drawing/2014/main" id="{A7BED6C7-C375-0C48-9B78-29E9DCD1EB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3921" y="10745454"/>
              <a:ext cx="115478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β</a:t>
              </a: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-Actin</a:t>
              </a:r>
            </a:p>
          </p:txBody>
        </p:sp>
        <p:sp>
          <p:nvSpPr>
            <p:cNvPr id="248" name="TextBox 50">
              <a:extLst>
                <a:ext uri="{FF2B5EF4-FFF2-40B4-BE49-F238E27FC236}">
                  <a16:creationId xmlns:a16="http://schemas.microsoft.com/office/drawing/2014/main" id="{D7BC6B12-0AB3-0B4C-9A92-90C0CA844B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3921" y="10229145"/>
              <a:ext cx="115478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S6	</a:t>
              </a:r>
            </a:p>
          </p:txBody>
        </p:sp>
        <p:sp>
          <p:nvSpPr>
            <p:cNvPr id="249" name="TextBox 50">
              <a:extLst>
                <a:ext uri="{FF2B5EF4-FFF2-40B4-BE49-F238E27FC236}">
                  <a16:creationId xmlns:a16="http://schemas.microsoft.com/office/drawing/2014/main" id="{053EFFE0-230C-2449-B303-9604EC369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12816" y="9712833"/>
              <a:ext cx="2645885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p-S6 (S240/244)</a:t>
              </a:r>
            </a:p>
          </p:txBody>
        </p:sp>
        <p:sp>
          <p:nvSpPr>
            <p:cNvPr id="250" name="TextBox 50">
              <a:extLst>
                <a:ext uri="{FF2B5EF4-FFF2-40B4-BE49-F238E27FC236}">
                  <a16:creationId xmlns:a16="http://schemas.microsoft.com/office/drawing/2014/main" id="{6AB4BF38-0498-0A4D-A5B4-C367C03DC5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3921" y="8163897"/>
              <a:ext cx="115478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AKT</a:t>
              </a:r>
            </a:p>
          </p:txBody>
        </p:sp>
        <p:sp>
          <p:nvSpPr>
            <p:cNvPr id="251" name="TextBox 50">
              <a:extLst>
                <a:ext uri="{FF2B5EF4-FFF2-40B4-BE49-F238E27FC236}">
                  <a16:creationId xmlns:a16="http://schemas.microsoft.com/office/drawing/2014/main" id="{AE9D25A0-C2B7-C54A-A8A7-E610799A14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3921" y="9196521"/>
              <a:ext cx="115478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ERK1/2</a:t>
              </a:r>
            </a:p>
          </p:txBody>
        </p:sp>
        <p:sp>
          <p:nvSpPr>
            <p:cNvPr id="252" name="TextBox 50">
              <a:extLst>
                <a:ext uri="{FF2B5EF4-FFF2-40B4-BE49-F238E27FC236}">
                  <a16:creationId xmlns:a16="http://schemas.microsoft.com/office/drawing/2014/main" id="{77D00F11-A97B-634C-9C78-9C2271E7DB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590301" y="8680209"/>
              <a:ext cx="296840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p-ERK1/2 (T202/Y204)</a:t>
              </a:r>
            </a:p>
          </p:txBody>
        </p:sp>
        <p:sp>
          <p:nvSpPr>
            <p:cNvPr id="253" name="TextBox 50">
              <a:extLst>
                <a:ext uri="{FF2B5EF4-FFF2-40B4-BE49-F238E27FC236}">
                  <a16:creationId xmlns:a16="http://schemas.microsoft.com/office/drawing/2014/main" id="{B2066B56-09E5-F443-87C0-5810B020D2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51399" y="7647585"/>
              <a:ext cx="2207302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p-AKT (S473)</a:t>
              </a:r>
            </a:p>
          </p:txBody>
        </p:sp>
        <p:sp>
          <p:nvSpPr>
            <p:cNvPr id="254" name="TextBox 50">
              <a:extLst>
                <a:ext uri="{FF2B5EF4-FFF2-40B4-BE49-F238E27FC236}">
                  <a16:creationId xmlns:a16="http://schemas.microsoft.com/office/drawing/2014/main" id="{69EC589B-AF2A-D74E-8E3E-3FF5D6FE96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03921" y="7131273"/>
              <a:ext cx="1154780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MET</a:t>
              </a:r>
            </a:p>
          </p:txBody>
        </p:sp>
        <p:sp>
          <p:nvSpPr>
            <p:cNvPr id="255" name="TextBox 50">
              <a:extLst>
                <a:ext uri="{FF2B5EF4-FFF2-40B4-BE49-F238E27FC236}">
                  <a16:creationId xmlns:a16="http://schemas.microsoft.com/office/drawing/2014/main" id="{71C81CF3-719B-7840-A7A0-3646263F47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51583" y="6614961"/>
              <a:ext cx="2907118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p-MET (Y1234/1235) </a:t>
              </a:r>
            </a:p>
          </p:txBody>
        </p:sp>
        <p:sp>
          <p:nvSpPr>
            <p:cNvPr id="256" name="TextBox 50">
              <a:extLst>
                <a:ext uri="{FF2B5EF4-FFF2-40B4-BE49-F238E27FC236}">
                  <a16:creationId xmlns:a16="http://schemas.microsoft.com/office/drawing/2014/main" id="{D22B320A-9EAD-0F40-8F77-FEEEB4FF02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896984" y="5582337"/>
              <a:ext cx="2661717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p-ALK (Y1282/1283)</a:t>
              </a:r>
            </a:p>
          </p:txBody>
        </p:sp>
        <p:sp>
          <p:nvSpPr>
            <p:cNvPr id="265" name="TextBox 50">
              <a:extLst>
                <a:ext uri="{FF2B5EF4-FFF2-40B4-BE49-F238E27FC236}">
                  <a16:creationId xmlns:a16="http://schemas.microsoft.com/office/drawing/2014/main" id="{45E12BD4-300F-BF4D-9D5B-9B0F030F8A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51583" y="6098649"/>
              <a:ext cx="2907118" cy="36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r" defTabSz="457200" rtl="0" eaLnBrk="1" fontAlgn="auto" latinLnBrk="0" hangingPunct="1">
                <a:lnSpc>
                  <a:spcPts val="21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ALK</a:t>
              </a:r>
            </a:p>
          </p:txBody>
        </p:sp>
        <p:sp>
          <p:nvSpPr>
            <p:cNvPr id="266" name="Triangle 265">
              <a:extLst>
                <a:ext uri="{FF2B5EF4-FFF2-40B4-BE49-F238E27FC236}">
                  <a16:creationId xmlns:a16="http://schemas.microsoft.com/office/drawing/2014/main" id="{36CBF3A0-A61A-0446-9FCD-C21C1361F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22074" y="4358396"/>
              <a:ext cx="1288310" cy="253010"/>
            </a:xfrm>
            <a:prstGeom prst="triangle">
              <a:avLst>
                <a:gd name="adj" fmla="val 10000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7" name="Triangle 266">
              <a:extLst>
                <a:ext uri="{FF2B5EF4-FFF2-40B4-BE49-F238E27FC236}">
                  <a16:creationId xmlns:a16="http://schemas.microsoft.com/office/drawing/2014/main" id="{40D1CBE8-EADD-5A46-AD34-762FC4658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24406" y="4358396"/>
              <a:ext cx="1288310" cy="253010"/>
            </a:xfrm>
            <a:prstGeom prst="triangle">
              <a:avLst>
                <a:gd name="adj" fmla="val 100000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8" name="Triangle 267">
              <a:extLst>
                <a:ext uri="{FF2B5EF4-FFF2-40B4-BE49-F238E27FC236}">
                  <a16:creationId xmlns:a16="http://schemas.microsoft.com/office/drawing/2014/main" id="{E35FBB20-19F1-064C-BBEE-66546DD46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4938" y="4358396"/>
              <a:ext cx="1288310" cy="253010"/>
            </a:xfrm>
            <a:prstGeom prst="triangle">
              <a:avLst>
                <a:gd name="adj" fmla="val 100000"/>
              </a:avLst>
            </a:prstGeom>
            <a:solidFill>
              <a:srgbClr val="A16D3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9" name="Triangle 268">
              <a:extLst>
                <a:ext uri="{FF2B5EF4-FFF2-40B4-BE49-F238E27FC236}">
                  <a16:creationId xmlns:a16="http://schemas.microsoft.com/office/drawing/2014/main" id="{DBB74C12-FB0D-6F44-A68C-146372EDB2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51596" y="4358396"/>
              <a:ext cx="1288310" cy="253010"/>
            </a:xfrm>
            <a:prstGeom prst="triangle">
              <a:avLst>
                <a:gd name="adj" fmla="val 100000"/>
              </a:avLst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FCBF57A2-5EB3-7949-920D-1E2DA01AD541}"/>
                </a:ext>
              </a:extLst>
            </p:cNvPr>
            <p:cNvSpPr/>
            <p:nvPr/>
          </p:nvSpPr>
          <p:spPr bwMode="auto">
            <a:xfrm>
              <a:off x="15007402" y="4337086"/>
              <a:ext cx="274320" cy="27432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55FAC003-05E1-8E48-A71B-F5C8B36AC06A}"/>
                </a:ext>
              </a:extLst>
            </p:cNvPr>
            <p:cNvGrpSpPr/>
            <p:nvPr/>
          </p:nvGrpSpPr>
          <p:grpSpPr>
            <a:xfrm>
              <a:off x="13103510" y="4088928"/>
              <a:ext cx="1326968" cy="1489734"/>
              <a:chOff x="13103510" y="4088928"/>
              <a:chExt cx="1326968" cy="1489734"/>
            </a:xfrm>
          </p:grpSpPr>
          <p:sp>
            <p:nvSpPr>
              <p:cNvPr id="301" name="TextBox 8">
                <a:extLst>
                  <a:ext uri="{FF2B5EF4-FFF2-40B4-BE49-F238E27FC236}">
                    <a16:creationId xmlns:a16="http://schemas.microsoft.com/office/drawing/2014/main" id="{6C370EF8-512F-F24D-95D3-0846C8EC97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255869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30nM</a:t>
                </a:r>
              </a:p>
            </p:txBody>
          </p:sp>
          <p:sp>
            <p:nvSpPr>
              <p:cNvPr id="302" name="TextBox 8">
                <a:extLst>
                  <a:ext uri="{FF2B5EF4-FFF2-40B4-BE49-F238E27FC236}">
                    <a16:creationId xmlns:a16="http://schemas.microsoft.com/office/drawing/2014/main" id="{87905690-8FC3-4F40-B15C-CF8D6838C4F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100nM</a:t>
                </a:r>
              </a:p>
            </p:txBody>
          </p:sp>
          <p:sp>
            <p:nvSpPr>
              <p:cNvPr id="303" name="TextBox 8">
                <a:extLst>
                  <a:ext uri="{FF2B5EF4-FFF2-40B4-BE49-F238E27FC236}">
                    <a16:creationId xmlns:a16="http://schemas.microsoft.com/office/drawing/2014/main" id="{BA4AE50C-0E7A-904D-B03A-B190DCB35C7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1B547E72-A51C-AE46-AC61-EC63C0E672F3}"/>
                </a:ext>
              </a:extLst>
            </p:cNvPr>
            <p:cNvGrpSpPr/>
            <p:nvPr/>
          </p:nvGrpSpPr>
          <p:grpSpPr>
            <a:xfrm>
              <a:off x="19502311" y="4088928"/>
              <a:ext cx="1326968" cy="1489734"/>
              <a:chOff x="13103510" y="4088928"/>
              <a:chExt cx="1326968" cy="1489734"/>
            </a:xfrm>
          </p:grpSpPr>
          <p:sp>
            <p:nvSpPr>
              <p:cNvPr id="298" name="TextBox 8">
                <a:extLst>
                  <a:ext uri="{FF2B5EF4-FFF2-40B4-BE49-F238E27FC236}">
                    <a16:creationId xmlns:a16="http://schemas.microsoft.com/office/drawing/2014/main" id="{5A50791B-5FCE-2245-BF29-F43373252FA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255869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30nM</a:t>
                </a:r>
              </a:p>
            </p:txBody>
          </p:sp>
          <p:sp>
            <p:nvSpPr>
              <p:cNvPr id="299" name="TextBox 8">
                <a:extLst>
                  <a:ext uri="{FF2B5EF4-FFF2-40B4-BE49-F238E27FC236}">
                    <a16:creationId xmlns:a16="http://schemas.microsoft.com/office/drawing/2014/main" id="{E0F4723F-C6B1-5B4C-B74A-0E05BA661D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100nM</a:t>
                </a:r>
              </a:p>
            </p:txBody>
          </p:sp>
          <p:sp>
            <p:nvSpPr>
              <p:cNvPr id="300" name="TextBox 8">
                <a:extLst>
                  <a:ext uri="{FF2B5EF4-FFF2-40B4-BE49-F238E27FC236}">
                    <a16:creationId xmlns:a16="http://schemas.microsoft.com/office/drawing/2014/main" id="{4831C1FD-AFA5-F24B-9796-1969C17374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grpSp>
          <p:nvGrpSpPr>
            <p:cNvPr id="273" name="Group 272">
              <a:extLst>
                <a:ext uri="{FF2B5EF4-FFF2-40B4-BE49-F238E27FC236}">
                  <a16:creationId xmlns:a16="http://schemas.microsoft.com/office/drawing/2014/main" id="{A33833C0-E807-DA4A-A9DA-B258E9B8C7B1}"/>
                </a:ext>
              </a:extLst>
            </p:cNvPr>
            <p:cNvGrpSpPr/>
            <p:nvPr/>
          </p:nvGrpSpPr>
          <p:grpSpPr>
            <a:xfrm>
              <a:off x="18076480" y="4088928"/>
              <a:ext cx="1326968" cy="1489734"/>
              <a:chOff x="13103510" y="4088928"/>
              <a:chExt cx="1326968" cy="1489734"/>
            </a:xfrm>
          </p:grpSpPr>
          <p:sp>
            <p:nvSpPr>
              <p:cNvPr id="295" name="TextBox 8">
                <a:extLst>
                  <a:ext uri="{FF2B5EF4-FFF2-40B4-BE49-F238E27FC236}">
                    <a16:creationId xmlns:a16="http://schemas.microsoft.com/office/drawing/2014/main" id="{1D1F1FFA-1F1C-784E-8C24-A0E621B4BE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255869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30nM</a:t>
                </a:r>
              </a:p>
            </p:txBody>
          </p:sp>
          <p:sp>
            <p:nvSpPr>
              <p:cNvPr id="296" name="TextBox 8">
                <a:extLst>
                  <a:ext uri="{FF2B5EF4-FFF2-40B4-BE49-F238E27FC236}">
                    <a16:creationId xmlns:a16="http://schemas.microsoft.com/office/drawing/2014/main" id="{06B518C9-E9BF-B14A-979B-B312EF0854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100nM</a:t>
                </a:r>
              </a:p>
            </p:txBody>
          </p:sp>
          <p:sp>
            <p:nvSpPr>
              <p:cNvPr id="297" name="TextBox 8">
                <a:extLst>
                  <a:ext uri="{FF2B5EF4-FFF2-40B4-BE49-F238E27FC236}">
                    <a16:creationId xmlns:a16="http://schemas.microsoft.com/office/drawing/2014/main" id="{D81E351A-2F7E-3C4D-9EF8-BFEE5DB2A3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F2585A7-7493-C548-A299-DE8CCC7BBCDB}"/>
                </a:ext>
              </a:extLst>
            </p:cNvPr>
            <p:cNvGrpSpPr/>
            <p:nvPr/>
          </p:nvGrpSpPr>
          <p:grpSpPr>
            <a:xfrm>
              <a:off x="16746020" y="4088928"/>
              <a:ext cx="1326968" cy="1489734"/>
              <a:chOff x="13103510" y="4088928"/>
              <a:chExt cx="1326968" cy="1489734"/>
            </a:xfrm>
          </p:grpSpPr>
          <p:sp>
            <p:nvSpPr>
              <p:cNvPr id="292" name="TextBox 8">
                <a:extLst>
                  <a:ext uri="{FF2B5EF4-FFF2-40B4-BE49-F238E27FC236}">
                    <a16:creationId xmlns:a16="http://schemas.microsoft.com/office/drawing/2014/main" id="{AF758509-DBF1-F24A-A472-8032143293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255869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30nM</a:t>
                </a:r>
              </a:p>
            </p:txBody>
          </p:sp>
          <p:sp>
            <p:nvSpPr>
              <p:cNvPr id="293" name="TextBox 8">
                <a:extLst>
                  <a:ext uri="{FF2B5EF4-FFF2-40B4-BE49-F238E27FC236}">
                    <a16:creationId xmlns:a16="http://schemas.microsoft.com/office/drawing/2014/main" id="{0E12DC36-747D-7B4F-9F88-4A5B41FBD3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100nM</a:t>
                </a:r>
              </a:p>
            </p:txBody>
          </p:sp>
          <p:sp>
            <p:nvSpPr>
              <p:cNvPr id="294" name="TextBox 8">
                <a:extLst>
                  <a:ext uri="{FF2B5EF4-FFF2-40B4-BE49-F238E27FC236}">
                    <a16:creationId xmlns:a16="http://schemas.microsoft.com/office/drawing/2014/main" id="{C09AC3ED-A715-3440-A0F6-273DEF9055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D64AA43C-2B09-7449-86C5-F4549C7FBB47}"/>
                </a:ext>
              </a:extLst>
            </p:cNvPr>
            <p:cNvGrpSpPr/>
            <p:nvPr/>
          </p:nvGrpSpPr>
          <p:grpSpPr>
            <a:xfrm>
              <a:off x="15403071" y="4088928"/>
              <a:ext cx="1326968" cy="1489734"/>
              <a:chOff x="13103510" y="4088928"/>
              <a:chExt cx="1326968" cy="1489734"/>
            </a:xfrm>
          </p:grpSpPr>
          <p:sp>
            <p:nvSpPr>
              <p:cNvPr id="289" name="TextBox 8">
                <a:extLst>
                  <a:ext uri="{FF2B5EF4-FFF2-40B4-BE49-F238E27FC236}">
                    <a16:creationId xmlns:a16="http://schemas.microsoft.com/office/drawing/2014/main" id="{7A6A6EC3-4FC0-AF46-8B95-F3D67484B8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255869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30nM</a:t>
                </a:r>
              </a:p>
            </p:txBody>
          </p:sp>
          <p:sp>
            <p:nvSpPr>
              <p:cNvPr id="290" name="TextBox 8">
                <a:extLst>
                  <a:ext uri="{FF2B5EF4-FFF2-40B4-BE49-F238E27FC236}">
                    <a16:creationId xmlns:a16="http://schemas.microsoft.com/office/drawing/2014/main" id="{F0CB78E2-FD46-1C40-AAE3-75B9308EB0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100nM</a:t>
                </a:r>
              </a:p>
            </p:txBody>
          </p:sp>
          <p:sp>
            <p:nvSpPr>
              <p:cNvPr id="291" name="TextBox 8">
                <a:extLst>
                  <a:ext uri="{FF2B5EF4-FFF2-40B4-BE49-F238E27FC236}">
                    <a16:creationId xmlns:a16="http://schemas.microsoft.com/office/drawing/2014/main" id="{BA9BA7E1-1CAB-E241-A43C-298C23C23F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B1241A7A-A087-2444-B52D-2BD03D47E08B}"/>
                </a:ext>
              </a:extLst>
            </p:cNvPr>
            <p:cNvGrpSpPr/>
            <p:nvPr/>
          </p:nvGrpSpPr>
          <p:grpSpPr>
            <a:xfrm>
              <a:off x="14495266" y="4086073"/>
              <a:ext cx="863538" cy="1489734"/>
              <a:chOff x="13566940" y="4088928"/>
              <a:chExt cx="863538" cy="1489734"/>
            </a:xfrm>
          </p:grpSpPr>
          <p:sp>
            <p:nvSpPr>
              <p:cNvPr id="287" name="TextBox 8">
                <a:extLst>
                  <a:ext uri="{FF2B5EF4-FFF2-40B4-BE49-F238E27FC236}">
                    <a16:creationId xmlns:a16="http://schemas.microsoft.com/office/drawing/2014/main" id="{488CB337-5937-D744-8809-A40790D98E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022128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  <p:sp>
            <p:nvSpPr>
              <p:cNvPr id="288" name="TextBox 8">
                <a:extLst>
                  <a:ext uri="{FF2B5EF4-FFF2-40B4-BE49-F238E27FC236}">
                    <a16:creationId xmlns:a16="http://schemas.microsoft.com/office/drawing/2014/main" id="{66074AFB-4BCB-F047-8F50-311238AD54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13485557" y="4633740"/>
                <a:ext cx="1489734" cy="4001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300nM</a:t>
                </a:r>
              </a:p>
            </p:txBody>
          </p:sp>
        </p:grpSp>
        <p:sp>
          <p:nvSpPr>
            <p:cNvPr id="277" name="TextBox 17">
              <a:extLst>
                <a:ext uri="{FF2B5EF4-FFF2-40B4-BE49-F238E27FC236}">
                  <a16:creationId xmlns:a16="http://schemas.microsoft.com/office/drawing/2014/main" id="{1DF93AFF-6744-BD40-83AF-350AACA9DB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6146" y="3419524"/>
              <a:ext cx="3132574" cy="400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+</a:t>
              </a:r>
              <a:r>
                <a:rPr kumimoji="0" lang="en-US" altLang="en-US" sz="2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Lorlatinib</a:t>
              </a:r>
              <a:r>
                <a:rPr kumimoji="0" lang="en-US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300nM</a:t>
              </a:r>
            </a:p>
          </p:txBody>
        </p:sp>
      </p:grpSp>
      <p:sp>
        <p:nvSpPr>
          <p:cNvPr id="170" name="TextBox 169">
            <a:extLst>
              <a:ext uri="{FF2B5EF4-FFF2-40B4-BE49-F238E27FC236}">
                <a16:creationId xmlns:a16="http://schemas.microsoft.com/office/drawing/2014/main" id="{15B3C272-13A9-2B46-9705-9051690C29A7}"/>
              </a:ext>
            </a:extLst>
          </p:cNvPr>
          <p:cNvSpPr txBox="1"/>
          <p:nvPr/>
        </p:nvSpPr>
        <p:spPr>
          <a:xfrm>
            <a:off x="1325340" y="5847061"/>
            <a:ext cx="4412530" cy="425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MGH915-4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0CFCA18-C23D-064C-A1A8-B4956A6AEF78}"/>
              </a:ext>
            </a:extLst>
          </p:cNvPr>
          <p:cNvGrpSpPr/>
          <p:nvPr/>
        </p:nvGrpSpPr>
        <p:grpSpPr>
          <a:xfrm>
            <a:off x="885764" y="6317914"/>
            <a:ext cx="7193280" cy="10567784"/>
            <a:chOff x="2642371" y="6317914"/>
            <a:chExt cx="7193280" cy="1056778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0BF5656-C20C-374F-9EF5-FAFFDBFD6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642371" y="9864446"/>
              <a:ext cx="7193280" cy="347472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ECBAE70-77D2-D748-87BC-1CC09969C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2642371" y="6317914"/>
              <a:ext cx="7091680" cy="3474720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CC84703-8231-2C4A-9EA8-44CE6B2AF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642371" y="13410978"/>
              <a:ext cx="7010400" cy="3474720"/>
            </a:xfrm>
            <a:prstGeom prst="rect">
              <a:avLst/>
            </a:prstGeom>
          </p:spPr>
        </p:pic>
      </p:grpSp>
      <p:sp>
        <p:nvSpPr>
          <p:cNvPr id="106" name="TextBox 97">
            <a:extLst>
              <a:ext uri="{FF2B5EF4-FFF2-40B4-BE49-F238E27FC236}">
                <a16:creationId xmlns:a16="http://schemas.microsoft.com/office/drawing/2014/main" id="{FADB46BF-BD07-534C-B1EB-A3244FD354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3067" y="766589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A32905E-874A-484E-8C31-40E9FA4A2947}"/>
              </a:ext>
            </a:extLst>
          </p:cNvPr>
          <p:cNvGrpSpPr/>
          <p:nvPr/>
        </p:nvGrpSpPr>
        <p:grpSpPr>
          <a:xfrm>
            <a:off x="13992875" y="776689"/>
            <a:ext cx="4394311" cy="3890812"/>
            <a:chOff x="1339490" y="305342"/>
            <a:chExt cx="4394311" cy="3890812"/>
          </a:xfrm>
        </p:grpSpPr>
        <p:sp>
          <p:nvSpPr>
            <p:cNvPr id="120" name="TextBox 50">
              <a:extLst>
                <a:ext uri="{FF2B5EF4-FFF2-40B4-BE49-F238E27FC236}">
                  <a16:creationId xmlns:a16="http://schemas.microsoft.com/office/drawing/2014/main" id="{9C82800F-80C2-3B4D-BA6A-2B5083B017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6954" y="3318386"/>
              <a:ext cx="1436847" cy="868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32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MET</a:t>
              </a:r>
            </a:p>
            <a:p>
              <a:pPr marL="0" marR="0" lvl="0" indent="0" algn="l" defTabSz="457200" rtl="0" eaLnBrk="1" fontAlgn="auto" latinLnBrk="0" hangingPunct="1">
                <a:lnSpc>
                  <a:spcPts val="32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β</a:t>
              </a:r>
              <a:r>
                <a:rPr kumimoji="0" lang="en-US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-Actin</a:t>
              </a:r>
            </a:p>
          </p:txBody>
        </p:sp>
        <p:sp>
          <p:nvSpPr>
            <p:cNvPr id="121" name="TextBox 7">
              <a:extLst>
                <a:ext uri="{FF2B5EF4-FFF2-40B4-BE49-F238E27FC236}">
                  <a16:creationId xmlns:a16="http://schemas.microsoft.com/office/drawing/2014/main" id="{155203E1-DEA7-B943-8BD2-0BA709DB6F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31229" y="913603"/>
              <a:ext cx="3140704" cy="1924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H3122</a:t>
              </a:r>
            </a:p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H3122 MET  (DOX–)</a:t>
              </a:r>
            </a:p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H3122 MET  (DOX+)</a:t>
              </a:r>
            </a:p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H3122 ST7-MET (DOX–)</a:t>
              </a:r>
            </a:p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H3122 ST7-MET (DOX+)</a:t>
              </a:r>
            </a:p>
          </p:txBody>
        </p:sp>
        <p:sp>
          <p:nvSpPr>
            <p:cNvPr id="122" name="TextBox 7">
              <a:extLst>
                <a:ext uri="{FF2B5EF4-FFF2-40B4-BE49-F238E27FC236}">
                  <a16:creationId xmlns:a16="http://schemas.microsoft.com/office/drawing/2014/main" id="{C430AE96-B717-734A-86F8-B3150DF95E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768959" y="1932856"/>
              <a:ext cx="2256358" cy="7700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MGH915-3</a:t>
              </a:r>
            </a:p>
            <a:p>
              <a:pPr marL="0" marR="0" lvl="0" indent="0" algn="l" defTabSz="457200" rtl="0" eaLnBrk="1" fontAlgn="auto" latinLnBrk="0" hangingPunct="1">
                <a:lnSpc>
                  <a:spcPts val="2500"/>
                </a:lnSpc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t-B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MGH915-4</a:t>
              </a:r>
            </a:p>
          </p:txBody>
        </p:sp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002BC85F-C1E4-784C-9E41-4D450DB2BF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381482" y="3424463"/>
              <a:ext cx="2926080" cy="33335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3CC3181D-60F5-9141-9E18-384778FB1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381482" y="3834910"/>
              <a:ext cx="2926080" cy="3612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60863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97">
            <a:extLst>
              <a:ext uri="{FF2B5EF4-FFF2-40B4-BE49-F238E27FC236}">
                <a16:creationId xmlns:a16="http://schemas.microsoft.com/office/drawing/2014/main" id="{8F8922FF-6EA0-9647-8366-1A3E76993E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9756" y="10188544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1D87BB76-6FF6-AF40-B0A7-86644FDBA0C8}"/>
              </a:ext>
            </a:extLst>
          </p:cNvPr>
          <p:cNvSpPr txBox="1"/>
          <p:nvPr/>
        </p:nvSpPr>
        <p:spPr>
          <a:xfrm>
            <a:off x="160900" y="797307"/>
            <a:ext cx="6289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30D11FD4-2884-E64D-B239-03207D9C23D7}"/>
              </a:ext>
            </a:extLst>
          </p:cNvPr>
          <p:cNvSpPr txBox="1"/>
          <p:nvPr/>
        </p:nvSpPr>
        <p:spPr>
          <a:xfrm>
            <a:off x="650229" y="908898"/>
            <a:ext cx="441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H3122 MET</a:t>
            </a:r>
          </a:p>
        </p:txBody>
      </p:sp>
      <p:sp>
        <p:nvSpPr>
          <p:cNvPr id="53" name="TextBox 97">
            <a:extLst>
              <a:ext uri="{FF2B5EF4-FFF2-40B4-BE49-F238E27FC236}">
                <a16:creationId xmlns:a16="http://schemas.microsoft.com/office/drawing/2014/main" id="{E87CD1A8-9356-D542-A930-A5B8533B7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6255" y="200054"/>
            <a:ext cx="128016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219456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BFB8480-36F9-D24E-B36C-A9C5D6A777E5}"/>
              </a:ext>
            </a:extLst>
          </p:cNvPr>
          <p:cNvSpPr txBox="1"/>
          <p:nvPr/>
        </p:nvSpPr>
        <p:spPr>
          <a:xfrm>
            <a:off x="7714962" y="376068"/>
            <a:ext cx="4412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H3122 MET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1B68C5-24C4-C144-9B81-EB9A552992D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8296152" y="763164"/>
            <a:ext cx="5543550" cy="4953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C1A804-6E00-E94B-ABDD-1D85A3E838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6413" y="912268"/>
            <a:ext cx="5295900" cy="419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C1C4FF-891E-3846-A238-447CFB5D2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6152" y="5932547"/>
            <a:ext cx="5429250" cy="4191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E14D78-C81B-C140-8277-41B2A6AAE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76413" y="5932547"/>
            <a:ext cx="5372100" cy="4191000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C09DD098-8047-2044-8445-C9B5E72E60D7}"/>
              </a:ext>
            </a:extLst>
          </p:cNvPr>
          <p:cNvGrpSpPr/>
          <p:nvPr/>
        </p:nvGrpSpPr>
        <p:grpSpPr>
          <a:xfrm>
            <a:off x="9001629" y="10717042"/>
            <a:ext cx="11684642" cy="7194890"/>
            <a:chOff x="4357847" y="863998"/>
            <a:chExt cx="11684642" cy="7194890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376716E7-CAFF-2549-A0EE-BBF2E348BBD7}"/>
                </a:ext>
              </a:extLst>
            </p:cNvPr>
            <p:cNvGrpSpPr/>
            <p:nvPr/>
          </p:nvGrpSpPr>
          <p:grpSpPr>
            <a:xfrm>
              <a:off x="4890127" y="863998"/>
              <a:ext cx="11152362" cy="7194890"/>
              <a:chOff x="4890127" y="863998"/>
              <a:chExt cx="11152362" cy="7194890"/>
            </a:xfrm>
          </p:grpSpPr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C1ACDD90-3B8F-214B-AEB5-84F22F0C2956}"/>
                  </a:ext>
                </a:extLst>
              </p:cNvPr>
              <p:cNvGrpSpPr/>
              <p:nvPr/>
            </p:nvGrpSpPr>
            <p:grpSpPr>
              <a:xfrm>
                <a:off x="6176552" y="3137715"/>
                <a:ext cx="6766560" cy="4860517"/>
                <a:chOff x="6176552" y="3137715"/>
                <a:chExt cx="6766560" cy="4860517"/>
              </a:xfrm>
            </p:grpSpPr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F0049794-E819-9344-B765-944C91368D0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176552" y="7680340"/>
                  <a:ext cx="6766560" cy="31789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611AB1C2-3082-6542-B909-CC9B949A3F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176552" y="3137715"/>
                  <a:ext cx="6766560" cy="3200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1" name="Picture 90">
                  <a:extLst>
                    <a:ext uri="{FF2B5EF4-FFF2-40B4-BE49-F238E27FC236}">
                      <a16:creationId xmlns:a16="http://schemas.microsoft.com/office/drawing/2014/main" id="{542CBB77-521B-2B49-92B9-F4E6EAE1714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176552" y="6782823"/>
                  <a:ext cx="6766560" cy="31368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2" name="Picture 91">
                  <a:extLst>
                    <a:ext uri="{FF2B5EF4-FFF2-40B4-BE49-F238E27FC236}">
                      <a16:creationId xmlns:a16="http://schemas.microsoft.com/office/drawing/2014/main" id="{31272611-04F8-F144-90FC-1944BBA566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176552" y="4958201"/>
                  <a:ext cx="6766560" cy="328478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3" name="Picture 92">
                  <a:extLst>
                    <a:ext uri="{FF2B5EF4-FFF2-40B4-BE49-F238E27FC236}">
                      <a16:creationId xmlns:a16="http://schemas.microsoft.com/office/drawing/2014/main" id="{22F51699-3C13-F042-8B94-DDF6B35BF84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176552" y="5870513"/>
                  <a:ext cx="6766560" cy="3284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4" name="Picture 93">
                  <a:extLst>
                    <a:ext uri="{FF2B5EF4-FFF2-40B4-BE49-F238E27FC236}">
                      <a16:creationId xmlns:a16="http://schemas.microsoft.com/office/drawing/2014/main" id="{26813566-7DBB-8B4E-AC3F-068DBC6C1F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176552" y="4043741"/>
                  <a:ext cx="6766560" cy="328476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5" name="Picture 94">
                  <a:extLst>
                    <a:ext uri="{FF2B5EF4-FFF2-40B4-BE49-F238E27FC236}">
                      <a16:creationId xmlns:a16="http://schemas.microsoft.com/office/drawing/2014/main" id="{80EFC893-E611-9641-AB0F-D8D2C113AF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176552" y="4505188"/>
                  <a:ext cx="6766560" cy="3200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6" name="Picture 95">
                  <a:extLst>
                    <a:ext uri="{FF2B5EF4-FFF2-40B4-BE49-F238E27FC236}">
                      <a16:creationId xmlns:a16="http://schemas.microsoft.com/office/drawing/2014/main" id="{4372B8AA-DCF6-584C-B78C-B07950B92B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76552" y="7229478"/>
                  <a:ext cx="6766560" cy="31789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2780D6D6-5251-3140-BB7A-7E85E8692F9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76552" y="3590728"/>
                  <a:ext cx="6766560" cy="32004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8" name="Picture 97">
                  <a:extLst>
                    <a:ext uri="{FF2B5EF4-FFF2-40B4-BE49-F238E27FC236}">
                      <a16:creationId xmlns:a16="http://schemas.microsoft.com/office/drawing/2014/main" id="{FBF33846-DBDA-3447-8925-15473215FE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176552" y="5419650"/>
                  <a:ext cx="6766560" cy="31789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  <p:pic>
              <p:nvPicPr>
                <p:cNvPr id="99" name="Picture 98">
                  <a:extLst>
                    <a:ext uri="{FF2B5EF4-FFF2-40B4-BE49-F238E27FC236}">
                      <a16:creationId xmlns:a16="http://schemas.microsoft.com/office/drawing/2014/main" id="{B91B36DE-BBEF-2446-820A-5D488D3098A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176552" y="6331960"/>
                  <a:ext cx="6766560" cy="317892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</p:pic>
          </p:grpSp>
          <p:sp>
            <p:nvSpPr>
              <p:cNvPr id="70" name="TextBox 50">
                <a:extLst>
                  <a:ext uri="{FF2B5EF4-FFF2-40B4-BE49-F238E27FC236}">
                    <a16:creationId xmlns:a16="http://schemas.microsoft.com/office/drawing/2014/main" id="{792CFD27-1F6F-4D4A-B5C1-8A4D0608377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937107" y="2951142"/>
                <a:ext cx="3105382" cy="51077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p-ALK Y1282/1283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ALK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p-MET Y1234/1235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MET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p-AKT S473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AKT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p-ERK1/2 T202/Y204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ERK1/2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p-S6 S240/244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S6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ts val="36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l-G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β</a:t>
                </a:r>
                <a:r>
                  <a:rPr kumimoji="0" lang="en-US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-Actin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8EDE1DB2-9DB5-994B-A022-1437350A1EAC}"/>
                  </a:ext>
                </a:extLst>
              </p:cNvPr>
              <p:cNvGrpSpPr/>
              <p:nvPr/>
            </p:nvGrpSpPr>
            <p:grpSpPr>
              <a:xfrm>
                <a:off x="4890127" y="863998"/>
                <a:ext cx="9035634" cy="2285678"/>
                <a:chOff x="387663" y="431999"/>
                <a:chExt cx="4517817" cy="1142839"/>
              </a:xfrm>
            </p:grpSpPr>
            <p:grpSp>
              <p:nvGrpSpPr>
                <p:cNvPr id="78" name="Group 77">
                  <a:extLst>
                    <a:ext uri="{FF2B5EF4-FFF2-40B4-BE49-F238E27FC236}">
                      <a16:creationId xmlns:a16="http://schemas.microsoft.com/office/drawing/2014/main" id="{C4E72B8E-6143-7948-BC95-181E781BDDED}"/>
                    </a:ext>
                  </a:extLst>
                </p:cNvPr>
                <p:cNvGrpSpPr/>
                <p:nvPr/>
              </p:nvGrpSpPr>
              <p:grpSpPr>
                <a:xfrm>
                  <a:off x="387663" y="625313"/>
                  <a:ext cx="2831098" cy="949525"/>
                  <a:chOff x="664817" y="7145248"/>
                  <a:chExt cx="2831098" cy="949525"/>
                </a:xfrm>
              </p:grpSpPr>
              <p:sp>
                <p:nvSpPr>
                  <p:cNvPr id="85" name="TextBox 37">
                    <a:extLst>
                      <a:ext uri="{FF2B5EF4-FFF2-40B4-BE49-F238E27FC236}">
                        <a16:creationId xmlns:a16="http://schemas.microsoft.com/office/drawing/2014/main" id="{C7EE579A-2509-C845-9897-70B44DB73A3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29797" y="7145248"/>
                    <a:ext cx="1085187" cy="2000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DOX</a:t>
                    </a: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</a:t>
                    </a:r>
                  </a:p>
                </p:txBody>
              </p: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164DA731-F968-B344-A51B-45BDF1C2B35B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1351433" y="7351690"/>
                    <a:ext cx="1600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TextBox 10">
                    <a:extLst>
                      <a:ext uri="{FF2B5EF4-FFF2-40B4-BE49-F238E27FC236}">
                        <a16:creationId xmlns:a16="http://schemas.microsoft.com/office/drawing/2014/main" id="{D414B934-9951-0B41-9A62-52806CD0BDE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4817" y="7346170"/>
                    <a:ext cx="1176905" cy="74568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Lorlatinib</a:t>
                    </a: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Capmatinib</a:t>
                    </a: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Savolitinib</a:t>
                    </a: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Crizotinib</a:t>
                    </a:r>
                    <a:endPara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8" name="TextBox 10">
                    <a:extLst>
                      <a:ext uri="{FF2B5EF4-FFF2-40B4-BE49-F238E27FC236}">
                        <a16:creationId xmlns:a16="http://schemas.microsoft.com/office/drawing/2014/main" id="{71497DDA-4EC5-D347-B164-E088016C2D2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38251" y="7346170"/>
                    <a:ext cx="2157664" cy="7486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+    –    –    –    +    +    +       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+    –    –    +    –    –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–    +    –    –    +    –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–    –    +    –    –    +</a:t>
                    </a:r>
                  </a:p>
                </p:txBody>
              </p:sp>
            </p:grp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A6DEE812-0439-5E43-AA39-261051C424C9}"/>
                    </a:ext>
                  </a:extLst>
                </p:cNvPr>
                <p:cNvGrpSpPr/>
                <p:nvPr/>
              </p:nvGrpSpPr>
              <p:grpSpPr>
                <a:xfrm>
                  <a:off x="2747816" y="625313"/>
                  <a:ext cx="2157664" cy="949525"/>
                  <a:chOff x="977735" y="7145248"/>
                  <a:chExt cx="2157664" cy="949525"/>
                </a:xfrm>
              </p:grpSpPr>
              <p:sp>
                <p:nvSpPr>
                  <p:cNvPr id="82" name="TextBox 37">
                    <a:extLst>
                      <a:ext uri="{FF2B5EF4-FFF2-40B4-BE49-F238E27FC236}">
                        <a16:creationId xmlns:a16="http://schemas.microsoft.com/office/drawing/2014/main" id="{10D01585-4560-4E46-87AF-03BB598E25B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45913" y="7145248"/>
                    <a:ext cx="1085187" cy="20005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DOX</a:t>
                    </a: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+</a:t>
                    </a:r>
                  </a:p>
                </p:txBody>
              </p: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51044B51-60D3-1445-A4E7-5F3248E7B7AE}"/>
                      </a:ext>
                    </a:extLst>
                  </p:cNvPr>
                  <p:cNvCxnSpPr/>
                  <p:nvPr/>
                </p:nvCxnSpPr>
                <p:spPr bwMode="auto">
                  <a:xfrm flipV="1">
                    <a:off x="988406" y="7351690"/>
                    <a:ext cx="16002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xtBox 10">
                    <a:extLst>
                      <a:ext uri="{FF2B5EF4-FFF2-40B4-BE49-F238E27FC236}">
                        <a16:creationId xmlns:a16="http://schemas.microsoft.com/office/drawing/2014/main" id="{DCF3852E-3E20-104F-B0A5-ADF254A4536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77735" y="7346170"/>
                    <a:ext cx="2157664" cy="7486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+    –    –    –    +    +    +       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+    –    –    +    –    –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–    +    –    –    +    –</a:t>
                    </a:r>
                  </a:p>
                  <a:p>
                    <a:pPr marL="0" marR="0" lvl="0" indent="0" algn="l" defTabSz="457200" rtl="0" eaLnBrk="1" fontAlgn="auto" latinLnBrk="0" hangingPunct="1">
                      <a:lnSpc>
                        <a:spcPts val="28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 typeface="Arial" panose="020B0604020202020204" pitchFamily="34" charset="0"/>
                      <a:buNone/>
                      <a:tabLst/>
                      <a:defRPr/>
                    </a:pPr>
                    <a:r>
                      <a:rPr kumimoji="0" lang="en-US" alt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rPr>
                      <a:t>–    –    –    –    +    –    –    +</a:t>
                    </a:r>
                  </a:p>
                </p:txBody>
              </p:sp>
            </p:grp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951D6914-918D-DF45-8705-71254017B766}"/>
                    </a:ext>
                  </a:extLst>
                </p:cNvPr>
                <p:cNvCxnSpPr/>
                <p:nvPr/>
              </p:nvCxnSpPr>
              <p:spPr bwMode="auto">
                <a:xfrm flipV="1">
                  <a:off x="1066847" y="625313"/>
                  <a:ext cx="329184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37">
                  <a:extLst>
                    <a:ext uri="{FF2B5EF4-FFF2-40B4-BE49-F238E27FC236}">
                      <a16:creationId xmlns:a16="http://schemas.microsoft.com/office/drawing/2014/main" id="{D9BB1E27-79B6-3540-8EE6-4A98701995A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70174" y="431999"/>
                  <a:ext cx="1085187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H3122 MET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0E5614F1-C433-D840-ABF7-6B69C1EC0AA0}"/>
                  </a:ext>
                </a:extLst>
              </p:cNvPr>
              <p:cNvGrpSpPr/>
              <p:nvPr/>
            </p:nvGrpSpPr>
            <p:grpSpPr>
              <a:xfrm>
                <a:off x="6639030" y="1686612"/>
                <a:ext cx="4992558" cy="6309360"/>
                <a:chOff x="1442462" y="838873"/>
                <a:chExt cx="2496279" cy="3566160"/>
              </a:xfrm>
            </p:grpSpPr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6FB447F4-D78C-EA4B-8DC3-01CA85E27C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03379" y="838873"/>
                  <a:ext cx="0" cy="3566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754CBB8C-42C0-644F-8B4F-1C3A8AE30D4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938741" y="838873"/>
                  <a:ext cx="0" cy="3566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EFEBD531-D1A5-9D42-A81E-0D1BD3ABCD0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0603" y="838873"/>
                  <a:ext cx="0" cy="3566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A109A7C6-69CB-F849-948C-370ED727C5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9519" y="838873"/>
                  <a:ext cx="0" cy="3566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CBF09CBF-8A0B-9D4C-919C-EF7031854C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42462" y="838873"/>
                  <a:ext cx="0" cy="356616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512B95E-926D-044A-9F35-F8CADF2F1C7D}"/>
                </a:ext>
              </a:extLst>
            </p:cNvPr>
            <p:cNvGrpSpPr/>
            <p:nvPr/>
          </p:nvGrpSpPr>
          <p:grpSpPr>
            <a:xfrm>
              <a:off x="4357847" y="4378008"/>
              <a:ext cx="1736579" cy="549693"/>
              <a:chOff x="3617366" y="7364389"/>
              <a:chExt cx="1736579" cy="549693"/>
            </a:xfrm>
          </p:grpSpPr>
          <p:sp>
            <p:nvSpPr>
              <p:cNvPr id="65" name="Triangle 64">
                <a:extLst>
                  <a:ext uri="{FF2B5EF4-FFF2-40B4-BE49-F238E27FC236}">
                    <a16:creationId xmlns:a16="http://schemas.microsoft.com/office/drawing/2014/main" id="{57DBAD11-CD3D-B247-90FF-516551AA33A5}"/>
                  </a:ext>
                </a:extLst>
              </p:cNvPr>
              <p:cNvSpPr/>
              <p:nvPr/>
            </p:nvSpPr>
            <p:spPr bwMode="auto">
              <a:xfrm rot="5400000">
                <a:off x="5173695" y="7426055"/>
                <a:ext cx="120166" cy="24033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5BDC2105-EB23-7F43-8C4C-B248E2B1B7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7366" y="7364389"/>
                <a:ext cx="149684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175 </a:t>
                </a:r>
                <a:r>
                  <a:rPr kumimoji="0" lang="en-US" alt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kDa</a:t>
                </a:r>
                <a:endPara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7" name="Triangle 64">
                <a:extLst>
                  <a:ext uri="{FF2B5EF4-FFF2-40B4-BE49-F238E27FC236}">
                    <a16:creationId xmlns:a16="http://schemas.microsoft.com/office/drawing/2014/main" id="{0A0B81D6-3298-724B-BAE8-162E39083D53}"/>
                  </a:ext>
                </a:extLst>
              </p:cNvPr>
              <p:cNvSpPr/>
              <p:nvPr/>
            </p:nvSpPr>
            <p:spPr bwMode="auto">
              <a:xfrm rot="5400000">
                <a:off x="5173695" y="7599491"/>
                <a:ext cx="120166" cy="240334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8" name="TextBox 65">
                <a:extLst>
                  <a:ext uri="{FF2B5EF4-FFF2-40B4-BE49-F238E27FC236}">
                    <a16:creationId xmlns:a16="http://schemas.microsoft.com/office/drawing/2014/main" id="{F11370F2-4F7F-8F47-987F-B94EBC4385F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17366" y="7606305"/>
                <a:ext cx="149684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145 </a:t>
                </a:r>
                <a:r>
                  <a:rPr kumimoji="0" lang="en-US" alt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kDa</a:t>
                </a:r>
                <a:endParaRPr kumimoji="0" lang="en-US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7" name="TextBox 56">
            <a:extLst>
              <a:ext uri="{FF2B5EF4-FFF2-40B4-BE49-F238E27FC236}">
                <a16:creationId xmlns:a16="http://schemas.microsoft.com/office/drawing/2014/main" id="{A99D3794-4629-3347-85A2-CBEC2B3B1643}"/>
              </a:ext>
            </a:extLst>
          </p:cNvPr>
          <p:cNvSpPr txBox="1"/>
          <p:nvPr/>
        </p:nvSpPr>
        <p:spPr>
          <a:xfrm>
            <a:off x="0" y="0"/>
            <a:ext cx="5284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4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68DCBE7-C521-0C46-BC06-2370029ACCBA}"/>
              </a:ext>
            </a:extLst>
          </p:cNvPr>
          <p:cNvGrpSpPr/>
          <p:nvPr/>
        </p:nvGrpSpPr>
        <p:grpSpPr>
          <a:xfrm>
            <a:off x="676225" y="1370563"/>
            <a:ext cx="5981700" cy="16955248"/>
            <a:chOff x="676225" y="1370563"/>
            <a:chExt cx="5981700" cy="1695524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9E675F2-0DAD-8E46-9EA5-B8B19CDBAE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76225" y="1370563"/>
              <a:ext cx="5981700" cy="344805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206E6A7D-20FD-4745-8E12-AE188EBF6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76225" y="14877761"/>
              <a:ext cx="5962650" cy="344805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0754019-CAE7-394F-9021-67CDC16A2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76225" y="4747362"/>
              <a:ext cx="5867400" cy="344805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570E6CF-065E-874D-86C3-039F3A3BB8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76225" y="8124161"/>
              <a:ext cx="5886450" cy="344805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CA450E4-9B08-004E-808A-ECD6655DE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76225" y="11500960"/>
              <a:ext cx="5981700" cy="34480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6930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249">
            <a:extLst>
              <a:ext uri="{FF2B5EF4-FFF2-40B4-BE49-F238E27FC236}">
                <a16:creationId xmlns:a16="http://schemas.microsoft.com/office/drawing/2014/main" id="{D7313245-355A-8F4A-BBF8-B2653DC54C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36" t="2304" r="3701" b="76847"/>
          <a:stretch/>
        </p:blipFill>
        <p:spPr>
          <a:xfrm>
            <a:off x="18890132" y="2188883"/>
            <a:ext cx="2743200" cy="1906495"/>
          </a:xfrm>
          <a:prstGeom prst="rect">
            <a:avLst/>
          </a:prstGeom>
        </p:spPr>
      </p:pic>
      <p:sp>
        <p:nvSpPr>
          <p:cNvPr id="121" name="TextBox 120">
            <a:extLst>
              <a:ext uri="{FF2B5EF4-FFF2-40B4-BE49-F238E27FC236}">
                <a16:creationId xmlns:a16="http://schemas.microsoft.com/office/drawing/2014/main" id="{D3E7B87B-3157-274F-A387-A7E3BD337F37}"/>
              </a:ext>
            </a:extLst>
          </p:cNvPr>
          <p:cNvSpPr txBox="1"/>
          <p:nvPr/>
        </p:nvSpPr>
        <p:spPr>
          <a:xfrm>
            <a:off x="0" y="0"/>
            <a:ext cx="5284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5</a:t>
            </a:r>
          </a:p>
          <a:p>
            <a:pPr marL="0" marR="0" lvl="0" indent="0" algn="l" defTabSz="15801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FA67B943-77AF-DA40-A399-E803B88EA4EF}"/>
              </a:ext>
            </a:extLst>
          </p:cNvPr>
          <p:cNvSpPr txBox="1"/>
          <p:nvPr/>
        </p:nvSpPr>
        <p:spPr>
          <a:xfrm>
            <a:off x="419915" y="1712961"/>
            <a:ext cx="1579121" cy="718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820B970-9B9C-D948-90BC-5461324152F7}"/>
              </a:ext>
            </a:extLst>
          </p:cNvPr>
          <p:cNvGrpSpPr/>
          <p:nvPr/>
        </p:nvGrpSpPr>
        <p:grpSpPr>
          <a:xfrm>
            <a:off x="418540" y="1802290"/>
            <a:ext cx="15720621" cy="5615142"/>
            <a:chOff x="426430" y="1506455"/>
            <a:chExt cx="15720621" cy="5615142"/>
          </a:xfrm>
        </p:grpSpPr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7E0BEF39-5444-7648-AFF2-6FA6D489AD36}"/>
                </a:ext>
              </a:extLst>
            </p:cNvPr>
            <p:cNvCxnSpPr>
              <a:cxnSpLocks/>
            </p:cNvCxnSpPr>
            <p:nvPr/>
          </p:nvCxnSpPr>
          <p:spPr>
            <a:xfrm>
              <a:off x="12882636" y="3254359"/>
              <a:ext cx="449325" cy="0"/>
            </a:xfrm>
            <a:prstGeom prst="line">
              <a:avLst/>
            </a:prstGeom>
            <a:ln w="38100">
              <a:solidFill>
                <a:schemeClr val="accent4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88DE2638-DF9C-0649-80C7-119E27266BAA}"/>
                </a:ext>
              </a:extLst>
            </p:cNvPr>
            <p:cNvGrpSpPr/>
            <p:nvPr/>
          </p:nvGrpSpPr>
          <p:grpSpPr>
            <a:xfrm>
              <a:off x="426430" y="1506455"/>
              <a:ext cx="15720621" cy="5054696"/>
              <a:chOff x="401041" y="1785602"/>
              <a:chExt cx="15720621" cy="5054696"/>
            </a:xfrm>
          </p:grpSpPr>
          <p:grpSp>
            <p:nvGrpSpPr>
              <p:cNvPr id="224" name="Group 223">
                <a:extLst>
                  <a:ext uri="{FF2B5EF4-FFF2-40B4-BE49-F238E27FC236}">
                    <a16:creationId xmlns:a16="http://schemas.microsoft.com/office/drawing/2014/main" id="{191C30DF-C06E-E043-9090-856D6E0C564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01041" y="1785602"/>
                <a:ext cx="15720621" cy="5054696"/>
                <a:chOff x="241258" y="1583450"/>
                <a:chExt cx="18262130" cy="5871876"/>
              </a:xfrm>
            </p:grpSpPr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F4DC5CB3-B932-BE47-A0AE-C6DFA635A7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665761" y="3594569"/>
                  <a:ext cx="0" cy="1743566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3" name="Rounded Rectangle 172">
                  <a:extLst>
                    <a:ext uri="{FF2B5EF4-FFF2-40B4-BE49-F238E27FC236}">
                      <a16:creationId xmlns:a16="http://schemas.microsoft.com/office/drawing/2014/main" id="{2E5DB2D7-FB7C-A747-8E9C-7BDF6EF6E201}"/>
                    </a:ext>
                  </a:extLst>
                </p:cNvPr>
                <p:cNvSpPr/>
                <p:nvPr/>
              </p:nvSpPr>
              <p:spPr>
                <a:xfrm>
                  <a:off x="13713314" y="3941617"/>
                  <a:ext cx="1921623" cy="1561477"/>
                </a:xfrm>
                <a:prstGeom prst="roundRect">
                  <a:avLst>
                    <a:gd name="adj" fmla="val 8559"/>
                  </a:avLst>
                </a:prstGeom>
                <a:solidFill>
                  <a:schemeClr val="bg1"/>
                </a:solidFill>
                <a:ln w="635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B95F212A-0752-3047-9103-76A04932012E}"/>
                    </a:ext>
                  </a:extLst>
                </p:cNvPr>
                <p:cNvCxnSpPr>
                  <a:cxnSpLocks/>
                  <a:endCxn id="25" idx="2"/>
                </p:cNvCxnSpPr>
                <p:nvPr/>
              </p:nvCxnSpPr>
              <p:spPr>
                <a:xfrm>
                  <a:off x="1130973" y="3619865"/>
                  <a:ext cx="0" cy="1379812"/>
                </a:xfrm>
                <a:prstGeom prst="line">
                  <a:avLst/>
                </a:prstGeom>
                <a:ln w="34925">
                  <a:solidFill>
                    <a:schemeClr val="bg1">
                      <a:lumMod val="65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7" name="Rounded Rectangle 66">
                  <a:extLst>
                    <a:ext uri="{FF2B5EF4-FFF2-40B4-BE49-F238E27FC236}">
                      <a16:creationId xmlns:a16="http://schemas.microsoft.com/office/drawing/2014/main" id="{B69FDFC4-6B58-7E44-AA9A-996B4AA2459B}"/>
                    </a:ext>
                  </a:extLst>
                </p:cNvPr>
                <p:cNvSpPr/>
                <p:nvPr/>
              </p:nvSpPr>
              <p:spPr>
                <a:xfrm>
                  <a:off x="330990" y="3935864"/>
                  <a:ext cx="1614589" cy="1040985"/>
                </a:xfrm>
                <a:prstGeom prst="roundRect">
                  <a:avLst/>
                </a:prstGeom>
                <a:solidFill>
                  <a:schemeClr val="bg1"/>
                </a:solidFill>
                <a:ln w="635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id="{3E15555A-0DDA-364A-8E90-8E9880BA71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602232" y="3253528"/>
                  <a:ext cx="0" cy="670713"/>
                </a:xfrm>
                <a:prstGeom prst="line">
                  <a:avLst/>
                </a:prstGeom>
                <a:ln w="38100">
                  <a:solidFill>
                    <a:srgbClr val="D883FF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TextBox 163">
                  <a:extLst>
                    <a:ext uri="{FF2B5EF4-FFF2-40B4-BE49-F238E27FC236}">
                      <a16:creationId xmlns:a16="http://schemas.microsoft.com/office/drawing/2014/main" id="{72C4E297-8029-034F-B2C0-8C03F6668C8D}"/>
                    </a:ext>
                  </a:extLst>
                </p:cNvPr>
                <p:cNvSpPr txBox="1"/>
                <p:nvPr/>
              </p:nvSpPr>
              <p:spPr>
                <a:xfrm>
                  <a:off x="15812945" y="3924241"/>
                  <a:ext cx="2281412" cy="18591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R axillary LN biopsy: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Adenocarcinoma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NGS: EML4-ALK v1,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no ALK mutations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MET FISH &gt;25:1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441F82A-E8B0-B544-BA70-E2A9734EAB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222046" y="3250233"/>
                  <a:ext cx="0" cy="397799"/>
                </a:xfrm>
                <a:prstGeom prst="line">
                  <a:avLst/>
                </a:prstGeom>
                <a:ln w="38100">
                  <a:solidFill>
                    <a:schemeClr val="accent4">
                      <a:lumMod val="60000"/>
                      <a:lumOff val="4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>
                  <a:extLst>
                    <a:ext uri="{FF2B5EF4-FFF2-40B4-BE49-F238E27FC236}">
                      <a16:creationId xmlns:a16="http://schemas.microsoft.com/office/drawing/2014/main" id="{3E011F59-5B0F-AD47-BF92-AC2E9C4E6F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20764" y="3213139"/>
                  <a:ext cx="15877124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C4B34AE-A8E0-7E4E-BF25-54737F537A4C}"/>
                    </a:ext>
                  </a:extLst>
                </p:cNvPr>
                <p:cNvSpPr txBox="1"/>
                <p:nvPr/>
              </p:nvSpPr>
              <p:spPr>
                <a:xfrm>
                  <a:off x="241258" y="3294389"/>
                  <a:ext cx="1208683" cy="3932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Years:</a:t>
                  </a: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A1E55FA8-6AEC-F142-9E42-70E54BC536A6}"/>
                    </a:ext>
                  </a:extLst>
                </p:cNvPr>
                <p:cNvCxnSpPr/>
                <p:nvPr/>
              </p:nvCxnSpPr>
              <p:spPr>
                <a:xfrm>
                  <a:off x="3664560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40904355-E688-0F4B-ABBA-E787A88D13AD}"/>
                    </a:ext>
                  </a:extLst>
                </p:cNvPr>
                <p:cNvCxnSpPr/>
                <p:nvPr/>
              </p:nvCxnSpPr>
              <p:spPr>
                <a:xfrm>
                  <a:off x="6203611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AF0233B5-EE7F-734D-8C15-95574CDBF33C}"/>
                    </a:ext>
                  </a:extLst>
                </p:cNvPr>
                <p:cNvCxnSpPr/>
                <p:nvPr/>
              </p:nvCxnSpPr>
              <p:spPr>
                <a:xfrm>
                  <a:off x="13820764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627E16A9-C371-7E40-835E-79DD80948F8E}"/>
                    </a:ext>
                  </a:extLst>
                </p:cNvPr>
                <p:cNvCxnSpPr/>
                <p:nvPr/>
              </p:nvCxnSpPr>
              <p:spPr>
                <a:xfrm>
                  <a:off x="11281713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B864440F-2AD7-5745-93F1-BFB2F1C6732D}"/>
                    </a:ext>
                  </a:extLst>
                </p:cNvPr>
                <p:cNvCxnSpPr/>
                <p:nvPr/>
              </p:nvCxnSpPr>
              <p:spPr>
                <a:xfrm>
                  <a:off x="8742662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07FA4FA4-BAC5-CB4D-A0F0-F5A4D62F7C74}"/>
                    </a:ext>
                  </a:extLst>
                </p:cNvPr>
                <p:cNvCxnSpPr/>
                <p:nvPr/>
              </p:nvCxnSpPr>
              <p:spPr>
                <a:xfrm>
                  <a:off x="16359817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C507A73F-D23A-1347-830C-A248CCB99249}"/>
                    </a:ext>
                  </a:extLst>
                </p:cNvPr>
                <p:cNvSpPr txBox="1"/>
                <p:nvPr/>
              </p:nvSpPr>
              <p:spPr>
                <a:xfrm>
                  <a:off x="970195" y="3322883"/>
                  <a:ext cx="324185" cy="33855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5EA3651-9B4D-2B4E-86F7-A24F62543469}"/>
                    </a:ext>
                  </a:extLst>
                </p:cNvPr>
                <p:cNvSpPr txBox="1"/>
                <p:nvPr/>
              </p:nvSpPr>
              <p:spPr>
                <a:xfrm>
                  <a:off x="6050754" y="3322883"/>
                  <a:ext cx="324248" cy="33866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CEE5610-9806-224A-816B-2A7CDF4388B2}"/>
                    </a:ext>
                  </a:extLst>
                </p:cNvPr>
                <p:cNvSpPr txBox="1"/>
                <p:nvPr/>
              </p:nvSpPr>
              <p:spPr>
                <a:xfrm>
                  <a:off x="8585090" y="3322883"/>
                  <a:ext cx="332090" cy="33855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ABE1C9-464B-1444-BA3E-ACB76B10B87F}"/>
                    </a:ext>
                  </a:extLst>
                </p:cNvPr>
                <p:cNvSpPr txBox="1"/>
                <p:nvPr/>
              </p:nvSpPr>
              <p:spPr>
                <a:xfrm>
                  <a:off x="11125964" y="3322883"/>
                  <a:ext cx="332093" cy="33855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4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595311D-595C-F642-8D18-2B674E032081}"/>
                    </a:ext>
                  </a:extLst>
                </p:cNvPr>
                <p:cNvSpPr txBox="1"/>
                <p:nvPr/>
              </p:nvSpPr>
              <p:spPr>
                <a:xfrm>
                  <a:off x="13659827" y="3322883"/>
                  <a:ext cx="332089" cy="338554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08EE4E-506F-8041-9C1C-94039AA2D9D3}"/>
                    </a:ext>
                  </a:extLst>
                </p:cNvPr>
                <p:cNvSpPr txBox="1"/>
                <p:nvPr/>
              </p:nvSpPr>
              <p:spPr>
                <a:xfrm>
                  <a:off x="16228312" y="3322883"/>
                  <a:ext cx="28035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6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3D8C77F-657D-7844-AAB1-6893F0FF4941}"/>
                    </a:ext>
                  </a:extLst>
                </p:cNvPr>
                <p:cNvSpPr txBox="1"/>
                <p:nvPr/>
              </p:nvSpPr>
              <p:spPr>
                <a:xfrm>
                  <a:off x="257498" y="3891322"/>
                  <a:ext cx="1766617" cy="11083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Lung biopsy: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Adenocarcinoma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ALK FISH (+)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MET FISH n.d.</a:t>
                  </a: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641955ED-EA5A-0D43-B357-64AED5E1F405}"/>
                    </a:ext>
                  </a:extLst>
                </p:cNvPr>
                <p:cNvSpPr/>
                <p:nvPr/>
              </p:nvSpPr>
              <p:spPr>
                <a:xfrm>
                  <a:off x="1310994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4C40F93-63D6-054F-B029-EC4995705C66}"/>
                    </a:ext>
                  </a:extLst>
                </p:cNvPr>
                <p:cNvSpPr txBox="1"/>
                <p:nvPr/>
              </p:nvSpPr>
              <p:spPr>
                <a:xfrm>
                  <a:off x="1492807" y="2828140"/>
                  <a:ext cx="6555724" cy="369332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Ceritinib</a:t>
                  </a:r>
                  <a:endPara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6FD8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A829081B-8CA0-5946-859A-D2E3D0723DE7}"/>
                    </a:ext>
                  </a:extLst>
                </p:cNvPr>
                <p:cNvSpPr/>
                <p:nvPr/>
              </p:nvSpPr>
              <p:spPr>
                <a:xfrm>
                  <a:off x="8044645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EBE0C412-F882-9047-A41B-44EFD2515183}"/>
                    </a:ext>
                  </a:extLst>
                </p:cNvPr>
                <p:cNvSpPr/>
                <p:nvPr/>
              </p:nvSpPr>
              <p:spPr>
                <a:xfrm>
                  <a:off x="12556442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DBB281A5-AFA0-A040-B4E1-308EF134A177}"/>
                    </a:ext>
                  </a:extLst>
                </p:cNvPr>
                <p:cNvSpPr txBox="1"/>
                <p:nvPr/>
              </p:nvSpPr>
              <p:spPr>
                <a:xfrm>
                  <a:off x="14533204" y="2395025"/>
                  <a:ext cx="1717464" cy="42904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Lorlatinib</a:t>
                  </a:r>
                  <a:endPara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6FD8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03DEE09-9481-4F4E-8D04-65B9B3F0101F}"/>
                    </a:ext>
                  </a:extLst>
                </p:cNvPr>
                <p:cNvSpPr txBox="1"/>
                <p:nvPr/>
              </p:nvSpPr>
              <p:spPr>
                <a:xfrm>
                  <a:off x="8484265" y="2828140"/>
                  <a:ext cx="4067373" cy="369332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Alectinib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/Bevacizumab</a:t>
                  </a: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5F3D9BB2-69BF-7746-99DA-C55C72AF3923}"/>
                    </a:ext>
                  </a:extLst>
                </p:cNvPr>
                <p:cNvSpPr/>
                <p:nvPr/>
              </p:nvSpPr>
              <p:spPr>
                <a:xfrm>
                  <a:off x="16508600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9B00F04D-713D-8348-A7E9-9C7CFEE1B054}"/>
                    </a:ext>
                  </a:extLst>
                </p:cNvPr>
                <p:cNvCxnSpPr/>
                <p:nvPr/>
              </p:nvCxnSpPr>
              <p:spPr>
                <a:xfrm>
                  <a:off x="1125509" y="3214335"/>
                  <a:ext cx="0" cy="144379"/>
                </a:xfrm>
                <a:prstGeom prst="line">
                  <a:avLst/>
                </a:prstGeom>
                <a:ln>
                  <a:solidFill>
                    <a:srgbClr val="006FD8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99AADFEC-8F7E-3B49-B897-948788307880}"/>
                    </a:ext>
                  </a:extLst>
                </p:cNvPr>
                <p:cNvSpPr txBox="1"/>
                <p:nvPr/>
              </p:nvSpPr>
              <p:spPr>
                <a:xfrm>
                  <a:off x="3514560" y="3322883"/>
                  <a:ext cx="324248" cy="338667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A62D9DBA-199F-D14A-ACD2-8E091CE15B51}"/>
                    </a:ext>
                  </a:extLst>
                </p:cNvPr>
                <p:cNvSpPr/>
                <p:nvPr/>
              </p:nvSpPr>
              <p:spPr>
                <a:xfrm>
                  <a:off x="8314204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8B09BA38-DB33-AA4F-B09F-34792A9B95BA}"/>
                    </a:ext>
                  </a:extLst>
                </p:cNvPr>
                <p:cNvSpPr txBox="1"/>
                <p:nvPr/>
              </p:nvSpPr>
              <p:spPr>
                <a:xfrm>
                  <a:off x="14071267" y="2134452"/>
                  <a:ext cx="2741800" cy="42904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Alectinib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/Pemetrexed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D8D36010-0B10-F64A-B791-FE83F7F1FFE1}"/>
                    </a:ext>
                  </a:extLst>
                </p:cNvPr>
                <p:cNvSpPr txBox="1"/>
                <p:nvPr/>
              </p:nvSpPr>
              <p:spPr>
                <a:xfrm>
                  <a:off x="13537357" y="1873878"/>
                  <a:ext cx="4590196" cy="42904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Carboplatin/Pemetrexed/Nivolumab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570C0812-C672-1247-BF92-AFC1FAC5AD08}"/>
                    </a:ext>
                  </a:extLst>
                </p:cNvPr>
                <p:cNvSpPr txBox="1"/>
                <p:nvPr/>
              </p:nvSpPr>
              <p:spPr>
                <a:xfrm>
                  <a:off x="12664500" y="1583450"/>
                  <a:ext cx="3026779" cy="42904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Alectinib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/</a:t>
                  </a: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white">
                          <a:lumMod val="50000"/>
                        </a:prstClr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Cobimetinib</a:t>
                  </a:r>
                  <a:endPara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>
                        <a:lumMod val="50000"/>
                      </a:prstClr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E8369EFE-268D-8048-A589-6B0463367626}"/>
                    </a:ext>
                  </a:extLst>
                </p:cNvPr>
                <p:cNvSpPr/>
                <p:nvPr/>
              </p:nvSpPr>
              <p:spPr>
                <a:xfrm>
                  <a:off x="15219354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TextBox 111">
                  <a:extLst>
                    <a:ext uri="{FF2B5EF4-FFF2-40B4-BE49-F238E27FC236}">
                      <a16:creationId xmlns:a16="http://schemas.microsoft.com/office/drawing/2014/main" id="{38450F24-FA11-6D48-8534-312F92AA29E9}"/>
                    </a:ext>
                  </a:extLst>
                </p:cNvPr>
                <p:cNvSpPr txBox="1"/>
                <p:nvPr/>
              </p:nvSpPr>
              <p:spPr>
                <a:xfrm>
                  <a:off x="15908309" y="2672114"/>
                  <a:ext cx="2595079" cy="429041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Lorlatinib</a:t>
                  </a:r>
                  <a:r>
                    <a:rPr kumimoji="0" lang="en-US" sz="18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/</a:t>
                  </a:r>
                  <a:r>
                    <a:rPr kumimoji="0" lang="en-US" sz="1800" b="0" i="1" u="none" strike="noStrike" kern="1200" cap="none" spc="0" normalizeH="0" baseline="0" noProof="0" dirty="0" err="1">
                      <a:ln>
                        <a:noFill/>
                      </a:ln>
                      <a:solidFill>
                        <a:srgbClr val="006FD8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Crizotinib</a:t>
                  </a:r>
                  <a:endPara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6FD8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E07EECC4-E748-194B-A2B2-CFEA7D14AD78}"/>
                    </a:ext>
                  </a:extLst>
                </p:cNvPr>
                <p:cNvSpPr/>
                <p:nvPr/>
              </p:nvSpPr>
              <p:spPr>
                <a:xfrm>
                  <a:off x="12956218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696F198D-B475-7D43-8D8F-A7BA1EDCE03B}"/>
                    </a:ext>
                  </a:extLst>
                </p:cNvPr>
                <p:cNvSpPr/>
                <p:nvPr/>
              </p:nvSpPr>
              <p:spPr>
                <a:xfrm>
                  <a:off x="13190653" y="3121700"/>
                  <a:ext cx="182880" cy="18288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Oval 135">
                  <a:extLst>
                    <a:ext uri="{FF2B5EF4-FFF2-40B4-BE49-F238E27FC236}">
                      <a16:creationId xmlns:a16="http://schemas.microsoft.com/office/drawing/2014/main" id="{B518BDE3-2599-0741-A91A-742FEA43D3AC}"/>
                    </a:ext>
                  </a:extLst>
                </p:cNvPr>
                <p:cNvSpPr/>
                <p:nvPr/>
              </p:nvSpPr>
              <p:spPr>
                <a:xfrm>
                  <a:off x="14123356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C00B39E0-8478-B543-A00D-BC2CB80C5C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417234" y="3213140"/>
                  <a:ext cx="6674914" cy="0"/>
                </a:xfrm>
                <a:prstGeom prst="line">
                  <a:avLst/>
                </a:prstGeom>
                <a:ln w="76200">
                  <a:solidFill>
                    <a:srgbClr val="006FD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F7D0E5C6-A3F6-A140-B252-DFA8765DEF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377086" y="3213140"/>
                  <a:ext cx="4210777" cy="0"/>
                </a:xfrm>
                <a:prstGeom prst="line">
                  <a:avLst/>
                </a:prstGeom>
                <a:ln w="76200">
                  <a:solidFill>
                    <a:srgbClr val="006FD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B0D5060C-244C-FB4C-A183-0FF986E4A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650085" y="3213140"/>
                  <a:ext cx="459636" cy="0"/>
                </a:xfrm>
                <a:prstGeom prst="line">
                  <a:avLst/>
                </a:prstGeom>
                <a:ln w="76200">
                  <a:solidFill>
                    <a:srgbClr val="006FD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ED9B32A1-97DC-EF4C-985E-9139901E05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3982301" y="3213140"/>
                  <a:ext cx="2536404" cy="0"/>
                </a:xfrm>
                <a:prstGeom prst="line">
                  <a:avLst/>
                </a:prstGeom>
                <a:ln w="76200">
                  <a:solidFill>
                    <a:srgbClr val="006FD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D1A4B3F4-ADC5-B04F-9941-A9F04F0543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3256172" y="3213140"/>
                  <a:ext cx="674665" cy="0"/>
                </a:xfrm>
                <a:prstGeom prst="line">
                  <a:avLst/>
                </a:prstGeom>
                <a:ln w="7620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Oval 134">
                  <a:extLst>
                    <a:ext uri="{FF2B5EF4-FFF2-40B4-BE49-F238E27FC236}">
                      <a16:creationId xmlns:a16="http://schemas.microsoft.com/office/drawing/2014/main" id="{CF8AE8F3-8CCF-714B-8107-4A98C32B34C6}"/>
                    </a:ext>
                  </a:extLst>
                </p:cNvPr>
                <p:cNvSpPr/>
                <p:nvPr/>
              </p:nvSpPr>
              <p:spPr>
                <a:xfrm>
                  <a:off x="13894363" y="3121700"/>
                  <a:ext cx="182880" cy="182880"/>
                </a:xfrm>
                <a:prstGeom prst="ellipse">
                  <a:avLst/>
                </a:prstGeom>
                <a:solidFill>
                  <a:srgbClr val="006FD8"/>
                </a:solidFill>
                <a:ln>
                  <a:solidFill>
                    <a:srgbClr val="006FD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AC9A359F-007F-244F-8025-F8BF7A2CDF47}"/>
                    </a:ext>
                  </a:extLst>
                </p:cNvPr>
                <p:cNvGrpSpPr/>
                <p:nvPr/>
              </p:nvGrpSpPr>
              <p:grpSpPr>
                <a:xfrm>
                  <a:off x="15960715" y="2891342"/>
                  <a:ext cx="87227" cy="274320"/>
                  <a:chOff x="16664722" y="2388524"/>
                  <a:chExt cx="91298" cy="968629"/>
                </a:xfrm>
              </p:grpSpPr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904F4B5F-7A6D-7149-90D1-A0A3994939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984" y="2388524"/>
                    <a:ext cx="0" cy="9686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>
                    <a:extLst>
                      <a:ext uri="{FF2B5EF4-FFF2-40B4-BE49-F238E27FC236}">
                        <a16:creationId xmlns:a16="http://schemas.microsoft.com/office/drawing/2014/main" id="{29262CA8-9DD1-E24B-B630-6C8A386A51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722" y="2388524"/>
                    <a:ext cx="912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2" name="Group 141">
                  <a:extLst>
                    <a:ext uri="{FF2B5EF4-FFF2-40B4-BE49-F238E27FC236}">
                      <a16:creationId xmlns:a16="http://schemas.microsoft.com/office/drawing/2014/main" id="{0075DB7E-53BA-4D4B-A583-80AC8F6BD8D2}"/>
                    </a:ext>
                  </a:extLst>
                </p:cNvPr>
                <p:cNvGrpSpPr/>
                <p:nvPr/>
              </p:nvGrpSpPr>
              <p:grpSpPr>
                <a:xfrm>
                  <a:off x="14741720" y="2612180"/>
                  <a:ext cx="87227" cy="548640"/>
                  <a:chOff x="16664722" y="2388524"/>
                  <a:chExt cx="91298" cy="968629"/>
                </a:xfrm>
              </p:grpSpPr>
              <p:cxnSp>
                <p:nvCxnSpPr>
                  <p:cNvPr id="143" name="Straight Connector 142">
                    <a:extLst>
                      <a:ext uri="{FF2B5EF4-FFF2-40B4-BE49-F238E27FC236}">
                        <a16:creationId xmlns:a16="http://schemas.microsoft.com/office/drawing/2014/main" id="{33A82DEF-FAC4-C447-80D6-67505562DF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984" y="2388524"/>
                    <a:ext cx="0" cy="9686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Connector 143">
                    <a:extLst>
                      <a:ext uri="{FF2B5EF4-FFF2-40B4-BE49-F238E27FC236}">
                        <a16:creationId xmlns:a16="http://schemas.microsoft.com/office/drawing/2014/main" id="{AD51AACD-B619-2A45-B25D-7BBDBCB3EE1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722" y="2388524"/>
                    <a:ext cx="912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5" name="Group 144">
                  <a:extLst>
                    <a:ext uri="{FF2B5EF4-FFF2-40B4-BE49-F238E27FC236}">
                      <a16:creationId xmlns:a16="http://schemas.microsoft.com/office/drawing/2014/main" id="{73E809E3-4DC8-B14C-9FE8-EFB31D77704C}"/>
                    </a:ext>
                  </a:extLst>
                </p:cNvPr>
                <p:cNvGrpSpPr/>
                <p:nvPr/>
              </p:nvGrpSpPr>
              <p:grpSpPr>
                <a:xfrm>
                  <a:off x="14095761" y="2341636"/>
                  <a:ext cx="87227" cy="822960"/>
                  <a:chOff x="16664722" y="2388524"/>
                  <a:chExt cx="91298" cy="968629"/>
                </a:xfrm>
              </p:grpSpPr>
              <p:cxnSp>
                <p:nvCxnSpPr>
                  <p:cNvPr id="146" name="Straight Connector 145">
                    <a:extLst>
                      <a:ext uri="{FF2B5EF4-FFF2-40B4-BE49-F238E27FC236}">
                        <a16:creationId xmlns:a16="http://schemas.microsoft.com/office/drawing/2014/main" id="{BCC458DD-D0BF-914B-A2E2-6A06FC78FD5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984" y="2388524"/>
                    <a:ext cx="0" cy="9686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Connector 146">
                    <a:extLst>
                      <a:ext uri="{FF2B5EF4-FFF2-40B4-BE49-F238E27FC236}">
                        <a16:creationId xmlns:a16="http://schemas.microsoft.com/office/drawing/2014/main" id="{9AF189E7-1FFE-8C4A-B47B-02DEB9517C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722" y="2388524"/>
                    <a:ext cx="912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8" name="Group 147">
                  <a:extLst>
                    <a:ext uri="{FF2B5EF4-FFF2-40B4-BE49-F238E27FC236}">
                      <a16:creationId xmlns:a16="http://schemas.microsoft.com/office/drawing/2014/main" id="{FE8F8464-3383-EC4E-9C5F-9997E0B2238B}"/>
                    </a:ext>
                  </a:extLst>
                </p:cNvPr>
                <p:cNvGrpSpPr/>
                <p:nvPr/>
              </p:nvGrpSpPr>
              <p:grpSpPr>
                <a:xfrm>
                  <a:off x="13626087" y="2064971"/>
                  <a:ext cx="87227" cy="1097280"/>
                  <a:chOff x="16664722" y="2388524"/>
                  <a:chExt cx="91298" cy="968629"/>
                </a:xfrm>
              </p:grpSpPr>
              <p:cxnSp>
                <p:nvCxnSpPr>
                  <p:cNvPr id="153" name="Straight Connector 152">
                    <a:extLst>
                      <a:ext uri="{FF2B5EF4-FFF2-40B4-BE49-F238E27FC236}">
                        <a16:creationId xmlns:a16="http://schemas.microsoft.com/office/drawing/2014/main" id="{409D868B-62B6-9442-A10C-EE9CBCB9E5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984" y="2388524"/>
                    <a:ext cx="0" cy="9686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4" name="Straight Connector 153">
                    <a:extLst>
                      <a:ext uri="{FF2B5EF4-FFF2-40B4-BE49-F238E27FC236}">
                        <a16:creationId xmlns:a16="http://schemas.microsoft.com/office/drawing/2014/main" id="{D3F2D86C-C2E9-7D47-9F03-028F57EB15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722" y="2388524"/>
                    <a:ext cx="912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55" name="Group 154">
                  <a:extLst>
                    <a:ext uri="{FF2B5EF4-FFF2-40B4-BE49-F238E27FC236}">
                      <a16:creationId xmlns:a16="http://schemas.microsoft.com/office/drawing/2014/main" id="{9A9619B6-0AA0-EA45-83FB-243A56ACD097}"/>
                    </a:ext>
                  </a:extLst>
                </p:cNvPr>
                <p:cNvGrpSpPr/>
                <p:nvPr/>
              </p:nvGrpSpPr>
              <p:grpSpPr>
                <a:xfrm>
                  <a:off x="12847440" y="1792900"/>
                  <a:ext cx="87227" cy="1371600"/>
                  <a:chOff x="16664722" y="2388524"/>
                  <a:chExt cx="91298" cy="968629"/>
                </a:xfrm>
              </p:grpSpPr>
              <p:cxnSp>
                <p:nvCxnSpPr>
                  <p:cNvPr id="156" name="Straight Connector 155">
                    <a:extLst>
                      <a:ext uri="{FF2B5EF4-FFF2-40B4-BE49-F238E27FC236}">
                        <a16:creationId xmlns:a16="http://schemas.microsoft.com/office/drawing/2014/main" id="{731CA787-760D-5142-9B6F-7C1777D19B9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984" y="2388524"/>
                    <a:ext cx="0" cy="9686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8" name="Straight Connector 157">
                    <a:extLst>
                      <a:ext uri="{FF2B5EF4-FFF2-40B4-BE49-F238E27FC236}">
                        <a16:creationId xmlns:a16="http://schemas.microsoft.com/office/drawing/2014/main" id="{1294317E-9320-7149-939F-0A2516FCAAE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664722" y="2388524"/>
                    <a:ext cx="912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E8BEB101-D113-9B44-919D-BC80234A0B9B}"/>
                    </a:ext>
                  </a:extLst>
                </p:cNvPr>
                <p:cNvGrpSpPr/>
                <p:nvPr/>
              </p:nvGrpSpPr>
              <p:grpSpPr>
                <a:xfrm>
                  <a:off x="6786661" y="3242738"/>
                  <a:ext cx="2214248" cy="2007214"/>
                  <a:chOff x="6600159" y="4594688"/>
                  <a:chExt cx="2214248" cy="2007214"/>
                </a:xfrm>
              </p:grpSpPr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F218F0F5-EF57-1B4E-AF05-7626B89A19F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685770" y="4594688"/>
                    <a:ext cx="11698" cy="67071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0" name="TextBox 159">
                    <a:extLst>
                      <a:ext uri="{FF2B5EF4-FFF2-40B4-BE49-F238E27FC236}">
                        <a16:creationId xmlns:a16="http://schemas.microsoft.com/office/drawing/2014/main" id="{FDDBB9CB-8049-C843-AFCF-2D2C90ED4014}"/>
                      </a:ext>
                    </a:extLst>
                  </p:cNvPr>
                  <p:cNvSpPr txBox="1"/>
                  <p:nvPr/>
                </p:nvSpPr>
                <p:spPr>
                  <a:xfrm>
                    <a:off x="6600159" y="5243272"/>
                    <a:ext cx="2214248" cy="13586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rPr>
                      <a:t>Lung biopsy:</a:t>
                    </a:r>
                  </a:p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rPr>
                      <a:t>Adenocarcinoma</a:t>
                    </a:r>
                  </a:p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rPr>
                      <a:t>NGS: EML4-ALK v1, </a:t>
                    </a:r>
                  </a:p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rPr>
                      <a:t>no ALK mutations</a:t>
                    </a:r>
                  </a:p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rPr>
                      <a:t>MET FISH n.d.</a:t>
                    </a:r>
                    <a:endPara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endParaRPr>
                  </a:p>
                </p:txBody>
              </p:sp>
            </p:grpSp>
            <p:sp>
              <p:nvSpPr>
                <p:cNvPr id="170" name="TextBox 169">
                  <a:extLst>
                    <a:ext uri="{FF2B5EF4-FFF2-40B4-BE49-F238E27FC236}">
                      <a16:creationId xmlns:a16="http://schemas.microsoft.com/office/drawing/2014/main" id="{42BB8A25-7E91-2241-91DE-90BFF0DA72D9}"/>
                    </a:ext>
                  </a:extLst>
                </p:cNvPr>
                <p:cNvSpPr txBox="1"/>
                <p:nvPr/>
              </p:nvSpPr>
              <p:spPr>
                <a:xfrm>
                  <a:off x="13577701" y="3928580"/>
                  <a:ext cx="2197769" cy="210945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Pleural Effusion: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Adenocarcinoma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NGS: EML4-ALK v1,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no ALK mutations,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ST7-MET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MET FISH 5.2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72D0156A-D059-7E40-822E-E14CD198A3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250503" y="3611297"/>
                  <a:ext cx="489543" cy="256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8" name="Group 87">
                  <a:extLst>
                    <a:ext uri="{FF2B5EF4-FFF2-40B4-BE49-F238E27FC236}">
                      <a16:creationId xmlns:a16="http://schemas.microsoft.com/office/drawing/2014/main" id="{576CB253-0A08-3C44-ADA3-F1E33A75D728}"/>
                    </a:ext>
                  </a:extLst>
                </p:cNvPr>
                <p:cNvGrpSpPr/>
                <p:nvPr/>
              </p:nvGrpSpPr>
              <p:grpSpPr>
                <a:xfrm>
                  <a:off x="11356836" y="3253528"/>
                  <a:ext cx="2136256" cy="2529890"/>
                  <a:chOff x="10507551" y="5350993"/>
                  <a:chExt cx="2136256" cy="2529890"/>
                </a:xfrm>
              </p:grpSpPr>
              <p:grpSp>
                <p:nvGrpSpPr>
                  <p:cNvPr id="177" name="Group 176">
                    <a:extLst>
                      <a:ext uri="{FF2B5EF4-FFF2-40B4-BE49-F238E27FC236}">
                        <a16:creationId xmlns:a16="http://schemas.microsoft.com/office/drawing/2014/main" id="{B028C4B1-F3F1-A141-AC13-153D9EF88926}"/>
                      </a:ext>
                    </a:extLst>
                  </p:cNvPr>
                  <p:cNvGrpSpPr/>
                  <p:nvPr/>
                </p:nvGrpSpPr>
                <p:grpSpPr>
                  <a:xfrm>
                    <a:off x="10507551" y="5350993"/>
                    <a:ext cx="2136256" cy="2529890"/>
                    <a:chOff x="8048404" y="3078415"/>
                    <a:chExt cx="2136256" cy="2529890"/>
                  </a:xfrm>
                </p:grpSpPr>
                <p:cxnSp>
                  <p:nvCxnSpPr>
                    <p:cNvPr id="179" name="Straight Connector 178">
                      <a:extLst>
                        <a:ext uri="{FF2B5EF4-FFF2-40B4-BE49-F238E27FC236}">
                          <a16:creationId xmlns:a16="http://schemas.microsoft.com/office/drawing/2014/main" id="{909F7124-4076-CD46-91C3-5285021A34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645316" y="3078415"/>
                      <a:ext cx="2470" cy="670713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  <a:prstDash val="sysDot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0" name="TextBox 179">
                      <a:extLst>
                        <a:ext uri="{FF2B5EF4-FFF2-40B4-BE49-F238E27FC236}">
                          <a16:creationId xmlns:a16="http://schemas.microsoft.com/office/drawing/2014/main" id="{7E298A83-47CF-6440-84ED-DA87CDD0C6B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48404" y="3749128"/>
                      <a:ext cx="2136256" cy="18591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Lung biopsy: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Adenocarcinoma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NGS: EML4-ALK v1,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no ALK mutations,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Arial"/>
                        </a:rPr>
                        <a:t>MET FISH 1.0 (-)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Arial"/>
                      </a:endParaRPr>
                    </a:p>
                  </p:txBody>
                </p:sp>
              </p:grpSp>
              <p:sp>
                <p:nvSpPr>
                  <p:cNvPr id="181" name="Rounded Rectangle 180">
                    <a:extLst>
                      <a:ext uri="{FF2B5EF4-FFF2-40B4-BE49-F238E27FC236}">
                        <a16:creationId xmlns:a16="http://schemas.microsoft.com/office/drawing/2014/main" id="{C9815CAD-1247-D948-A427-24F8F07810F5}"/>
                      </a:ext>
                    </a:extLst>
                  </p:cNvPr>
                  <p:cNvSpPr/>
                  <p:nvPr/>
                </p:nvSpPr>
                <p:spPr>
                  <a:xfrm>
                    <a:off x="10596792" y="6039851"/>
                    <a:ext cx="1946412" cy="1323470"/>
                  </a:xfrm>
                  <a:prstGeom prst="roundRect">
                    <a:avLst>
                      <a:gd name="adj" fmla="val 8559"/>
                    </a:avLst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cxnSp>
              <p:nvCxnSpPr>
                <p:cNvPr id="167" name="Straight Connector 166">
                  <a:extLst>
                    <a:ext uri="{FF2B5EF4-FFF2-40B4-BE49-F238E27FC236}">
                      <a16:creationId xmlns:a16="http://schemas.microsoft.com/office/drawing/2014/main" id="{05BC66FD-138B-204A-8A84-6AA1EAD509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773075" y="3597778"/>
                  <a:ext cx="0" cy="201823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8" name="TextBox 167">
                  <a:extLst>
                    <a:ext uri="{FF2B5EF4-FFF2-40B4-BE49-F238E27FC236}">
                      <a16:creationId xmlns:a16="http://schemas.microsoft.com/office/drawing/2014/main" id="{9BFD5304-524D-554F-B02E-4A88AA350B73}"/>
                    </a:ext>
                  </a:extLst>
                </p:cNvPr>
                <p:cNvSpPr txBox="1"/>
                <p:nvPr/>
              </p:nvSpPr>
              <p:spPr>
                <a:xfrm>
                  <a:off x="14716843" y="5596149"/>
                  <a:ext cx="2260173" cy="18591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R axillary LN biopsy: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Adenocarcinoma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NGS: EML-ALK v1,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no ALK mutations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1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Arial"/>
                    </a:rPr>
                    <a:t>MET FISH 5.7</a:t>
                  </a: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endParaRPr>
                </a:p>
              </p:txBody>
            </p:sp>
            <p:sp>
              <p:nvSpPr>
                <p:cNvPr id="172" name="Rounded Rectangle 171">
                  <a:extLst>
                    <a:ext uri="{FF2B5EF4-FFF2-40B4-BE49-F238E27FC236}">
                      <a16:creationId xmlns:a16="http://schemas.microsoft.com/office/drawing/2014/main" id="{AF9169D8-97B0-384B-8CE5-739CDAC1805F}"/>
                    </a:ext>
                  </a:extLst>
                </p:cNvPr>
                <p:cNvSpPr/>
                <p:nvPr/>
              </p:nvSpPr>
              <p:spPr>
                <a:xfrm>
                  <a:off x="14794574" y="5624700"/>
                  <a:ext cx="2090618" cy="1285297"/>
                </a:xfrm>
                <a:prstGeom prst="roundRect">
                  <a:avLst>
                    <a:gd name="adj" fmla="val 8559"/>
                  </a:avLst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2" name="Rectangle 201">
                  <a:extLst>
                    <a:ext uri="{FF2B5EF4-FFF2-40B4-BE49-F238E27FC236}">
                      <a16:creationId xmlns:a16="http://schemas.microsoft.com/office/drawing/2014/main" id="{A6FA0846-84CC-024C-89A8-EFAA0F727944}"/>
                    </a:ext>
                  </a:extLst>
                </p:cNvPr>
                <p:cNvSpPr/>
                <p:nvPr/>
              </p:nvSpPr>
              <p:spPr>
                <a:xfrm>
                  <a:off x="16853108" y="3121700"/>
                  <a:ext cx="182880" cy="18288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8" name="Rounded Rectangle 227">
                <a:extLst>
                  <a:ext uri="{FF2B5EF4-FFF2-40B4-BE49-F238E27FC236}">
                    <a16:creationId xmlns:a16="http://schemas.microsoft.com/office/drawing/2014/main" id="{A3C1C0F0-B9CE-C944-987E-2F3B92461A91}"/>
                  </a:ext>
                </a:extLst>
              </p:cNvPr>
              <p:cNvSpPr/>
              <p:nvPr/>
            </p:nvSpPr>
            <p:spPr>
              <a:xfrm>
                <a:off x="13878115" y="3815586"/>
                <a:ext cx="1799670" cy="1106424"/>
              </a:xfrm>
              <a:prstGeom prst="roundRect">
                <a:avLst>
                  <a:gd name="adj" fmla="val 8559"/>
                </a:avLst>
              </a:prstGeom>
              <a:noFill/>
              <a:ln w="63500">
                <a:solidFill>
                  <a:srgbClr val="D883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2" name="Rounded Rectangle 231">
              <a:extLst>
                <a:ext uri="{FF2B5EF4-FFF2-40B4-BE49-F238E27FC236}">
                  <a16:creationId xmlns:a16="http://schemas.microsoft.com/office/drawing/2014/main" id="{44484EE1-5758-0145-A8CE-1AC8F21D1B39}"/>
                </a:ext>
              </a:extLst>
            </p:cNvPr>
            <p:cNvSpPr/>
            <p:nvPr/>
          </p:nvSpPr>
          <p:spPr>
            <a:xfrm>
              <a:off x="6165303" y="3531587"/>
              <a:ext cx="1675533" cy="1097280"/>
            </a:xfrm>
            <a:prstGeom prst="roundRect">
              <a:avLst>
                <a:gd name="adj" fmla="val 8559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91F90B2C-C658-7E46-AA8F-05301E44B39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993750" y="4680376"/>
              <a:ext cx="381026" cy="381026"/>
            </a:xfrm>
            <a:prstGeom prst="ellipse">
              <a:avLst/>
            </a:prstGeom>
            <a:solidFill>
              <a:srgbClr val="D883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8258E1AA-62DA-D747-B500-87EE9EA440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267247" y="5785892"/>
              <a:ext cx="381026" cy="381026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8418C43-2334-384D-A770-0159BB4273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8105" y="4468341"/>
              <a:ext cx="381026" cy="38283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11E69C97-1F2A-3B42-BF86-4859DE62D6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14575" y="4922487"/>
              <a:ext cx="381026" cy="381026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3BABFE6-0751-DC4A-8512-7BCC6F070A5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358935" y="2952496"/>
              <a:ext cx="4342" cy="411480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0DA01E64-20DF-9B4A-A7E9-28A4CE6055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51387" y="3341707"/>
              <a:ext cx="481949" cy="0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F0613C21-EAF6-A940-A6CA-37EB1A75A53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875771" y="3377126"/>
              <a:ext cx="0" cy="1608289"/>
            </a:xfrm>
            <a:prstGeom prst="line">
              <a:avLst/>
            </a:prstGeom>
            <a:ln w="38100">
              <a:solidFill>
                <a:schemeClr val="accent6">
                  <a:lumMod val="60000"/>
                  <a:lumOff val="4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39C5144-ABCE-D14C-AE30-F442BEBD10D2}"/>
                </a:ext>
              </a:extLst>
            </p:cNvPr>
            <p:cNvSpPr txBox="1"/>
            <p:nvPr/>
          </p:nvSpPr>
          <p:spPr>
            <a:xfrm>
              <a:off x="10480528" y="4978586"/>
              <a:ext cx="196391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Pleural effusion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(no clinical genotyping)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138" name="Rounded Rectangle 137">
              <a:extLst>
                <a:ext uri="{FF2B5EF4-FFF2-40B4-BE49-F238E27FC236}">
                  <a16:creationId xmlns:a16="http://schemas.microsoft.com/office/drawing/2014/main" id="{F4315797-9167-E744-91E3-6DB7DEF0DAD2}"/>
                </a:ext>
              </a:extLst>
            </p:cNvPr>
            <p:cNvSpPr/>
            <p:nvPr/>
          </p:nvSpPr>
          <p:spPr>
            <a:xfrm>
              <a:off x="10728181" y="4993543"/>
              <a:ext cx="1451276" cy="748426"/>
            </a:xfrm>
            <a:prstGeom prst="roundRect">
              <a:avLst>
                <a:gd name="adj" fmla="val 8559"/>
              </a:avLst>
            </a:prstGeom>
            <a:noFill/>
            <a:ln w="635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52" name="Straight Arrow Connector 151">
              <a:extLst>
                <a:ext uri="{FF2B5EF4-FFF2-40B4-BE49-F238E27FC236}">
                  <a16:creationId xmlns:a16="http://schemas.microsoft.com/office/drawing/2014/main" id="{8C3CC087-74C1-754D-A6E4-EEA4C2F022E6}"/>
                </a:ext>
              </a:extLst>
            </p:cNvPr>
            <p:cNvCxnSpPr>
              <a:cxnSpLocks/>
              <a:endCxn id="161" idx="0"/>
            </p:cNvCxnSpPr>
            <p:nvPr/>
          </p:nvCxnSpPr>
          <p:spPr>
            <a:xfrm>
              <a:off x="11457760" y="6201424"/>
              <a:ext cx="0" cy="396953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7C091A40-8E05-384F-8A7A-ED83E68F3F2A}"/>
                </a:ext>
              </a:extLst>
            </p:cNvPr>
            <p:cNvSpPr txBox="1"/>
            <p:nvPr/>
          </p:nvSpPr>
          <p:spPr>
            <a:xfrm>
              <a:off x="10728181" y="6598377"/>
              <a:ext cx="1470715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MGH915-3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70AD47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cell line</a:t>
              </a:r>
            </a:p>
          </p:txBody>
        </p: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7CD3FEB8-EB4F-9844-937D-E58A809747DB}"/>
                </a:ext>
              </a:extLst>
            </p:cNvPr>
            <p:cNvCxnSpPr>
              <a:cxnSpLocks/>
            </p:cNvCxnSpPr>
            <p:nvPr/>
          </p:nvCxnSpPr>
          <p:spPr>
            <a:xfrm>
              <a:off x="12608228" y="5317178"/>
              <a:ext cx="0" cy="1270895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9C1D42AF-93B2-534F-A067-E0268C8BDBB8}"/>
                </a:ext>
              </a:extLst>
            </p:cNvPr>
            <p:cNvSpPr txBox="1"/>
            <p:nvPr/>
          </p:nvSpPr>
          <p:spPr>
            <a:xfrm>
              <a:off x="11912920" y="6598017"/>
              <a:ext cx="1394920" cy="52322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MGH915-4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C00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PDX</a:t>
              </a:r>
            </a:p>
          </p:txBody>
        </p:sp>
      </p:grpSp>
      <p:sp>
        <p:nvSpPr>
          <p:cNvPr id="171" name="TextBox 170">
            <a:extLst>
              <a:ext uri="{FF2B5EF4-FFF2-40B4-BE49-F238E27FC236}">
                <a16:creationId xmlns:a16="http://schemas.microsoft.com/office/drawing/2014/main" id="{B949E54D-165C-9546-87E8-4AEEAC88F60D}"/>
              </a:ext>
            </a:extLst>
          </p:cNvPr>
          <p:cNvSpPr txBox="1"/>
          <p:nvPr/>
        </p:nvSpPr>
        <p:spPr>
          <a:xfrm>
            <a:off x="497159" y="7768414"/>
            <a:ext cx="1579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81" name="Table 280">
            <a:extLst>
              <a:ext uri="{FF2B5EF4-FFF2-40B4-BE49-F238E27FC236}">
                <a16:creationId xmlns:a16="http://schemas.microsoft.com/office/drawing/2014/main" id="{103E9472-8852-BB45-BC32-3E8BDF8DCD4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164471" y="7951567"/>
          <a:ext cx="11277900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171">
                  <a:extLst>
                    <a:ext uri="{9D8B030D-6E8A-4147-A177-3AD203B41FA5}">
                      <a16:colId xmlns:a16="http://schemas.microsoft.com/office/drawing/2014/main" val="849322219"/>
                    </a:ext>
                  </a:extLst>
                </a:gridCol>
                <a:gridCol w="1831516">
                  <a:extLst>
                    <a:ext uri="{9D8B030D-6E8A-4147-A177-3AD203B41FA5}">
                      <a16:colId xmlns:a16="http://schemas.microsoft.com/office/drawing/2014/main" val="2821533167"/>
                    </a:ext>
                  </a:extLst>
                </a:gridCol>
                <a:gridCol w="2734046">
                  <a:extLst>
                    <a:ext uri="{9D8B030D-6E8A-4147-A177-3AD203B41FA5}">
                      <a16:colId xmlns:a16="http://schemas.microsoft.com/office/drawing/2014/main" val="1670465610"/>
                    </a:ext>
                  </a:extLst>
                </a:gridCol>
                <a:gridCol w="1464592">
                  <a:extLst>
                    <a:ext uri="{9D8B030D-6E8A-4147-A177-3AD203B41FA5}">
                      <a16:colId xmlns:a16="http://schemas.microsoft.com/office/drawing/2014/main" val="4141936851"/>
                    </a:ext>
                  </a:extLst>
                </a:gridCol>
                <a:gridCol w="1350789">
                  <a:extLst>
                    <a:ext uri="{9D8B030D-6E8A-4147-A177-3AD203B41FA5}">
                      <a16:colId xmlns:a16="http://schemas.microsoft.com/office/drawing/2014/main" val="325354585"/>
                    </a:ext>
                  </a:extLst>
                </a:gridCol>
                <a:gridCol w="1213843">
                  <a:extLst>
                    <a:ext uri="{9D8B030D-6E8A-4147-A177-3AD203B41FA5}">
                      <a16:colId xmlns:a16="http://schemas.microsoft.com/office/drawing/2014/main" val="1521596308"/>
                    </a:ext>
                  </a:extLst>
                </a:gridCol>
                <a:gridCol w="1188943">
                  <a:extLst>
                    <a:ext uri="{9D8B030D-6E8A-4147-A177-3AD203B41FA5}">
                      <a16:colId xmlns:a16="http://schemas.microsoft.com/office/drawing/2014/main" val="3122392744"/>
                    </a:ext>
                  </a:extLst>
                </a:gridCol>
              </a:tblGrid>
              <a:tr h="256153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Sample type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course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purity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EML4-ALK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 amp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ST7-MET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9256269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MGH915-1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Tissue biopsy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Pre-treatment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29%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--</a:t>
                      </a: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184804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MGH915-3</a:t>
                      </a: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Pleural effusion</a:t>
                      </a: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alectinib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/pemetrexed</a:t>
                      </a: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&lt;5%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--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--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--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526178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MGH915-3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line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Post-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alectinib</a:t>
                      </a: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/pemetrexed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93%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no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4658494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MGH915-4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Pleural effusion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1945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Post-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lorlatinib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90%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7829390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MGH915-4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PDX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lorlatinib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crizotinib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94%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0133424"/>
                  </a:ext>
                </a:extLst>
              </a:tr>
              <a:tr h="256153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MGH915-9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Tissue biopsy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Post-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lorlatinib</a:t>
                      </a:r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</a:t>
                      </a:r>
                      <a:r>
                        <a:rPr lang="en-US" sz="16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crizotinib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40%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yes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</a:p>
                  </a:txBody>
                  <a:tcPr>
                    <a:lnT w="12700" cmpd="sng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466918"/>
                  </a:ext>
                </a:extLst>
              </a:tr>
            </a:tbl>
          </a:graphicData>
        </a:graphic>
      </p:graphicFrame>
      <p:sp>
        <p:nvSpPr>
          <p:cNvPr id="346" name="TextBox 345">
            <a:extLst>
              <a:ext uri="{FF2B5EF4-FFF2-40B4-BE49-F238E27FC236}">
                <a16:creationId xmlns:a16="http://schemas.microsoft.com/office/drawing/2014/main" id="{205D2067-4388-3C47-B27C-C29938DD34CA}"/>
              </a:ext>
            </a:extLst>
          </p:cNvPr>
          <p:cNvSpPr txBox="1"/>
          <p:nvPr/>
        </p:nvSpPr>
        <p:spPr>
          <a:xfrm>
            <a:off x="16941695" y="1712961"/>
            <a:ext cx="1579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D7B0D-82B8-B74E-9795-A76B30B9814A}"/>
              </a:ext>
            </a:extLst>
          </p:cNvPr>
          <p:cNvGrpSpPr/>
          <p:nvPr/>
        </p:nvGrpSpPr>
        <p:grpSpPr>
          <a:xfrm>
            <a:off x="16922301" y="2198571"/>
            <a:ext cx="4680232" cy="1841053"/>
            <a:chOff x="16935747" y="1902736"/>
            <a:chExt cx="4680232" cy="1841053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CD2789BE-4F21-ED4F-B919-ACCC7CEC4751}"/>
                </a:ext>
              </a:extLst>
            </p:cNvPr>
            <p:cNvSpPr/>
            <p:nvPr/>
          </p:nvSpPr>
          <p:spPr>
            <a:xfrm>
              <a:off x="18948966" y="1902736"/>
              <a:ext cx="2667013" cy="184105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C085E536-197C-3548-BD7F-F2D0EF363682}"/>
                </a:ext>
              </a:extLst>
            </p:cNvPr>
            <p:cNvGrpSpPr/>
            <p:nvPr/>
          </p:nvGrpSpPr>
          <p:grpSpPr>
            <a:xfrm>
              <a:off x="16935747" y="2635922"/>
              <a:ext cx="1616371" cy="559845"/>
              <a:chOff x="16989531" y="2635922"/>
              <a:chExt cx="1616371" cy="559845"/>
            </a:xfrm>
          </p:grpSpPr>
          <p:sp>
            <p:nvSpPr>
              <p:cNvPr id="351" name="TextBox 350">
                <a:extLst>
                  <a:ext uri="{FF2B5EF4-FFF2-40B4-BE49-F238E27FC236}">
                    <a16:creationId xmlns:a16="http://schemas.microsoft.com/office/drawing/2014/main" id="{D7F24D12-B989-0C45-B7DE-BC0D4D7B455D}"/>
                  </a:ext>
                </a:extLst>
              </p:cNvPr>
              <p:cNvSpPr txBox="1"/>
              <p:nvPr/>
            </p:nvSpPr>
            <p:spPr>
              <a:xfrm>
                <a:off x="17345621" y="2672547"/>
                <a:ext cx="126028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Post-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alectinib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(Cell line)</a:t>
                </a:r>
              </a:p>
            </p:txBody>
          </p:sp>
          <p:sp>
            <p:nvSpPr>
              <p:cNvPr id="352" name="Oval 351">
                <a:extLst>
                  <a:ext uri="{FF2B5EF4-FFF2-40B4-BE49-F238E27FC236}">
                    <a16:creationId xmlns:a16="http://schemas.microsoft.com/office/drawing/2014/main" id="{02888428-1F7A-2F4D-ADD3-AF10B6AF4B5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989531" y="2635922"/>
                <a:ext cx="381026" cy="38102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3</a:t>
                </a:r>
              </a:p>
            </p:txBody>
          </p:sp>
        </p:grp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58C0ADEE-EA9D-C94B-A2F9-2D350C5B2D92}"/>
                </a:ext>
              </a:extLst>
            </p:cNvPr>
            <p:cNvSpPr/>
            <p:nvPr/>
          </p:nvSpPr>
          <p:spPr>
            <a:xfrm>
              <a:off x="20761567" y="2722280"/>
              <a:ext cx="359509" cy="156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D7D211C-CB9E-D145-AE5B-058CFC2C23EC}"/>
              </a:ext>
            </a:extLst>
          </p:cNvPr>
          <p:cNvGrpSpPr/>
          <p:nvPr/>
        </p:nvGrpSpPr>
        <p:grpSpPr>
          <a:xfrm>
            <a:off x="18523175" y="2077490"/>
            <a:ext cx="475368" cy="2081271"/>
            <a:chOff x="18536621" y="1781655"/>
            <a:chExt cx="475368" cy="2081271"/>
          </a:xfrm>
        </p:grpSpPr>
        <p:sp>
          <p:nvSpPr>
            <p:cNvPr id="340" name="TextBox 339">
              <a:extLst>
                <a:ext uri="{FF2B5EF4-FFF2-40B4-BE49-F238E27FC236}">
                  <a16:creationId xmlns:a16="http://schemas.microsoft.com/office/drawing/2014/main" id="{BE879D78-CEDC-A049-BD2C-0A6BE93623EB}"/>
                </a:ext>
              </a:extLst>
            </p:cNvPr>
            <p:cNvSpPr txBox="1"/>
            <p:nvPr/>
          </p:nvSpPr>
          <p:spPr>
            <a:xfrm>
              <a:off x="18756787" y="3616705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41" name="TextBox 340">
              <a:extLst>
                <a:ext uri="{FF2B5EF4-FFF2-40B4-BE49-F238E27FC236}">
                  <a16:creationId xmlns:a16="http://schemas.microsoft.com/office/drawing/2014/main" id="{A5DE313D-D7FF-A640-AC24-079A30789BE6}"/>
                </a:ext>
              </a:extLst>
            </p:cNvPr>
            <p:cNvSpPr txBox="1"/>
            <p:nvPr/>
          </p:nvSpPr>
          <p:spPr>
            <a:xfrm>
              <a:off x="18756790" y="3254583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1D3DEE26-0B43-9641-AB29-32D5C9BDBB44}"/>
                </a:ext>
              </a:extLst>
            </p:cNvPr>
            <p:cNvSpPr txBox="1"/>
            <p:nvPr/>
          </p:nvSpPr>
          <p:spPr>
            <a:xfrm>
              <a:off x="18686258" y="2702235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FB188BFC-8374-744F-923F-A01118BAB544}"/>
                </a:ext>
              </a:extLst>
            </p:cNvPr>
            <p:cNvSpPr txBox="1"/>
            <p:nvPr/>
          </p:nvSpPr>
          <p:spPr>
            <a:xfrm>
              <a:off x="18686258" y="1965771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A0AEA23B-A9FC-8347-95A0-028CCADD301C}"/>
                </a:ext>
              </a:extLst>
            </p:cNvPr>
            <p:cNvSpPr txBox="1"/>
            <p:nvPr/>
          </p:nvSpPr>
          <p:spPr>
            <a:xfrm>
              <a:off x="18686258" y="1781655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345" name="TextBox 344">
              <a:extLst>
                <a:ext uri="{FF2B5EF4-FFF2-40B4-BE49-F238E27FC236}">
                  <a16:creationId xmlns:a16="http://schemas.microsoft.com/office/drawing/2014/main" id="{10581E23-6232-2949-8318-B5BD4830775E}"/>
                </a:ext>
              </a:extLst>
            </p:cNvPr>
            <p:cNvSpPr txBox="1"/>
            <p:nvPr/>
          </p:nvSpPr>
          <p:spPr>
            <a:xfrm rot="16200000">
              <a:off x="18184281" y="2724465"/>
              <a:ext cx="9509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Copy number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1ACB77AB-55D9-6948-903A-E0E9321C9799}"/>
                </a:ext>
              </a:extLst>
            </p:cNvPr>
            <p:cNvSpPr txBox="1"/>
            <p:nvPr/>
          </p:nvSpPr>
          <p:spPr>
            <a:xfrm>
              <a:off x="18686258" y="2149887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16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BCAEC197-3CFF-444B-A8A5-C7D57F593120}"/>
                </a:ext>
              </a:extLst>
            </p:cNvPr>
            <p:cNvSpPr txBox="1"/>
            <p:nvPr/>
          </p:nvSpPr>
          <p:spPr>
            <a:xfrm>
              <a:off x="18686259" y="2518119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12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9D11B910-9E9A-FB41-8C86-1DCBF3236F93}"/>
                </a:ext>
              </a:extLst>
            </p:cNvPr>
            <p:cNvSpPr txBox="1"/>
            <p:nvPr/>
          </p:nvSpPr>
          <p:spPr>
            <a:xfrm>
              <a:off x="18756791" y="2886351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DD3A693C-CA66-5B4D-A487-B2A1A2410C3B}"/>
                </a:ext>
              </a:extLst>
            </p:cNvPr>
            <p:cNvSpPr txBox="1"/>
            <p:nvPr/>
          </p:nvSpPr>
          <p:spPr>
            <a:xfrm>
              <a:off x="18756790" y="3070467"/>
              <a:ext cx="2551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97CFFBA4-0CE0-0449-A93B-E1531A94B4F2}"/>
                </a:ext>
              </a:extLst>
            </p:cNvPr>
            <p:cNvSpPr txBox="1"/>
            <p:nvPr/>
          </p:nvSpPr>
          <p:spPr>
            <a:xfrm>
              <a:off x="18756791" y="3438703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E6DAEAEF-54EA-0842-95AF-C328043AB0ED}"/>
                </a:ext>
              </a:extLst>
            </p:cNvPr>
            <p:cNvSpPr txBox="1"/>
            <p:nvPr/>
          </p:nvSpPr>
          <p:spPr>
            <a:xfrm>
              <a:off x="18686258" y="2334003"/>
              <a:ext cx="3257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14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089654F-C97D-1A4E-9A01-A7DF743495EE}"/>
              </a:ext>
            </a:extLst>
          </p:cNvPr>
          <p:cNvGrpSpPr/>
          <p:nvPr/>
        </p:nvGrpSpPr>
        <p:grpSpPr>
          <a:xfrm>
            <a:off x="16899565" y="6096667"/>
            <a:ext cx="4753938" cy="2081271"/>
            <a:chOff x="16913011" y="5800832"/>
            <a:chExt cx="4753938" cy="2081271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3024E74-5CCC-E345-A2C0-F7EFF7D783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7010" t="26880" r="3354" b="51748"/>
            <a:stretch/>
          </p:blipFill>
          <p:spPr>
            <a:xfrm>
              <a:off x="18917772" y="5868890"/>
              <a:ext cx="2749177" cy="1954305"/>
            </a:xfrm>
            <a:prstGeom prst="rect">
              <a:avLst/>
            </a:prstGeom>
          </p:spPr>
        </p:pic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DE59C2A7-68CC-6F4F-B866-EF185D6CBE87}"/>
                </a:ext>
              </a:extLst>
            </p:cNvPr>
            <p:cNvSpPr/>
            <p:nvPr/>
          </p:nvSpPr>
          <p:spPr>
            <a:xfrm>
              <a:off x="18948966" y="5916202"/>
              <a:ext cx="2667013" cy="184105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DEAF7EF4-3EE2-4345-A169-B4928FD7695E}"/>
                </a:ext>
              </a:extLst>
            </p:cNvPr>
            <p:cNvGrpSpPr/>
            <p:nvPr/>
          </p:nvGrpSpPr>
          <p:grpSpPr>
            <a:xfrm>
              <a:off x="16913011" y="6630140"/>
              <a:ext cx="1639107" cy="559845"/>
              <a:chOff x="14362926" y="10815663"/>
              <a:chExt cx="1639107" cy="559845"/>
            </a:xfrm>
          </p:grpSpPr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5F85810B-087A-4B46-9B98-6B5C5B114334}"/>
                  </a:ext>
                </a:extLst>
              </p:cNvPr>
              <p:cNvSpPr txBox="1"/>
              <p:nvPr/>
            </p:nvSpPr>
            <p:spPr>
              <a:xfrm>
                <a:off x="14732135" y="10852288"/>
                <a:ext cx="126989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Post-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lorlatinib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(PDX)</a:t>
                </a:r>
              </a:p>
            </p:txBody>
          </p:sp>
          <p:sp>
            <p:nvSpPr>
              <p:cNvPr id="237" name="Oval 236">
                <a:extLst>
                  <a:ext uri="{FF2B5EF4-FFF2-40B4-BE49-F238E27FC236}">
                    <a16:creationId xmlns:a16="http://schemas.microsoft.com/office/drawing/2014/main" id="{3F28740D-0767-464D-B9C9-7806062EC6A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362926" y="10815663"/>
                <a:ext cx="381026" cy="3810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529BAB18-DF21-5247-B6E0-D763F3345360}"/>
                </a:ext>
              </a:extLst>
            </p:cNvPr>
            <p:cNvSpPr/>
            <p:nvPr/>
          </p:nvSpPr>
          <p:spPr>
            <a:xfrm>
              <a:off x="20777199" y="6107723"/>
              <a:ext cx="339970" cy="285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36CC79E9-9D8A-D04D-8178-BBF70B49808A}"/>
                </a:ext>
              </a:extLst>
            </p:cNvPr>
            <p:cNvGrpSpPr/>
            <p:nvPr/>
          </p:nvGrpSpPr>
          <p:grpSpPr>
            <a:xfrm>
              <a:off x="18536621" y="5800832"/>
              <a:ext cx="475368" cy="2081271"/>
              <a:chOff x="18536621" y="1781655"/>
              <a:chExt cx="475368" cy="2081271"/>
            </a:xfrm>
          </p:grpSpPr>
          <p:sp>
            <p:nvSpPr>
              <p:cNvPr id="284" name="TextBox 283">
                <a:extLst>
                  <a:ext uri="{FF2B5EF4-FFF2-40B4-BE49-F238E27FC236}">
                    <a16:creationId xmlns:a16="http://schemas.microsoft.com/office/drawing/2014/main" id="{E9B259EC-CF2F-5E48-BE9B-6B3782593850}"/>
                  </a:ext>
                </a:extLst>
              </p:cNvPr>
              <p:cNvSpPr txBox="1"/>
              <p:nvPr/>
            </p:nvSpPr>
            <p:spPr>
              <a:xfrm>
                <a:off x="18756787" y="361670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85" name="TextBox 284">
                <a:extLst>
                  <a:ext uri="{FF2B5EF4-FFF2-40B4-BE49-F238E27FC236}">
                    <a16:creationId xmlns:a16="http://schemas.microsoft.com/office/drawing/2014/main" id="{3A2DA4FE-D2A0-7C46-BAA1-525B0DEFEC77}"/>
                  </a:ext>
                </a:extLst>
              </p:cNvPr>
              <p:cNvSpPr txBox="1"/>
              <p:nvPr/>
            </p:nvSpPr>
            <p:spPr>
              <a:xfrm>
                <a:off x="18756790" y="3254583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86" name="TextBox 285">
                <a:extLst>
                  <a:ext uri="{FF2B5EF4-FFF2-40B4-BE49-F238E27FC236}">
                    <a16:creationId xmlns:a16="http://schemas.microsoft.com/office/drawing/2014/main" id="{8B6CDC85-97D9-6240-A5A0-BCA5DDD29989}"/>
                  </a:ext>
                </a:extLst>
              </p:cNvPr>
              <p:cNvSpPr txBox="1"/>
              <p:nvPr/>
            </p:nvSpPr>
            <p:spPr>
              <a:xfrm>
                <a:off x="18686258" y="270223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264728AE-F829-8A48-ADEC-D274D446197F}"/>
                  </a:ext>
                </a:extLst>
              </p:cNvPr>
              <p:cNvSpPr txBox="1"/>
              <p:nvPr/>
            </p:nvSpPr>
            <p:spPr>
              <a:xfrm>
                <a:off x="18686258" y="1965771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</a:t>
                </a:r>
              </a:p>
            </p:txBody>
          </p:sp>
          <p:sp>
            <p:nvSpPr>
              <p:cNvPr id="288" name="TextBox 287">
                <a:extLst>
                  <a:ext uri="{FF2B5EF4-FFF2-40B4-BE49-F238E27FC236}">
                    <a16:creationId xmlns:a16="http://schemas.microsoft.com/office/drawing/2014/main" id="{11485D03-7C1D-D74A-A8E1-6384211706FA}"/>
                  </a:ext>
                </a:extLst>
              </p:cNvPr>
              <p:cNvSpPr txBox="1"/>
              <p:nvPr/>
            </p:nvSpPr>
            <p:spPr>
              <a:xfrm>
                <a:off x="18686258" y="178165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289" name="TextBox 288">
                <a:extLst>
                  <a:ext uri="{FF2B5EF4-FFF2-40B4-BE49-F238E27FC236}">
                    <a16:creationId xmlns:a16="http://schemas.microsoft.com/office/drawing/2014/main" id="{3D04A76B-59B7-0C4F-8141-76E887A7FC57}"/>
                  </a:ext>
                </a:extLst>
              </p:cNvPr>
              <p:cNvSpPr txBox="1"/>
              <p:nvPr/>
            </p:nvSpPr>
            <p:spPr>
              <a:xfrm rot="16200000">
                <a:off x="18184281" y="2724465"/>
                <a:ext cx="9509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Copy number</a:t>
                </a: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3A0653A9-92DD-C947-97B8-EDC5E06D0C02}"/>
                  </a:ext>
                </a:extLst>
              </p:cNvPr>
              <p:cNvSpPr txBox="1"/>
              <p:nvPr/>
            </p:nvSpPr>
            <p:spPr>
              <a:xfrm>
                <a:off x="18686258" y="2149887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</a:t>
                </a:r>
              </a:p>
            </p:txBody>
          </p:sp>
          <p:sp>
            <p:nvSpPr>
              <p:cNvPr id="300" name="TextBox 299">
                <a:extLst>
                  <a:ext uri="{FF2B5EF4-FFF2-40B4-BE49-F238E27FC236}">
                    <a16:creationId xmlns:a16="http://schemas.microsoft.com/office/drawing/2014/main" id="{7BB59F8F-7AD0-504F-9937-670F5A81415C}"/>
                  </a:ext>
                </a:extLst>
              </p:cNvPr>
              <p:cNvSpPr txBox="1"/>
              <p:nvPr/>
            </p:nvSpPr>
            <p:spPr>
              <a:xfrm>
                <a:off x="18686259" y="2518119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06E0B6A5-4E9D-C94C-819B-C091B6661686}"/>
                  </a:ext>
                </a:extLst>
              </p:cNvPr>
              <p:cNvSpPr txBox="1"/>
              <p:nvPr/>
            </p:nvSpPr>
            <p:spPr>
              <a:xfrm>
                <a:off x="18756791" y="288635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B60D0B68-676A-B445-BBF0-0B7A1E6FFEA4}"/>
                  </a:ext>
                </a:extLst>
              </p:cNvPr>
              <p:cNvSpPr txBox="1"/>
              <p:nvPr/>
            </p:nvSpPr>
            <p:spPr>
              <a:xfrm>
                <a:off x="18756790" y="3070467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046CE801-97FA-574F-8168-F2CF71833E37}"/>
                  </a:ext>
                </a:extLst>
              </p:cNvPr>
              <p:cNvSpPr txBox="1"/>
              <p:nvPr/>
            </p:nvSpPr>
            <p:spPr>
              <a:xfrm>
                <a:off x="18756791" y="3438703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D4BD76F1-D4B6-A145-BB74-3B973109932B}"/>
                  </a:ext>
                </a:extLst>
              </p:cNvPr>
              <p:cNvSpPr txBox="1"/>
              <p:nvPr/>
            </p:nvSpPr>
            <p:spPr>
              <a:xfrm>
                <a:off x="18686258" y="2334003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</a:t>
                </a: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5D3931-0551-0340-B2AA-9FF16A6BD176}"/>
              </a:ext>
            </a:extLst>
          </p:cNvPr>
          <p:cNvGrpSpPr/>
          <p:nvPr/>
        </p:nvGrpSpPr>
        <p:grpSpPr>
          <a:xfrm>
            <a:off x="16150436" y="8098784"/>
            <a:ext cx="5500822" cy="2759531"/>
            <a:chOff x="16163882" y="7802949"/>
            <a:chExt cx="5500822" cy="2759531"/>
          </a:xfrm>
        </p:grpSpPr>
        <p:pic>
          <p:nvPicPr>
            <p:cNvPr id="249" name="Picture 248">
              <a:extLst>
                <a:ext uri="{FF2B5EF4-FFF2-40B4-BE49-F238E27FC236}">
                  <a16:creationId xmlns:a16="http://schemas.microsoft.com/office/drawing/2014/main" id="{8E03A219-9633-2C41-8B5A-692907FCD0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750" t="51943" r="3268" b="20540"/>
            <a:stretch/>
          </p:blipFill>
          <p:spPr>
            <a:xfrm>
              <a:off x="18903575" y="7876992"/>
              <a:ext cx="2761129" cy="2516090"/>
            </a:xfrm>
            <a:prstGeom prst="rect">
              <a:avLst/>
            </a:prstGeom>
          </p:spPr>
        </p:pic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5C683E4D-14F0-2D4C-B7AF-32508FD15AEB}"/>
                </a:ext>
              </a:extLst>
            </p:cNvPr>
            <p:cNvSpPr txBox="1"/>
            <p:nvPr/>
          </p:nvSpPr>
          <p:spPr>
            <a:xfrm>
              <a:off x="16525601" y="8688804"/>
              <a:ext cx="20265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Post-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lorlatinib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/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crizotinib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4" name="Oval 323">
              <a:extLst>
                <a:ext uri="{FF2B5EF4-FFF2-40B4-BE49-F238E27FC236}">
                  <a16:creationId xmlns:a16="http://schemas.microsoft.com/office/drawing/2014/main" id="{8AA2053B-D659-944B-9551-1712582259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163882" y="8652179"/>
              <a:ext cx="381026" cy="381026"/>
            </a:xfrm>
            <a:prstGeom prst="ellipse">
              <a:avLst/>
            </a:prstGeom>
            <a:solidFill>
              <a:srgbClr val="D883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9</a:t>
              </a:r>
            </a:p>
          </p:txBody>
        </p:sp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D828046E-BC75-344D-AB04-35C5E1117675}"/>
                </a:ext>
              </a:extLst>
            </p:cNvPr>
            <p:cNvSpPr/>
            <p:nvPr/>
          </p:nvSpPr>
          <p:spPr>
            <a:xfrm>
              <a:off x="18948966" y="7920707"/>
              <a:ext cx="2667013" cy="184105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99768C16-CE9B-5949-A9E6-12059F539C22}"/>
                </a:ext>
              </a:extLst>
            </p:cNvPr>
            <p:cNvSpPr/>
            <p:nvPr/>
          </p:nvSpPr>
          <p:spPr>
            <a:xfrm>
              <a:off x="20484697" y="10252623"/>
              <a:ext cx="91440" cy="123111"/>
            </a:xfrm>
            <a:prstGeom prst="rect">
              <a:avLst/>
            </a:prstGeom>
            <a:solidFill>
              <a:srgbClr val="FF0000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9E1A9CC0-D362-C340-8C2C-50E8E2955A3D}"/>
                </a:ext>
              </a:extLst>
            </p:cNvPr>
            <p:cNvSpPr/>
            <p:nvPr/>
          </p:nvSpPr>
          <p:spPr>
            <a:xfrm>
              <a:off x="20693333" y="10252623"/>
              <a:ext cx="221099" cy="123111"/>
            </a:xfrm>
            <a:prstGeom prst="rect">
              <a:avLst/>
            </a:prstGeom>
            <a:solidFill>
              <a:srgbClr val="0000FF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9F36F64F-CED1-7643-BC80-D41CC9A7E784}"/>
                </a:ext>
              </a:extLst>
            </p:cNvPr>
            <p:cNvSpPr txBox="1"/>
            <p:nvPr/>
          </p:nvSpPr>
          <p:spPr>
            <a:xfrm>
              <a:off x="19630487" y="9937480"/>
              <a:ext cx="1348126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4572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Chromosome 7 position</a:t>
              </a:r>
            </a:p>
          </p:txBody>
        </p:sp>
        <p:sp>
          <p:nvSpPr>
            <p:cNvPr id="302" name="TextBox 301">
              <a:extLst>
                <a:ext uri="{FF2B5EF4-FFF2-40B4-BE49-F238E27FC236}">
                  <a16:creationId xmlns:a16="http://schemas.microsoft.com/office/drawing/2014/main" id="{CD60ADA2-6A0D-F640-858C-3B729D22E617}"/>
                </a:ext>
              </a:extLst>
            </p:cNvPr>
            <p:cNvSpPr txBox="1"/>
            <p:nvPr/>
          </p:nvSpPr>
          <p:spPr>
            <a:xfrm>
              <a:off x="18976443" y="9794372"/>
              <a:ext cx="259686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1.145</a:t>
              </a:r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E4BF1D11-E652-694D-8896-CC817D7E36BF}"/>
                </a:ext>
              </a:extLst>
            </p:cNvPr>
            <p:cNvSpPr txBox="1"/>
            <p:nvPr/>
          </p:nvSpPr>
          <p:spPr>
            <a:xfrm>
              <a:off x="19378654" y="9794372"/>
              <a:ext cx="201978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1.15</a:t>
              </a:r>
            </a:p>
          </p:txBody>
        </p:sp>
        <p:sp>
          <p:nvSpPr>
            <p:cNvPr id="304" name="TextBox 303">
              <a:extLst>
                <a:ext uri="{FF2B5EF4-FFF2-40B4-BE49-F238E27FC236}">
                  <a16:creationId xmlns:a16="http://schemas.microsoft.com/office/drawing/2014/main" id="{5F1FCC84-A5A1-2B4F-ABFF-29EF02522E08}"/>
                </a:ext>
              </a:extLst>
            </p:cNvPr>
            <p:cNvSpPr txBox="1"/>
            <p:nvPr/>
          </p:nvSpPr>
          <p:spPr>
            <a:xfrm>
              <a:off x="19739988" y="9794372"/>
              <a:ext cx="259686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1.155</a:t>
              </a: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21E9D442-502E-904F-836F-C1DD22678D9E}"/>
                </a:ext>
              </a:extLst>
            </p:cNvPr>
            <p:cNvSpPr txBox="1"/>
            <p:nvPr/>
          </p:nvSpPr>
          <p:spPr>
            <a:xfrm>
              <a:off x="20142200" y="9794372"/>
              <a:ext cx="201978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1.16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DB7B14DE-AB30-3A40-A915-5827AD9396BC}"/>
                </a:ext>
              </a:extLst>
            </p:cNvPr>
            <p:cNvSpPr txBox="1"/>
            <p:nvPr/>
          </p:nvSpPr>
          <p:spPr>
            <a:xfrm>
              <a:off x="20499221" y="9794372"/>
              <a:ext cx="259686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1.165</a:t>
              </a:r>
            </a:p>
          </p:txBody>
        </p:sp>
        <p:sp>
          <p:nvSpPr>
            <p:cNvPr id="307" name="TextBox 306">
              <a:extLst>
                <a:ext uri="{FF2B5EF4-FFF2-40B4-BE49-F238E27FC236}">
                  <a16:creationId xmlns:a16="http://schemas.microsoft.com/office/drawing/2014/main" id="{26BF492E-59CE-6247-BBA1-4726CE76F269}"/>
                </a:ext>
              </a:extLst>
            </p:cNvPr>
            <p:cNvSpPr txBox="1"/>
            <p:nvPr/>
          </p:nvSpPr>
          <p:spPr>
            <a:xfrm>
              <a:off x="20902365" y="9794372"/>
              <a:ext cx="201978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1.17</a:t>
              </a:r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B86315EC-A104-6E4B-A5DD-D81F53A96FBD}"/>
                </a:ext>
              </a:extLst>
            </p:cNvPr>
            <p:cNvSpPr txBox="1"/>
            <p:nvPr/>
          </p:nvSpPr>
          <p:spPr>
            <a:xfrm>
              <a:off x="21250863" y="9794372"/>
              <a:ext cx="259686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1.175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900BF625-AF8D-1049-A55D-D6EB0E8E72C5}"/>
                </a:ext>
              </a:extLst>
            </p:cNvPr>
            <p:cNvSpPr txBox="1"/>
            <p:nvPr/>
          </p:nvSpPr>
          <p:spPr>
            <a:xfrm>
              <a:off x="21435616" y="9916926"/>
              <a:ext cx="20518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45720" rIns="0" bIns="4572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x10</a:t>
              </a:r>
              <a:r>
                <a:rPr kumimoji="0" lang="en-US" sz="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339358B7-7F3C-AF46-A63D-7E80CCEDB4CB}"/>
                </a:ext>
              </a:extLst>
            </p:cNvPr>
            <p:cNvSpPr txBox="1"/>
            <p:nvPr/>
          </p:nvSpPr>
          <p:spPr>
            <a:xfrm>
              <a:off x="20380998" y="10408592"/>
              <a:ext cx="270908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MET</a:t>
              </a: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6002B3B1-FBCA-E44F-8D5D-5434AE9498EA}"/>
                </a:ext>
              </a:extLst>
            </p:cNvPr>
            <p:cNvSpPr txBox="1"/>
            <p:nvPr/>
          </p:nvSpPr>
          <p:spPr>
            <a:xfrm>
              <a:off x="20714637" y="10408592"/>
              <a:ext cx="234039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ST7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0C82FD7-037F-1045-BADF-679E33BD89EA}"/>
                </a:ext>
              </a:extLst>
            </p:cNvPr>
            <p:cNvSpPr/>
            <p:nvPr/>
          </p:nvSpPr>
          <p:spPr>
            <a:xfrm>
              <a:off x="20773292" y="7968474"/>
              <a:ext cx="304800" cy="1236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4" name="Group 313">
              <a:extLst>
                <a:ext uri="{FF2B5EF4-FFF2-40B4-BE49-F238E27FC236}">
                  <a16:creationId xmlns:a16="http://schemas.microsoft.com/office/drawing/2014/main" id="{EA1EAB68-3AAF-2D44-896D-4D3F604D2E8A}"/>
                </a:ext>
              </a:extLst>
            </p:cNvPr>
            <p:cNvGrpSpPr/>
            <p:nvPr/>
          </p:nvGrpSpPr>
          <p:grpSpPr>
            <a:xfrm>
              <a:off x="18536621" y="7802949"/>
              <a:ext cx="475368" cy="2081271"/>
              <a:chOff x="18536621" y="1781655"/>
              <a:chExt cx="475368" cy="2081271"/>
            </a:xfrm>
          </p:grpSpPr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01B8DE4F-0D3A-B646-8665-35A7D25CE8B9}"/>
                  </a:ext>
                </a:extLst>
              </p:cNvPr>
              <p:cNvSpPr txBox="1"/>
              <p:nvPr/>
            </p:nvSpPr>
            <p:spPr>
              <a:xfrm>
                <a:off x="18756787" y="361670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16" name="TextBox 315">
                <a:extLst>
                  <a:ext uri="{FF2B5EF4-FFF2-40B4-BE49-F238E27FC236}">
                    <a16:creationId xmlns:a16="http://schemas.microsoft.com/office/drawing/2014/main" id="{74CD1D9A-DA18-9D4A-B99C-E252DF8AA2BC}"/>
                  </a:ext>
                </a:extLst>
              </p:cNvPr>
              <p:cNvSpPr txBox="1"/>
              <p:nvPr/>
            </p:nvSpPr>
            <p:spPr>
              <a:xfrm>
                <a:off x="18756790" y="3254583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371" name="TextBox 370">
                <a:extLst>
                  <a:ext uri="{FF2B5EF4-FFF2-40B4-BE49-F238E27FC236}">
                    <a16:creationId xmlns:a16="http://schemas.microsoft.com/office/drawing/2014/main" id="{1AF7BF68-2952-5543-A526-8DF6C74A31BF}"/>
                  </a:ext>
                </a:extLst>
              </p:cNvPr>
              <p:cNvSpPr txBox="1"/>
              <p:nvPr/>
            </p:nvSpPr>
            <p:spPr>
              <a:xfrm>
                <a:off x="18686258" y="270223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372" name="TextBox 371">
                <a:extLst>
                  <a:ext uri="{FF2B5EF4-FFF2-40B4-BE49-F238E27FC236}">
                    <a16:creationId xmlns:a16="http://schemas.microsoft.com/office/drawing/2014/main" id="{5E7D0AC9-E2CE-4F48-9E8F-277AF4FF7227}"/>
                  </a:ext>
                </a:extLst>
              </p:cNvPr>
              <p:cNvSpPr txBox="1"/>
              <p:nvPr/>
            </p:nvSpPr>
            <p:spPr>
              <a:xfrm>
                <a:off x="18686258" y="1965771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</a:t>
                </a:r>
              </a:p>
            </p:txBody>
          </p:sp>
          <p:sp>
            <p:nvSpPr>
              <p:cNvPr id="373" name="TextBox 372">
                <a:extLst>
                  <a:ext uri="{FF2B5EF4-FFF2-40B4-BE49-F238E27FC236}">
                    <a16:creationId xmlns:a16="http://schemas.microsoft.com/office/drawing/2014/main" id="{55BF7DDA-33D7-9A4E-8290-C74F3C79174F}"/>
                  </a:ext>
                </a:extLst>
              </p:cNvPr>
              <p:cNvSpPr txBox="1"/>
              <p:nvPr/>
            </p:nvSpPr>
            <p:spPr>
              <a:xfrm>
                <a:off x="18686258" y="178165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374" name="TextBox 373">
                <a:extLst>
                  <a:ext uri="{FF2B5EF4-FFF2-40B4-BE49-F238E27FC236}">
                    <a16:creationId xmlns:a16="http://schemas.microsoft.com/office/drawing/2014/main" id="{36D0EA9F-6CF1-0B4B-9068-30A8EC6E0154}"/>
                  </a:ext>
                </a:extLst>
              </p:cNvPr>
              <p:cNvSpPr txBox="1"/>
              <p:nvPr/>
            </p:nvSpPr>
            <p:spPr>
              <a:xfrm rot="16200000">
                <a:off x="18184281" y="2724465"/>
                <a:ext cx="9509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Copy number</a:t>
                </a:r>
              </a:p>
            </p:txBody>
          </p:sp>
          <p:sp>
            <p:nvSpPr>
              <p:cNvPr id="375" name="TextBox 374">
                <a:extLst>
                  <a:ext uri="{FF2B5EF4-FFF2-40B4-BE49-F238E27FC236}">
                    <a16:creationId xmlns:a16="http://schemas.microsoft.com/office/drawing/2014/main" id="{29F50665-9FB9-ED4D-B3BC-EC6B1F21DEBB}"/>
                  </a:ext>
                </a:extLst>
              </p:cNvPr>
              <p:cNvSpPr txBox="1"/>
              <p:nvPr/>
            </p:nvSpPr>
            <p:spPr>
              <a:xfrm>
                <a:off x="18686258" y="2149887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</a:t>
                </a:r>
              </a:p>
            </p:txBody>
          </p:sp>
          <p:sp>
            <p:nvSpPr>
              <p:cNvPr id="376" name="TextBox 375">
                <a:extLst>
                  <a:ext uri="{FF2B5EF4-FFF2-40B4-BE49-F238E27FC236}">
                    <a16:creationId xmlns:a16="http://schemas.microsoft.com/office/drawing/2014/main" id="{1FD3CD14-5CA1-5247-ABEB-B819E599D3B7}"/>
                  </a:ext>
                </a:extLst>
              </p:cNvPr>
              <p:cNvSpPr txBox="1"/>
              <p:nvPr/>
            </p:nvSpPr>
            <p:spPr>
              <a:xfrm>
                <a:off x="18686259" y="2518119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</a:t>
                </a:r>
              </a:p>
            </p:txBody>
          </p:sp>
          <p:sp>
            <p:nvSpPr>
              <p:cNvPr id="377" name="TextBox 376">
                <a:extLst>
                  <a:ext uri="{FF2B5EF4-FFF2-40B4-BE49-F238E27FC236}">
                    <a16:creationId xmlns:a16="http://schemas.microsoft.com/office/drawing/2014/main" id="{70D321AB-4DDE-2445-A4CE-86D2171DE2DF}"/>
                  </a:ext>
                </a:extLst>
              </p:cNvPr>
              <p:cNvSpPr txBox="1"/>
              <p:nvPr/>
            </p:nvSpPr>
            <p:spPr>
              <a:xfrm>
                <a:off x="18756791" y="288635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378" name="TextBox 377">
                <a:extLst>
                  <a:ext uri="{FF2B5EF4-FFF2-40B4-BE49-F238E27FC236}">
                    <a16:creationId xmlns:a16="http://schemas.microsoft.com/office/drawing/2014/main" id="{C11F600B-3D5E-3946-8664-F104D17075E2}"/>
                  </a:ext>
                </a:extLst>
              </p:cNvPr>
              <p:cNvSpPr txBox="1"/>
              <p:nvPr/>
            </p:nvSpPr>
            <p:spPr>
              <a:xfrm>
                <a:off x="18756790" y="3070467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379" name="TextBox 378">
                <a:extLst>
                  <a:ext uri="{FF2B5EF4-FFF2-40B4-BE49-F238E27FC236}">
                    <a16:creationId xmlns:a16="http://schemas.microsoft.com/office/drawing/2014/main" id="{45E7D231-7F8D-2649-A0A8-7E3C36B5285E}"/>
                  </a:ext>
                </a:extLst>
              </p:cNvPr>
              <p:cNvSpPr txBox="1"/>
              <p:nvPr/>
            </p:nvSpPr>
            <p:spPr>
              <a:xfrm>
                <a:off x="18756791" y="3438703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80" name="TextBox 379">
                <a:extLst>
                  <a:ext uri="{FF2B5EF4-FFF2-40B4-BE49-F238E27FC236}">
                    <a16:creationId xmlns:a16="http://schemas.microsoft.com/office/drawing/2014/main" id="{FECB0F06-F8E5-B049-8996-3C58D6BF6D4A}"/>
                  </a:ext>
                </a:extLst>
              </p:cNvPr>
              <p:cNvSpPr txBox="1"/>
              <p:nvPr/>
            </p:nvSpPr>
            <p:spPr>
              <a:xfrm>
                <a:off x="18686258" y="2334003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DC4DAC2-66EF-434C-8633-9E7641FA63F3}"/>
              </a:ext>
            </a:extLst>
          </p:cNvPr>
          <p:cNvGrpSpPr/>
          <p:nvPr/>
        </p:nvGrpSpPr>
        <p:grpSpPr>
          <a:xfrm>
            <a:off x="16898622" y="4079608"/>
            <a:ext cx="4755811" cy="2081271"/>
            <a:chOff x="16912068" y="3783773"/>
            <a:chExt cx="4755811" cy="2081271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7C719CB-3E6A-FE49-A803-D7FCEE4A7598}"/>
                </a:ext>
              </a:extLst>
            </p:cNvPr>
            <p:cNvPicPr>
              <a:picLocks/>
            </p:cNvPicPr>
            <p:nvPr/>
          </p:nvPicPr>
          <p:blipFill rotWithShape="1">
            <a:blip r:embed="rId3"/>
            <a:srcRect l="16968" t="27139" r="2817" b="51839"/>
            <a:stretch/>
          </p:blipFill>
          <p:spPr>
            <a:xfrm>
              <a:off x="18915535" y="3872757"/>
              <a:ext cx="2752344" cy="1930400"/>
            </a:xfrm>
            <a:prstGeom prst="rect">
              <a:avLst/>
            </a:prstGeom>
          </p:spPr>
        </p:pic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BBB139F0-C252-0642-940C-D4C08FEF0E7C}"/>
                </a:ext>
              </a:extLst>
            </p:cNvPr>
            <p:cNvSpPr/>
            <p:nvPr/>
          </p:nvSpPr>
          <p:spPr>
            <a:xfrm>
              <a:off x="18948966" y="3907240"/>
              <a:ext cx="2667013" cy="184105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20D44F6-9E30-114E-9A1B-88BFC199B609}"/>
                </a:ext>
              </a:extLst>
            </p:cNvPr>
            <p:cNvGrpSpPr/>
            <p:nvPr/>
          </p:nvGrpSpPr>
          <p:grpSpPr>
            <a:xfrm>
              <a:off x="16912068" y="4637522"/>
              <a:ext cx="1663954" cy="381026"/>
              <a:chOff x="14614876" y="13141425"/>
              <a:chExt cx="1663954" cy="381026"/>
            </a:xfrm>
          </p:grpSpPr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9D90E00A-2600-314A-8AAF-170D4CF8677B}"/>
                  </a:ext>
                </a:extLst>
              </p:cNvPr>
              <p:cNvSpPr txBox="1"/>
              <p:nvPr/>
            </p:nvSpPr>
            <p:spPr>
              <a:xfrm>
                <a:off x="14959238" y="13178050"/>
                <a:ext cx="13195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Post-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lorlatinib</a:t>
                </a: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48" name="Oval 347">
                <a:extLst>
                  <a:ext uri="{FF2B5EF4-FFF2-40B4-BE49-F238E27FC236}">
                    <a16:creationId xmlns:a16="http://schemas.microsoft.com/office/drawing/2014/main" id="{A564E36B-CA58-AF43-BF88-D5400C721FC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614876" y="13141425"/>
                <a:ext cx="381026" cy="38102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04F8E4BB-47C6-CB45-926D-0C6F9EAB377E}"/>
                </a:ext>
              </a:extLst>
            </p:cNvPr>
            <p:cNvSpPr/>
            <p:nvPr/>
          </p:nvSpPr>
          <p:spPr>
            <a:xfrm>
              <a:off x="20765475" y="3923323"/>
              <a:ext cx="359509" cy="156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id="{3E23F746-B458-4E4D-8C24-D49B073DD064}"/>
                </a:ext>
              </a:extLst>
            </p:cNvPr>
            <p:cNvGrpSpPr/>
            <p:nvPr/>
          </p:nvGrpSpPr>
          <p:grpSpPr>
            <a:xfrm>
              <a:off x="18536621" y="3783773"/>
              <a:ext cx="475368" cy="2081271"/>
              <a:chOff x="18536621" y="1781655"/>
              <a:chExt cx="475368" cy="2081271"/>
            </a:xfrm>
          </p:grpSpPr>
          <p:sp>
            <p:nvSpPr>
              <p:cNvPr id="382" name="TextBox 381">
                <a:extLst>
                  <a:ext uri="{FF2B5EF4-FFF2-40B4-BE49-F238E27FC236}">
                    <a16:creationId xmlns:a16="http://schemas.microsoft.com/office/drawing/2014/main" id="{E7BA5CA0-87EC-8D43-A90D-403D268741EB}"/>
                  </a:ext>
                </a:extLst>
              </p:cNvPr>
              <p:cNvSpPr txBox="1"/>
              <p:nvPr/>
            </p:nvSpPr>
            <p:spPr>
              <a:xfrm>
                <a:off x="18756787" y="3616705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383" name="TextBox 382">
                <a:extLst>
                  <a:ext uri="{FF2B5EF4-FFF2-40B4-BE49-F238E27FC236}">
                    <a16:creationId xmlns:a16="http://schemas.microsoft.com/office/drawing/2014/main" id="{C9B67D57-20FF-1E44-9757-875DAABCFD6D}"/>
                  </a:ext>
                </a:extLst>
              </p:cNvPr>
              <p:cNvSpPr txBox="1"/>
              <p:nvPr/>
            </p:nvSpPr>
            <p:spPr>
              <a:xfrm>
                <a:off x="18756790" y="3254583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384" name="TextBox 383">
                <a:extLst>
                  <a:ext uri="{FF2B5EF4-FFF2-40B4-BE49-F238E27FC236}">
                    <a16:creationId xmlns:a16="http://schemas.microsoft.com/office/drawing/2014/main" id="{EBD34DE2-0E6A-E84F-962D-9F7E93DF3487}"/>
                  </a:ext>
                </a:extLst>
              </p:cNvPr>
              <p:cNvSpPr txBox="1"/>
              <p:nvPr/>
            </p:nvSpPr>
            <p:spPr>
              <a:xfrm>
                <a:off x="18686258" y="270223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10</a:t>
                </a:r>
              </a:p>
            </p:txBody>
          </p:sp>
          <p:sp>
            <p:nvSpPr>
              <p:cNvPr id="385" name="TextBox 384">
                <a:extLst>
                  <a:ext uri="{FF2B5EF4-FFF2-40B4-BE49-F238E27FC236}">
                    <a16:creationId xmlns:a16="http://schemas.microsoft.com/office/drawing/2014/main" id="{F1E934B2-6933-2D41-9EBB-51C29CA1FECF}"/>
                  </a:ext>
                </a:extLst>
              </p:cNvPr>
              <p:cNvSpPr txBox="1"/>
              <p:nvPr/>
            </p:nvSpPr>
            <p:spPr>
              <a:xfrm>
                <a:off x="18686258" y="1965771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18</a:t>
                </a:r>
              </a:p>
            </p:txBody>
          </p:sp>
          <p:sp>
            <p:nvSpPr>
              <p:cNvPr id="386" name="TextBox 385">
                <a:extLst>
                  <a:ext uri="{FF2B5EF4-FFF2-40B4-BE49-F238E27FC236}">
                    <a16:creationId xmlns:a16="http://schemas.microsoft.com/office/drawing/2014/main" id="{8D7C7E41-8882-1B44-A1EE-58251A8C7EF6}"/>
                  </a:ext>
                </a:extLst>
              </p:cNvPr>
              <p:cNvSpPr txBox="1"/>
              <p:nvPr/>
            </p:nvSpPr>
            <p:spPr>
              <a:xfrm>
                <a:off x="18686258" y="1781655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387" name="TextBox 386">
                <a:extLst>
                  <a:ext uri="{FF2B5EF4-FFF2-40B4-BE49-F238E27FC236}">
                    <a16:creationId xmlns:a16="http://schemas.microsoft.com/office/drawing/2014/main" id="{8B9F861C-C07B-8F43-AC95-BEE4E41B5533}"/>
                  </a:ext>
                </a:extLst>
              </p:cNvPr>
              <p:cNvSpPr txBox="1"/>
              <p:nvPr/>
            </p:nvSpPr>
            <p:spPr>
              <a:xfrm rot="16200000">
                <a:off x="18184281" y="2724465"/>
                <a:ext cx="95090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Copy number</a:t>
                </a:r>
              </a:p>
            </p:txBody>
          </p:sp>
          <p:sp>
            <p:nvSpPr>
              <p:cNvPr id="388" name="TextBox 387">
                <a:extLst>
                  <a:ext uri="{FF2B5EF4-FFF2-40B4-BE49-F238E27FC236}">
                    <a16:creationId xmlns:a16="http://schemas.microsoft.com/office/drawing/2014/main" id="{FD536E6B-6F51-5B48-A267-9905FDC0C8F2}"/>
                  </a:ext>
                </a:extLst>
              </p:cNvPr>
              <p:cNvSpPr txBox="1"/>
              <p:nvPr/>
            </p:nvSpPr>
            <p:spPr>
              <a:xfrm>
                <a:off x="18686258" y="2149887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16</a:t>
                </a:r>
              </a:p>
            </p:txBody>
          </p:sp>
          <p:sp>
            <p:nvSpPr>
              <p:cNvPr id="389" name="TextBox 388">
                <a:extLst>
                  <a:ext uri="{FF2B5EF4-FFF2-40B4-BE49-F238E27FC236}">
                    <a16:creationId xmlns:a16="http://schemas.microsoft.com/office/drawing/2014/main" id="{FC49ECF5-0848-D343-838E-F87BED6C797A}"/>
                  </a:ext>
                </a:extLst>
              </p:cNvPr>
              <p:cNvSpPr txBox="1"/>
              <p:nvPr/>
            </p:nvSpPr>
            <p:spPr>
              <a:xfrm>
                <a:off x="18686259" y="2518119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12</a:t>
                </a:r>
              </a:p>
            </p:txBody>
          </p:sp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D4827261-1FDE-6D49-80BD-92EB32741197}"/>
                  </a:ext>
                </a:extLst>
              </p:cNvPr>
              <p:cNvSpPr txBox="1"/>
              <p:nvPr/>
            </p:nvSpPr>
            <p:spPr>
              <a:xfrm>
                <a:off x="18756791" y="2886351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391" name="TextBox 390">
                <a:extLst>
                  <a:ext uri="{FF2B5EF4-FFF2-40B4-BE49-F238E27FC236}">
                    <a16:creationId xmlns:a16="http://schemas.microsoft.com/office/drawing/2014/main" id="{6C3427C8-9611-D943-B005-CE4EE7E8C2F4}"/>
                  </a:ext>
                </a:extLst>
              </p:cNvPr>
              <p:cNvSpPr txBox="1"/>
              <p:nvPr/>
            </p:nvSpPr>
            <p:spPr>
              <a:xfrm>
                <a:off x="18756790" y="3070467"/>
                <a:ext cx="2551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6</a:t>
                </a:r>
              </a:p>
            </p:txBody>
          </p:sp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E16009FB-431E-2E4F-A394-768FAB480D80}"/>
                  </a:ext>
                </a:extLst>
              </p:cNvPr>
              <p:cNvSpPr txBox="1"/>
              <p:nvPr/>
            </p:nvSpPr>
            <p:spPr>
              <a:xfrm>
                <a:off x="18756791" y="3438703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93" name="TextBox 392">
                <a:extLst>
                  <a:ext uri="{FF2B5EF4-FFF2-40B4-BE49-F238E27FC236}">
                    <a16:creationId xmlns:a16="http://schemas.microsoft.com/office/drawing/2014/main" id="{472435E6-9E03-6B4E-BCC0-FE6FB5422655}"/>
                  </a:ext>
                </a:extLst>
              </p:cNvPr>
              <p:cNvSpPr txBox="1"/>
              <p:nvPr/>
            </p:nvSpPr>
            <p:spPr>
              <a:xfrm>
                <a:off x="18686258" y="2334003"/>
                <a:ext cx="325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14</a:t>
                </a:r>
              </a:p>
            </p:txBody>
          </p: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606E4EF-C31B-834C-8212-26415E4CA751}"/>
              </a:ext>
            </a:extLst>
          </p:cNvPr>
          <p:cNvGrpSpPr/>
          <p:nvPr/>
        </p:nvGrpSpPr>
        <p:grpSpPr>
          <a:xfrm>
            <a:off x="19200973" y="2198571"/>
            <a:ext cx="2290961" cy="7864783"/>
            <a:chOff x="19214419" y="1902736"/>
            <a:chExt cx="2290961" cy="7864783"/>
          </a:xfrm>
        </p:grpSpPr>
        <p:cxnSp>
          <p:nvCxnSpPr>
            <p:cNvPr id="293" name="Straight Connector 292">
              <a:extLst>
                <a:ext uri="{FF2B5EF4-FFF2-40B4-BE49-F238E27FC236}">
                  <a16:creationId xmlns:a16="http://schemas.microsoft.com/office/drawing/2014/main" id="{7847B42E-F489-4845-A9B1-CF465051202F}"/>
                </a:ext>
              </a:extLst>
            </p:cNvPr>
            <p:cNvCxnSpPr>
              <a:cxnSpLocks/>
            </p:cNvCxnSpPr>
            <p:nvPr/>
          </p:nvCxnSpPr>
          <p:spPr>
            <a:xfrm>
              <a:off x="19214419" y="1902736"/>
              <a:ext cx="0" cy="7864783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4E1A5F1F-697B-694D-A18D-8081D7F0DDCE}"/>
                </a:ext>
              </a:extLst>
            </p:cNvPr>
            <p:cNvCxnSpPr>
              <a:cxnSpLocks/>
            </p:cNvCxnSpPr>
            <p:nvPr/>
          </p:nvCxnSpPr>
          <p:spPr>
            <a:xfrm>
              <a:off x="20466855" y="1902736"/>
              <a:ext cx="0" cy="7864783"/>
            </a:xfrm>
            <a:prstGeom prst="line">
              <a:avLst/>
            </a:prstGeom>
            <a:ln w="12700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>
              <a:extLst>
                <a:ext uri="{FF2B5EF4-FFF2-40B4-BE49-F238E27FC236}">
                  <a16:creationId xmlns:a16="http://schemas.microsoft.com/office/drawing/2014/main" id="{42652AD8-6002-C34C-A3D7-2ACCD27F7472}"/>
                </a:ext>
              </a:extLst>
            </p:cNvPr>
            <p:cNvCxnSpPr>
              <a:cxnSpLocks/>
            </p:cNvCxnSpPr>
            <p:nvPr/>
          </p:nvCxnSpPr>
          <p:spPr>
            <a:xfrm>
              <a:off x="20717157" y="1902736"/>
              <a:ext cx="0" cy="7864783"/>
            </a:xfrm>
            <a:prstGeom prst="line">
              <a:avLst/>
            </a:prstGeom>
            <a:ln w="12700">
              <a:solidFill>
                <a:srgbClr val="0000F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>
              <a:extLst>
                <a:ext uri="{FF2B5EF4-FFF2-40B4-BE49-F238E27FC236}">
                  <a16:creationId xmlns:a16="http://schemas.microsoft.com/office/drawing/2014/main" id="{0CC1EE86-F062-014C-9DED-77C6F81011BD}"/>
                </a:ext>
              </a:extLst>
            </p:cNvPr>
            <p:cNvCxnSpPr>
              <a:cxnSpLocks/>
            </p:cNvCxnSpPr>
            <p:nvPr/>
          </p:nvCxnSpPr>
          <p:spPr>
            <a:xfrm>
              <a:off x="21505380" y="1902736"/>
              <a:ext cx="0" cy="7864783"/>
            </a:xfrm>
            <a:prstGeom prst="line">
              <a:avLst/>
            </a:prstGeom>
            <a:ln w="127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39899763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29785</TotalTime>
  <Words>541</Words>
  <Application>Microsoft Office PowerPoint</Application>
  <PresentationFormat>Custom</PresentationFormat>
  <Paragraphs>282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2_Office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Dagogo-Jack, Ibiayi,M.D.</dc:creator>
  <cp:lastModifiedBy>Dagogo-Jack, Ibiayi,M.D.</cp:lastModifiedBy>
  <cp:revision>296</cp:revision>
  <cp:lastPrinted>2019-09-11T14:25:40Z</cp:lastPrinted>
  <dcterms:created xsi:type="dcterms:W3CDTF">2019-07-17T20:42:19Z</dcterms:created>
  <dcterms:modified xsi:type="dcterms:W3CDTF">2020-01-19T14:36:48Z</dcterms:modified>
</cp:coreProperties>
</file>