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24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458495794463004"/>
          <c:y val="0.14098997787878143"/>
          <c:w val="0.77560748428338999"/>
          <c:h val="0.67260055907645688"/>
        </c:manualLayout>
      </c:layout>
      <c:lineChart>
        <c:grouping val="standard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Sheet3!$B$23:$G$23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3.3599174604351734</c:v>
                  </c:pt>
                  <c:pt idx="2">
                    <c:v>2.168725776673424</c:v>
                  </c:pt>
                  <c:pt idx="3">
                    <c:v>2.9312052581279016</c:v>
                  </c:pt>
                  <c:pt idx="4">
                    <c:v>1.9650299352264062</c:v>
                  </c:pt>
                  <c:pt idx="5">
                    <c:v>2.9603445829556838</c:v>
                  </c:pt>
                </c:numCache>
              </c:numRef>
            </c:plus>
            <c:minus>
              <c:numRef>
                <c:f>Sheet3!$B$23:$G$23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3.3599174604351734</c:v>
                  </c:pt>
                  <c:pt idx="2">
                    <c:v>2.168725776673424</c:v>
                  </c:pt>
                  <c:pt idx="3">
                    <c:v>2.9312052581279016</c:v>
                  </c:pt>
                  <c:pt idx="4">
                    <c:v>1.9650299352264062</c:v>
                  </c:pt>
                  <c:pt idx="5">
                    <c:v>2.9603445829556838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numRef>
              <c:f>Sheet3!$B$8:$G$8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500</c:v>
                </c:pt>
              </c:numCache>
            </c:numRef>
          </c:cat>
          <c:val>
            <c:numRef>
              <c:f>Sheet3!$B$7:$G$7</c:f>
              <c:numCache>
                <c:formatCode>0.00</c:formatCode>
                <c:ptCount val="6"/>
                <c:pt idx="0">
                  <c:v>100</c:v>
                </c:pt>
                <c:pt idx="1">
                  <c:v>73.847197106690771</c:v>
                </c:pt>
                <c:pt idx="2">
                  <c:v>65.641952983725119</c:v>
                </c:pt>
                <c:pt idx="3">
                  <c:v>49.276672694394215</c:v>
                </c:pt>
                <c:pt idx="4">
                  <c:v>37.22121760096443</c:v>
                </c:pt>
                <c:pt idx="5">
                  <c:v>11.844484629294755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1456291200"/>
        <c:axId val="-1456289568"/>
      </c:lineChart>
      <c:catAx>
        <c:axId val="-1456291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900" b="1" i="0" u="none" strike="noStrike" baseline="0">
                    <a:effectLst/>
                  </a:rPr>
                  <a:t>α</a:t>
                </a:r>
                <a:r>
                  <a:rPr lang="en-US" sz="900" b="1" i="0" u="none" strike="noStrike" baseline="0">
                    <a:effectLst/>
                  </a:rPr>
                  <a:t>-</a:t>
                </a:r>
                <a:r>
                  <a:rPr lang="en-US"/>
                  <a:t>AMA concentration (</a:t>
                </a:r>
                <a:r>
                  <a:rPr lang="el-GR"/>
                  <a:t>μ</a:t>
                </a:r>
                <a:r>
                  <a:rPr lang="en-US"/>
                  <a:t>g/ml)</a:t>
                </a:r>
              </a:p>
            </c:rich>
          </c:tx>
          <c:layout>
            <c:manualLayout>
              <c:xMode val="edge"/>
              <c:yMode val="edge"/>
              <c:x val="0.36200998191288269"/>
              <c:y val="0.909876021594861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456289568"/>
        <c:crosses val="autoZero"/>
        <c:auto val="1"/>
        <c:lblAlgn val="ctr"/>
        <c:lblOffset val="100"/>
        <c:noMultiLvlLbl val="0"/>
      </c:catAx>
      <c:valAx>
        <c:axId val="-145628956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Viability%</a:t>
                </a:r>
              </a:p>
            </c:rich>
          </c:tx>
          <c:layout>
            <c:manualLayout>
              <c:xMode val="edge"/>
              <c:yMode val="edge"/>
              <c:x val="1.3485614563026691E-2"/>
              <c:y val="0.381834994202960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456291200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7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4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2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3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3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6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3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4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44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0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62F3F-C023-464E-947C-51D520CF0DF8}" type="datetimeFigureOut">
              <a:rPr lang="en-US" smtClean="0"/>
              <a:t>12-Jan-20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0973D-1823-45C4-9C00-478BE80BB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9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2395" y="4861693"/>
            <a:ext cx="104711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Fig. 1</a:t>
            </a:r>
            <a:r>
              <a:rPr lang="en-US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Effects caused by different concentration of </a:t>
            </a:r>
            <a:r>
              <a:rPr lang="el-GR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-amanitin (</a:t>
            </a:r>
            <a:r>
              <a:rPr lang="el-GR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-AMA) on the viability of endothelial cells. 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Treatment of HUVECs with gradient concentrations of AMA for 24h revealed that </a:t>
            </a:r>
            <a:r>
              <a:rPr lang="el-GR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AMA suppress the survival of HUVECs in a dose dependent 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manner. The 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results of cell viability assay were used to determine 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IC50 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values for use in further experiments. 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el-GR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AMA concentration of 50 µg/mL, the viability of HUVECs was reduced by ~50%. According to these observations, the IC50 value of </a:t>
            </a:r>
            <a:r>
              <a:rPr lang="el-GR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AMA for HUVECs was 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determined to be 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 µg/mL and exploited 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the 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further experiments.</a:t>
            </a:r>
            <a:endParaRPr lang="en-US" sz="14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3737" y="126873"/>
            <a:ext cx="2383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data </a:t>
            </a:r>
            <a:endParaRPr lang="en-US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4458217"/>
              </p:ext>
            </p:extLst>
          </p:nvPr>
        </p:nvGraphicFramePr>
        <p:xfrm>
          <a:off x="4022517" y="1710101"/>
          <a:ext cx="3976688" cy="2675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8657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960533" y="834109"/>
            <a:ext cx="4274545" cy="4561464"/>
            <a:chOff x="3660088" y="1112223"/>
            <a:chExt cx="4274545" cy="4561464"/>
          </a:xfrm>
        </p:grpSpPr>
        <p:sp>
          <p:nvSpPr>
            <p:cNvPr id="28" name="Rectangle 27"/>
            <p:cNvSpPr/>
            <p:nvPr/>
          </p:nvSpPr>
          <p:spPr>
            <a:xfrm>
              <a:off x="3660088" y="1112223"/>
              <a:ext cx="4274545" cy="45614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977784" y="1339871"/>
              <a:ext cx="3639155" cy="4184534"/>
              <a:chOff x="-3752929" y="2447542"/>
              <a:chExt cx="3639155" cy="4184534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3752929" y="2685588"/>
                <a:ext cx="3639155" cy="3946488"/>
              </a:xfrm>
              <a:prstGeom prst="rect">
                <a:avLst/>
              </a:prstGeom>
            </p:spPr>
          </p:pic>
          <p:grpSp>
            <p:nvGrpSpPr>
              <p:cNvPr id="31" name="Group 30"/>
              <p:cNvGrpSpPr/>
              <p:nvPr/>
            </p:nvGrpSpPr>
            <p:grpSpPr>
              <a:xfrm>
                <a:off x="-2853674" y="2447542"/>
                <a:ext cx="2422698" cy="1926150"/>
                <a:chOff x="1977215" y="960860"/>
                <a:chExt cx="2678967" cy="2357017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1977215" y="960860"/>
                  <a:ext cx="2678967" cy="1973716"/>
                  <a:chOff x="1977215" y="951335"/>
                  <a:chExt cx="2678967" cy="1973716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1977215" y="951335"/>
                    <a:ext cx="2678967" cy="1973716"/>
                    <a:chOff x="1977215" y="951335"/>
                    <a:chExt cx="2678967" cy="1973716"/>
                  </a:xfrm>
                </p:grpSpPr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1977215" y="1135729"/>
                      <a:ext cx="1325880" cy="0"/>
                    </a:xfrm>
                    <a:prstGeom prst="line">
                      <a:avLst/>
                    </a:prstGeom>
                    <a:ln w="635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/>
                    <p:cNvCxnSpPr/>
                    <p:nvPr/>
                  </p:nvCxnSpPr>
                  <p:spPr>
                    <a:xfrm>
                      <a:off x="3302559" y="1135729"/>
                      <a:ext cx="0" cy="155448"/>
                    </a:xfrm>
                    <a:prstGeom prst="line">
                      <a:avLst/>
                    </a:prstGeom>
                    <a:ln w="635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/>
                    <p:cNvCxnSpPr/>
                    <p:nvPr/>
                  </p:nvCxnSpPr>
                  <p:spPr>
                    <a:xfrm>
                      <a:off x="1977215" y="1134828"/>
                      <a:ext cx="0" cy="1645920"/>
                    </a:xfrm>
                    <a:prstGeom prst="line">
                      <a:avLst/>
                    </a:prstGeom>
                    <a:ln w="635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2487763" y="951335"/>
                      <a:ext cx="437832" cy="28246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900" dirty="0" smtClean="0"/>
                        <a:t>**</a:t>
                      </a:r>
                      <a:endParaRPr lang="en-US" sz="900" dirty="0"/>
                    </a:p>
                  </p:txBody>
                </p:sp>
                <p:grpSp>
                  <p:nvGrpSpPr>
                    <p:cNvPr id="47" name="Group 46"/>
                    <p:cNvGrpSpPr/>
                    <p:nvPr/>
                  </p:nvGrpSpPr>
                  <p:grpSpPr>
                    <a:xfrm>
                      <a:off x="2500214" y="1290498"/>
                      <a:ext cx="1612776" cy="502920"/>
                      <a:chOff x="1650362" y="6167106"/>
                      <a:chExt cx="1612776" cy="502920"/>
                    </a:xfrm>
                  </p:grpSpPr>
                  <p:cxnSp>
                    <p:nvCxnSpPr>
                      <p:cNvPr id="52" name="Straight Connector 51"/>
                      <p:cNvCxnSpPr/>
                      <p:nvPr/>
                    </p:nvCxnSpPr>
                    <p:spPr>
                      <a:xfrm>
                        <a:off x="1654851" y="6167106"/>
                        <a:ext cx="1600200" cy="0"/>
                      </a:xfrm>
                      <a:prstGeom prst="line">
                        <a:avLst/>
                      </a:prstGeom>
                      <a:ln w="635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" name="Straight Connector 52"/>
                      <p:cNvCxnSpPr/>
                      <p:nvPr/>
                    </p:nvCxnSpPr>
                    <p:spPr>
                      <a:xfrm>
                        <a:off x="3263138" y="6167106"/>
                        <a:ext cx="0" cy="502920"/>
                      </a:xfrm>
                      <a:prstGeom prst="line">
                        <a:avLst/>
                      </a:prstGeom>
                      <a:ln w="635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4" name="Straight Connector 53"/>
                      <p:cNvCxnSpPr/>
                      <p:nvPr/>
                    </p:nvCxnSpPr>
                    <p:spPr>
                      <a:xfrm>
                        <a:off x="1650362" y="6167106"/>
                        <a:ext cx="0" cy="365760"/>
                      </a:xfrm>
                      <a:prstGeom prst="line">
                        <a:avLst/>
                      </a:prstGeom>
                      <a:ln w="635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3573494" y="1536994"/>
                      <a:ext cx="539496" cy="0"/>
                    </a:xfrm>
                    <a:prstGeom prst="line">
                      <a:avLst/>
                    </a:prstGeom>
                    <a:ln w="635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3667340" y="1353329"/>
                      <a:ext cx="394720" cy="25140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900" dirty="0" smtClean="0"/>
                        <a:t>**</a:t>
                      </a:r>
                      <a:endParaRPr lang="en-US" sz="900" dirty="0"/>
                    </a:p>
                  </p:txBody>
                </p: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>
                      <a:off x="4656182" y="1644891"/>
                      <a:ext cx="0" cy="1280160"/>
                    </a:xfrm>
                    <a:prstGeom prst="line">
                      <a:avLst/>
                    </a:prstGeom>
                    <a:ln w="635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1" name="TextBox 50"/>
                    <p:cNvSpPr txBox="1"/>
                    <p:nvPr/>
                  </p:nvSpPr>
                  <p:spPr>
                    <a:xfrm>
                      <a:off x="4208155" y="1463982"/>
                      <a:ext cx="437832" cy="25140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900" dirty="0" smtClean="0"/>
                        <a:t>**</a:t>
                      </a:r>
                      <a:endParaRPr lang="en-US" sz="900" dirty="0"/>
                    </a:p>
                  </p:txBody>
                </p:sp>
              </p:grp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1998624" y="1508296"/>
                    <a:ext cx="502920" cy="0"/>
                  </a:xfrm>
                  <a:prstGeom prst="line">
                    <a:avLst/>
                  </a:prstGeom>
                  <a:ln w="63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2071980" y="1322508"/>
                    <a:ext cx="437832" cy="28246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/>
                      <a:t>**</a:t>
                    </a:r>
                    <a:endParaRPr lang="en-US" sz="900" dirty="0"/>
                  </a:p>
                </p:txBody>
              </p:sp>
            </p:grp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3565265" y="1429563"/>
                  <a:ext cx="0" cy="1078992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2497271" y="1429558"/>
                  <a:ext cx="1060704" cy="0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2874339" y="1251752"/>
                  <a:ext cx="394720" cy="2824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/>
                    <a:t>*</a:t>
                  </a:r>
                  <a:endParaRPr lang="en-US" sz="900" dirty="0"/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3027623" y="2037717"/>
                  <a:ext cx="530352" cy="0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3027623" y="2037717"/>
                  <a:ext cx="0" cy="1280160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3133479" y="1862214"/>
                  <a:ext cx="394720" cy="2514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/>
                    <a:t>**</a:t>
                  </a:r>
                  <a:endParaRPr lang="en-US" sz="900" dirty="0"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4116686" y="1656878"/>
                  <a:ext cx="539496" cy="0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7" name="Rectangle 56"/>
          <p:cNvSpPr/>
          <p:nvPr/>
        </p:nvSpPr>
        <p:spPr>
          <a:xfrm>
            <a:off x="920196" y="5395573"/>
            <a:ext cx="106796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Fig. 2. Extracellular </a:t>
            </a:r>
            <a:r>
              <a:rPr lang="en-US" sz="14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vesicle transfer of miR-141-3p up-regulates </a:t>
            </a:r>
            <a:r>
              <a:rPr lang="en-US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VEGF expression in </a:t>
            </a:r>
            <a:r>
              <a:rPr lang="en-US" sz="14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endothelial </a:t>
            </a:r>
            <a:r>
              <a:rPr lang="en-US" sz="14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cells.</a:t>
            </a:r>
            <a:r>
              <a:rPr lang="en-US" sz="14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sEV</a:t>
            </a:r>
            <a:r>
              <a:rPr lang="en-US" sz="1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transfer of tumor-secreted miR-141-3p caused up-regulation of VEGFA expression in endothelial cells. RT-qPCR data showed that the VEGFA transcript levels in HUVECs treated with anti-miR-141-3p along with either TD-sEVs or vehicle control (PBS) were significantly lower than those of cells only treated with TD-sEVs.  A significant reduction in VEGFA expression in anti-miR-141-3p-transfected HUVECs was also found compared with scramble-transfected negative control. </a:t>
            </a:r>
          </a:p>
          <a:p>
            <a:pPr algn="just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3592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213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Katayoon-PC</dc:creator>
  <cp:lastModifiedBy>MRT www.Win2Farsi.com</cp:lastModifiedBy>
  <cp:revision>10</cp:revision>
  <dcterms:created xsi:type="dcterms:W3CDTF">2019-10-19T20:49:09Z</dcterms:created>
  <dcterms:modified xsi:type="dcterms:W3CDTF">2020-01-12T08:36:29Z</dcterms:modified>
</cp:coreProperties>
</file>