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-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779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8620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388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5626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2130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540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944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678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9955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360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3100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08F9A-7DA4-4743-BA38-C7F0871AB99A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CDBED-E8C7-48B7-B2F4-BCB1EE9994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156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4584488" y="2132901"/>
            <a:ext cx="3599411" cy="59093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52139" y="2153619"/>
            <a:ext cx="3599411" cy="59093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sp>
        <p:nvSpPr>
          <p:cNvPr id="4" name="Rectangle 3"/>
          <p:cNvSpPr/>
          <p:nvPr/>
        </p:nvSpPr>
        <p:spPr>
          <a:xfrm>
            <a:off x="3128875" y="204141"/>
            <a:ext cx="1359134" cy="7463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Total number of participants COLON study (1-10-2015)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n = 1433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42033" y="204141"/>
            <a:ext cx="1341986" cy="7463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Total number of participants EnCoRe study (1-11-2016)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n = 300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23679" y="1113270"/>
            <a:ext cx="1369527" cy="6539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Inflammatory data present at any time-point 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n = </a:t>
            </a:r>
            <a:r>
              <a:rPr lang="en-GB" sz="1100" dirty="0" smtClean="0">
                <a:solidFill>
                  <a:schemeClr val="tx1"/>
                </a:solidFill>
              </a:rPr>
              <a:t>564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42033" y="1105854"/>
            <a:ext cx="1341986" cy="6539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at any time-point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299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197277" y="2417098"/>
            <a:ext cx="1369527" cy="575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Inflammatory data present at 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n = </a:t>
            </a:r>
            <a:r>
              <a:rPr lang="en-GB" sz="1100" dirty="0" smtClean="0">
                <a:solidFill>
                  <a:schemeClr val="tx1"/>
                </a:solidFill>
              </a:rPr>
              <a:t>556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861692" y="2421237"/>
            <a:ext cx="1341986" cy="575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at </a:t>
            </a:r>
            <a:r>
              <a:rPr lang="en-GB" sz="1100" dirty="0" smtClean="0">
                <a:solidFill>
                  <a:schemeClr val="tx1"/>
                </a:solidFill>
              </a:rPr>
              <a:t>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211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216557" y="4053788"/>
            <a:ext cx="1369527" cy="6488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six months after 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459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908410" y="4047936"/>
            <a:ext cx="1295749" cy="663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six months after 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169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205913" y="5335142"/>
            <a:ext cx="1369524" cy="6645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one years after 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107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927008" y="5333585"/>
            <a:ext cx="1295749" cy="6546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one years after 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137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181304" y="6685960"/>
            <a:ext cx="1369521" cy="7139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two years after 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381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892690" y="6669296"/>
            <a:ext cx="1295750" cy="7139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two years after 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37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207411" y="3088975"/>
            <a:ext cx="3037274" cy="3860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Used in multiple regression analyses at </a:t>
            </a:r>
            <a:r>
              <a:rPr lang="en-GB" sz="1100" dirty="0" smtClean="0">
                <a:solidFill>
                  <a:schemeClr val="tx1"/>
                </a:solidFill>
              </a:rPr>
              <a:t>diagnosis n=767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201004" y="4881767"/>
            <a:ext cx="3007136" cy="3445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Used in multiple regression analyses at six months after diagnosis n=628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189483" y="6214217"/>
            <a:ext cx="3007136" cy="3445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Used in multiple regression analyses at one year after diagnosis n=244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181304" y="7611422"/>
            <a:ext cx="3007136" cy="3445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Used in multiple regression analyses at two years after diagnosis n=418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897476" y="2557425"/>
            <a:ext cx="1369527" cy="575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Inflammatory data present at 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n = </a:t>
            </a:r>
            <a:r>
              <a:rPr lang="en-GB" sz="1100" dirty="0" smtClean="0">
                <a:solidFill>
                  <a:schemeClr val="tx1"/>
                </a:solidFill>
              </a:rPr>
              <a:t>556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518213" y="2571839"/>
            <a:ext cx="1341986" cy="575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at </a:t>
            </a:r>
            <a:r>
              <a:rPr lang="en-GB" sz="1100" dirty="0" smtClean="0">
                <a:solidFill>
                  <a:schemeClr val="tx1"/>
                </a:solidFill>
              </a:rPr>
              <a:t>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211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841115" y="6691372"/>
            <a:ext cx="3007136" cy="3445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Used in mixed models n=793 </a:t>
            </a: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(observations = 2559)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6176" y="1848346"/>
            <a:ext cx="3599410" cy="3373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Used</a:t>
            </a:r>
            <a:r>
              <a:rPr lang="nl-NL" dirty="0" smtClean="0"/>
              <a:t> in analyses per timepoint </a:t>
            </a:r>
            <a:r>
              <a:rPr lang="nl-NL" sz="1200" dirty="0" smtClean="0"/>
              <a:t>(</a:t>
            </a:r>
            <a:r>
              <a:rPr lang="nl-NL" sz="1200" dirty="0"/>
              <a:t>T</a:t>
            </a:r>
            <a:r>
              <a:rPr lang="nl-NL" sz="1200" dirty="0" smtClean="0"/>
              <a:t>able 3)</a:t>
            </a:r>
            <a:endParaRPr lang="nl-NL" sz="1200" dirty="0"/>
          </a:p>
        </p:txBody>
      </p:sp>
      <p:sp>
        <p:nvSpPr>
          <p:cNvPr id="36" name="Rectangle 35"/>
          <p:cNvSpPr/>
          <p:nvPr/>
        </p:nvSpPr>
        <p:spPr>
          <a:xfrm>
            <a:off x="4584488" y="1848346"/>
            <a:ext cx="3599411" cy="3373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Used</a:t>
            </a:r>
            <a:r>
              <a:rPr lang="nl-NL" dirty="0" smtClean="0"/>
              <a:t> in mixed models </a:t>
            </a:r>
            <a:r>
              <a:rPr lang="nl-NL" sz="1200" dirty="0" smtClean="0"/>
              <a:t>(Table </a:t>
            </a:r>
            <a:r>
              <a:rPr lang="nl-NL" sz="1200" dirty="0" smtClean="0"/>
              <a:t>4 and 5)</a:t>
            </a:r>
            <a:endParaRPr lang="nl-NL" sz="1200" dirty="0"/>
          </a:p>
        </p:txBody>
      </p:sp>
      <p:sp>
        <p:nvSpPr>
          <p:cNvPr id="44" name="Rectangle 43"/>
          <p:cNvSpPr/>
          <p:nvPr/>
        </p:nvSpPr>
        <p:spPr>
          <a:xfrm>
            <a:off x="2981724" y="3290954"/>
            <a:ext cx="1351553" cy="6939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EnCoRe timepoints were synchronized with COLON timepoints</a:t>
            </a:r>
            <a:endParaRPr lang="nl-NL" sz="11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>
            <a:stCxn id="4" idx="2"/>
            <a:endCxn id="6" idx="0"/>
          </p:cNvCxnSpPr>
          <p:nvPr/>
        </p:nvCxnSpPr>
        <p:spPr>
          <a:xfrm>
            <a:off x="3808442" y="950451"/>
            <a:ext cx="1" cy="162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2"/>
            <a:endCxn id="7" idx="0"/>
          </p:cNvCxnSpPr>
          <p:nvPr/>
        </p:nvCxnSpPr>
        <p:spPr>
          <a:xfrm>
            <a:off x="5213026" y="950451"/>
            <a:ext cx="0" cy="155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726048" y="1021545"/>
            <a:ext cx="10110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1361718" y="588819"/>
            <a:ext cx="1359134" cy="9604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100" dirty="0" smtClean="0">
                <a:solidFill>
                  <a:schemeClr val="tx1"/>
                </a:solidFill>
              </a:rPr>
              <a:t>Particants included before 1-2-2014 (n=642) or no bloodsample available (n=235)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300618" y="682446"/>
            <a:ext cx="1359134" cy="6582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100" dirty="0" smtClean="0">
                <a:solidFill>
                  <a:schemeClr val="tx1"/>
                </a:solidFill>
              </a:rPr>
              <a:t>Participants included before 1-2-2014 (n=64)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28430" y="2178124"/>
            <a:ext cx="907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COLON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710255" y="2172708"/>
            <a:ext cx="949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EnCoRe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1429927" y="2134293"/>
            <a:ext cx="907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COLON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3045076" y="2113124"/>
            <a:ext cx="907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EnCoRe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34" idx="2"/>
          </p:cNvCxnSpPr>
          <p:nvPr/>
        </p:nvCxnSpPr>
        <p:spPr>
          <a:xfrm flipH="1">
            <a:off x="1876075" y="2992874"/>
            <a:ext cx="5966" cy="91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35" idx="2"/>
          </p:cNvCxnSpPr>
          <p:nvPr/>
        </p:nvCxnSpPr>
        <p:spPr>
          <a:xfrm>
            <a:off x="3532685" y="2997013"/>
            <a:ext cx="0" cy="115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1876074" y="4718307"/>
            <a:ext cx="1" cy="126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532684" y="4717032"/>
            <a:ext cx="0" cy="127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855799" y="6023932"/>
            <a:ext cx="5965" cy="126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3550572" y="6032966"/>
            <a:ext cx="1" cy="134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890673" y="7383285"/>
            <a:ext cx="976" cy="171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3532684" y="7387238"/>
            <a:ext cx="1" cy="171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31" idx="2"/>
          </p:cNvCxnSpPr>
          <p:nvPr/>
        </p:nvCxnSpPr>
        <p:spPr>
          <a:xfrm flipH="1">
            <a:off x="5582239" y="3133201"/>
            <a:ext cx="1" cy="3543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897476" y="3487330"/>
            <a:ext cx="1369527" cy="6488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six months after 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459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897479" y="4493273"/>
            <a:ext cx="1369524" cy="6645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one years after 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107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85771" y="5459543"/>
            <a:ext cx="1369521" cy="7139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two years after diagnosis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381</a:t>
            </a:r>
            <a:endParaRPr lang="nl-NL" sz="1100" dirty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/>
          <p:cNvCxnSpPr>
            <a:stCxn id="32" idx="2"/>
          </p:cNvCxnSpPr>
          <p:nvPr/>
        </p:nvCxnSpPr>
        <p:spPr>
          <a:xfrm flipH="1">
            <a:off x="7185003" y="3147615"/>
            <a:ext cx="4203" cy="3529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6518213" y="3333293"/>
            <a:ext cx="1295749" cy="663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six weeks after treatment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198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537130" y="4181872"/>
            <a:ext cx="1295749" cy="663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six months after treatment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162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537130" y="5056272"/>
            <a:ext cx="1295749" cy="663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12 months after treatment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121</a:t>
            </a:r>
            <a:endParaRPr lang="nl-NL" sz="11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537130" y="5914008"/>
            <a:ext cx="1295749" cy="663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Inflammatory data present </a:t>
            </a:r>
            <a:r>
              <a:rPr lang="en-GB" sz="1100" dirty="0" smtClean="0">
                <a:solidFill>
                  <a:schemeClr val="tx1"/>
                </a:solidFill>
              </a:rPr>
              <a:t>24 months after treatment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n </a:t>
            </a:r>
            <a:r>
              <a:rPr lang="en-GB" sz="1100" dirty="0">
                <a:solidFill>
                  <a:schemeClr val="tx1"/>
                </a:solidFill>
              </a:rPr>
              <a:t>= </a:t>
            </a:r>
            <a:r>
              <a:rPr lang="en-GB" sz="1100" dirty="0" smtClean="0">
                <a:solidFill>
                  <a:schemeClr val="tx1"/>
                </a:solidFill>
              </a:rPr>
              <a:t>32</a:t>
            </a:r>
            <a:endParaRPr lang="nl-NL" sz="1100" dirty="0">
              <a:solidFill>
                <a:schemeClr val="tx1"/>
              </a:solidFill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5213026" y="1003659"/>
            <a:ext cx="10539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7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997</TotalTime>
  <Words>306</Words>
  <Application>Microsoft Office PowerPoint</Application>
  <PresentationFormat>On-screen Show (4:3)</PresentationFormat>
  <Paragraphs>95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Wageningen University and Research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Wesselink, Vera</dc:creator>
  <cp:lastModifiedBy>Wesselink, Vera</cp:lastModifiedBy>
  <cp:revision>19</cp:revision>
  <dcterms:created xsi:type="dcterms:W3CDTF">2018-11-19T08:46:46Z</dcterms:created>
  <dcterms:modified xsi:type="dcterms:W3CDTF">2019-04-05T16:37:52Z</dcterms:modified>
</cp:coreProperties>
</file>