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aura Marti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>
      <p:cViewPr varScale="1">
        <p:scale>
          <a:sx n="90" d="100"/>
          <a:sy n="90" d="100"/>
        </p:scale>
        <p:origin x="43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6F74-66BA-459B-9F6A-8FA928A92AA8}" type="datetimeFigureOut">
              <a:rPr lang="en-US" smtClean="0"/>
              <a:t>12/20/2019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4D75B-8F25-4F96-ADC2-65BC41DAC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939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6F74-66BA-459B-9F6A-8FA928A92AA8}" type="datetimeFigureOut">
              <a:rPr lang="en-US" smtClean="0"/>
              <a:t>12/20/2019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4D75B-8F25-4F96-ADC2-65BC41DAC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905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6F74-66BA-459B-9F6A-8FA928A92AA8}" type="datetimeFigureOut">
              <a:rPr lang="en-US" smtClean="0"/>
              <a:t>12/20/2019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4D75B-8F25-4F96-ADC2-65BC41DAC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118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6F74-66BA-459B-9F6A-8FA928A92AA8}" type="datetimeFigureOut">
              <a:rPr lang="en-US" smtClean="0"/>
              <a:t>12/20/2019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4D75B-8F25-4F96-ADC2-65BC41DAC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787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6F74-66BA-459B-9F6A-8FA928A92AA8}" type="datetimeFigureOut">
              <a:rPr lang="en-US" smtClean="0"/>
              <a:t>12/20/2019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4D75B-8F25-4F96-ADC2-65BC41DAC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554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6F74-66BA-459B-9F6A-8FA928A92AA8}" type="datetimeFigureOut">
              <a:rPr lang="en-US" smtClean="0"/>
              <a:t>12/20/2019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4D75B-8F25-4F96-ADC2-65BC41DAC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215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6F74-66BA-459B-9F6A-8FA928A92AA8}" type="datetimeFigureOut">
              <a:rPr lang="en-US" smtClean="0"/>
              <a:t>12/20/2019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4D75B-8F25-4F96-ADC2-65BC41DAC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305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6F74-66BA-459B-9F6A-8FA928A92AA8}" type="datetimeFigureOut">
              <a:rPr lang="en-US" smtClean="0"/>
              <a:t>12/20/2019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4D75B-8F25-4F96-ADC2-65BC41DAC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874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6F74-66BA-459B-9F6A-8FA928A92AA8}" type="datetimeFigureOut">
              <a:rPr lang="en-US" smtClean="0"/>
              <a:t>12/20/2019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4D75B-8F25-4F96-ADC2-65BC41DAC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668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6F74-66BA-459B-9F6A-8FA928A92AA8}" type="datetimeFigureOut">
              <a:rPr lang="en-US" smtClean="0"/>
              <a:t>12/20/2019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4D75B-8F25-4F96-ADC2-65BC41DAC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994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6F74-66BA-459B-9F6A-8FA928A92AA8}" type="datetimeFigureOut">
              <a:rPr lang="en-US" smtClean="0"/>
              <a:t>12/20/2019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4D75B-8F25-4F96-ADC2-65BC41DAC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57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66F74-66BA-459B-9F6A-8FA928A92AA8}" type="datetimeFigureOut">
              <a:rPr lang="en-US" smtClean="0"/>
              <a:t>12/20/2019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4D75B-8F25-4F96-ADC2-65BC41DAC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233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35359" y="518973"/>
            <a:ext cx="5684569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Supplemental Table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altLang="en-US" sz="11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altLang="en-US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Pearson correlation coefficients and sample size, mean, and SD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8AD567E-AB2B-46BC-BB31-059D743153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285000"/>
              </p:ext>
            </p:extLst>
          </p:nvPr>
        </p:nvGraphicFramePr>
        <p:xfrm>
          <a:off x="881742" y="870857"/>
          <a:ext cx="9176655" cy="5257799"/>
        </p:xfrm>
        <a:graphic>
          <a:graphicData uri="http://schemas.openxmlformats.org/drawingml/2006/table">
            <a:tbl>
              <a:tblPr firstRow="1" firstCol="1" bandRow="1"/>
              <a:tblGrid>
                <a:gridCol w="1273242">
                  <a:extLst>
                    <a:ext uri="{9D8B030D-6E8A-4147-A177-3AD203B41FA5}">
                      <a16:colId xmlns:a16="http://schemas.microsoft.com/office/drawing/2014/main" val="1488524583"/>
                    </a:ext>
                  </a:extLst>
                </a:gridCol>
                <a:gridCol w="745312">
                  <a:extLst>
                    <a:ext uri="{9D8B030D-6E8A-4147-A177-3AD203B41FA5}">
                      <a16:colId xmlns:a16="http://schemas.microsoft.com/office/drawing/2014/main" val="3439054818"/>
                    </a:ext>
                  </a:extLst>
                </a:gridCol>
                <a:gridCol w="1195605">
                  <a:extLst>
                    <a:ext uri="{9D8B030D-6E8A-4147-A177-3AD203B41FA5}">
                      <a16:colId xmlns:a16="http://schemas.microsoft.com/office/drawing/2014/main" val="4064503772"/>
                    </a:ext>
                  </a:extLst>
                </a:gridCol>
                <a:gridCol w="745312">
                  <a:extLst>
                    <a:ext uri="{9D8B030D-6E8A-4147-A177-3AD203B41FA5}">
                      <a16:colId xmlns:a16="http://schemas.microsoft.com/office/drawing/2014/main" val="3196960514"/>
                    </a:ext>
                  </a:extLst>
                </a:gridCol>
                <a:gridCol w="745312">
                  <a:extLst>
                    <a:ext uri="{9D8B030D-6E8A-4147-A177-3AD203B41FA5}">
                      <a16:colId xmlns:a16="http://schemas.microsoft.com/office/drawing/2014/main" val="1029902739"/>
                    </a:ext>
                  </a:extLst>
                </a:gridCol>
                <a:gridCol w="745312">
                  <a:extLst>
                    <a:ext uri="{9D8B030D-6E8A-4147-A177-3AD203B41FA5}">
                      <a16:colId xmlns:a16="http://schemas.microsoft.com/office/drawing/2014/main" val="1256450567"/>
                    </a:ext>
                  </a:extLst>
                </a:gridCol>
                <a:gridCol w="745312">
                  <a:extLst>
                    <a:ext uri="{9D8B030D-6E8A-4147-A177-3AD203B41FA5}">
                      <a16:colId xmlns:a16="http://schemas.microsoft.com/office/drawing/2014/main" val="897384518"/>
                    </a:ext>
                  </a:extLst>
                </a:gridCol>
                <a:gridCol w="745312">
                  <a:extLst>
                    <a:ext uri="{9D8B030D-6E8A-4147-A177-3AD203B41FA5}">
                      <a16:colId xmlns:a16="http://schemas.microsoft.com/office/drawing/2014/main" val="2573483376"/>
                    </a:ext>
                  </a:extLst>
                </a:gridCol>
                <a:gridCol w="745312">
                  <a:extLst>
                    <a:ext uri="{9D8B030D-6E8A-4147-A177-3AD203B41FA5}">
                      <a16:colId xmlns:a16="http://schemas.microsoft.com/office/drawing/2014/main" val="1149481769"/>
                    </a:ext>
                  </a:extLst>
                </a:gridCol>
                <a:gridCol w="745312">
                  <a:extLst>
                    <a:ext uri="{9D8B030D-6E8A-4147-A177-3AD203B41FA5}">
                      <a16:colId xmlns:a16="http://schemas.microsoft.com/office/drawing/2014/main" val="3787241775"/>
                    </a:ext>
                  </a:extLst>
                </a:gridCol>
                <a:gridCol w="745312">
                  <a:extLst>
                    <a:ext uri="{9D8B030D-6E8A-4147-A177-3AD203B41FA5}">
                      <a16:colId xmlns:a16="http://schemas.microsoft.com/office/drawing/2014/main" val="1389710901"/>
                    </a:ext>
                  </a:extLst>
                </a:gridCol>
              </a:tblGrid>
              <a:tr h="41866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Steps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mPA</a:t>
                      </a:r>
                      <a:endParaRPr lang="en-US" sz="1100" b="1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Shake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Entrees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Fruit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Veg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%WL3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%att3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L-MFG/DLPFC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R-MFG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557455"/>
                  </a:ext>
                </a:extLst>
              </a:tr>
              <a:tr h="4055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Steps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503798"/>
                  </a:ext>
                </a:extLst>
              </a:tr>
              <a:tr h="4055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mPA</a:t>
                      </a:r>
                      <a:endParaRPr lang="en-US" sz="1100" b="1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9579162"/>
                  </a:ext>
                </a:extLst>
              </a:tr>
              <a:tr h="4055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Shake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5680040"/>
                  </a:ext>
                </a:extLst>
              </a:tr>
              <a:tr h="4055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Entrees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9950963"/>
                  </a:ext>
                </a:extLst>
              </a:tr>
              <a:tr h="4055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Fruit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8233561"/>
                  </a:ext>
                </a:extLst>
              </a:tr>
              <a:tr h="4055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Veg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-0.01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390412"/>
                  </a:ext>
                </a:extLst>
              </a:tr>
              <a:tr h="4055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%WL3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9266509"/>
                  </a:ext>
                </a:extLst>
              </a:tr>
              <a:tr h="4055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%att3</a:t>
                      </a:r>
                      <a:endParaRPr lang="en-US" sz="1100" b="1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-0.15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-0.05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3909612"/>
                  </a:ext>
                </a:extLst>
              </a:tr>
              <a:tr h="4055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L-MFG/DLPFC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-0.03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-0.09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-0.02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-0.02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-0.09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-0.02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8824760"/>
                  </a:ext>
                </a:extLst>
              </a:tr>
              <a:tr h="4055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R-MFG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-0.16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-0.03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-0.15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-0.19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5164041"/>
                  </a:ext>
                </a:extLst>
              </a:tr>
              <a:tr h="28783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3139146"/>
                  </a:ext>
                </a:extLst>
              </a:tr>
              <a:tr h="28783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mean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9601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30.55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1.83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2.71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1472492"/>
                  </a:ext>
                </a:extLst>
              </a:tr>
              <a:tr h="20759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2291.29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11.42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0.96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0.95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7079994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402273F-33D0-4242-BA10-489879D8B7B7}"/>
              </a:ext>
            </a:extLst>
          </p:cNvPr>
          <p:cNvSpPr txBox="1"/>
          <p:nvPr/>
        </p:nvSpPr>
        <p:spPr>
          <a:xfrm>
            <a:off x="1286503" y="6232903"/>
            <a:ext cx="88105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WL= Weight Loss;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mPA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= Average of Weekly Minutes of Physical Activity; L-MFG/DLPFC= Left Middle Frontal Gyrus/Dorsal Lateral Prefrontal Cortex; R-MFG= Right Middle Frontal Gyrus</a:t>
            </a:r>
          </a:p>
        </p:txBody>
      </p:sp>
    </p:spTree>
    <p:extLst>
      <p:ext uri="{BB962C8B-B14F-4D97-AF65-F5344CB8AC3E}">
        <p14:creationId xmlns:p14="http://schemas.microsoft.com/office/powerpoint/2010/main" val="20126161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4441</TotalTime>
  <Words>173</Words>
  <Application>Microsoft Office PowerPoint</Application>
  <PresentationFormat>Widescreen</PresentationFormat>
  <Paragraphs>111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Kansas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Szabo-Reed, Amanda Nicole</dc:creator>
  <cp:lastModifiedBy>Amanda Szabo</cp:lastModifiedBy>
  <cp:revision>67</cp:revision>
  <cp:lastPrinted>2015-04-15T13:03:16Z</cp:lastPrinted>
  <dcterms:created xsi:type="dcterms:W3CDTF">2015-02-17T16:32:13Z</dcterms:created>
  <dcterms:modified xsi:type="dcterms:W3CDTF">2019-12-20T17:14:24Z</dcterms:modified>
</cp:coreProperties>
</file>