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9"/>
  </p:notesMasterIdLst>
  <p:handoutMasterIdLst>
    <p:handoutMasterId r:id="rId10"/>
  </p:handoutMasterIdLst>
  <p:sldIdLst>
    <p:sldId id="279" r:id="rId2"/>
    <p:sldId id="278" r:id="rId3"/>
    <p:sldId id="281" r:id="rId4"/>
    <p:sldId id="274" r:id="rId5"/>
    <p:sldId id="277" r:id="rId6"/>
    <p:sldId id="285" r:id="rId7"/>
    <p:sldId id="286" r:id="rId8"/>
  </p:sldIdLst>
  <p:sldSz cx="7772400" cy="10058400"/>
  <p:notesSz cx="7010400" cy="9296400"/>
  <p:defaultTextStyle>
    <a:defPPr>
      <a:defRPr lang="en-US"/>
    </a:defPPr>
    <a:lvl1pPr marL="0" algn="l" defTabSz="607802" rtl="0" eaLnBrk="1" latinLnBrk="0" hangingPunct="1">
      <a:defRPr sz="1196" kern="1200">
        <a:solidFill>
          <a:schemeClr val="tx1"/>
        </a:solidFill>
        <a:latin typeface="+mn-lt"/>
        <a:ea typeface="+mn-ea"/>
        <a:cs typeface="+mn-cs"/>
      </a:defRPr>
    </a:lvl1pPr>
    <a:lvl2pPr marL="303901" algn="l" defTabSz="607802" rtl="0" eaLnBrk="1" latinLnBrk="0" hangingPunct="1">
      <a:defRPr sz="1196" kern="1200">
        <a:solidFill>
          <a:schemeClr val="tx1"/>
        </a:solidFill>
        <a:latin typeface="+mn-lt"/>
        <a:ea typeface="+mn-ea"/>
        <a:cs typeface="+mn-cs"/>
      </a:defRPr>
    </a:lvl2pPr>
    <a:lvl3pPr marL="607802" algn="l" defTabSz="607802" rtl="0" eaLnBrk="1" latinLnBrk="0" hangingPunct="1">
      <a:defRPr sz="1196" kern="1200">
        <a:solidFill>
          <a:schemeClr val="tx1"/>
        </a:solidFill>
        <a:latin typeface="+mn-lt"/>
        <a:ea typeface="+mn-ea"/>
        <a:cs typeface="+mn-cs"/>
      </a:defRPr>
    </a:lvl3pPr>
    <a:lvl4pPr marL="911703" algn="l" defTabSz="607802" rtl="0" eaLnBrk="1" latinLnBrk="0" hangingPunct="1">
      <a:defRPr sz="1196" kern="1200">
        <a:solidFill>
          <a:schemeClr val="tx1"/>
        </a:solidFill>
        <a:latin typeface="+mn-lt"/>
        <a:ea typeface="+mn-ea"/>
        <a:cs typeface="+mn-cs"/>
      </a:defRPr>
    </a:lvl4pPr>
    <a:lvl5pPr marL="1215603" algn="l" defTabSz="607802" rtl="0" eaLnBrk="1" latinLnBrk="0" hangingPunct="1">
      <a:defRPr sz="1196" kern="1200">
        <a:solidFill>
          <a:schemeClr val="tx1"/>
        </a:solidFill>
        <a:latin typeface="+mn-lt"/>
        <a:ea typeface="+mn-ea"/>
        <a:cs typeface="+mn-cs"/>
      </a:defRPr>
    </a:lvl5pPr>
    <a:lvl6pPr marL="1519504" algn="l" defTabSz="607802" rtl="0" eaLnBrk="1" latinLnBrk="0" hangingPunct="1">
      <a:defRPr sz="1196" kern="1200">
        <a:solidFill>
          <a:schemeClr val="tx1"/>
        </a:solidFill>
        <a:latin typeface="+mn-lt"/>
        <a:ea typeface="+mn-ea"/>
        <a:cs typeface="+mn-cs"/>
      </a:defRPr>
    </a:lvl6pPr>
    <a:lvl7pPr marL="1823405" algn="l" defTabSz="607802" rtl="0" eaLnBrk="1" latinLnBrk="0" hangingPunct="1">
      <a:defRPr sz="1196" kern="1200">
        <a:solidFill>
          <a:schemeClr val="tx1"/>
        </a:solidFill>
        <a:latin typeface="+mn-lt"/>
        <a:ea typeface="+mn-ea"/>
        <a:cs typeface="+mn-cs"/>
      </a:defRPr>
    </a:lvl7pPr>
    <a:lvl8pPr marL="2127306" algn="l" defTabSz="607802" rtl="0" eaLnBrk="1" latinLnBrk="0" hangingPunct="1">
      <a:defRPr sz="1196" kern="1200">
        <a:solidFill>
          <a:schemeClr val="tx1"/>
        </a:solidFill>
        <a:latin typeface="+mn-lt"/>
        <a:ea typeface="+mn-ea"/>
        <a:cs typeface="+mn-cs"/>
      </a:defRPr>
    </a:lvl8pPr>
    <a:lvl9pPr marL="2431207" algn="l" defTabSz="607802" rtl="0" eaLnBrk="1" latinLnBrk="0" hangingPunct="1">
      <a:defRPr sz="119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488" userDrawn="1">
          <p15:clr>
            <a:srgbClr val="A4A3A4"/>
          </p15:clr>
        </p15:guide>
        <p15:guide id="2" pos="189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15"/>
    <p:restoredTop sz="94631"/>
  </p:normalViewPr>
  <p:slideViewPr>
    <p:cSldViewPr snapToGrid="0" snapToObjects="1">
      <p:cViewPr varScale="1">
        <p:scale>
          <a:sx n="112" d="100"/>
          <a:sy n="112" d="100"/>
        </p:scale>
        <p:origin x="3486" y="132"/>
      </p:cViewPr>
      <p:guideLst>
        <p:guide orient="horz" pos="4488"/>
        <p:guide pos="18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D85EB40B-8266-7147-8AF0-1D3E41390D73}" type="datetimeFigureOut">
              <a:rPr lang="en-US" smtClean="0"/>
              <a:t>2/18/2019</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3BCD05E-2907-BD4E-9D35-3E0FAAF19385}" type="slidenum">
              <a:rPr lang="en-US" smtClean="0"/>
              <a:t>‹#›</a:t>
            </a:fld>
            <a:endParaRPr lang="en-US"/>
          </a:p>
        </p:txBody>
      </p:sp>
    </p:spTree>
    <p:extLst>
      <p:ext uri="{BB962C8B-B14F-4D97-AF65-F5344CB8AC3E}">
        <p14:creationId xmlns:p14="http://schemas.microsoft.com/office/powerpoint/2010/main" val="126266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5EF0E56-EC06-124D-9B56-499BB94694CA}" type="datetimeFigureOut">
              <a:rPr lang="en-US" smtClean="0"/>
              <a:t>2/18/2019</a:t>
            </a:fld>
            <a:endParaRPr lang="en-US"/>
          </a:p>
        </p:txBody>
      </p:sp>
      <p:sp>
        <p:nvSpPr>
          <p:cNvPr id="4" name="Slide Image Placeholder 3"/>
          <p:cNvSpPr>
            <a:spLocks noGrp="1" noRot="1" noChangeAspect="1"/>
          </p:cNvSpPr>
          <p:nvPr>
            <p:ph type="sldImg" idx="2"/>
          </p:nvPr>
        </p:nvSpPr>
        <p:spPr>
          <a:xfrm>
            <a:off x="2293938" y="1162050"/>
            <a:ext cx="242252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7696BB9-AF10-1544-A0B4-DFE0E592AA9F}" type="slidenum">
              <a:rPr lang="en-US" smtClean="0"/>
              <a:t>‹#›</a:t>
            </a:fld>
            <a:endParaRPr lang="en-US"/>
          </a:p>
        </p:txBody>
      </p:sp>
    </p:spTree>
    <p:extLst>
      <p:ext uri="{BB962C8B-B14F-4D97-AF65-F5344CB8AC3E}">
        <p14:creationId xmlns:p14="http://schemas.microsoft.com/office/powerpoint/2010/main" val="2091742961"/>
      </p:ext>
    </p:extLst>
  </p:cSld>
  <p:clrMap bg1="lt1" tx1="dk1" bg2="lt2" tx2="dk2" accent1="accent1" accent2="accent2" accent3="accent3" accent4="accent4" accent5="accent5" accent6="accent6" hlink="hlink" folHlink="folHlink"/>
  <p:notesStyle>
    <a:lvl1pPr marL="0" algn="l" defTabSz="607802" rtl="0" eaLnBrk="1" latinLnBrk="0" hangingPunct="1">
      <a:defRPr sz="798" kern="1200">
        <a:solidFill>
          <a:schemeClr val="tx1"/>
        </a:solidFill>
        <a:latin typeface="+mn-lt"/>
        <a:ea typeface="+mn-ea"/>
        <a:cs typeface="+mn-cs"/>
      </a:defRPr>
    </a:lvl1pPr>
    <a:lvl2pPr marL="303901" algn="l" defTabSz="607802" rtl="0" eaLnBrk="1" latinLnBrk="0" hangingPunct="1">
      <a:defRPr sz="798" kern="1200">
        <a:solidFill>
          <a:schemeClr val="tx1"/>
        </a:solidFill>
        <a:latin typeface="+mn-lt"/>
        <a:ea typeface="+mn-ea"/>
        <a:cs typeface="+mn-cs"/>
      </a:defRPr>
    </a:lvl2pPr>
    <a:lvl3pPr marL="607802" algn="l" defTabSz="607802" rtl="0" eaLnBrk="1" latinLnBrk="0" hangingPunct="1">
      <a:defRPr sz="798" kern="1200">
        <a:solidFill>
          <a:schemeClr val="tx1"/>
        </a:solidFill>
        <a:latin typeface="+mn-lt"/>
        <a:ea typeface="+mn-ea"/>
        <a:cs typeface="+mn-cs"/>
      </a:defRPr>
    </a:lvl3pPr>
    <a:lvl4pPr marL="911703" algn="l" defTabSz="607802" rtl="0" eaLnBrk="1" latinLnBrk="0" hangingPunct="1">
      <a:defRPr sz="798" kern="1200">
        <a:solidFill>
          <a:schemeClr val="tx1"/>
        </a:solidFill>
        <a:latin typeface="+mn-lt"/>
        <a:ea typeface="+mn-ea"/>
        <a:cs typeface="+mn-cs"/>
      </a:defRPr>
    </a:lvl4pPr>
    <a:lvl5pPr marL="1215603" algn="l" defTabSz="607802" rtl="0" eaLnBrk="1" latinLnBrk="0" hangingPunct="1">
      <a:defRPr sz="798" kern="1200">
        <a:solidFill>
          <a:schemeClr val="tx1"/>
        </a:solidFill>
        <a:latin typeface="+mn-lt"/>
        <a:ea typeface="+mn-ea"/>
        <a:cs typeface="+mn-cs"/>
      </a:defRPr>
    </a:lvl5pPr>
    <a:lvl6pPr marL="1519504" algn="l" defTabSz="607802" rtl="0" eaLnBrk="1" latinLnBrk="0" hangingPunct="1">
      <a:defRPr sz="798" kern="1200">
        <a:solidFill>
          <a:schemeClr val="tx1"/>
        </a:solidFill>
        <a:latin typeface="+mn-lt"/>
        <a:ea typeface="+mn-ea"/>
        <a:cs typeface="+mn-cs"/>
      </a:defRPr>
    </a:lvl6pPr>
    <a:lvl7pPr marL="1823405" algn="l" defTabSz="607802" rtl="0" eaLnBrk="1" latinLnBrk="0" hangingPunct="1">
      <a:defRPr sz="798" kern="1200">
        <a:solidFill>
          <a:schemeClr val="tx1"/>
        </a:solidFill>
        <a:latin typeface="+mn-lt"/>
        <a:ea typeface="+mn-ea"/>
        <a:cs typeface="+mn-cs"/>
      </a:defRPr>
    </a:lvl7pPr>
    <a:lvl8pPr marL="2127306" algn="l" defTabSz="607802" rtl="0" eaLnBrk="1" latinLnBrk="0" hangingPunct="1">
      <a:defRPr sz="798" kern="1200">
        <a:solidFill>
          <a:schemeClr val="tx1"/>
        </a:solidFill>
        <a:latin typeface="+mn-lt"/>
        <a:ea typeface="+mn-ea"/>
        <a:cs typeface="+mn-cs"/>
      </a:defRPr>
    </a:lvl8pPr>
    <a:lvl9pPr marL="2431207" algn="l" defTabSz="607802" rtl="0" eaLnBrk="1" latinLnBrk="0" hangingPunct="1">
      <a:defRPr sz="798"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DC3B76E-02A1-0F4D-9F0C-1D6BA5699715}"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31A581-59F6-9845-B181-591EA022D99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C3B76E-02A1-0F4D-9F0C-1D6BA5699715}"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31A581-59F6-9845-B181-591EA022D99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C3B76E-02A1-0F4D-9F0C-1D6BA5699715}"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31A581-59F6-9845-B181-591EA022D99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C3B76E-02A1-0F4D-9F0C-1D6BA5699715}"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31A581-59F6-9845-B181-591EA022D99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DC3B76E-02A1-0F4D-9F0C-1D6BA5699715}"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31A581-59F6-9845-B181-591EA022D99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DC3B76E-02A1-0F4D-9F0C-1D6BA5699715}" type="datetimeFigureOut">
              <a:rPr lang="en-US" smtClean="0"/>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31A581-59F6-9845-B181-591EA022D99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DC3B76E-02A1-0F4D-9F0C-1D6BA5699715}" type="datetimeFigureOut">
              <a:rPr lang="en-US" smtClean="0"/>
              <a:t>2/18/2019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31A581-59F6-9845-B181-591EA022D99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DC3B76E-02A1-0F4D-9F0C-1D6BA5699715}" type="datetimeFigureOut">
              <a:rPr lang="en-US" smtClean="0"/>
              <a:t>2/18/2019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31A581-59F6-9845-B181-591EA022D99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C3B76E-02A1-0F4D-9F0C-1D6BA5699715}" type="datetimeFigureOut">
              <a:rPr lang="en-US" smtClean="0"/>
              <a:t>2/18/2019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31A581-59F6-9845-B181-591EA022D99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CDC3B76E-02A1-0F4D-9F0C-1D6BA5699715}" type="datetimeFigureOut">
              <a:rPr lang="en-US" smtClean="0"/>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31A581-59F6-9845-B181-591EA022D99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CDC3B76E-02A1-0F4D-9F0C-1D6BA5699715}" type="datetimeFigureOut">
              <a:rPr lang="en-US" smtClean="0"/>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31A581-59F6-9845-B181-591EA022D99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CDC3B76E-02A1-0F4D-9F0C-1D6BA5699715}" type="datetimeFigureOut">
              <a:rPr lang="en-US" smtClean="0"/>
              <a:t>2/18/2019</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D431A581-59F6-9845-B181-591EA022D99A}" type="slidenum">
              <a:rPr lang="en-US" smtClean="0"/>
              <a:t>‹#›</a:t>
            </a:fld>
            <a:endParaRPr lang="en-US"/>
          </a:p>
        </p:txBody>
      </p:sp>
    </p:spTree>
    <p:extLst>
      <p:ext uri="{BB962C8B-B14F-4D97-AF65-F5344CB8AC3E}">
        <p14:creationId xmlns:p14="http://schemas.microsoft.com/office/powerpoint/2010/main" val="5518805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tiff"/><Relationship Id="rId1" Type="http://schemas.openxmlformats.org/officeDocument/2006/relationships/slideLayout" Target="../slideLayouts/slideLayout2.xml"/><Relationship Id="rId4" Type="http://schemas.openxmlformats.org/officeDocument/2006/relationships/image" Target="../media/image7.tiff"/></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6" Type="http://schemas.openxmlformats.org/officeDocument/2006/relationships/image" Target="../media/image25.jpeg"/><Relationship Id="rId21" Type="http://schemas.microsoft.com/office/2007/relationships/hdphoto" Target="../media/hdphoto10.wdp"/><Relationship Id="rId42" Type="http://schemas.openxmlformats.org/officeDocument/2006/relationships/image" Target="../media/image33.jpeg"/><Relationship Id="rId47" Type="http://schemas.microsoft.com/office/2007/relationships/hdphoto" Target="../media/hdphoto23.wdp"/><Relationship Id="rId63" Type="http://schemas.microsoft.com/office/2007/relationships/hdphoto" Target="../media/hdphoto34.wdp"/><Relationship Id="rId68" Type="http://schemas.microsoft.com/office/2007/relationships/hdphoto" Target="../media/hdphoto37.wdp"/><Relationship Id="rId7" Type="http://schemas.microsoft.com/office/2007/relationships/hdphoto" Target="../media/hdphoto3.wdp"/><Relationship Id="rId71" Type="http://schemas.openxmlformats.org/officeDocument/2006/relationships/image" Target="../media/image44.jpeg"/><Relationship Id="rId2" Type="http://schemas.openxmlformats.org/officeDocument/2006/relationships/image" Target="../media/image13.jpeg"/><Relationship Id="rId16" Type="http://schemas.openxmlformats.org/officeDocument/2006/relationships/image" Target="../media/image20.jpeg"/><Relationship Id="rId29" Type="http://schemas.microsoft.com/office/2007/relationships/hdphoto" Target="../media/hdphoto14.wdp"/><Relationship Id="rId11" Type="http://schemas.microsoft.com/office/2007/relationships/hdphoto" Target="../media/hdphoto5.wdp"/><Relationship Id="rId24" Type="http://schemas.openxmlformats.org/officeDocument/2006/relationships/image" Target="../media/image24.jpeg"/><Relationship Id="rId32" Type="http://schemas.openxmlformats.org/officeDocument/2006/relationships/image" Target="../media/image28.jpeg"/><Relationship Id="rId37" Type="http://schemas.microsoft.com/office/2007/relationships/hdphoto" Target="../media/hdphoto18.wdp"/><Relationship Id="rId40" Type="http://schemas.openxmlformats.org/officeDocument/2006/relationships/image" Target="../media/image32.jpeg"/><Relationship Id="rId45" Type="http://schemas.microsoft.com/office/2007/relationships/hdphoto" Target="../media/hdphoto22.wdp"/><Relationship Id="rId53" Type="http://schemas.microsoft.com/office/2007/relationships/hdphoto" Target="../media/hdphoto28.wdp"/><Relationship Id="rId58" Type="http://schemas.openxmlformats.org/officeDocument/2006/relationships/image" Target="../media/image38.jpeg"/><Relationship Id="rId66" Type="http://schemas.microsoft.com/office/2007/relationships/hdphoto" Target="../media/hdphoto36.wdp"/><Relationship Id="rId5" Type="http://schemas.microsoft.com/office/2007/relationships/hdphoto" Target="../media/hdphoto2.wdp"/><Relationship Id="rId61" Type="http://schemas.microsoft.com/office/2007/relationships/hdphoto" Target="../media/hdphoto33.wdp"/><Relationship Id="rId19" Type="http://schemas.microsoft.com/office/2007/relationships/hdphoto" Target="../media/hdphoto9.wdp"/><Relationship Id="rId14" Type="http://schemas.openxmlformats.org/officeDocument/2006/relationships/image" Target="../media/image19.jpeg"/><Relationship Id="rId22" Type="http://schemas.openxmlformats.org/officeDocument/2006/relationships/image" Target="../media/image23.jpeg"/><Relationship Id="rId27" Type="http://schemas.microsoft.com/office/2007/relationships/hdphoto" Target="../media/hdphoto13.wdp"/><Relationship Id="rId30" Type="http://schemas.openxmlformats.org/officeDocument/2006/relationships/image" Target="../media/image27.jpeg"/><Relationship Id="rId35" Type="http://schemas.microsoft.com/office/2007/relationships/hdphoto" Target="../media/hdphoto17.wdp"/><Relationship Id="rId43" Type="http://schemas.microsoft.com/office/2007/relationships/hdphoto" Target="../media/hdphoto21.wdp"/><Relationship Id="rId48" Type="http://schemas.openxmlformats.org/officeDocument/2006/relationships/image" Target="../media/image36.jpeg"/><Relationship Id="rId56" Type="http://schemas.openxmlformats.org/officeDocument/2006/relationships/image" Target="../media/image37.jpeg"/><Relationship Id="rId64" Type="http://schemas.openxmlformats.org/officeDocument/2006/relationships/image" Target="../media/image41.jpeg"/><Relationship Id="rId69" Type="http://schemas.openxmlformats.org/officeDocument/2006/relationships/image" Target="../media/image43.jpeg"/><Relationship Id="rId8" Type="http://schemas.openxmlformats.org/officeDocument/2006/relationships/image" Target="../media/image16.jpeg"/><Relationship Id="rId51" Type="http://schemas.microsoft.com/office/2007/relationships/hdphoto" Target="../media/hdphoto26.wdp"/><Relationship Id="rId72" Type="http://schemas.microsoft.com/office/2007/relationships/hdphoto" Target="../media/hdphoto39.wdp"/><Relationship Id="rId3" Type="http://schemas.microsoft.com/office/2007/relationships/hdphoto" Target="../media/hdphoto1.wdp"/><Relationship Id="rId12" Type="http://schemas.openxmlformats.org/officeDocument/2006/relationships/image" Target="../media/image18.jpeg"/><Relationship Id="rId17" Type="http://schemas.microsoft.com/office/2007/relationships/hdphoto" Target="../media/hdphoto8.wdp"/><Relationship Id="rId25" Type="http://schemas.microsoft.com/office/2007/relationships/hdphoto" Target="../media/hdphoto12.wdp"/><Relationship Id="rId33" Type="http://schemas.microsoft.com/office/2007/relationships/hdphoto" Target="../media/hdphoto16.wdp"/><Relationship Id="rId38" Type="http://schemas.openxmlformats.org/officeDocument/2006/relationships/image" Target="../media/image31.jpeg"/><Relationship Id="rId46" Type="http://schemas.openxmlformats.org/officeDocument/2006/relationships/image" Target="../media/image35.jpeg"/><Relationship Id="rId59" Type="http://schemas.microsoft.com/office/2007/relationships/hdphoto" Target="../media/hdphoto32.wdp"/><Relationship Id="rId67" Type="http://schemas.openxmlformats.org/officeDocument/2006/relationships/image" Target="../media/image42.jpeg"/><Relationship Id="rId20" Type="http://schemas.openxmlformats.org/officeDocument/2006/relationships/image" Target="../media/image22.jpeg"/><Relationship Id="rId41" Type="http://schemas.microsoft.com/office/2007/relationships/hdphoto" Target="../media/hdphoto20.wdp"/><Relationship Id="rId54" Type="http://schemas.microsoft.com/office/2007/relationships/hdphoto" Target="../media/hdphoto29.wdp"/><Relationship Id="rId62" Type="http://schemas.openxmlformats.org/officeDocument/2006/relationships/image" Target="../media/image40.jpeg"/><Relationship Id="rId70" Type="http://schemas.microsoft.com/office/2007/relationships/hdphoto" Target="../media/hdphoto38.wdp"/><Relationship Id="rId1" Type="http://schemas.openxmlformats.org/officeDocument/2006/relationships/slideLayout" Target="../slideLayouts/slideLayout2.xml"/><Relationship Id="rId6" Type="http://schemas.openxmlformats.org/officeDocument/2006/relationships/image" Target="../media/image15.jpeg"/><Relationship Id="rId15" Type="http://schemas.microsoft.com/office/2007/relationships/hdphoto" Target="../media/hdphoto7.wdp"/><Relationship Id="rId23" Type="http://schemas.microsoft.com/office/2007/relationships/hdphoto" Target="../media/hdphoto11.wdp"/><Relationship Id="rId28" Type="http://schemas.openxmlformats.org/officeDocument/2006/relationships/image" Target="../media/image26.jpeg"/><Relationship Id="rId36" Type="http://schemas.openxmlformats.org/officeDocument/2006/relationships/image" Target="../media/image30.jpeg"/><Relationship Id="rId49" Type="http://schemas.microsoft.com/office/2007/relationships/hdphoto" Target="../media/hdphoto24.wdp"/><Relationship Id="rId57" Type="http://schemas.microsoft.com/office/2007/relationships/hdphoto" Target="../media/hdphoto31.wdp"/><Relationship Id="rId10" Type="http://schemas.openxmlformats.org/officeDocument/2006/relationships/image" Target="../media/image17.jpeg"/><Relationship Id="rId31" Type="http://schemas.microsoft.com/office/2007/relationships/hdphoto" Target="../media/hdphoto15.wdp"/><Relationship Id="rId44" Type="http://schemas.openxmlformats.org/officeDocument/2006/relationships/image" Target="../media/image34.jpeg"/><Relationship Id="rId52" Type="http://schemas.microsoft.com/office/2007/relationships/hdphoto" Target="../media/hdphoto27.wdp"/><Relationship Id="rId60" Type="http://schemas.openxmlformats.org/officeDocument/2006/relationships/image" Target="../media/image39.jpeg"/><Relationship Id="rId65" Type="http://schemas.microsoft.com/office/2007/relationships/hdphoto" Target="../media/hdphoto35.wdp"/><Relationship Id="rId4" Type="http://schemas.openxmlformats.org/officeDocument/2006/relationships/image" Target="../media/image14.jpeg"/><Relationship Id="rId9" Type="http://schemas.microsoft.com/office/2007/relationships/hdphoto" Target="../media/hdphoto4.wdp"/><Relationship Id="rId13" Type="http://schemas.microsoft.com/office/2007/relationships/hdphoto" Target="../media/hdphoto6.wdp"/><Relationship Id="rId18" Type="http://schemas.openxmlformats.org/officeDocument/2006/relationships/image" Target="../media/image21.jpeg"/><Relationship Id="rId39" Type="http://schemas.microsoft.com/office/2007/relationships/hdphoto" Target="../media/hdphoto19.wdp"/><Relationship Id="rId34" Type="http://schemas.openxmlformats.org/officeDocument/2006/relationships/image" Target="../media/image29.jpeg"/><Relationship Id="rId50" Type="http://schemas.microsoft.com/office/2007/relationships/hdphoto" Target="../media/hdphoto25.wdp"/><Relationship Id="rId55" Type="http://schemas.microsoft.com/office/2007/relationships/hdphoto" Target="../media/hdphoto30.wdp"/></Relationships>
</file>

<file path=ppt/slides/_rels/slide6.xml.rels><?xml version="1.0" encoding="UTF-8" standalone="yes"?>
<Relationships xmlns="http://schemas.openxmlformats.org/package/2006/relationships"><Relationship Id="rId13" Type="http://schemas.microsoft.com/office/2007/relationships/hdphoto" Target="../media/hdphoto45.wdp"/><Relationship Id="rId18" Type="http://schemas.openxmlformats.org/officeDocument/2006/relationships/image" Target="../media/image53.png"/><Relationship Id="rId26" Type="http://schemas.openxmlformats.org/officeDocument/2006/relationships/image" Target="../media/image57.png"/><Relationship Id="rId21" Type="http://schemas.microsoft.com/office/2007/relationships/hdphoto" Target="../media/hdphoto49.wdp"/><Relationship Id="rId34" Type="http://schemas.openxmlformats.org/officeDocument/2006/relationships/image" Target="../media/image61.png"/><Relationship Id="rId7" Type="http://schemas.microsoft.com/office/2007/relationships/hdphoto" Target="../media/hdphoto42.wdp"/><Relationship Id="rId12" Type="http://schemas.openxmlformats.org/officeDocument/2006/relationships/image" Target="../media/image50.png"/><Relationship Id="rId17" Type="http://schemas.microsoft.com/office/2007/relationships/hdphoto" Target="../media/hdphoto47.wdp"/><Relationship Id="rId25" Type="http://schemas.microsoft.com/office/2007/relationships/hdphoto" Target="../media/hdphoto51.wdp"/><Relationship Id="rId33" Type="http://schemas.microsoft.com/office/2007/relationships/hdphoto" Target="../media/hdphoto55.wdp"/><Relationship Id="rId38" Type="http://schemas.openxmlformats.org/officeDocument/2006/relationships/image" Target="../media/image63.tiff"/><Relationship Id="rId2" Type="http://schemas.openxmlformats.org/officeDocument/2006/relationships/image" Target="../media/image45.png"/><Relationship Id="rId16" Type="http://schemas.openxmlformats.org/officeDocument/2006/relationships/image" Target="../media/image52.png"/><Relationship Id="rId20" Type="http://schemas.openxmlformats.org/officeDocument/2006/relationships/image" Target="../media/image54.png"/><Relationship Id="rId29" Type="http://schemas.microsoft.com/office/2007/relationships/hdphoto" Target="../media/hdphoto53.wdp"/><Relationship Id="rId1" Type="http://schemas.openxmlformats.org/officeDocument/2006/relationships/slideLayout" Target="../slideLayouts/slideLayout1.xml"/><Relationship Id="rId6" Type="http://schemas.openxmlformats.org/officeDocument/2006/relationships/image" Target="../media/image47.png"/><Relationship Id="rId11" Type="http://schemas.microsoft.com/office/2007/relationships/hdphoto" Target="../media/hdphoto44.wdp"/><Relationship Id="rId24" Type="http://schemas.openxmlformats.org/officeDocument/2006/relationships/image" Target="../media/image56.png"/><Relationship Id="rId32" Type="http://schemas.openxmlformats.org/officeDocument/2006/relationships/image" Target="../media/image60.png"/><Relationship Id="rId37" Type="http://schemas.microsoft.com/office/2007/relationships/hdphoto" Target="../media/hdphoto57.wdp"/><Relationship Id="rId5" Type="http://schemas.microsoft.com/office/2007/relationships/hdphoto" Target="../media/hdphoto41.wdp"/><Relationship Id="rId15" Type="http://schemas.microsoft.com/office/2007/relationships/hdphoto" Target="../media/hdphoto46.wdp"/><Relationship Id="rId23" Type="http://schemas.microsoft.com/office/2007/relationships/hdphoto" Target="../media/hdphoto50.wdp"/><Relationship Id="rId28" Type="http://schemas.openxmlformats.org/officeDocument/2006/relationships/image" Target="../media/image58.png"/><Relationship Id="rId36" Type="http://schemas.openxmlformats.org/officeDocument/2006/relationships/image" Target="../media/image62.png"/><Relationship Id="rId10" Type="http://schemas.openxmlformats.org/officeDocument/2006/relationships/image" Target="../media/image49.png"/><Relationship Id="rId19" Type="http://schemas.microsoft.com/office/2007/relationships/hdphoto" Target="../media/hdphoto48.wdp"/><Relationship Id="rId31" Type="http://schemas.microsoft.com/office/2007/relationships/hdphoto" Target="../media/hdphoto54.wdp"/><Relationship Id="rId4" Type="http://schemas.openxmlformats.org/officeDocument/2006/relationships/image" Target="../media/image46.png"/><Relationship Id="rId9" Type="http://schemas.microsoft.com/office/2007/relationships/hdphoto" Target="../media/hdphoto43.wdp"/><Relationship Id="rId14" Type="http://schemas.openxmlformats.org/officeDocument/2006/relationships/image" Target="../media/image51.png"/><Relationship Id="rId22" Type="http://schemas.openxmlformats.org/officeDocument/2006/relationships/image" Target="../media/image55.png"/><Relationship Id="rId27" Type="http://schemas.microsoft.com/office/2007/relationships/hdphoto" Target="../media/hdphoto52.wdp"/><Relationship Id="rId30" Type="http://schemas.openxmlformats.org/officeDocument/2006/relationships/image" Target="../media/image59.png"/><Relationship Id="rId35" Type="http://schemas.microsoft.com/office/2007/relationships/hdphoto" Target="../media/hdphoto56.wdp"/><Relationship Id="rId8" Type="http://schemas.openxmlformats.org/officeDocument/2006/relationships/image" Target="../media/image48.png"/><Relationship Id="rId3" Type="http://schemas.microsoft.com/office/2007/relationships/hdphoto" Target="../media/hdphoto40.wdp"/></Relationships>
</file>

<file path=ppt/slides/_rels/slide7.xml.rels><?xml version="1.0" encoding="UTF-8" standalone="yes"?>
<Relationships xmlns="http://schemas.openxmlformats.org/package/2006/relationships"><Relationship Id="rId2" Type="http://schemas.openxmlformats.org/officeDocument/2006/relationships/image" Target="../media/image64.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27FD1C3-278C-4044-B476-0D2BDBF33CB9}"/>
              </a:ext>
            </a:extLst>
          </p:cNvPr>
          <p:cNvPicPr>
            <a:picLocks noChangeAspect="1"/>
          </p:cNvPicPr>
          <p:nvPr/>
        </p:nvPicPr>
        <p:blipFill>
          <a:blip r:embed="rId2"/>
          <a:stretch>
            <a:fillRect/>
          </a:stretch>
        </p:blipFill>
        <p:spPr>
          <a:xfrm>
            <a:off x="487110" y="694872"/>
            <a:ext cx="3786267" cy="1958094"/>
          </a:xfrm>
          <a:prstGeom prst="rect">
            <a:avLst/>
          </a:prstGeom>
        </p:spPr>
      </p:pic>
      <p:grpSp>
        <p:nvGrpSpPr>
          <p:cNvPr id="47" name="Group 46">
            <a:extLst>
              <a:ext uri="{FF2B5EF4-FFF2-40B4-BE49-F238E27FC236}">
                <a16:creationId xmlns:a16="http://schemas.microsoft.com/office/drawing/2014/main" id="{444B77D4-C475-49A1-9F4F-593D3F8975AC}"/>
              </a:ext>
            </a:extLst>
          </p:cNvPr>
          <p:cNvGrpSpPr/>
          <p:nvPr/>
        </p:nvGrpSpPr>
        <p:grpSpPr>
          <a:xfrm>
            <a:off x="632389" y="3628348"/>
            <a:ext cx="6682627" cy="2168466"/>
            <a:chOff x="384949" y="3306255"/>
            <a:chExt cx="6682627" cy="2168466"/>
          </a:xfrm>
        </p:grpSpPr>
        <p:grpSp>
          <p:nvGrpSpPr>
            <p:cNvPr id="53" name="Group 52">
              <a:extLst>
                <a:ext uri="{FF2B5EF4-FFF2-40B4-BE49-F238E27FC236}">
                  <a16:creationId xmlns:a16="http://schemas.microsoft.com/office/drawing/2014/main" id="{4F4D9D9F-7A1B-AD44-B84E-1B0DAF68E43D}"/>
                </a:ext>
              </a:extLst>
            </p:cNvPr>
            <p:cNvGrpSpPr/>
            <p:nvPr/>
          </p:nvGrpSpPr>
          <p:grpSpPr>
            <a:xfrm>
              <a:off x="4840278" y="3530265"/>
              <a:ext cx="2227298" cy="1518190"/>
              <a:chOff x="5524469" y="2479257"/>
              <a:chExt cx="2227298" cy="1518190"/>
            </a:xfrm>
          </p:grpSpPr>
          <p:pic>
            <p:nvPicPr>
              <p:cNvPr id="68" name="Picture 67">
                <a:extLst>
                  <a:ext uri="{FF2B5EF4-FFF2-40B4-BE49-F238E27FC236}">
                    <a16:creationId xmlns:a16="http://schemas.microsoft.com/office/drawing/2014/main" id="{D7A0FDF7-9B6B-2C41-A059-1CE5E6409BA0}"/>
                  </a:ext>
                </a:extLst>
              </p:cNvPr>
              <p:cNvPicPr>
                <a:picLocks noChangeAspect="1"/>
              </p:cNvPicPr>
              <p:nvPr/>
            </p:nvPicPr>
            <p:blipFill rotWithShape="1">
              <a:blip r:embed="rId3"/>
              <a:srcRect l="78275" r="14746"/>
              <a:stretch/>
            </p:blipFill>
            <p:spPr>
              <a:xfrm>
                <a:off x="6325285" y="2539164"/>
                <a:ext cx="184484" cy="1458283"/>
              </a:xfrm>
              <a:prstGeom prst="rect">
                <a:avLst/>
              </a:prstGeom>
            </p:spPr>
          </p:pic>
          <p:sp>
            <p:nvSpPr>
              <p:cNvPr id="69" name="TextBox 68">
                <a:extLst>
                  <a:ext uri="{FF2B5EF4-FFF2-40B4-BE49-F238E27FC236}">
                    <a16:creationId xmlns:a16="http://schemas.microsoft.com/office/drawing/2014/main" id="{C56275E9-1454-6E4F-B1DA-0A0CBF2C069E}"/>
                  </a:ext>
                </a:extLst>
              </p:cNvPr>
              <p:cNvSpPr txBox="1"/>
              <p:nvPr/>
            </p:nvSpPr>
            <p:spPr>
              <a:xfrm>
                <a:off x="6743158" y="2675804"/>
                <a:ext cx="644728" cy="276358"/>
              </a:xfrm>
              <a:prstGeom prst="rect">
                <a:avLst/>
              </a:prstGeom>
              <a:noFill/>
            </p:spPr>
            <p:txBody>
              <a:bodyPr wrap="none" rtlCol="0">
                <a:spAutoFit/>
              </a:bodyPr>
              <a:lstStyle/>
              <a:p>
                <a:r>
                  <a:rPr lang="en-US" dirty="0">
                    <a:latin typeface="Helvetica" pitchFamily="2" charset="0"/>
                  </a:rPr>
                  <a:t>DMSO</a:t>
                </a:r>
              </a:p>
            </p:txBody>
          </p:sp>
          <p:sp>
            <p:nvSpPr>
              <p:cNvPr id="70" name="TextBox 69">
                <a:extLst>
                  <a:ext uri="{FF2B5EF4-FFF2-40B4-BE49-F238E27FC236}">
                    <a16:creationId xmlns:a16="http://schemas.microsoft.com/office/drawing/2014/main" id="{CDCF3934-44D6-C949-BF5B-301DA90CE1BD}"/>
                  </a:ext>
                </a:extLst>
              </p:cNvPr>
              <p:cNvSpPr txBox="1"/>
              <p:nvPr/>
            </p:nvSpPr>
            <p:spPr>
              <a:xfrm>
                <a:off x="6743768" y="3129170"/>
                <a:ext cx="593432" cy="276358"/>
              </a:xfrm>
              <a:prstGeom prst="rect">
                <a:avLst/>
              </a:prstGeom>
              <a:noFill/>
            </p:spPr>
            <p:txBody>
              <a:bodyPr wrap="none" rtlCol="0">
                <a:spAutoFit/>
              </a:bodyPr>
              <a:lstStyle/>
              <a:p>
                <a:r>
                  <a:rPr lang="en-US" dirty="0">
                    <a:latin typeface="Helvetica" pitchFamily="2" charset="0"/>
                  </a:rPr>
                  <a:t>DAPT</a:t>
                </a:r>
              </a:p>
            </p:txBody>
          </p:sp>
          <p:sp>
            <p:nvSpPr>
              <p:cNvPr id="71" name="TextBox 70">
                <a:extLst>
                  <a:ext uri="{FF2B5EF4-FFF2-40B4-BE49-F238E27FC236}">
                    <a16:creationId xmlns:a16="http://schemas.microsoft.com/office/drawing/2014/main" id="{451FA7E7-9241-DD4E-9198-8285EF1DEF1B}"/>
                  </a:ext>
                </a:extLst>
              </p:cNvPr>
              <p:cNvSpPr txBox="1"/>
              <p:nvPr/>
            </p:nvSpPr>
            <p:spPr>
              <a:xfrm>
                <a:off x="6743158" y="3561263"/>
                <a:ext cx="1008609" cy="276358"/>
              </a:xfrm>
              <a:prstGeom prst="rect">
                <a:avLst/>
              </a:prstGeom>
              <a:noFill/>
            </p:spPr>
            <p:txBody>
              <a:bodyPr wrap="none" rtlCol="0">
                <a:spAutoFit/>
              </a:bodyPr>
              <a:lstStyle/>
              <a:p>
                <a:r>
                  <a:rPr lang="en-US" dirty="0">
                    <a:latin typeface="Helvetica" pitchFamily="2" charset="0"/>
                  </a:rPr>
                  <a:t>RO4929097</a:t>
                </a:r>
              </a:p>
            </p:txBody>
          </p:sp>
          <p:sp>
            <p:nvSpPr>
              <p:cNvPr id="72" name="Right Bracket 71">
                <a:extLst>
                  <a:ext uri="{FF2B5EF4-FFF2-40B4-BE49-F238E27FC236}">
                    <a16:creationId xmlns:a16="http://schemas.microsoft.com/office/drawing/2014/main" id="{D4CDE0D7-9F5C-384C-B1C7-12AD69DAB847}"/>
                  </a:ext>
                </a:extLst>
              </p:cNvPr>
              <p:cNvSpPr/>
              <p:nvPr/>
            </p:nvSpPr>
            <p:spPr>
              <a:xfrm>
                <a:off x="6721644" y="3484679"/>
                <a:ext cx="88230" cy="415237"/>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Helvetica" pitchFamily="2" charset="0"/>
                </a:endParaRPr>
              </a:p>
            </p:txBody>
          </p:sp>
          <p:sp>
            <p:nvSpPr>
              <p:cNvPr id="73" name="TextBox 72">
                <a:extLst>
                  <a:ext uri="{FF2B5EF4-FFF2-40B4-BE49-F238E27FC236}">
                    <a16:creationId xmlns:a16="http://schemas.microsoft.com/office/drawing/2014/main" id="{19EABCCF-9668-9A44-BE2D-0BEA351F2B43}"/>
                  </a:ext>
                </a:extLst>
              </p:cNvPr>
              <p:cNvSpPr txBox="1"/>
              <p:nvPr/>
            </p:nvSpPr>
            <p:spPr>
              <a:xfrm>
                <a:off x="6414954" y="3403561"/>
                <a:ext cx="396262" cy="246221"/>
              </a:xfrm>
              <a:prstGeom prst="rect">
                <a:avLst/>
              </a:prstGeom>
              <a:noFill/>
            </p:spPr>
            <p:txBody>
              <a:bodyPr wrap="square" rtlCol="0">
                <a:spAutoFit/>
              </a:bodyPr>
              <a:lstStyle/>
              <a:p>
                <a:r>
                  <a:rPr lang="en-US" sz="1000" dirty="0">
                    <a:latin typeface="Helvetica" pitchFamily="2" charset="0"/>
                  </a:rPr>
                  <a:t>24h</a:t>
                </a:r>
              </a:p>
            </p:txBody>
          </p:sp>
          <p:sp>
            <p:nvSpPr>
              <p:cNvPr id="74" name="TextBox 73">
                <a:extLst>
                  <a:ext uri="{FF2B5EF4-FFF2-40B4-BE49-F238E27FC236}">
                    <a16:creationId xmlns:a16="http://schemas.microsoft.com/office/drawing/2014/main" id="{49D77916-CCB0-E14C-9C26-45708D77A09D}"/>
                  </a:ext>
                </a:extLst>
              </p:cNvPr>
              <p:cNvSpPr txBox="1"/>
              <p:nvPr/>
            </p:nvSpPr>
            <p:spPr>
              <a:xfrm>
                <a:off x="5524469" y="2479257"/>
                <a:ext cx="396262" cy="246221"/>
              </a:xfrm>
              <a:prstGeom prst="rect">
                <a:avLst/>
              </a:prstGeom>
              <a:noFill/>
            </p:spPr>
            <p:txBody>
              <a:bodyPr wrap="none" rtlCol="0">
                <a:spAutoFit/>
              </a:bodyPr>
              <a:lstStyle/>
              <a:p>
                <a:r>
                  <a:rPr lang="en-US" sz="1000" dirty="0">
                    <a:latin typeface="Helvetica" pitchFamily="2" charset="0"/>
                  </a:rPr>
                  <a:t>48h</a:t>
                </a:r>
              </a:p>
            </p:txBody>
          </p:sp>
          <p:sp>
            <p:nvSpPr>
              <p:cNvPr id="75" name="TextBox 74">
                <a:extLst>
                  <a:ext uri="{FF2B5EF4-FFF2-40B4-BE49-F238E27FC236}">
                    <a16:creationId xmlns:a16="http://schemas.microsoft.com/office/drawing/2014/main" id="{2CFA3F7E-E3E2-D446-A325-2DE0CC60D014}"/>
                  </a:ext>
                </a:extLst>
              </p:cNvPr>
              <p:cNvSpPr txBox="1"/>
              <p:nvPr/>
            </p:nvSpPr>
            <p:spPr>
              <a:xfrm>
                <a:off x="6412541" y="2834245"/>
                <a:ext cx="396262" cy="246221"/>
              </a:xfrm>
              <a:prstGeom prst="rect">
                <a:avLst/>
              </a:prstGeom>
              <a:noFill/>
            </p:spPr>
            <p:txBody>
              <a:bodyPr wrap="none" rtlCol="0">
                <a:spAutoFit/>
              </a:bodyPr>
              <a:lstStyle/>
              <a:p>
                <a:r>
                  <a:rPr lang="en-US" sz="1000" dirty="0">
                    <a:latin typeface="Helvetica" pitchFamily="2" charset="0"/>
                  </a:rPr>
                  <a:t>72h</a:t>
                </a:r>
              </a:p>
            </p:txBody>
          </p:sp>
          <p:sp>
            <p:nvSpPr>
              <p:cNvPr id="76" name="TextBox 75">
                <a:extLst>
                  <a:ext uri="{FF2B5EF4-FFF2-40B4-BE49-F238E27FC236}">
                    <a16:creationId xmlns:a16="http://schemas.microsoft.com/office/drawing/2014/main" id="{2477A778-0360-D54B-8E3E-CB3E9848205A}"/>
                  </a:ext>
                </a:extLst>
              </p:cNvPr>
              <p:cNvSpPr txBox="1"/>
              <p:nvPr/>
            </p:nvSpPr>
            <p:spPr>
              <a:xfrm>
                <a:off x="6417040" y="2978029"/>
                <a:ext cx="396262" cy="246221"/>
              </a:xfrm>
              <a:prstGeom prst="rect">
                <a:avLst/>
              </a:prstGeom>
              <a:noFill/>
            </p:spPr>
            <p:txBody>
              <a:bodyPr wrap="none" rtlCol="0">
                <a:spAutoFit/>
              </a:bodyPr>
              <a:lstStyle/>
              <a:p>
                <a:r>
                  <a:rPr lang="en-US" sz="1000" dirty="0">
                    <a:latin typeface="Helvetica" pitchFamily="2" charset="0"/>
                  </a:rPr>
                  <a:t>24h</a:t>
                </a:r>
              </a:p>
            </p:txBody>
          </p:sp>
          <p:sp>
            <p:nvSpPr>
              <p:cNvPr id="77" name="TextBox 76">
                <a:extLst>
                  <a:ext uri="{FF2B5EF4-FFF2-40B4-BE49-F238E27FC236}">
                    <a16:creationId xmlns:a16="http://schemas.microsoft.com/office/drawing/2014/main" id="{5D068036-119C-8242-8AE1-DF97E09EF1D7}"/>
                  </a:ext>
                </a:extLst>
              </p:cNvPr>
              <p:cNvSpPr txBox="1"/>
              <p:nvPr/>
            </p:nvSpPr>
            <p:spPr>
              <a:xfrm>
                <a:off x="6417040" y="3541705"/>
                <a:ext cx="396262" cy="246221"/>
              </a:xfrm>
              <a:prstGeom prst="rect">
                <a:avLst/>
              </a:prstGeom>
              <a:noFill/>
            </p:spPr>
            <p:txBody>
              <a:bodyPr wrap="none" rtlCol="0">
                <a:spAutoFit/>
              </a:bodyPr>
              <a:lstStyle/>
              <a:p>
                <a:r>
                  <a:rPr lang="en-US" sz="1000" dirty="0">
                    <a:latin typeface="Helvetica" pitchFamily="2" charset="0"/>
                  </a:rPr>
                  <a:t>48h</a:t>
                </a:r>
              </a:p>
            </p:txBody>
          </p:sp>
          <p:sp>
            <p:nvSpPr>
              <p:cNvPr id="78" name="TextBox 77">
                <a:extLst>
                  <a:ext uri="{FF2B5EF4-FFF2-40B4-BE49-F238E27FC236}">
                    <a16:creationId xmlns:a16="http://schemas.microsoft.com/office/drawing/2014/main" id="{A655B01E-883B-B64D-BF06-1DFF54058FF4}"/>
                  </a:ext>
                </a:extLst>
              </p:cNvPr>
              <p:cNvSpPr txBox="1"/>
              <p:nvPr/>
            </p:nvSpPr>
            <p:spPr>
              <a:xfrm>
                <a:off x="6408751" y="3265170"/>
                <a:ext cx="396262" cy="246221"/>
              </a:xfrm>
              <a:prstGeom prst="rect">
                <a:avLst/>
              </a:prstGeom>
              <a:noFill/>
            </p:spPr>
            <p:txBody>
              <a:bodyPr wrap="none" rtlCol="0">
                <a:spAutoFit/>
              </a:bodyPr>
              <a:lstStyle/>
              <a:p>
                <a:r>
                  <a:rPr lang="en-US" sz="1000" dirty="0">
                    <a:latin typeface="Helvetica" pitchFamily="2" charset="0"/>
                  </a:rPr>
                  <a:t>72h</a:t>
                </a:r>
              </a:p>
            </p:txBody>
          </p:sp>
          <p:sp>
            <p:nvSpPr>
              <p:cNvPr id="79" name="TextBox 78">
                <a:extLst>
                  <a:ext uri="{FF2B5EF4-FFF2-40B4-BE49-F238E27FC236}">
                    <a16:creationId xmlns:a16="http://schemas.microsoft.com/office/drawing/2014/main" id="{2290C4E2-B641-2046-8996-D70A6398168E}"/>
                  </a:ext>
                </a:extLst>
              </p:cNvPr>
              <p:cNvSpPr txBox="1"/>
              <p:nvPr/>
            </p:nvSpPr>
            <p:spPr>
              <a:xfrm>
                <a:off x="6414954" y="2526630"/>
                <a:ext cx="396262" cy="246221"/>
              </a:xfrm>
              <a:prstGeom prst="rect">
                <a:avLst/>
              </a:prstGeom>
              <a:noFill/>
            </p:spPr>
            <p:txBody>
              <a:bodyPr wrap="none" rtlCol="0">
                <a:spAutoFit/>
              </a:bodyPr>
              <a:lstStyle/>
              <a:p>
                <a:r>
                  <a:rPr lang="en-US" sz="1000" dirty="0">
                    <a:latin typeface="Helvetica" pitchFamily="2" charset="0"/>
                  </a:rPr>
                  <a:t>24h</a:t>
                </a:r>
              </a:p>
            </p:txBody>
          </p:sp>
          <p:sp>
            <p:nvSpPr>
              <p:cNvPr id="80" name="TextBox 79">
                <a:extLst>
                  <a:ext uri="{FF2B5EF4-FFF2-40B4-BE49-F238E27FC236}">
                    <a16:creationId xmlns:a16="http://schemas.microsoft.com/office/drawing/2014/main" id="{DC147F83-18CB-2243-85C0-B90070FB06AD}"/>
                  </a:ext>
                </a:extLst>
              </p:cNvPr>
              <p:cNvSpPr txBox="1"/>
              <p:nvPr/>
            </p:nvSpPr>
            <p:spPr>
              <a:xfrm>
                <a:off x="6408751" y="2683928"/>
                <a:ext cx="396262" cy="246221"/>
              </a:xfrm>
              <a:prstGeom prst="rect">
                <a:avLst/>
              </a:prstGeom>
              <a:noFill/>
            </p:spPr>
            <p:txBody>
              <a:bodyPr wrap="square" rtlCol="0">
                <a:spAutoFit/>
              </a:bodyPr>
              <a:lstStyle/>
              <a:p>
                <a:r>
                  <a:rPr lang="en-US" sz="1000" dirty="0">
                    <a:latin typeface="Helvetica" pitchFamily="2" charset="0"/>
                  </a:rPr>
                  <a:t>48h</a:t>
                </a:r>
              </a:p>
            </p:txBody>
          </p:sp>
          <p:sp>
            <p:nvSpPr>
              <p:cNvPr id="81" name="TextBox 80">
                <a:extLst>
                  <a:ext uri="{FF2B5EF4-FFF2-40B4-BE49-F238E27FC236}">
                    <a16:creationId xmlns:a16="http://schemas.microsoft.com/office/drawing/2014/main" id="{8D4FCADB-76D6-1346-BDBE-BB638AB6F6CA}"/>
                  </a:ext>
                </a:extLst>
              </p:cNvPr>
              <p:cNvSpPr txBox="1"/>
              <p:nvPr/>
            </p:nvSpPr>
            <p:spPr>
              <a:xfrm>
                <a:off x="6410093" y="3700008"/>
                <a:ext cx="396262" cy="246221"/>
              </a:xfrm>
              <a:prstGeom prst="rect">
                <a:avLst/>
              </a:prstGeom>
              <a:noFill/>
            </p:spPr>
            <p:txBody>
              <a:bodyPr wrap="none" rtlCol="0">
                <a:spAutoFit/>
              </a:bodyPr>
              <a:lstStyle/>
              <a:p>
                <a:r>
                  <a:rPr lang="en-US" sz="1000" dirty="0">
                    <a:latin typeface="Helvetica" pitchFamily="2" charset="0"/>
                  </a:rPr>
                  <a:t>72h</a:t>
                </a:r>
              </a:p>
            </p:txBody>
          </p:sp>
        </p:grpSp>
        <p:pic>
          <p:nvPicPr>
            <p:cNvPr id="54" name="Picture 53">
              <a:extLst>
                <a:ext uri="{FF2B5EF4-FFF2-40B4-BE49-F238E27FC236}">
                  <a16:creationId xmlns:a16="http://schemas.microsoft.com/office/drawing/2014/main" id="{5A269BF5-B35D-CD48-B41D-545B8794DBED}"/>
                </a:ext>
              </a:extLst>
            </p:cNvPr>
            <p:cNvPicPr>
              <a:picLocks noChangeAspect="1"/>
            </p:cNvPicPr>
            <p:nvPr/>
          </p:nvPicPr>
          <p:blipFill rotWithShape="1">
            <a:blip r:embed="rId4"/>
            <a:srcRect l="6331" t="12281" r="23340" b="7153"/>
            <a:stretch/>
          </p:blipFill>
          <p:spPr>
            <a:xfrm>
              <a:off x="384949" y="3446775"/>
              <a:ext cx="2435817" cy="1630303"/>
            </a:xfrm>
            <a:prstGeom prst="rect">
              <a:avLst/>
            </a:prstGeom>
          </p:spPr>
        </p:pic>
        <p:sp>
          <p:nvSpPr>
            <p:cNvPr id="55" name="TextBox 54">
              <a:extLst>
                <a:ext uri="{FF2B5EF4-FFF2-40B4-BE49-F238E27FC236}">
                  <a16:creationId xmlns:a16="http://schemas.microsoft.com/office/drawing/2014/main" id="{19AFAD19-3B72-7844-969F-84E2F826D703}"/>
                </a:ext>
              </a:extLst>
            </p:cNvPr>
            <p:cNvSpPr txBox="1"/>
            <p:nvPr/>
          </p:nvSpPr>
          <p:spPr>
            <a:xfrm>
              <a:off x="1317572" y="3306255"/>
              <a:ext cx="652743" cy="276358"/>
            </a:xfrm>
            <a:prstGeom prst="rect">
              <a:avLst/>
            </a:prstGeom>
            <a:noFill/>
          </p:spPr>
          <p:txBody>
            <a:bodyPr wrap="none" rtlCol="0">
              <a:spAutoFit/>
            </a:bodyPr>
            <a:lstStyle/>
            <a:p>
              <a:r>
                <a:rPr lang="en-US" b="1" dirty="0">
                  <a:latin typeface="Helvetica" pitchFamily="2" charset="0"/>
                </a:rPr>
                <a:t>22RV1</a:t>
              </a:r>
            </a:p>
          </p:txBody>
        </p:sp>
        <p:pic>
          <p:nvPicPr>
            <p:cNvPr id="56" name="Picture 55">
              <a:extLst>
                <a:ext uri="{FF2B5EF4-FFF2-40B4-BE49-F238E27FC236}">
                  <a16:creationId xmlns:a16="http://schemas.microsoft.com/office/drawing/2014/main" id="{E71685B2-11AC-5440-BAB4-A4AFB74AB2E5}"/>
                </a:ext>
              </a:extLst>
            </p:cNvPr>
            <p:cNvPicPr>
              <a:picLocks noChangeAspect="1"/>
            </p:cNvPicPr>
            <p:nvPr/>
          </p:nvPicPr>
          <p:blipFill rotWithShape="1">
            <a:blip r:embed="rId5"/>
            <a:srcRect t="10134" r="23580" b="2045"/>
            <a:stretch/>
          </p:blipFill>
          <p:spPr>
            <a:xfrm>
              <a:off x="2768337" y="3380180"/>
              <a:ext cx="2789934" cy="1747561"/>
            </a:xfrm>
            <a:prstGeom prst="rect">
              <a:avLst/>
            </a:prstGeom>
          </p:spPr>
        </p:pic>
        <p:sp>
          <p:nvSpPr>
            <p:cNvPr id="57" name="TextBox 56">
              <a:extLst>
                <a:ext uri="{FF2B5EF4-FFF2-40B4-BE49-F238E27FC236}">
                  <a16:creationId xmlns:a16="http://schemas.microsoft.com/office/drawing/2014/main" id="{F994FE39-EDFD-3A45-8057-23109E7FED43}"/>
                </a:ext>
              </a:extLst>
            </p:cNvPr>
            <p:cNvSpPr txBox="1"/>
            <p:nvPr/>
          </p:nvSpPr>
          <p:spPr>
            <a:xfrm>
              <a:off x="4065691" y="3306255"/>
              <a:ext cx="516488" cy="276358"/>
            </a:xfrm>
            <a:prstGeom prst="rect">
              <a:avLst/>
            </a:prstGeom>
            <a:noFill/>
          </p:spPr>
          <p:txBody>
            <a:bodyPr wrap="none" rtlCol="0">
              <a:spAutoFit/>
            </a:bodyPr>
            <a:lstStyle/>
            <a:p>
              <a:r>
                <a:rPr lang="en-US" b="1" dirty="0">
                  <a:latin typeface="Helvetica" pitchFamily="2" charset="0"/>
                </a:rPr>
                <a:t>C4-2</a:t>
              </a:r>
            </a:p>
          </p:txBody>
        </p:sp>
        <p:sp>
          <p:nvSpPr>
            <p:cNvPr id="58" name="TextBox 57">
              <a:extLst>
                <a:ext uri="{FF2B5EF4-FFF2-40B4-BE49-F238E27FC236}">
                  <a16:creationId xmlns:a16="http://schemas.microsoft.com/office/drawing/2014/main" id="{5DB99D2D-EDFC-DF4F-B535-E5708B33F9F5}"/>
                </a:ext>
              </a:extLst>
            </p:cNvPr>
            <p:cNvSpPr txBox="1"/>
            <p:nvPr/>
          </p:nvSpPr>
          <p:spPr>
            <a:xfrm>
              <a:off x="636285" y="4976880"/>
              <a:ext cx="688009" cy="460382"/>
            </a:xfrm>
            <a:prstGeom prst="rect">
              <a:avLst/>
            </a:prstGeom>
            <a:noFill/>
          </p:spPr>
          <p:txBody>
            <a:bodyPr wrap="none" rtlCol="0">
              <a:spAutoFit/>
            </a:bodyPr>
            <a:lstStyle/>
            <a:p>
              <a:pPr algn="ctr"/>
              <a:r>
                <a:rPr lang="en-US" b="1" dirty="0">
                  <a:latin typeface="Helvetica" pitchFamily="2" charset="0"/>
                </a:rPr>
                <a:t>NICD1 </a:t>
              </a:r>
            </a:p>
            <a:p>
              <a:pPr algn="ctr"/>
              <a:r>
                <a:rPr lang="en-US" b="1" dirty="0">
                  <a:latin typeface="Helvetica" pitchFamily="2" charset="0"/>
                </a:rPr>
                <a:t>1744</a:t>
              </a:r>
            </a:p>
          </p:txBody>
        </p:sp>
        <p:sp>
          <p:nvSpPr>
            <p:cNvPr id="59" name="TextBox 58">
              <a:extLst>
                <a:ext uri="{FF2B5EF4-FFF2-40B4-BE49-F238E27FC236}">
                  <a16:creationId xmlns:a16="http://schemas.microsoft.com/office/drawing/2014/main" id="{F40E7CBE-9DB9-EE41-95A4-B0138B30E0A0}"/>
                </a:ext>
              </a:extLst>
            </p:cNvPr>
            <p:cNvSpPr txBox="1"/>
            <p:nvPr/>
          </p:nvSpPr>
          <p:spPr>
            <a:xfrm>
              <a:off x="1262460" y="4988755"/>
              <a:ext cx="813043" cy="276358"/>
            </a:xfrm>
            <a:prstGeom prst="rect">
              <a:avLst/>
            </a:prstGeom>
            <a:noFill/>
          </p:spPr>
          <p:txBody>
            <a:bodyPr wrap="none" rtlCol="0">
              <a:spAutoFit/>
            </a:bodyPr>
            <a:lstStyle/>
            <a:p>
              <a:pPr algn="ctr"/>
              <a:r>
                <a:rPr lang="en-US" b="1" dirty="0">
                  <a:latin typeface="Helvetica" pitchFamily="2" charset="0"/>
                </a:rPr>
                <a:t>NOTCH1</a:t>
              </a:r>
            </a:p>
          </p:txBody>
        </p:sp>
        <p:sp>
          <p:nvSpPr>
            <p:cNvPr id="60" name="TextBox 59">
              <a:extLst>
                <a:ext uri="{FF2B5EF4-FFF2-40B4-BE49-F238E27FC236}">
                  <a16:creationId xmlns:a16="http://schemas.microsoft.com/office/drawing/2014/main" id="{B10DCE91-2610-FF40-BD4F-2AC79F32A513}"/>
                </a:ext>
              </a:extLst>
            </p:cNvPr>
            <p:cNvSpPr txBox="1"/>
            <p:nvPr/>
          </p:nvSpPr>
          <p:spPr>
            <a:xfrm>
              <a:off x="2043564" y="4988755"/>
              <a:ext cx="644728" cy="276358"/>
            </a:xfrm>
            <a:prstGeom prst="rect">
              <a:avLst/>
            </a:prstGeom>
            <a:noFill/>
          </p:spPr>
          <p:txBody>
            <a:bodyPr wrap="none" rtlCol="0">
              <a:spAutoFit/>
            </a:bodyPr>
            <a:lstStyle/>
            <a:p>
              <a:pPr algn="ctr"/>
              <a:r>
                <a:rPr lang="en-US" b="1" dirty="0">
                  <a:latin typeface="Helvetica" pitchFamily="2" charset="0"/>
                </a:rPr>
                <a:t>NICD3</a:t>
              </a:r>
            </a:p>
          </p:txBody>
        </p:sp>
        <p:sp>
          <p:nvSpPr>
            <p:cNvPr id="61" name="Right Bracket 60">
              <a:extLst>
                <a:ext uri="{FF2B5EF4-FFF2-40B4-BE49-F238E27FC236}">
                  <a16:creationId xmlns:a16="http://schemas.microsoft.com/office/drawing/2014/main" id="{F46B4083-61CD-44AC-AF4A-B1306FC7169B}"/>
                </a:ext>
              </a:extLst>
            </p:cNvPr>
            <p:cNvSpPr/>
            <p:nvPr/>
          </p:nvSpPr>
          <p:spPr>
            <a:xfrm>
              <a:off x="6037453" y="3659884"/>
              <a:ext cx="88230" cy="415237"/>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Helvetica" pitchFamily="2" charset="0"/>
              </a:endParaRPr>
            </a:p>
          </p:txBody>
        </p:sp>
        <p:sp>
          <p:nvSpPr>
            <p:cNvPr id="62" name="Right Bracket 61">
              <a:extLst>
                <a:ext uri="{FF2B5EF4-FFF2-40B4-BE49-F238E27FC236}">
                  <a16:creationId xmlns:a16="http://schemas.microsoft.com/office/drawing/2014/main" id="{4F0184BC-078E-4B66-A430-1753C08C1DB0}"/>
                </a:ext>
              </a:extLst>
            </p:cNvPr>
            <p:cNvSpPr/>
            <p:nvPr/>
          </p:nvSpPr>
          <p:spPr>
            <a:xfrm>
              <a:off x="6036382" y="4095740"/>
              <a:ext cx="88230" cy="415237"/>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Helvetica" pitchFamily="2" charset="0"/>
              </a:endParaRPr>
            </a:p>
          </p:txBody>
        </p:sp>
        <p:sp>
          <p:nvSpPr>
            <p:cNvPr id="63" name="TextBox 62">
              <a:extLst>
                <a:ext uri="{FF2B5EF4-FFF2-40B4-BE49-F238E27FC236}">
                  <a16:creationId xmlns:a16="http://schemas.microsoft.com/office/drawing/2014/main" id="{0CDF6B68-42A5-463C-B865-6C1F8C0B6D09}"/>
                </a:ext>
              </a:extLst>
            </p:cNvPr>
            <p:cNvSpPr txBox="1"/>
            <p:nvPr/>
          </p:nvSpPr>
          <p:spPr>
            <a:xfrm>
              <a:off x="5729421" y="4163751"/>
              <a:ext cx="396262" cy="246221"/>
            </a:xfrm>
            <a:prstGeom prst="rect">
              <a:avLst/>
            </a:prstGeom>
            <a:noFill/>
          </p:spPr>
          <p:txBody>
            <a:bodyPr wrap="square" rtlCol="0">
              <a:spAutoFit/>
            </a:bodyPr>
            <a:lstStyle/>
            <a:p>
              <a:r>
                <a:rPr lang="en-US" sz="1000" dirty="0">
                  <a:latin typeface="Helvetica" pitchFamily="2" charset="0"/>
                </a:rPr>
                <a:t>48h</a:t>
              </a:r>
            </a:p>
          </p:txBody>
        </p:sp>
        <p:sp>
          <p:nvSpPr>
            <p:cNvPr id="64" name="Rectangle 63">
              <a:extLst>
                <a:ext uri="{FF2B5EF4-FFF2-40B4-BE49-F238E27FC236}">
                  <a16:creationId xmlns:a16="http://schemas.microsoft.com/office/drawing/2014/main" id="{D62B7C45-0533-41A0-BAA0-C9E2AD1437E4}"/>
                </a:ext>
              </a:extLst>
            </p:cNvPr>
            <p:cNvSpPr/>
            <p:nvPr/>
          </p:nvSpPr>
          <p:spPr>
            <a:xfrm>
              <a:off x="3351847" y="5014339"/>
              <a:ext cx="2203376" cy="1716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44A3EABF-FE3D-9549-A73B-C6C2113347BC}"/>
                </a:ext>
              </a:extLst>
            </p:cNvPr>
            <p:cNvSpPr txBox="1"/>
            <p:nvPr/>
          </p:nvSpPr>
          <p:spPr>
            <a:xfrm>
              <a:off x="3354895" y="5014339"/>
              <a:ext cx="688009" cy="460382"/>
            </a:xfrm>
            <a:prstGeom prst="rect">
              <a:avLst/>
            </a:prstGeom>
            <a:noFill/>
          </p:spPr>
          <p:txBody>
            <a:bodyPr wrap="none" rtlCol="0">
              <a:spAutoFit/>
            </a:bodyPr>
            <a:lstStyle/>
            <a:p>
              <a:pPr algn="ctr"/>
              <a:r>
                <a:rPr lang="en-US" b="1" dirty="0">
                  <a:latin typeface="Helvetica" pitchFamily="2" charset="0"/>
                </a:rPr>
                <a:t>NICD1 </a:t>
              </a:r>
            </a:p>
            <a:p>
              <a:pPr algn="ctr"/>
              <a:r>
                <a:rPr lang="en-US" b="1" dirty="0">
                  <a:latin typeface="Helvetica" pitchFamily="2" charset="0"/>
                </a:rPr>
                <a:t>1744</a:t>
              </a:r>
            </a:p>
          </p:txBody>
        </p:sp>
        <p:sp>
          <p:nvSpPr>
            <p:cNvPr id="66" name="TextBox 65">
              <a:extLst>
                <a:ext uri="{FF2B5EF4-FFF2-40B4-BE49-F238E27FC236}">
                  <a16:creationId xmlns:a16="http://schemas.microsoft.com/office/drawing/2014/main" id="{7E43C589-391A-2F47-B718-2B339E3253EB}"/>
                </a:ext>
              </a:extLst>
            </p:cNvPr>
            <p:cNvSpPr txBox="1"/>
            <p:nvPr/>
          </p:nvSpPr>
          <p:spPr>
            <a:xfrm>
              <a:off x="3981070" y="5026214"/>
              <a:ext cx="813043" cy="276358"/>
            </a:xfrm>
            <a:prstGeom prst="rect">
              <a:avLst/>
            </a:prstGeom>
            <a:noFill/>
          </p:spPr>
          <p:txBody>
            <a:bodyPr wrap="none" rtlCol="0">
              <a:spAutoFit/>
            </a:bodyPr>
            <a:lstStyle/>
            <a:p>
              <a:pPr algn="ctr"/>
              <a:r>
                <a:rPr lang="en-US" b="1" dirty="0">
                  <a:latin typeface="Helvetica" pitchFamily="2" charset="0"/>
                </a:rPr>
                <a:t>NOTCH1</a:t>
              </a:r>
            </a:p>
          </p:txBody>
        </p:sp>
        <p:sp>
          <p:nvSpPr>
            <p:cNvPr id="67" name="TextBox 66">
              <a:extLst>
                <a:ext uri="{FF2B5EF4-FFF2-40B4-BE49-F238E27FC236}">
                  <a16:creationId xmlns:a16="http://schemas.microsoft.com/office/drawing/2014/main" id="{432CAA2A-CBA3-9149-AADE-55A9439427B2}"/>
                </a:ext>
              </a:extLst>
            </p:cNvPr>
            <p:cNvSpPr txBox="1"/>
            <p:nvPr/>
          </p:nvSpPr>
          <p:spPr>
            <a:xfrm>
              <a:off x="4762174" y="5026214"/>
              <a:ext cx="644728" cy="276358"/>
            </a:xfrm>
            <a:prstGeom prst="rect">
              <a:avLst/>
            </a:prstGeom>
            <a:noFill/>
          </p:spPr>
          <p:txBody>
            <a:bodyPr wrap="none" rtlCol="0">
              <a:spAutoFit/>
            </a:bodyPr>
            <a:lstStyle/>
            <a:p>
              <a:pPr algn="ctr"/>
              <a:r>
                <a:rPr lang="en-US" b="1" dirty="0">
                  <a:latin typeface="Helvetica" pitchFamily="2" charset="0"/>
                </a:rPr>
                <a:t>NICD3</a:t>
              </a:r>
            </a:p>
          </p:txBody>
        </p:sp>
      </p:grpSp>
      <p:sp>
        <p:nvSpPr>
          <p:cNvPr id="3" name="TextBox 2">
            <a:extLst>
              <a:ext uri="{FF2B5EF4-FFF2-40B4-BE49-F238E27FC236}">
                <a16:creationId xmlns:a16="http://schemas.microsoft.com/office/drawing/2014/main" id="{CEAE5C5A-1E42-6349-BDF2-2CCA6D98DCE3}"/>
              </a:ext>
            </a:extLst>
          </p:cNvPr>
          <p:cNvSpPr txBox="1"/>
          <p:nvPr/>
        </p:nvSpPr>
        <p:spPr>
          <a:xfrm>
            <a:off x="487110" y="6066604"/>
            <a:ext cx="6774780" cy="828432"/>
          </a:xfrm>
          <a:prstGeom prst="rect">
            <a:avLst/>
          </a:prstGeom>
          <a:noFill/>
        </p:spPr>
        <p:txBody>
          <a:bodyPr wrap="square" rtlCol="0">
            <a:spAutoFit/>
          </a:bodyPr>
          <a:lstStyle/>
          <a:p>
            <a:pPr algn="just"/>
            <a:r>
              <a:rPr lang="en-US" b="1" dirty="0">
                <a:latin typeface="Helvetica" pitchFamily="2" charset="0"/>
              </a:rPr>
              <a:t>Supplementary Figure 1. Quantification of immunoblotting in Figure 1. </a:t>
            </a:r>
            <a:r>
              <a:rPr lang="en-US" dirty="0">
                <a:latin typeface="Helvetica" pitchFamily="2" charset="0"/>
              </a:rPr>
              <a:t>Western blot images were inverted and densitometry performed in ImageJ dividing value of each band over its GAPDH loading control. Figures correspond to Figure 1A and Figure 1B.</a:t>
            </a:r>
          </a:p>
          <a:p>
            <a:endParaRPr lang="en-US" dirty="0">
              <a:latin typeface="Helvetica" pitchFamily="2" charset="0"/>
            </a:endParaRPr>
          </a:p>
        </p:txBody>
      </p:sp>
      <p:pic>
        <p:nvPicPr>
          <p:cNvPr id="34" name="Picture 33">
            <a:extLst>
              <a:ext uri="{FF2B5EF4-FFF2-40B4-BE49-F238E27FC236}">
                <a16:creationId xmlns:a16="http://schemas.microsoft.com/office/drawing/2014/main" id="{5A269BF5-B35D-CD48-B41D-545B8794DBED}"/>
              </a:ext>
            </a:extLst>
          </p:cNvPr>
          <p:cNvPicPr>
            <a:picLocks noChangeAspect="1"/>
          </p:cNvPicPr>
          <p:nvPr/>
        </p:nvPicPr>
        <p:blipFill rotWithShape="1">
          <a:blip r:embed="rId4"/>
          <a:srcRect l="1205" t="9031" r="93860" b="4196"/>
          <a:stretch/>
        </p:blipFill>
        <p:spPr>
          <a:xfrm>
            <a:off x="409142" y="3747502"/>
            <a:ext cx="170916" cy="1755898"/>
          </a:xfrm>
          <a:prstGeom prst="rect">
            <a:avLst/>
          </a:prstGeom>
        </p:spPr>
      </p:pic>
    </p:spTree>
    <p:extLst>
      <p:ext uri="{BB962C8B-B14F-4D97-AF65-F5344CB8AC3E}">
        <p14:creationId xmlns:p14="http://schemas.microsoft.com/office/powerpoint/2010/main" val="835855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2F087B-320A-E842-AC5A-F28C5E02E035}"/>
              </a:ext>
            </a:extLst>
          </p:cNvPr>
          <p:cNvPicPr>
            <a:picLocks noChangeAspect="1"/>
          </p:cNvPicPr>
          <p:nvPr/>
        </p:nvPicPr>
        <p:blipFill rotWithShape="1">
          <a:blip r:embed="rId2"/>
          <a:srcRect t="10362"/>
          <a:stretch/>
        </p:blipFill>
        <p:spPr>
          <a:xfrm>
            <a:off x="2069258" y="5281347"/>
            <a:ext cx="3791949" cy="1939972"/>
          </a:xfrm>
          <a:prstGeom prst="rect">
            <a:avLst/>
          </a:prstGeom>
        </p:spPr>
      </p:pic>
      <p:pic>
        <p:nvPicPr>
          <p:cNvPr id="10" name="Picture 9">
            <a:extLst>
              <a:ext uri="{FF2B5EF4-FFF2-40B4-BE49-F238E27FC236}">
                <a16:creationId xmlns:a16="http://schemas.microsoft.com/office/drawing/2014/main" id="{636F6CC1-BFE1-E544-979F-0BE8C92335E5}"/>
              </a:ext>
            </a:extLst>
          </p:cNvPr>
          <p:cNvPicPr>
            <a:picLocks noChangeAspect="1"/>
          </p:cNvPicPr>
          <p:nvPr/>
        </p:nvPicPr>
        <p:blipFill rotWithShape="1">
          <a:blip r:embed="rId3"/>
          <a:srcRect t="13754"/>
          <a:stretch/>
        </p:blipFill>
        <p:spPr>
          <a:xfrm>
            <a:off x="2118765" y="2944003"/>
            <a:ext cx="3921760" cy="1971583"/>
          </a:xfrm>
          <a:prstGeom prst="rect">
            <a:avLst/>
          </a:prstGeom>
        </p:spPr>
      </p:pic>
      <p:pic>
        <p:nvPicPr>
          <p:cNvPr id="12" name="Picture 11">
            <a:extLst>
              <a:ext uri="{FF2B5EF4-FFF2-40B4-BE49-F238E27FC236}">
                <a16:creationId xmlns:a16="http://schemas.microsoft.com/office/drawing/2014/main" id="{C5F0ACC3-1CE9-854C-9741-22EB73F031C1}"/>
              </a:ext>
            </a:extLst>
          </p:cNvPr>
          <p:cNvPicPr>
            <a:picLocks noChangeAspect="1"/>
          </p:cNvPicPr>
          <p:nvPr/>
        </p:nvPicPr>
        <p:blipFill rotWithShape="1">
          <a:blip r:embed="rId4"/>
          <a:srcRect t="13851"/>
          <a:stretch/>
        </p:blipFill>
        <p:spPr>
          <a:xfrm>
            <a:off x="2118765" y="501428"/>
            <a:ext cx="3921760" cy="1995624"/>
          </a:xfrm>
          <a:prstGeom prst="rect">
            <a:avLst/>
          </a:prstGeom>
        </p:spPr>
      </p:pic>
      <p:sp>
        <p:nvSpPr>
          <p:cNvPr id="6" name="TextBox 5">
            <a:extLst>
              <a:ext uri="{FF2B5EF4-FFF2-40B4-BE49-F238E27FC236}">
                <a16:creationId xmlns:a16="http://schemas.microsoft.com/office/drawing/2014/main" id="{87CA1929-52DD-464D-BD02-74FC9CCA4AD2}"/>
              </a:ext>
            </a:extLst>
          </p:cNvPr>
          <p:cNvSpPr txBox="1"/>
          <p:nvPr/>
        </p:nvSpPr>
        <p:spPr>
          <a:xfrm>
            <a:off x="3349893" y="338932"/>
            <a:ext cx="729752" cy="307777"/>
          </a:xfrm>
          <a:prstGeom prst="rect">
            <a:avLst/>
          </a:prstGeom>
          <a:noFill/>
        </p:spPr>
        <p:txBody>
          <a:bodyPr wrap="none" rtlCol="0">
            <a:spAutoFit/>
          </a:bodyPr>
          <a:lstStyle/>
          <a:p>
            <a:r>
              <a:rPr lang="en-US" sz="1400" b="1" u="sng" dirty="0">
                <a:latin typeface="Helvetica" pitchFamily="2" charset="0"/>
              </a:rPr>
              <a:t>22RV1</a:t>
            </a:r>
          </a:p>
        </p:txBody>
      </p:sp>
      <p:sp>
        <p:nvSpPr>
          <p:cNvPr id="8" name="TextBox 7">
            <a:extLst>
              <a:ext uri="{FF2B5EF4-FFF2-40B4-BE49-F238E27FC236}">
                <a16:creationId xmlns:a16="http://schemas.microsoft.com/office/drawing/2014/main" id="{6DE9D5F8-9688-3F42-921F-128BF9A33374}"/>
              </a:ext>
            </a:extLst>
          </p:cNvPr>
          <p:cNvSpPr txBox="1"/>
          <p:nvPr/>
        </p:nvSpPr>
        <p:spPr>
          <a:xfrm>
            <a:off x="3392640" y="2865141"/>
            <a:ext cx="572593" cy="307777"/>
          </a:xfrm>
          <a:prstGeom prst="rect">
            <a:avLst/>
          </a:prstGeom>
          <a:noFill/>
        </p:spPr>
        <p:txBody>
          <a:bodyPr wrap="none" rtlCol="0">
            <a:spAutoFit/>
          </a:bodyPr>
          <a:lstStyle/>
          <a:p>
            <a:r>
              <a:rPr lang="en-US" sz="1400" b="1" u="sng" dirty="0">
                <a:latin typeface="Helvetica" pitchFamily="2" charset="0"/>
              </a:rPr>
              <a:t>C4-2</a:t>
            </a:r>
          </a:p>
        </p:txBody>
      </p:sp>
      <p:sp>
        <p:nvSpPr>
          <p:cNvPr id="9" name="TextBox 8">
            <a:extLst>
              <a:ext uri="{FF2B5EF4-FFF2-40B4-BE49-F238E27FC236}">
                <a16:creationId xmlns:a16="http://schemas.microsoft.com/office/drawing/2014/main" id="{7712C11E-D96A-6443-82B8-1A6BD32011F7}"/>
              </a:ext>
            </a:extLst>
          </p:cNvPr>
          <p:cNvSpPr txBox="1"/>
          <p:nvPr/>
        </p:nvSpPr>
        <p:spPr>
          <a:xfrm>
            <a:off x="3349893" y="5115592"/>
            <a:ext cx="712054" cy="307777"/>
          </a:xfrm>
          <a:prstGeom prst="rect">
            <a:avLst/>
          </a:prstGeom>
          <a:noFill/>
        </p:spPr>
        <p:txBody>
          <a:bodyPr wrap="none" rtlCol="0">
            <a:spAutoFit/>
          </a:bodyPr>
          <a:lstStyle/>
          <a:p>
            <a:r>
              <a:rPr lang="en-US" sz="1400" b="1" u="sng" dirty="0">
                <a:latin typeface="Helvetica" pitchFamily="2" charset="0"/>
              </a:rPr>
              <a:t>22Rv1</a:t>
            </a:r>
          </a:p>
        </p:txBody>
      </p:sp>
      <p:sp>
        <p:nvSpPr>
          <p:cNvPr id="4" name="Rectangle 3">
            <a:extLst>
              <a:ext uri="{FF2B5EF4-FFF2-40B4-BE49-F238E27FC236}">
                <a16:creationId xmlns:a16="http://schemas.microsoft.com/office/drawing/2014/main" id="{4285D3A4-B647-4B45-82D8-4F22E34176AD}"/>
              </a:ext>
            </a:extLst>
          </p:cNvPr>
          <p:cNvSpPr/>
          <p:nvPr/>
        </p:nvSpPr>
        <p:spPr>
          <a:xfrm>
            <a:off x="480599" y="7597329"/>
            <a:ext cx="6774780" cy="1569660"/>
          </a:xfrm>
          <a:prstGeom prst="rect">
            <a:avLst/>
          </a:prstGeom>
        </p:spPr>
        <p:txBody>
          <a:bodyPr wrap="square">
            <a:spAutoFit/>
          </a:bodyPr>
          <a:lstStyle/>
          <a:p>
            <a:pPr algn="just"/>
            <a:r>
              <a:rPr lang="en-US" sz="1200" b="1" dirty="0">
                <a:latin typeface="Helvetica" pitchFamily="2" charset="0"/>
              </a:rPr>
              <a:t>Supplementary Figure 2. Animal weights from Figure 3 xenografts. </a:t>
            </a:r>
            <a:r>
              <a:rPr lang="en-US" sz="1200" dirty="0">
                <a:latin typeface="Helvetica" pitchFamily="2" charset="0"/>
                <a:ea typeface="Calibri" panose="020F0502020204030204" pitchFamily="34" charset="0"/>
              </a:rPr>
              <a:t>Animals were weighed every third day to monitor any toxicity of inhibitors. Toxicity was determined by 20 % or higher loss of body weight or signs of distressed behavior including hunched posture, loss of appetite and activity. Animal weights were averaged per group, graphed as percent of animal start weight. Error bars= SEM. </a:t>
            </a:r>
            <a:r>
              <a:rPr lang="en-US" sz="1200" dirty="0">
                <a:solidFill>
                  <a:srgbClr val="000000"/>
                </a:solidFill>
                <a:latin typeface="Helvetica" pitchFamily="2" charset="0"/>
                <a:ea typeface="Calibri" panose="020F0502020204030204" pitchFamily="34" charset="0"/>
              </a:rPr>
              <a:t>Student's t-test was performed on each time point in all three studies. There was no statistically significant difference (p&gt;0.05) between the control and treatment or Delta-Notch1 experimental arms at each time point.</a:t>
            </a:r>
            <a:r>
              <a:rPr lang="en-US" sz="1200" dirty="0">
                <a:latin typeface="Helvetica" pitchFamily="2" charset="0"/>
                <a:ea typeface="Calibri" panose="020F0502020204030204" pitchFamily="34" charset="0"/>
              </a:rPr>
              <a:t> We observed no measurable toxicity in animals treated with RO4929097 when compared to the vehicle treated arm.</a:t>
            </a:r>
            <a:endParaRPr lang="en-US" sz="1200" dirty="0">
              <a:effectLst/>
              <a:latin typeface="Helvetica" pitchFamily="2" charset="0"/>
              <a:ea typeface="Calibri" panose="020F0502020204030204" pitchFamily="34" charset="0"/>
            </a:endParaRPr>
          </a:p>
        </p:txBody>
      </p:sp>
    </p:spTree>
    <p:extLst>
      <p:ext uri="{BB962C8B-B14F-4D97-AF65-F5344CB8AC3E}">
        <p14:creationId xmlns:p14="http://schemas.microsoft.com/office/powerpoint/2010/main" val="1546509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1EC7CF2A-957E-46F6-8805-712C5248AB4F}"/>
              </a:ext>
            </a:extLst>
          </p:cNvPr>
          <p:cNvGrpSpPr/>
          <p:nvPr/>
        </p:nvGrpSpPr>
        <p:grpSpPr>
          <a:xfrm>
            <a:off x="398652" y="1154706"/>
            <a:ext cx="3388269" cy="2112767"/>
            <a:chOff x="60133" y="1081503"/>
            <a:chExt cx="3388269" cy="2112767"/>
          </a:xfrm>
        </p:grpSpPr>
        <p:pic>
          <p:nvPicPr>
            <p:cNvPr id="6" name="Picture 5">
              <a:extLst>
                <a:ext uri="{FF2B5EF4-FFF2-40B4-BE49-F238E27FC236}">
                  <a16:creationId xmlns:a16="http://schemas.microsoft.com/office/drawing/2014/main" id="{7D682ABE-1954-8B43-91D3-81D5D7C360A7}"/>
                </a:ext>
              </a:extLst>
            </p:cNvPr>
            <p:cNvPicPr>
              <a:picLocks noChangeAspect="1"/>
            </p:cNvPicPr>
            <p:nvPr/>
          </p:nvPicPr>
          <p:blipFill rotWithShape="1">
            <a:blip r:embed="rId2"/>
            <a:srcRect t="10609" r="18543" b="23396"/>
            <a:stretch/>
          </p:blipFill>
          <p:spPr>
            <a:xfrm>
              <a:off x="264026" y="1353788"/>
              <a:ext cx="2396047" cy="1458122"/>
            </a:xfrm>
            <a:prstGeom prst="rect">
              <a:avLst/>
            </a:prstGeom>
          </p:spPr>
        </p:pic>
        <p:sp>
          <p:nvSpPr>
            <p:cNvPr id="8" name="TextBox 7">
              <a:extLst>
                <a:ext uri="{FF2B5EF4-FFF2-40B4-BE49-F238E27FC236}">
                  <a16:creationId xmlns:a16="http://schemas.microsoft.com/office/drawing/2014/main" id="{081E7B6F-588D-4E40-8BC3-67CF26FC752C}"/>
                </a:ext>
              </a:extLst>
            </p:cNvPr>
            <p:cNvSpPr txBox="1"/>
            <p:nvPr/>
          </p:nvSpPr>
          <p:spPr>
            <a:xfrm>
              <a:off x="1307430" y="1899109"/>
              <a:ext cx="243978" cy="276358"/>
            </a:xfrm>
            <a:prstGeom prst="rect">
              <a:avLst/>
            </a:prstGeom>
            <a:noFill/>
          </p:spPr>
          <p:txBody>
            <a:bodyPr wrap="none" rtlCol="0">
              <a:spAutoFit/>
            </a:bodyPr>
            <a:lstStyle/>
            <a:p>
              <a:r>
                <a:rPr lang="en-US" dirty="0">
                  <a:latin typeface="Helvetica" pitchFamily="2" charset="0"/>
                </a:rPr>
                <a:t>*</a:t>
              </a:r>
            </a:p>
          </p:txBody>
        </p:sp>
        <p:sp>
          <p:nvSpPr>
            <p:cNvPr id="44" name="TextBox 43">
              <a:extLst>
                <a:ext uri="{FF2B5EF4-FFF2-40B4-BE49-F238E27FC236}">
                  <a16:creationId xmlns:a16="http://schemas.microsoft.com/office/drawing/2014/main" id="{B1C0C2BC-4D12-BE4B-BD97-F2C2E677BF9B}"/>
                </a:ext>
              </a:extLst>
            </p:cNvPr>
            <p:cNvSpPr txBox="1"/>
            <p:nvPr/>
          </p:nvSpPr>
          <p:spPr>
            <a:xfrm>
              <a:off x="1163645" y="1102309"/>
              <a:ext cx="652743" cy="276358"/>
            </a:xfrm>
            <a:prstGeom prst="rect">
              <a:avLst/>
            </a:prstGeom>
            <a:noFill/>
          </p:spPr>
          <p:txBody>
            <a:bodyPr wrap="none" rtlCol="0">
              <a:spAutoFit/>
            </a:bodyPr>
            <a:lstStyle/>
            <a:p>
              <a:r>
                <a:rPr lang="en-US" dirty="0">
                  <a:latin typeface="Helvetica" pitchFamily="2" charset="0"/>
                </a:rPr>
                <a:t>22RV1</a:t>
              </a:r>
            </a:p>
          </p:txBody>
        </p:sp>
        <p:sp>
          <p:nvSpPr>
            <p:cNvPr id="46" name="TextBox 45">
              <a:extLst>
                <a:ext uri="{FF2B5EF4-FFF2-40B4-BE49-F238E27FC236}">
                  <a16:creationId xmlns:a16="http://schemas.microsoft.com/office/drawing/2014/main" id="{9A0CC3C5-D83A-AC4E-84BB-A0919C88719F}"/>
                </a:ext>
              </a:extLst>
            </p:cNvPr>
            <p:cNvSpPr txBox="1"/>
            <p:nvPr/>
          </p:nvSpPr>
          <p:spPr>
            <a:xfrm>
              <a:off x="2575024" y="1377536"/>
              <a:ext cx="603050" cy="246221"/>
            </a:xfrm>
            <a:prstGeom prst="rect">
              <a:avLst/>
            </a:prstGeom>
            <a:noFill/>
          </p:spPr>
          <p:txBody>
            <a:bodyPr wrap="none" rtlCol="0">
              <a:spAutoFit/>
            </a:bodyPr>
            <a:lstStyle/>
            <a:p>
              <a:r>
                <a:rPr lang="en-US" sz="1000" dirty="0">
                  <a:latin typeface="Helvetica" pitchFamily="2" charset="0"/>
                </a:rPr>
                <a:t>Vehicle</a:t>
              </a:r>
            </a:p>
          </p:txBody>
        </p:sp>
        <p:sp>
          <p:nvSpPr>
            <p:cNvPr id="49" name="TextBox 48">
              <a:extLst>
                <a:ext uri="{FF2B5EF4-FFF2-40B4-BE49-F238E27FC236}">
                  <a16:creationId xmlns:a16="http://schemas.microsoft.com/office/drawing/2014/main" id="{5B2790B9-673A-E043-A5C7-60A2D54A395E}"/>
                </a:ext>
              </a:extLst>
            </p:cNvPr>
            <p:cNvSpPr txBox="1"/>
            <p:nvPr/>
          </p:nvSpPr>
          <p:spPr>
            <a:xfrm>
              <a:off x="2577651" y="1524395"/>
              <a:ext cx="870751" cy="246221"/>
            </a:xfrm>
            <a:prstGeom prst="rect">
              <a:avLst/>
            </a:prstGeom>
            <a:noFill/>
          </p:spPr>
          <p:txBody>
            <a:bodyPr wrap="none" rtlCol="0">
              <a:spAutoFit/>
            </a:bodyPr>
            <a:lstStyle/>
            <a:p>
              <a:r>
                <a:rPr lang="en-US" sz="1000" dirty="0">
                  <a:solidFill>
                    <a:srgbClr val="FF0000"/>
                  </a:solidFill>
                  <a:latin typeface="Helvetica" pitchFamily="2" charset="0"/>
                </a:rPr>
                <a:t>RO4929097</a:t>
              </a:r>
            </a:p>
          </p:txBody>
        </p:sp>
        <p:sp>
          <p:nvSpPr>
            <p:cNvPr id="52" name="TextBox 51">
              <a:extLst>
                <a:ext uri="{FF2B5EF4-FFF2-40B4-BE49-F238E27FC236}">
                  <a16:creationId xmlns:a16="http://schemas.microsoft.com/office/drawing/2014/main" id="{2A00466C-235E-174C-8058-6BD52220BAB8}"/>
                </a:ext>
              </a:extLst>
            </p:cNvPr>
            <p:cNvSpPr txBox="1"/>
            <p:nvPr/>
          </p:nvSpPr>
          <p:spPr>
            <a:xfrm rot="19218601">
              <a:off x="106339" y="2917912"/>
              <a:ext cx="1027845" cy="276358"/>
            </a:xfrm>
            <a:prstGeom prst="rect">
              <a:avLst/>
            </a:prstGeom>
            <a:noFill/>
          </p:spPr>
          <p:txBody>
            <a:bodyPr wrap="none" rtlCol="0">
              <a:spAutoFit/>
            </a:bodyPr>
            <a:lstStyle/>
            <a:p>
              <a:pPr algn="ctr"/>
              <a:r>
                <a:rPr lang="en-US" dirty="0">
                  <a:latin typeface="Helvetica" pitchFamily="2" charset="0"/>
                </a:rPr>
                <a:t>NICD1 1744</a:t>
              </a:r>
            </a:p>
          </p:txBody>
        </p:sp>
        <p:sp>
          <p:nvSpPr>
            <p:cNvPr id="53" name="TextBox 52">
              <a:extLst>
                <a:ext uri="{FF2B5EF4-FFF2-40B4-BE49-F238E27FC236}">
                  <a16:creationId xmlns:a16="http://schemas.microsoft.com/office/drawing/2014/main" id="{DBE25009-83A5-6846-B94A-43A25AE8F377}"/>
                </a:ext>
              </a:extLst>
            </p:cNvPr>
            <p:cNvSpPr txBox="1"/>
            <p:nvPr/>
          </p:nvSpPr>
          <p:spPr>
            <a:xfrm rot="19201805">
              <a:off x="676628" y="2858355"/>
              <a:ext cx="995485" cy="276358"/>
            </a:xfrm>
            <a:prstGeom prst="rect">
              <a:avLst/>
            </a:prstGeom>
            <a:noFill/>
          </p:spPr>
          <p:txBody>
            <a:bodyPr wrap="square" rtlCol="0">
              <a:spAutoFit/>
            </a:bodyPr>
            <a:lstStyle/>
            <a:p>
              <a:pPr algn="ctr"/>
              <a:r>
                <a:rPr lang="en-US" dirty="0">
                  <a:latin typeface="Helvetica" pitchFamily="2" charset="0"/>
                </a:rPr>
                <a:t>NOTCH1</a:t>
              </a:r>
            </a:p>
          </p:txBody>
        </p:sp>
        <p:sp>
          <p:nvSpPr>
            <p:cNvPr id="55" name="TextBox 54">
              <a:extLst>
                <a:ext uri="{FF2B5EF4-FFF2-40B4-BE49-F238E27FC236}">
                  <a16:creationId xmlns:a16="http://schemas.microsoft.com/office/drawing/2014/main" id="{D9EEDAD2-13F8-644F-80F8-4FBF23E9B173}"/>
                </a:ext>
              </a:extLst>
            </p:cNvPr>
            <p:cNvSpPr txBox="1"/>
            <p:nvPr/>
          </p:nvSpPr>
          <p:spPr>
            <a:xfrm rot="19201805">
              <a:off x="1210028" y="2763105"/>
              <a:ext cx="995485" cy="276358"/>
            </a:xfrm>
            <a:prstGeom prst="rect">
              <a:avLst/>
            </a:prstGeom>
            <a:noFill/>
          </p:spPr>
          <p:txBody>
            <a:bodyPr wrap="square" rtlCol="0">
              <a:spAutoFit/>
            </a:bodyPr>
            <a:lstStyle/>
            <a:p>
              <a:pPr algn="ctr"/>
              <a:r>
                <a:rPr lang="en-US" dirty="0">
                  <a:latin typeface="Helvetica" pitchFamily="2" charset="0"/>
                </a:rPr>
                <a:t>AR</a:t>
              </a:r>
            </a:p>
          </p:txBody>
        </p:sp>
        <p:sp>
          <p:nvSpPr>
            <p:cNvPr id="56" name="TextBox 55">
              <a:extLst>
                <a:ext uri="{FF2B5EF4-FFF2-40B4-BE49-F238E27FC236}">
                  <a16:creationId xmlns:a16="http://schemas.microsoft.com/office/drawing/2014/main" id="{38E2875B-D82D-D845-92BB-428540F62F75}"/>
                </a:ext>
              </a:extLst>
            </p:cNvPr>
            <p:cNvSpPr txBox="1"/>
            <p:nvPr/>
          </p:nvSpPr>
          <p:spPr>
            <a:xfrm rot="19201805">
              <a:off x="1630494" y="2800374"/>
              <a:ext cx="995485" cy="276358"/>
            </a:xfrm>
            <a:prstGeom prst="rect">
              <a:avLst/>
            </a:prstGeom>
            <a:noFill/>
          </p:spPr>
          <p:txBody>
            <a:bodyPr wrap="square" rtlCol="0">
              <a:spAutoFit/>
            </a:bodyPr>
            <a:lstStyle/>
            <a:p>
              <a:pPr algn="ctr"/>
              <a:r>
                <a:rPr lang="en-US" dirty="0">
                  <a:latin typeface="Helvetica" pitchFamily="2" charset="0"/>
                </a:rPr>
                <a:t>AR V7</a:t>
              </a:r>
            </a:p>
          </p:txBody>
        </p:sp>
        <p:sp>
          <p:nvSpPr>
            <p:cNvPr id="4" name="TextBox 3">
              <a:extLst>
                <a:ext uri="{FF2B5EF4-FFF2-40B4-BE49-F238E27FC236}">
                  <a16:creationId xmlns:a16="http://schemas.microsoft.com/office/drawing/2014/main" id="{1A0740D5-C3AB-4F5F-81BF-69A58C676169}"/>
                </a:ext>
              </a:extLst>
            </p:cNvPr>
            <p:cNvSpPr txBox="1"/>
            <p:nvPr/>
          </p:nvSpPr>
          <p:spPr>
            <a:xfrm rot="16200000">
              <a:off x="-796512" y="1938148"/>
              <a:ext cx="1989647" cy="276358"/>
            </a:xfrm>
            <a:prstGeom prst="rect">
              <a:avLst/>
            </a:prstGeom>
            <a:noFill/>
          </p:spPr>
          <p:txBody>
            <a:bodyPr wrap="none" rtlCol="0">
              <a:spAutoFit/>
            </a:bodyPr>
            <a:lstStyle/>
            <a:p>
              <a:r>
                <a:rPr lang="en-US" dirty="0">
                  <a:latin typeface="Helvetica" panose="020B0604020202020204" pitchFamily="34" charset="0"/>
                  <a:cs typeface="Helvetica" panose="020B0604020202020204" pitchFamily="34" charset="0"/>
                </a:rPr>
                <a:t>Fold Change over GAPDH</a:t>
              </a:r>
            </a:p>
          </p:txBody>
        </p:sp>
        <p:sp>
          <p:nvSpPr>
            <p:cNvPr id="37" name="Rectangle 36">
              <a:extLst>
                <a:ext uri="{FF2B5EF4-FFF2-40B4-BE49-F238E27FC236}">
                  <a16:creationId xmlns:a16="http://schemas.microsoft.com/office/drawing/2014/main" id="{F2FED543-C7B7-43ED-A78B-38A6D825D41B}"/>
                </a:ext>
              </a:extLst>
            </p:cNvPr>
            <p:cNvSpPr/>
            <p:nvPr/>
          </p:nvSpPr>
          <p:spPr>
            <a:xfrm>
              <a:off x="271394" y="1184174"/>
              <a:ext cx="270328" cy="156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C868D7A7-96FD-4182-A5B6-73FEA1B47AC0}"/>
                </a:ext>
              </a:extLst>
            </p:cNvPr>
            <p:cNvSpPr txBox="1"/>
            <p:nvPr/>
          </p:nvSpPr>
          <p:spPr>
            <a:xfrm>
              <a:off x="327527" y="1252667"/>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3</a:t>
              </a:r>
            </a:p>
          </p:txBody>
        </p:sp>
        <p:sp>
          <p:nvSpPr>
            <p:cNvPr id="39" name="TextBox 38">
              <a:extLst>
                <a:ext uri="{FF2B5EF4-FFF2-40B4-BE49-F238E27FC236}">
                  <a16:creationId xmlns:a16="http://schemas.microsoft.com/office/drawing/2014/main" id="{5CD56D55-E657-44C1-9084-238B3DD7AA25}"/>
                </a:ext>
              </a:extLst>
            </p:cNvPr>
            <p:cNvSpPr txBox="1"/>
            <p:nvPr/>
          </p:nvSpPr>
          <p:spPr>
            <a:xfrm>
              <a:off x="319016" y="1667714"/>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2</a:t>
              </a:r>
            </a:p>
          </p:txBody>
        </p:sp>
        <p:sp>
          <p:nvSpPr>
            <p:cNvPr id="40" name="TextBox 39">
              <a:extLst>
                <a:ext uri="{FF2B5EF4-FFF2-40B4-BE49-F238E27FC236}">
                  <a16:creationId xmlns:a16="http://schemas.microsoft.com/office/drawing/2014/main" id="{CBE818D8-BCE1-446C-8116-EA0090F523B2}"/>
                </a:ext>
              </a:extLst>
            </p:cNvPr>
            <p:cNvSpPr txBox="1"/>
            <p:nvPr/>
          </p:nvSpPr>
          <p:spPr>
            <a:xfrm>
              <a:off x="336180" y="2106507"/>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1</a:t>
              </a:r>
            </a:p>
          </p:txBody>
        </p:sp>
        <p:sp>
          <p:nvSpPr>
            <p:cNvPr id="42" name="TextBox 41">
              <a:extLst>
                <a:ext uri="{FF2B5EF4-FFF2-40B4-BE49-F238E27FC236}">
                  <a16:creationId xmlns:a16="http://schemas.microsoft.com/office/drawing/2014/main" id="{A7B6741E-3F47-410E-86E7-CC8B7CC58BED}"/>
                </a:ext>
              </a:extLst>
            </p:cNvPr>
            <p:cNvSpPr txBox="1"/>
            <p:nvPr/>
          </p:nvSpPr>
          <p:spPr>
            <a:xfrm>
              <a:off x="335991" y="2529188"/>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0</a:t>
              </a:r>
            </a:p>
          </p:txBody>
        </p:sp>
      </p:grpSp>
      <p:grpSp>
        <p:nvGrpSpPr>
          <p:cNvPr id="19" name="Group 18">
            <a:extLst>
              <a:ext uri="{FF2B5EF4-FFF2-40B4-BE49-F238E27FC236}">
                <a16:creationId xmlns:a16="http://schemas.microsoft.com/office/drawing/2014/main" id="{82AD866D-2021-4550-B1EF-370D1365C913}"/>
              </a:ext>
            </a:extLst>
          </p:cNvPr>
          <p:cNvGrpSpPr/>
          <p:nvPr/>
        </p:nvGrpSpPr>
        <p:grpSpPr>
          <a:xfrm>
            <a:off x="4055539" y="1102309"/>
            <a:ext cx="3471837" cy="2170420"/>
            <a:chOff x="4055539" y="1102309"/>
            <a:chExt cx="3471837" cy="2170420"/>
          </a:xfrm>
        </p:grpSpPr>
        <p:pic>
          <p:nvPicPr>
            <p:cNvPr id="11" name="Picture 10">
              <a:extLst>
                <a:ext uri="{FF2B5EF4-FFF2-40B4-BE49-F238E27FC236}">
                  <a16:creationId xmlns:a16="http://schemas.microsoft.com/office/drawing/2014/main" id="{A131932C-0EFA-E04A-90E5-C6E47EF9DE99}"/>
                </a:ext>
              </a:extLst>
            </p:cNvPr>
            <p:cNvPicPr>
              <a:picLocks noChangeAspect="1"/>
            </p:cNvPicPr>
            <p:nvPr/>
          </p:nvPicPr>
          <p:blipFill rotWithShape="1">
            <a:blip r:embed="rId3"/>
            <a:srcRect l="5710" t="10968" r="18925" b="20808"/>
            <a:stretch/>
          </p:blipFill>
          <p:spPr>
            <a:xfrm>
              <a:off x="4482987" y="1353787"/>
              <a:ext cx="2264668" cy="1458124"/>
            </a:xfrm>
            <a:prstGeom prst="rect">
              <a:avLst/>
            </a:prstGeom>
          </p:spPr>
        </p:pic>
        <p:sp>
          <p:nvSpPr>
            <p:cNvPr id="12" name="TextBox 11">
              <a:extLst>
                <a:ext uri="{FF2B5EF4-FFF2-40B4-BE49-F238E27FC236}">
                  <a16:creationId xmlns:a16="http://schemas.microsoft.com/office/drawing/2014/main" id="{B5324156-6747-4448-BA9C-D83E8527C645}"/>
                </a:ext>
              </a:extLst>
            </p:cNvPr>
            <p:cNvSpPr txBox="1"/>
            <p:nvPr/>
          </p:nvSpPr>
          <p:spPr>
            <a:xfrm>
              <a:off x="4913958" y="2311606"/>
              <a:ext cx="383438" cy="246221"/>
            </a:xfrm>
            <a:prstGeom prst="rect">
              <a:avLst/>
            </a:prstGeom>
            <a:noFill/>
          </p:spPr>
          <p:txBody>
            <a:bodyPr wrap="none" rtlCol="0">
              <a:spAutoFit/>
            </a:bodyPr>
            <a:lstStyle/>
            <a:p>
              <a:r>
                <a:rPr lang="en-US" sz="1000" dirty="0">
                  <a:latin typeface="Helvetica" pitchFamily="2" charset="0"/>
                </a:rPr>
                <a:t>****</a:t>
              </a:r>
            </a:p>
          </p:txBody>
        </p:sp>
        <p:sp>
          <p:nvSpPr>
            <p:cNvPr id="13" name="TextBox 12">
              <a:extLst>
                <a:ext uri="{FF2B5EF4-FFF2-40B4-BE49-F238E27FC236}">
                  <a16:creationId xmlns:a16="http://schemas.microsoft.com/office/drawing/2014/main" id="{1B84892F-4ECD-9E4F-AD21-27F465595390}"/>
                </a:ext>
              </a:extLst>
            </p:cNvPr>
            <p:cNvSpPr txBox="1"/>
            <p:nvPr/>
          </p:nvSpPr>
          <p:spPr>
            <a:xfrm>
              <a:off x="5507513" y="2335670"/>
              <a:ext cx="383438" cy="246221"/>
            </a:xfrm>
            <a:prstGeom prst="rect">
              <a:avLst/>
            </a:prstGeom>
            <a:noFill/>
          </p:spPr>
          <p:txBody>
            <a:bodyPr wrap="none" rtlCol="0">
              <a:spAutoFit/>
            </a:bodyPr>
            <a:lstStyle/>
            <a:p>
              <a:r>
                <a:rPr lang="en-US" sz="1000" dirty="0">
                  <a:latin typeface="Helvetica" pitchFamily="2" charset="0"/>
                </a:rPr>
                <a:t>****</a:t>
              </a:r>
            </a:p>
          </p:txBody>
        </p:sp>
        <p:sp>
          <p:nvSpPr>
            <p:cNvPr id="14" name="TextBox 13">
              <a:extLst>
                <a:ext uri="{FF2B5EF4-FFF2-40B4-BE49-F238E27FC236}">
                  <a16:creationId xmlns:a16="http://schemas.microsoft.com/office/drawing/2014/main" id="{7552A26A-ADA2-2E49-8A38-6C71E16FB6D0}"/>
                </a:ext>
              </a:extLst>
            </p:cNvPr>
            <p:cNvSpPr txBox="1"/>
            <p:nvPr/>
          </p:nvSpPr>
          <p:spPr>
            <a:xfrm>
              <a:off x="6187319" y="2150327"/>
              <a:ext cx="234360" cy="246221"/>
            </a:xfrm>
            <a:prstGeom prst="rect">
              <a:avLst/>
            </a:prstGeom>
            <a:noFill/>
          </p:spPr>
          <p:txBody>
            <a:bodyPr wrap="none" rtlCol="0">
              <a:spAutoFit/>
            </a:bodyPr>
            <a:lstStyle/>
            <a:p>
              <a:r>
                <a:rPr lang="en-US" sz="1000" dirty="0">
                  <a:latin typeface="Helvetica" pitchFamily="2" charset="0"/>
                </a:rPr>
                <a:t>*</a:t>
              </a:r>
            </a:p>
          </p:txBody>
        </p:sp>
        <p:sp>
          <p:nvSpPr>
            <p:cNvPr id="45" name="TextBox 44">
              <a:extLst>
                <a:ext uri="{FF2B5EF4-FFF2-40B4-BE49-F238E27FC236}">
                  <a16:creationId xmlns:a16="http://schemas.microsoft.com/office/drawing/2014/main" id="{BE5AB845-18DC-3944-8D0D-BF581132B491}"/>
                </a:ext>
              </a:extLst>
            </p:cNvPr>
            <p:cNvSpPr txBox="1"/>
            <p:nvPr/>
          </p:nvSpPr>
          <p:spPr>
            <a:xfrm>
              <a:off x="5203169" y="1102309"/>
              <a:ext cx="516488" cy="276358"/>
            </a:xfrm>
            <a:prstGeom prst="rect">
              <a:avLst/>
            </a:prstGeom>
            <a:noFill/>
          </p:spPr>
          <p:txBody>
            <a:bodyPr wrap="none" rtlCol="0">
              <a:spAutoFit/>
            </a:bodyPr>
            <a:lstStyle/>
            <a:p>
              <a:r>
                <a:rPr lang="en-US" dirty="0">
                  <a:latin typeface="Helvetica" pitchFamily="2" charset="0"/>
                </a:rPr>
                <a:t>C4-2</a:t>
              </a:r>
            </a:p>
          </p:txBody>
        </p:sp>
        <p:sp>
          <p:nvSpPr>
            <p:cNvPr id="47" name="TextBox 46">
              <a:extLst>
                <a:ext uri="{FF2B5EF4-FFF2-40B4-BE49-F238E27FC236}">
                  <a16:creationId xmlns:a16="http://schemas.microsoft.com/office/drawing/2014/main" id="{AE097B3E-E593-A246-86D5-D1BF202CF397}"/>
                </a:ext>
              </a:extLst>
            </p:cNvPr>
            <p:cNvSpPr txBox="1"/>
            <p:nvPr/>
          </p:nvSpPr>
          <p:spPr>
            <a:xfrm>
              <a:off x="6658604" y="1389411"/>
              <a:ext cx="603050" cy="246221"/>
            </a:xfrm>
            <a:prstGeom prst="rect">
              <a:avLst/>
            </a:prstGeom>
            <a:noFill/>
          </p:spPr>
          <p:txBody>
            <a:bodyPr wrap="none" rtlCol="0">
              <a:spAutoFit/>
            </a:bodyPr>
            <a:lstStyle/>
            <a:p>
              <a:r>
                <a:rPr lang="en-US" sz="1000" dirty="0">
                  <a:latin typeface="Helvetica" pitchFamily="2" charset="0"/>
                </a:rPr>
                <a:t>Vehicle</a:t>
              </a:r>
            </a:p>
          </p:txBody>
        </p:sp>
        <p:sp>
          <p:nvSpPr>
            <p:cNvPr id="48" name="TextBox 47">
              <a:extLst>
                <a:ext uri="{FF2B5EF4-FFF2-40B4-BE49-F238E27FC236}">
                  <a16:creationId xmlns:a16="http://schemas.microsoft.com/office/drawing/2014/main" id="{CA48765E-791E-E549-B14D-33C9FD67DFAF}"/>
                </a:ext>
              </a:extLst>
            </p:cNvPr>
            <p:cNvSpPr txBox="1"/>
            <p:nvPr/>
          </p:nvSpPr>
          <p:spPr>
            <a:xfrm>
              <a:off x="6656625" y="1553686"/>
              <a:ext cx="870751" cy="246221"/>
            </a:xfrm>
            <a:prstGeom prst="rect">
              <a:avLst/>
            </a:prstGeom>
            <a:noFill/>
          </p:spPr>
          <p:txBody>
            <a:bodyPr wrap="none" rtlCol="0">
              <a:spAutoFit/>
            </a:bodyPr>
            <a:lstStyle/>
            <a:p>
              <a:r>
                <a:rPr lang="en-US" sz="1000" dirty="0">
                  <a:solidFill>
                    <a:srgbClr val="FF0000"/>
                  </a:solidFill>
                  <a:latin typeface="Helvetica" pitchFamily="2" charset="0"/>
                </a:rPr>
                <a:t>RO4929097</a:t>
              </a:r>
            </a:p>
          </p:txBody>
        </p:sp>
        <p:sp>
          <p:nvSpPr>
            <p:cNvPr id="61" name="TextBox 60">
              <a:extLst>
                <a:ext uri="{FF2B5EF4-FFF2-40B4-BE49-F238E27FC236}">
                  <a16:creationId xmlns:a16="http://schemas.microsoft.com/office/drawing/2014/main" id="{DE5207CF-8B8D-BA4B-AE99-09542F5F553E}"/>
                </a:ext>
              </a:extLst>
            </p:cNvPr>
            <p:cNvSpPr txBox="1"/>
            <p:nvPr/>
          </p:nvSpPr>
          <p:spPr>
            <a:xfrm rot="19218601">
              <a:off x="4265368" y="2996371"/>
              <a:ext cx="1027845" cy="276358"/>
            </a:xfrm>
            <a:prstGeom prst="rect">
              <a:avLst/>
            </a:prstGeom>
            <a:noFill/>
          </p:spPr>
          <p:txBody>
            <a:bodyPr wrap="none" rtlCol="0">
              <a:spAutoFit/>
            </a:bodyPr>
            <a:lstStyle/>
            <a:p>
              <a:pPr algn="ctr"/>
              <a:r>
                <a:rPr lang="en-US" dirty="0">
                  <a:latin typeface="Helvetica" pitchFamily="2" charset="0"/>
                </a:rPr>
                <a:t>NICD1 1744</a:t>
              </a:r>
            </a:p>
          </p:txBody>
        </p:sp>
        <p:sp>
          <p:nvSpPr>
            <p:cNvPr id="62" name="TextBox 61">
              <a:extLst>
                <a:ext uri="{FF2B5EF4-FFF2-40B4-BE49-F238E27FC236}">
                  <a16:creationId xmlns:a16="http://schemas.microsoft.com/office/drawing/2014/main" id="{DEE6A27B-4786-1B4C-9AC5-4683A76FE21E}"/>
                </a:ext>
              </a:extLst>
            </p:cNvPr>
            <p:cNvSpPr txBox="1"/>
            <p:nvPr/>
          </p:nvSpPr>
          <p:spPr>
            <a:xfrm rot="19201805">
              <a:off x="4947461" y="2918619"/>
              <a:ext cx="995485" cy="276358"/>
            </a:xfrm>
            <a:prstGeom prst="rect">
              <a:avLst/>
            </a:prstGeom>
            <a:noFill/>
          </p:spPr>
          <p:txBody>
            <a:bodyPr wrap="square" rtlCol="0">
              <a:spAutoFit/>
            </a:bodyPr>
            <a:lstStyle/>
            <a:p>
              <a:pPr algn="ctr"/>
              <a:r>
                <a:rPr lang="en-US" dirty="0">
                  <a:latin typeface="Helvetica" pitchFamily="2" charset="0"/>
                </a:rPr>
                <a:t>NOTCH1</a:t>
              </a:r>
            </a:p>
          </p:txBody>
        </p:sp>
        <p:sp>
          <p:nvSpPr>
            <p:cNvPr id="63" name="TextBox 62">
              <a:extLst>
                <a:ext uri="{FF2B5EF4-FFF2-40B4-BE49-F238E27FC236}">
                  <a16:creationId xmlns:a16="http://schemas.microsoft.com/office/drawing/2014/main" id="{B93FAB32-9545-F747-BAC3-01F93058ABD3}"/>
                </a:ext>
              </a:extLst>
            </p:cNvPr>
            <p:cNvSpPr txBox="1"/>
            <p:nvPr/>
          </p:nvSpPr>
          <p:spPr>
            <a:xfrm rot="19201805">
              <a:off x="5673857" y="2800373"/>
              <a:ext cx="995485" cy="276358"/>
            </a:xfrm>
            <a:prstGeom prst="rect">
              <a:avLst/>
            </a:prstGeom>
            <a:noFill/>
          </p:spPr>
          <p:txBody>
            <a:bodyPr wrap="square" rtlCol="0">
              <a:spAutoFit/>
            </a:bodyPr>
            <a:lstStyle/>
            <a:p>
              <a:pPr algn="ctr"/>
              <a:r>
                <a:rPr lang="en-US" dirty="0">
                  <a:latin typeface="Helvetica" pitchFamily="2" charset="0"/>
                </a:rPr>
                <a:t>AR</a:t>
              </a:r>
            </a:p>
          </p:txBody>
        </p:sp>
        <p:sp>
          <p:nvSpPr>
            <p:cNvPr id="17" name="Rectangle 16">
              <a:extLst>
                <a:ext uri="{FF2B5EF4-FFF2-40B4-BE49-F238E27FC236}">
                  <a16:creationId xmlns:a16="http://schemas.microsoft.com/office/drawing/2014/main" id="{2B6B1EB0-D424-45D5-890B-BAD2F6CF6BB6}"/>
                </a:ext>
              </a:extLst>
            </p:cNvPr>
            <p:cNvSpPr/>
            <p:nvPr/>
          </p:nvSpPr>
          <p:spPr>
            <a:xfrm>
              <a:off x="4241801" y="1245211"/>
              <a:ext cx="270328" cy="156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EC7BBF85-E425-4C97-B188-737B314E8231}"/>
                </a:ext>
              </a:extLst>
            </p:cNvPr>
            <p:cNvSpPr/>
            <p:nvPr/>
          </p:nvSpPr>
          <p:spPr>
            <a:xfrm>
              <a:off x="4225289" y="1202364"/>
              <a:ext cx="270328" cy="156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18C5D382-7ADE-46F8-B188-926E61FF5C91}"/>
                </a:ext>
              </a:extLst>
            </p:cNvPr>
            <p:cNvSpPr txBox="1"/>
            <p:nvPr/>
          </p:nvSpPr>
          <p:spPr>
            <a:xfrm>
              <a:off x="4281422" y="1270857"/>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3</a:t>
              </a:r>
            </a:p>
          </p:txBody>
        </p:sp>
        <p:sp>
          <p:nvSpPr>
            <p:cNvPr id="64" name="TextBox 63">
              <a:extLst>
                <a:ext uri="{FF2B5EF4-FFF2-40B4-BE49-F238E27FC236}">
                  <a16:creationId xmlns:a16="http://schemas.microsoft.com/office/drawing/2014/main" id="{E7107D58-7206-4F9F-8586-BE0577AFE8A2}"/>
                </a:ext>
              </a:extLst>
            </p:cNvPr>
            <p:cNvSpPr txBox="1"/>
            <p:nvPr/>
          </p:nvSpPr>
          <p:spPr>
            <a:xfrm>
              <a:off x="4272911" y="1685904"/>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2</a:t>
              </a:r>
            </a:p>
          </p:txBody>
        </p:sp>
        <p:sp>
          <p:nvSpPr>
            <p:cNvPr id="65" name="TextBox 64">
              <a:extLst>
                <a:ext uri="{FF2B5EF4-FFF2-40B4-BE49-F238E27FC236}">
                  <a16:creationId xmlns:a16="http://schemas.microsoft.com/office/drawing/2014/main" id="{BC90171B-7BAB-4624-9A07-1FA5FDBEADFE}"/>
                </a:ext>
              </a:extLst>
            </p:cNvPr>
            <p:cNvSpPr txBox="1"/>
            <p:nvPr/>
          </p:nvSpPr>
          <p:spPr>
            <a:xfrm>
              <a:off x="4290075" y="2124697"/>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1</a:t>
              </a:r>
            </a:p>
          </p:txBody>
        </p:sp>
        <p:sp>
          <p:nvSpPr>
            <p:cNvPr id="66" name="TextBox 65">
              <a:extLst>
                <a:ext uri="{FF2B5EF4-FFF2-40B4-BE49-F238E27FC236}">
                  <a16:creationId xmlns:a16="http://schemas.microsoft.com/office/drawing/2014/main" id="{CE1E24A3-DA4E-4363-87C1-A69F8E1E565B}"/>
                </a:ext>
              </a:extLst>
            </p:cNvPr>
            <p:cNvSpPr txBox="1"/>
            <p:nvPr/>
          </p:nvSpPr>
          <p:spPr>
            <a:xfrm>
              <a:off x="4289886" y="2547378"/>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0</a:t>
              </a:r>
            </a:p>
          </p:txBody>
        </p:sp>
        <p:sp>
          <p:nvSpPr>
            <p:cNvPr id="72" name="TextBox 71">
              <a:extLst>
                <a:ext uri="{FF2B5EF4-FFF2-40B4-BE49-F238E27FC236}">
                  <a16:creationId xmlns:a16="http://schemas.microsoft.com/office/drawing/2014/main" id="{5BF8F341-1C6A-4CBD-99BD-EA0192E60668}"/>
                </a:ext>
              </a:extLst>
            </p:cNvPr>
            <p:cNvSpPr txBox="1"/>
            <p:nvPr/>
          </p:nvSpPr>
          <p:spPr>
            <a:xfrm rot="16200000">
              <a:off x="3198894" y="1986518"/>
              <a:ext cx="1989647" cy="276358"/>
            </a:xfrm>
            <a:prstGeom prst="rect">
              <a:avLst/>
            </a:prstGeom>
            <a:noFill/>
          </p:spPr>
          <p:txBody>
            <a:bodyPr wrap="none" rtlCol="0">
              <a:spAutoFit/>
            </a:bodyPr>
            <a:lstStyle/>
            <a:p>
              <a:r>
                <a:rPr lang="en-US" dirty="0">
                  <a:latin typeface="Helvetica" panose="020B0604020202020204" pitchFamily="34" charset="0"/>
                  <a:cs typeface="Helvetica" panose="020B0604020202020204" pitchFamily="34" charset="0"/>
                </a:rPr>
                <a:t>Fold Change over GAPDH</a:t>
              </a:r>
            </a:p>
          </p:txBody>
        </p:sp>
      </p:grpSp>
      <p:grpSp>
        <p:nvGrpSpPr>
          <p:cNvPr id="20" name="Group 19">
            <a:extLst>
              <a:ext uri="{FF2B5EF4-FFF2-40B4-BE49-F238E27FC236}">
                <a16:creationId xmlns:a16="http://schemas.microsoft.com/office/drawing/2014/main" id="{34747F91-DE6F-401C-91D0-4150F62EFCD1}"/>
              </a:ext>
            </a:extLst>
          </p:cNvPr>
          <p:cNvGrpSpPr/>
          <p:nvPr/>
        </p:nvGrpSpPr>
        <p:grpSpPr>
          <a:xfrm>
            <a:off x="373493" y="4139706"/>
            <a:ext cx="3570980" cy="2134454"/>
            <a:chOff x="85011" y="3917309"/>
            <a:chExt cx="3570980" cy="2134454"/>
          </a:xfrm>
        </p:grpSpPr>
        <p:pic>
          <p:nvPicPr>
            <p:cNvPr id="5" name="Picture 4">
              <a:extLst>
                <a:ext uri="{FF2B5EF4-FFF2-40B4-BE49-F238E27FC236}">
                  <a16:creationId xmlns:a16="http://schemas.microsoft.com/office/drawing/2014/main" id="{8A416A85-B8F9-794B-BCEB-0B642735C5FC}"/>
                </a:ext>
              </a:extLst>
            </p:cNvPr>
            <p:cNvPicPr>
              <a:picLocks noChangeAspect="1"/>
            </p:cNvPicPr>
            <p:nvPr/>
          </p:nvPicPr>
          <p:blipFill rotWithShape="1">
            <a:blip r:embed="rId4"/>
            <a:srcRect t="8847" r="17320" b="20162"/>
            <a:stretch/>
          </p:blipFill>
          <p:spPr>
            <a:xfrm>
              <a:off x="352925" y="4144488"/>
              <a:ext cx="2461527" cy="1535290"/>
            </a:xfrm>
            <a:prstGeom prst="rect">
              <a:avLst/>
            </a:prstGeom>
          </p:spPr>
        </p:pic>
        <p:sp>
          <p:nvSpPr>
            <p:cNvPr id="9" name="TextBox 8">
              <a:extLst>
                <a:ext uri="{FF2B5EF4-FFF2-40B4-BE49-F238E27FC236}">
                  <a16:creationId xmlns:a16="http://schemas.microsoft.com/office/drawing/2014/main" id="{F578CB0C-C3F0-EE4B-BE4B-DFEE88D2BD13}"/>
                </a:ext>
              </a:extLst>
            </p:cNvPr>
            <p:cNvSpPr txBox="1"/>
            <p:nvPr/>
          </p:nvSpPr>
          <p:spPr>
            <a:xfrm>
              <a:off x="843360" y="5178666"/>
              <a:ext cx="383438" cy="246221"/>
            </a:xfrm>
            <a:prstGeom prst="rect">
              <a:avLst/>
            </a:prstGeom>
            <a:noFill/>
          </p:spPr>
          <p:txBody>
            <a:bodyPr wrap="none" rtlCol="0">
              <a:spAutoFit/>
            </a:bodyPr>
            <a:lstStyle/>
            <a:p>
              <a:r>
                <a:rPr lang="en-US" sz="1000" dirty="0">
                  <a:latin typeface="Helvetica" pitchFamily="2" charset="0"/>
                </a:rPr>
                <a:t>****</a:t>
              </a:r>
            </a:p>
          </p:txBody>
        </p:sp>
        <p:sp>
          <p:nvSpPr>
            <p:cNvPr id="10" name="TextBox 9">
              <a:extLst>
                <a:ext uri="{FF2B5EF4-FFF2-40B4-BE49-F238E27FC236}">
                  <a16:creationId xmlns:a16="http://schemas.microsoft.com/office/drawing/2014/main" id="{70EFC342-7410-8949-ABED-61B3403582DF}"/>
                </a:ext>
              </a:extLst>
            </p:cNvPr>
            <p:cNvSpPr txBox="1"/>
            <p:nvPr/>
          </p:nvSpPr>
          <p:spPr>
            <a:xfrm>
              <a:off x="1321918" y="5270388"/>
              <a:ext cx="333746" cy="246221"/>
            </a:xfrm>
            <a:prstGeom prst="rect">
              <a:avLst/>
            </a:prstGeom>
            <a:noFill/>
          </p:spPr>
          <p:txBody>
            <a:bodyPr wrap="none" rtlCol="0">
              <a:spAutoFit/>
            </a:bodyPr>
            <a:lstStyle/>
            <a:p>
              <a:r>
                <a:rPr lang="en-US" sz="1000" dirty="0">
                  <a:latin typeface="Helvetica" pitchFamily="2" charset="0"/>
                </a:rPr>
                <a:t>***</a:t>
              </a:r>
            </a:p>
          </p:txBody>
        </p:sp>
        <p:sp>
          <p:nvSpPr>
            <p:cNvPr id="50" name="TextBox 49">
              <a:extLst>
                <a:ext uri="{FF2B5EF4-FFF2-40B4-BE49-F238E27FC236}">
                  <a16:creationId xmlns:a16="http://schemas.microsoft.com/office/drawing/2014/main" id="{84BE9611-A142-694C-9D39-D0657EDB8AA3}"/>
                </a:ext>
              </a:extLst>
            </p:cNvPr>
            <p:cNvSpPr txBox="1"/>
            <p:nvPr/>
          </p:nvSpPr>
          <p:spPr>
            <a:xfrm>
              <a:off x="2727024" y="4163096"/>
              <a:ext cx="574196" cy="246221"/>
            </a:xfrm>
            <a:prstGeom prst="rect">
              <a:avLst/>
            </a:prstGeom>
            <a:noFill/>
          </p:spPr>
          <p:txBody>
            <a:bodyPr wrap="none" rtlCol="0">
              <a:spAutoFit/>
            </a:bodyPr>
            <a:lstStyle/>
            <a:p>
              <a:r>
                <a:rPr lang="en-US" sz="1000" dirty="0">
                  <a:latin typeface="Helvetica" pitchFamily="2" charset="0"/>
                </a:rPr>
                <a:t>22RV1</a:t>
              </a:r>
            </a:p>
          </p:txBody>
        </p:sp>
        <p:sp>
          <p:nvSpPr>
            <p:cNvPr id="51" name="TextBox 50">
              <a:extLst>
                <a:ext uri="{FF2B5EF4-FFF2-40B4-BE49-F238E27FC236}">
                  <a16:creationId xmlns:a16="http://schemas.microsoft.com/office/drawing/2014/main" id="{BDD5C600-4781-4247-8365-8530DF3220C3}"/>
                </a:ext>
              </a:extLst>
            </p:cNvPr>
            <p:cNvSpPr txBox="1"/>
            <p:nvPr/>
          </p:nvSpPr>
          <p:spPr>
            <a:xfrm>
              <a:off x="2725928" y="4304814"/>
              <a:ext cx="930063" cy="246221"/>
            </a:xfrm>
            <a:prstGeom prst="rect">
              <a:avLst/>
            </a:prstGeom>
            <a:noFill/>
          </p:spPr>
          <p:txBody>
            <a:bodyPr wrap="none" rtlCol="0">
              <a:spAutoFit/>
            </a:bodyPr>
            <a:lstStyle/>
            <a:p>
              <a:r>
                <a:rPr lang="en-US" sz="1000" dirty="0">
                  <a:solidFill>
                    <a:srgbClr val="0432FD"/>
                  </a:solidFill>
                  <a:latin typeface="Helvetica" pitchFamily="2" charset="0"/>
                </a:rPr>
                <a:t>Delta-Notch1</a:t>
              </a:r>
            </a:p>
          </p:txBody>
        </p:sp>
        <p:sp>
          <p:nvSpPr>
            <p:cNvPr id="57" name="TextBox 56">
              <a:extLst>
                <a:ext uri="{FF2B5EF4-FFF2-40B4-BE49-F238E27FC236}">
                  <a16:creationId xmlns:a16="http://schemas.microsoft.com/office/drawing/2014/main" id="{29B2AE78-5A36-3849-8959-0BE7F4C24497}"/>
                </a:ext>
              </a:extLst>
            </p:cNvPr>
            <p:cNvSpPr txBox="1"/>
            <p:nvPr/>
          </p:nvSpPr>
          <p:spPr>
            <a:xfrm rot="19218601">
              <a:off x="167952" y="5775405"/>
              <a:ext cx="1027845" cy="276358"/>
            </a:xfrm>
            <a:prstGeom prst="rect">
              <a:avLst/>
            </a:prstGeom>
            <a:noFill/>
          </p:spPr>
          <p:txBody>
            <a:bodyPr wrap="none" rtlCol="0">
              <a:spAutoFit/>
            </a:bodyPr>
            <a:lstStyle/>
            <a:p>
              <a:pPr algn="ctr"/>
              <a:r>
                <a:rPr lang="en-US" dirty="0">
                  <a:latin typeface="Helvetica" pitchFamily="2" charset="0"/>
                </a:rPr>
                <a:t>NICD1 1744</a:t>
              </a:r>
            </a:p>
          </p:txBody>
        </p:sp>
        <p:sp>
          <p:nvSpPr>
            <p:cNvPr id="58" name="TextBox 57">
              <a:extLst>
                <a:ext uri="{FF2B5EF4-FFF2-40B4-BE49-F238E27FC236}">
                  <a16:creationId xmlns:a16="http://schemas.microsoft.com/office/drawing/2014/main" id="{DDE4AD68-18AB-DC4F-ACDD-CD76E052BDF3}"/>
                </a:ext>
              </a:extLst>
            </p:cNvPr>
            <p:cNvSpPr txBox="1"/>
            <p:nvPr/>
          </p:nvSpPr>
          <p:spPr>
            <a:xfrm rot="19201805">
              <a:off x="738241" y="5715848"/>
              <a:ext cx="995485" cy="276358"/>
            </a:xfrm>
            <a:prstGeom prst="rect">
              <a:avLst/>
            </a:prstGeom>
            <a:noFill/>
          </p:spPr>
          <p:txBody>
            <a:bodyPr wrap="square" rtlCol="0">
              <a:spAutoFit/>
            </a:bodyPr>
            <a:lstStyle/>
            <a:p>
              <a:pPr algn="ctr"/>
              <a:r>
                <a:rPr lang="en-US" dirty="0">
                  <a:latin typeface="Helvetica" pitchFamily="2" charset="0"/>
                </a:rPr>
                <a:t>NOTCH1</a:t>
              </a:r>
            </a:p>
          </p:txBody>
        </p:sp>
        <p:sp>
          <p:nvSpPr>
            <p:cNvPr id="59" name="TextBox 58">
              <a:extLst>
                <a:ext uri="{FF2B5EF4-FFF2-40B4-BE49-F238E27FC236}">
                  <a16:creationId xmlns:a16="http://schemas.microsoft.com/office/drawing/2014/main" id="{6468D48A-3D3A-6143-A91F-00AA7ECEFF53}"/>
                </a:ext>
              </a:extLst>
            </p:cNvPr>
            <p:cNvSpPr txBox="1"/>
            <p:nvPr/>
          </p:nvSpPr>
          <p:spPr>
            <a:xfrm rot="19201805">
              <a:off x="1271641" y="5620598"/>
              <a:ext cx="995485" cy="276358"/>
            </a:xfrm>
            <a:prstGeom prst="rect">
              <a:avLst/>
            </a:prstGeom>
            <a:noFill/>
          </p:spPr>
          <p:txBody>
            <a:bodyPr wrap="square" rtlCol="0">
              <a:spAutoFit/>
            </a:bodyPr>
            <a:lstStyle/>
            <a:p>
              <a:pPr algn="ctr"/>
              <a:r>
                <a:rPr lang="en-US" dirty="0">
                  <a:latin typeface="Helvetica" pitchFamily="2" charset="0"/>
                </a:rPr>
                <a:t>AR</a:t>
              </a:r>
            </a:p>
          </p:txBody>
        </p:sp>
        <p:sp>
          <p:nvSpPr>
            <p:cNvPr id="60" name="TextBox 59">
              <a:extLst>
                <a:ext uri="{FF2B5EF4-FFF2-40B4-BE49-F238E27FC236}">
                  <a16:creationId xmlns:a16="http://schemas.microsoft.com/office/drawing/2014/main" id="{6E0C6E8A-18E6-B843-A288-41A45C20750F}"/>
                </a:ext>
              </a:extLst>
            </p:cNvPr>
            <p:cNvSpPr txBox="1"/>
            <p:nvPr/>
          </p:nvSpPr>
          <p:spPr>
            <a:xfrm rot="19201805">
              <a:off x="1692107" y="5657867"/>
              <a:ext cx="995485" cy="276358"/>
            </a:xfrm>
            <a:prstGeom prst="rect">
              <a:avLst/>
            </a:prstGeom>
            <a:noFill/>
          </p:spPr>
          <p:txBody>
            <a:bodyPr wrap="square" rtlCol="0">
              <a:spAutoFit/>
            </a:bodyPr>
            <a:lstStyle/>
            <a:p>
              <a:pPr algn="ctr"/>
              <a:r>
                <a:rPr lang="en-US" dirty="0">
                  <a:latin typeface="Helvetica" pitchFamily="2" charset="0"/>
                </a:rPr>
                <a:t>AR V7</a:t>
              </a:r>
            </a:p>
          </p:txBody>
        </p:sp>
        <p:sp>
          <p:nvSpPr>
            <p:cNvPr id="38" name="Rectangle 37">
              <a:extLst>
                <a:ext uri="{FF2B5EF4-FFF2-40B4-BE49-F238E27FC236}">
                  <a16:creationId xmlns:a16="http://schemas.microsoft.com/office/drawing/2014/main" id="{7AE63FD6-D4D2-4D3F-9F46-2467B998F5DE}"/>
                </a:ext>
              </a:extLst>
            </p:cNvPr>
            <p:cNvSpPr/>
            <p:nvPr/>
          </p:nvSpPr>
          <p:spPr>
            <a:xfrm>
              <a:off x="288630" y="4039858"/>
              <a:ext cx="270328" cy="156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ADCF4906-7AE0-4AE5-8725-72FF62EA79A4}"/>
                </a:ext>
              </a:extLst>
            </p:cNvPr>
            <p:cNvSpPr/>
            <p:nvPr/>
          </p:nvSpPr>
          <p:spPr>
            <a:xfrm>
              <a:off x="270688" y="4008912"/>
              <a:ext cx="270328" cy="156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727F8004-510A-46DE-A2F5-2633FBBE07BE}"/>
                </a:ext>
              </a:extLst>
            </p:cNvPr>
            <p:cNvSpPr txBox="1"/>
            <p:nvPr/>
          </p:nvSpPr>
          <p:spPr>
            <a:xfrm>
              <a:off x="326821" y="4077405"/>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3</a:t>
              </a:r>
            </a:p>
          </p:txBody>
        </p:sp>
        <p:sp>
          <p:nvSpPr>
            <p:cNvPr id="69" name="TextBox 68">
              <a:extLst>
                <a:ext uri="{FF2B5EF4-FFF2-40B4-BE49-F238E27FC236}">
                  <a16:creationId xmlns:a16="http://schemas.microsoft.com/office/drawing/2014/main" id="{1CB8929B-3212-4762-B135-7E3F775E0D27}"/>
                </a:ext>
              </a:extLst>
            </p:cNvPr>
            <p:cNvSpPr txBox="1"/>
            <p:nvPr/>
          </p:nvSpPr>
          <p:spPr>
            <a:xfrm>
              <a:off x="318310" y="4492452"/>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2</a:t>
              </a:r>
            </a:p>
          </p:txBody>
        </p:sp>
        <p:sp>
          <p:nvSpPr>
            <p:cNvPr id="70" name="TextBox 69">
              <a:extLst>
                <a:ext uri="{FF2B5EF4-FFF2-40B4-BE49-F238E27FC236}">
                  <a16:creationId xmlns:a16="http://schemas.microsoft.com/office/drawing/2014/main" id="{8C24DF11-AF50-42CC-8902-7C2384099112}"/>
                </a:ext>
              </a:extLst>
            </p:cNvPr>
            <p:cNvSpPr txBox="1"/>
            <p:nvPr/>
          </p:nvSpPr>
          <p:spPr>
            <a:xfrm>
              <a:off x="335474" y="4931245"/>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1</a:t>
              </a:r>
            </a:p>
          </p:txBody>
        </p:sp>
        <p:sp>
          <p:nvSpPr>
            <p:cNvPr id="71" name="TextBox 70">
              <a:extLst>
                <a:ext uri="{FF2B5EF4-FFF2-40B4-BE49-F238E27FC236}">
                  <a16:creationId xmlns:a16="http://schemas.microsoft.com/office/drawing/2014/main" id="{1C8F7EC0-3CB5-4B85-899F-F9089CD1E234}"/>
                </a:ext>
              </a:extLst>
            </p:cNvPr>
            <p:cNvSpPr txBox="1"/>
            <p:nvPr/>
          </p:nvSpPr>
          <p:spPr>
            <a:xfrm>
              <a:off x="335285" y="5353926"/>
              <a:ext cx="284052" cy="307777"/>
            </a:xfrm>
            <a:prstGeom prst="rect">
              <a:avLst/>
            </a:prstGeom>
            <a:noFill/>
          </p:spPr>
          <p:txBody>
            <a:bodyPr wrap="none" rtlCol="0">
              <a:spAutoFit/>
            </a:bodyPr>
            <a:lstStyle/>
            <a:p>
              <a:r>
                <a:rPr lang="en-US" sz="1400" dirty="0">
                  <a:latin typeface="Helvetica" panose="020B0604020202020204" pitchFamily="34" charset="0"/>
                  <a:cs typeface="Helvetica" panose="020B0604020202020204" pitchFamily="34" charset="0"/>
                </a:rPr>
                <a:t>0</a:t>
              </a:r>
            </a:p>
          </p:txBody>
        </p:sp>
        <p:sp>
          <p:nvSpPr>
            <p:cNvPr id="73" name="TextBox 72">
              <a:extLst>
                <a:ext uri="{FF2B5EF4-FFF2-40B4-BE49-F238E27FC236}">
                  <a16:creationId xmlns:a16="http://schemas.microsoft.com/office/drawing/2014/main" id="{5B625F71-D98F-488D-9440-1AAC0DF95A16}"/>
                </a:ext>
              </a:extLst>
            </p:cNvPr>
            <p:cNvSpPr txBox="1"/>
            <p:nvPr/>
          </p:nvSpPr>
          <p:spPr>
            <a:xfrm rot="16200000">
              <a:off x="-771634" y="4773954"/>
              <a:ext cx="1989647" cy="276358"/>
            </a:xfrm>
            <a:prstGeom prst="rect">
              <a:avLst/>
            </a:prstGeom>
            <a:noFill/>
          </p:spPr>
          <p:txBody>
            <a:bodyPr wrap="none" rtlCol="0">
              <a:spAutoFit/>
            </a:bodyPr>
            <a:lstStyle/>
            <a:p>
              <a:r>
                <a:rPr lang="en-US" dirty="0">
                  <a:latin typeface="Helvetica" panose="020B0604020202020204" pitchFamily="34" charset="0"/>
                  <a:cs typeface="Helvetica" panose="020B0604020202020204" pitchFamily="34" charset="0"/>
                </a:rPr>
                <a:t>Fold Change over GAPDH</a:t>
              </a:r>
            </a:p>
          </p:txBody>
        </p:sp>
      </p:grpSp>
      <p:sp>
        <p:nvSpPr>
          <p:cNvPr id="3" name="Rectangle 2">
            <a:extLst>
              <a:ext uri="{FF2B5EF4-FFF2-40B4-BE49-F238E27FC236}">
                <a16:creationId xmlns:a16="http://schemas.microsoft.com/office/drawing/2014/main" id="{859AB1DA-ED08-384E-9DD8-4710E7140DD4}"/>
              </a:ext>
            </a:extLst>
          </p:cNvPr>
          <p:cNvSpPr/>
          <p:nvPr/>
        </p:nvSpPr>
        <p:spPr>
          <a:xfrm>
            <a:off x="498367" y="7125171"/>
            <a:ext cx="6774780" cy="1200329"/>
          </a:xfrm>
          <a:prstGeom prst="rect">
            <a:avLst/>
          </a:prstGeom>
        </p:spPr>
        <p:txBody>
          <a:bodyPr wrap="square">
            <a:spAutoFit/>
          </a:bodyPr>
          <a:lstStyle/>
          <a:p>
            <a:pPr algn="just"/>
            <a:r>
              <a:rPr lang="en-US" sz="1200" b="1" dirty="0">
                <a:latin typeface="Helvetica" pitchFamily="2" charset="0"/>
                <a:ea typeface="Calibri" panose="020F0502020204030204" pitchFamily="34" charset="0"/>
              </a:rPr>
              <a:t>Supplementary Figure 3. Quantification of immunoblotting from xenograft tissues in Figure 3.</a:t>
            </a:r>
            <a:r>
              <a:rPr lang="en-US" sz="1200" dirty="0">
                <a:latin typeface="Helvetica" pitchFamily="2" charset="0"/>
                <a:ea typeface="Calibri" panose="020F0502020204030204" pitchFamily="34" charset="0"/>
              </a:rPr>
              <a:t> Densitometry was performed in ImageJ (FIJI) for each band of immunoblots in Figure 3 corresponding with staining for Notch1 1744, Notch1, AR and AR V7. Each treatment group was averaged together, error bars representing SD. Student’s t-test was used to analyze changes in protein expression. *=P&lt;0.05; ***=P&lt;0.005; ****=P&lt;0.001. </a:t>
            </a:r>
            <a:r>
              <a:rPr lang="en-US" sz="1200" dirty="0">
                <a:latin typeface="Helvetica" pitchFamily="2" charset="0"/>
              </a:rPr>
              <a:t>Figures correspond to Figure 3B.</a:t>
            </a:r>
          </a:p>
          <a:p>
            <a:pPr algn="just"/>
            <a:endParaRPr lang="en-US" sz="1200" dirty="0">
              <a:effectLst/>
              <a:latin typeface="Helvetica" pitchFamily="2" charset="0"/>
              <a:ea typeface="Calibri" panose="020F0502020204030204" pitchFamily="34" charset="0"/>
            </a:endParaRPr>
          </a:p>
        </p:txBody>
      </p:sp>
    </p:spTree>
    <p:extLst>
      <p:ext uri="{BB962C8B-B14F-4D97-AF65-F5344CB8AC3E}">
        <p14:creationId xmlns:p14="http://schemas.microsoft.com/office/powerpoint/2010/main" val="58781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144204" y="806625"/>
            <a:ext cx="5239861" cy="2550511"/>
            <a:chOff x="868729" y="304335"/>
            <a:chExt cx="5239861" cy="2550511"/>
          </a:xfrm>
        </p:grpSpPr>
        <p:sp>
          <p:nvSpPr>
            <p:cNvPr id="4" name="TextBox 3"/>
            <p:cNvSpPr txBox="1"/>
            <p:nvPr/>
          </p:nvSpPr>
          <p:spPr>
            <a:xfrm rot="16200000">
              <a:off x="2973959" y="1385730"/>
              <a:ext cx="1946367" cy="276358"/>
            </a:xfrm>
            <a:prstGeom prst="rect">
              <a:avLst/>
            </a:prstGeom>
            <a:noFill/>
          </p:spPr>
          <p:txBody>
            <a:bodyPr wrap="none" rtlCol="0">
              <a:spAutoFit/>
            </a:bodyPr>
            <a:lstStyle/>
            <a:p>
              <a:r>
                <a:rPr lang="en-US">
                  <a:latin typeface="Helvetica" charset="0"/>
                  <a:ea typeface="Helvetica" charset="0"/>
                  <a:cs typeface="Helvetica" charset="0"/>
                </a:rPr>
                <a:t>Fold Change over Vehicle</a:t>
              </a:r>
            </a:p>
          </p:txBody>
        </p:sp>
        <p:grpSp>
          <p:nvGrpSpPr>
            <p:cNvPr id="5" name="Group 4"/>
            <p:cNvGrpSpPr/>
            <p:nvPr/>
          </p:nvGrpSpPr>
          <p:grpSpPr>
            <a:xfrm>
              <a:off x="4011361" y="565611"/>
              <a:ext cx="2097229" cy="1455832"/>
              <a:chOff x="3361121" y="-13509"/>
              <a:chExt cx="2097229" cy="1455832"/>
            </a:xfrm>
          </p:grpSpPr>
          <p:pic>
            <p:nvPicPr>
              <p:cNvPr id="6" name="Picture 5"/>
              <p:cNvPicPr>
                <a:picLocks noChangeAspect="1"/>
              </p:cNvPicPr>
              <p:nvPr/>
            </p:nvPicPr>
            <p:blipFill rotWithShape="1">
              <a:blip r:embed="rId2"/>
              <a:srcRect l="13111" t="15818" b="25856"/>
              <a:stretch/>
            </p:blipFill>
            <p:spPr>
              <a:xfrm>
                <a:off x="3644699" y="156450"/>
                <a:ext cx="1813651" cy="1244526"/>
              </a:xfrm>
              <a:prstGeom prst="rect">
                <a:avLst/>
              </a:prstGeom>
            </p:spPr>
          </p:pic>
          <p:sp>
            <p:nvSpPr>
              <p:cNvPr id="7" name="TextBox 6"/>
              <p:cNvSpPr txBox="1"/>
              <p:nvPr/>
            </p:nvSpPr>
            <p:spPr>
              <a:xfrm>
                <a:off x="4230943" y="-13509"/>
                <a:ext cx="516488" cy="276999"/>
              </a:xfrm>
              <a:prstGeom prst="rect">
                <a:avLst/>
              </a:prstGeom>
              <a:noFill/>
            </p:spPr>
            <p:txBody>
              <a:bodyPr wrap="none" rtlCol="0">
                <a:spAutoFit/>
              </a:bodyPr>
              <a:lstStyle/>
              <a:p>
                <a:pPr algn="ctr"/>
                <a:r>
                  <a:rPr lang="en-US" sz="1200">
                    <a:latin typeface="Helvetica" charset="0"/>
                    <a:ea typeface="Helvetica" charset="0"/>
                    <a:cs typeface="Helvetica" charset="0"/>
                  </a:rPr>
                  <a:t>C4-2</a:t>
                </a:r>
                <a:endParaRPr lang="en-US" sz="1200" dirty="0">
                  <a:latin typeface="Helvetica" charset="0"/>
                  <a:ea typeface="Helvetica" charset="0"/>
                  <a:cs typeface="Helvetica" charset="0"/>
                </a:endParaRPr>
              </a:p>
            </p:txBody>
          </p:sp>
          <p:sp>
            <p:nvSpPr>
              <p:cNvPr id="8" name="TextBox 7"/>
              <p:cNvSpPr txBox="1"/>
              <p:nvPr/>
            </p:nvSpPr>
            <p:spPr>
              <a:xfrm>
                <a:off x="3361124" y="425097"/>
                <a:ext cx="397866" cy="276999"/>
              </a:xfrm>
              <a:prstGeom prst="rect">
                <a:avLst/>
              </a:prstGeom>
              <a:noFill/>
            </p:spPr>
            <p:txBody>
              <a:bodyPr wrap="none" rtlCol="0">
                <a:spAutoFit/>
              </a:bodyPr>
              <a:lstStyle/>
              <a:p>
                <a:pPr algn="ctr"/>
                <a:r>
                  <a:rPr lang="en-US" sz="1200" dirty="0">
                    <a:latin typeface="Helvetica" charset="0"/>
                    <a:ea typeface="Helvetica" charset="0"/>
                    <a:cs typeface="Helvetica" charset="0"/>
                  </a:rPr>
                  <a:t>1.0</a:t>
                </a:r>
              </a:p>
            </p:txBody>
          </p:sp>
          <p:sp>
            <p:nvSpPr>
              <p:cNvPr id="9" name="TextBox 8"/>
              <p:cNvSpPr txBox="1"/>
              <p:nvPr/>
            </p:nvSpPr>
            <p:spPr>
              <a:xfrm>
                <a:off x="3361121" y="784326"/>
                <a:ext cx="397866" cy="276999"/>
              </a:xfrm>
              <a:prstGeom prst="rect">
                <a:avLst/>
              </a:prstGeom>
              <a:noFill/>
            </p:spPr>
            <p:txBody>
              <a:bodyPr wrap="none" rtlCol="0">
                <a:spAutoFit/>
              </a:bodyPr>
              <a:lstStyle/>
              <a:p>
                <a:pPr algn="ctr"/>
                <a:r>
                  <a:rPr lang="en-US" sz="1200">
                    <a:latin typeface="Helvetica" charset="0"/>
                    <a:ea typeface="Helvetica" charset="0"/>
                    <a:cs typeface="Helvetica" charset="0"/>
                  </a:rPr>
                  <a:t>0.5</a:t>
                </a:r>
                <a:endParaRPr lang="en-US" sz="1200" dirty="0">
                  <a:latin typeface="Helvetica" charset="0"/>
                  <a:ea typeface="Helvetica" charset="0"/>
                  <a:cs typeface="Helvetica" charset="0"/>
                </a:endParaRPr>
              </a:p>
            </p:txBody>
          </p:sp>
          <p:sp>
            <p:nvSpPr>
              <p:cNvPr id="10" name="TextBox 9"/>
              <p:cNvSpPr txBox="1"/>
              <p:nvPr/>
            </p:nvSpPr>
            <p:spPr>
              <a:xfrm>
                <a:off x="3361121" y="114154"/>
                <a:ext cx="397866" cy="276999"/>
              </a:xfrm>
              <a:prstGeom prst="rect">
                <a:avLst/>
              </a:prstGeom>
              <a:noFill/>
            </p:spPr>
            <p:txBody>
              <a:bodyPr wrap="none" rtlCol="0">
                <a:spAutoFit/>
              </a:bodyPr>
              <a:lstStyle/>
              <a:p>
                <a:pPr algn="ctr"/>
                <a:r>
                  <a:rPr lang="en-US" sz="1200">
                    <a:latin typeface="Helvetica" charset="0"/>
                    <a:ea typeface="Helvetica" charset="0"/>
                    <a:cs typeface="Helvetica" charset="0"/>
                  </a:rPr>
                  <a:t>1.5</a:t>
                </a:r>
                <a:endParaRPr lang="en-US" sz="1200" dirty="0">
                  <a:latin typeface="Helvetica" charset="0"/>
                  <a:ea typeface="Helvetica" charset="0"/>
                  <a:cs typeface="Helvetica" charset="0"/>
                </a:endParaRPr>
              </a:p>
            </p:txBody>
          </p:sp>
          <p:cxnSp>
            <p:nvCxnSpPr>
              <p:cNvPr id="11" name="Straight Connector 10"/>
              <p:cNvCxnSpPr/>
              <p:nvPr/>
            </p:nvCxnSpPr>
            <p:spPr>
              <a:xfrm flipV="1">
                <a:off x="3761356" y="593329"/>
                <a:ext cx="1607945"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490548" y="1165324"/>
                <a:ext cx="269626" cy="276999"/>
              </a:xfrm>
              <a:prstGeom prst="rect">
                <a:avLst/>
              </a:prstGeom>
              <a:noFill/>
            </p:spPr>
            <p:txBody>
              <a:bodyPr wrap="none" rtlCol="0">
                <a:spAutoFit/>
              </a:bodyPr>
              <a:lstStyle/>
              <a:p>
                <a:pPr algn="ctr"/>
                <a:r>
                  <a:rPr lang="en-US" sz="1200">
                    <a:latin typeface="Helvetica" charset="0"/>
                    <a:ea typeface="Helvetica" charset="0"/>
                    <a:cs typeface="Helvetica" charset="0"/>
                  </a:rPr>
                  <a:t>0</a:t>
                </a:r>
                <a:endParaRPr lang="en-US" sz="1200" dirty="0">
                  <a:latin typeface="Helvetica" charset="0"/>
                  <a:ea typeface="Helvetica" charset="0"/>
                  <a:cs typeface="Helvetica" charset="0"/>
                </a:endParaRPr>
              </a:p>
            </p:txBody>
          </p:sp>
          <p:sp>
            <p:nvSpPr>
              <p:cNvPr id="13" name="TextBox 12"/>
              <p:cNvSpPr txBox="1"/>
              <p:nvPr/>
            </p:nvSpPr>
            <p:spPr>
              <a:xfrm>
                <a:off x="4626744" y="576633"/>
                <a:ext cx="243978" cy="276358"/>
              </a:xfrm>
              <a:prstGeom prst="rect">
                <a:avLst/>
              </a:prstGeom>
              <a:noFill/>
            </p:spPr>
            <p:txBody>
              <a:bodyPr wrap="none" rtlCol="0">
                <a:spAutoFit/>
              </a:bodyPr>
              <a:lstStyle/>
              <a:p>
                <a:r>
                  <a:rPr lang="en-US">
                    <a:latin typeface="Helvetica" charset="0"/>
                    <a:ea typeface="Helvetica" charset="0"/>
                    <a:cs typeface="Helvetica" charset="0"/>
                  </a:rPr>
                  <a:t>*</a:t>
                </a:r>
              </a:p>
            </p:txBody>
          </p:sp>
        </p:grpSp>
        <p:grpSp>
          <p:nvGrpSpPr>
            <p:cNvPr id="14" name="Group 13"/>
            <p:cNvGrpSpPr/>
            <p:nvPr/>
          </p:nvGrpSpPr>
          <p:grpSpPr>
            <a:xfrm>
              <a:off x="868729" y="304335"/>
              <a:ext cx="2275192" cy="2197835"/>
              <a:chOff x="218489" y="-274785"/>
              <a:chExt cx="2275192" cy="2197835"/>
            </a:xfrm>
          </p:grpSpPr>
          <p:pic>
            <p:nvPicPr>
              <p:cNvPr id="15" name="Picture 14"/>
              <p:cNvPicPr>
                <a:picLocks noChangeAspect="1"/>
              </p:cNvPicPr>
              <p:nvPr/>
            </p:nvPicPr>
            <p:blipFill rotWithShape="1">
              <a:blip r:embed="rId3"/>
              <a:srcRect l="13111" t="17185" b="27059"/>
              <a:stretch/>
            </p:blipFill>
            <p:spPr>
              <a:xfrm>
                <a:off x="681399" y="181865"/>
                <a:ext cx="1812282" cy="1188788"/>
              </a:xfrm>
              <a:prstGeom prst="rect">
                <a:avLst/>
              </a:prstGeom>
            </p:spPr>
          </p:pic>
          <p:sp>
            <p:nvSpPr>
              <p:cNvPr id="16" name="TextBox 15"/>
              <p:cNvSpPr txBox="1"/>
              <p:nvPr/>
            </p:nvSpPr>
            <p:spPr>
              <a:xfrm>
                <a:off x="1253660" y="-39305"/>
                <a:ext cx="650114" cy="276999"/>
              </a:xfrm>
              <a:prstGeom prst="rect">
                <a:avLst/>
              </a:prstGeom>
              <a:noFill/>
            </p:spPr>
            <p:txBody>
              <a:bodyPr wrap="none" rtlCol="0">
                <a:spAutoFit/>
              </a:bodyPr>
              <a:lstStyle/>
              <a:p>
                <a:pPr algn="ctr"/>
                <a:r>
                  <a:rPr lang="en-US" sz="1200" dirty="0">
                    <a:latin typeface="Helvetica" charset="0"/>
                    <a:ea typeface="Helvetica" charset="0"/>
                    <a:cs typeface="Helvetica" charset="0"/>
                  </a:rPr>
                  <a:t>22RV1</a:t>
                </a:r>
              </a:p>
            </p:txBody>
          </p:sp>
          <p:sp>
            <p:nvSpPr>
              <p:cNvPr id="17" name="TextBox 16"/>
              <p:cNvSpPr txBox="1"/>
              <p:nvPr/>
            </p:nvSpPr>
            <p:spPr>
              <a:xfrm>
                <a:off x="396453" y="431182"/>
                <a:ext cx="397866" cy="276999"/>
              </a:xfrm>
              <a:prstGeom prst="rect">
                <a:avLst/>
              </a:prstGeom>
              <a:noFill/>
            </p:spPr>
            <p:txBody>
              <a:bodyPr wrap="none" rtlCol="0">
                <a:spAutoFit/>
              </a:bodyPr>
              <a:lstStyle/>
              <a:p>
                <a:pPr algn="ctr"/>
                <a:r>
                  <a:rPr lang="en-US" sz="1200">
                    <a:latin typeface="Helvetica" charset="0"/>
                    <a:ea typeface="Helvetica" charset="0"/>
                    <a:cs typeface="Helvetica" charset="0"/>
                  </a:rPr>
                  <a:t>1.0</a:t>
                </a:r>
                <a:endParaRPr lang="en-US" sz="1200" dirty="0">
                  <a:latin typeface="Helvetica" charset="0"/>
                  <a:ea typeface="Helvetica" charset="0"/>
                  <a:cs typeface="Helvetica" charset="0"/>
                </a:endParaRPr>
              </a:p>
            </p:txBody>
          </p:sp>
          <p:sp>
            <p:nvSpPr>
              <p:cNvPr id="18" name="TextBox 17"/>
              <p:cNvSpPr txBox="1"/>
              <p:nvPr/>
            </p:nvSpPr>
            <p:spPr>
              <a:xfrm>
                <a:off x="396450" y="790417"/>
                <a:ext cx="397866" cy="276999"/>
              </a:xfrm>
              <a:prstGeom prst="rect">
                <a:avLst/>
              </a:prstGeom>
              <a:noFill/>
            </p:spPr>
            <p:txBody>
              <a:bodyPr wrap="none" rtlCol="0">
                <a:spAutoFit/>
              </a:bodyPr>
              <a:lstStyle/>
              <a:p>
                <a:pPr algn="ctr"/>
                <a:r>
                  <a:rPr lang="en-US" sz="1200">
                    <a:latin typeface="Helvetica" charset="0"/>
                    <a:ea typeface="Helvetica" charset="0"/>
                    <a:cs typeface="Helvetica" charset="0"/>
                  </a:rPr>
                  <a:t>0.5</a:t>
                </a:r>
                <a:endParaRPr lang="en-US" sz="1200" dirty="0">
                  <a:latin typeface="Helvetica" charset="0"/>
                  <a:ea typeface="Helvetica" charset="0"/>
                  <a:cs typeface="Helvetica" charset="0"/>
                </a:endParaRPr>
              </a:p>
            </p:txBody>
          </p:sp>
          <p:sp>
            <p:nvSpPr>
              <p:cNvPr id="19" name="TextBox 18"/>
              <p:cNvSpPr txBox="1"/>
              <p:nvPr/>
            </p:nvSpPr>
            <p:spPr>
              <a:xfrm>
                <a:off x="385567" y="50185"/>
                <a:ext cx="397866" cy="276999"/>
              </a:xfrm>
              <a:prstGeom prst="rect">
                <a:avLst/>
              </a:prstGeom>
              <a:noFill/>
            </p:spPr>
            <p:txBody>
              <a:bodyPr wrap="none" rtlCol="0">
                <a:spAutoFit/>
              </a:bodyPr>
              <a:lstStyle/>
              <a:p>
                <a:pPr algn="ctr"/>
                <a:r>
                  <a:rPr lang="en-US" sz="1200">
                    <a:latin typeface="Helvetica" charset="0"/>
                    <a:ea typeface="Helvetica" charset="0"/>
                    <a:cs typeface="Helvetica" charset="0"/>
                  </a:rPr>
                  <a:t>1.5</a:t>
                </a:r>
                <a:endParaRPr lang="en-US" sz="1200" dirty="0">
                  <a:latin typeface="Helvetica" charset="0"/>
                  <a:ea typeface="Helvetica" charset="0"/>
                  <a:cs typeface="Helvetica" charset="0"/>
                </a:endParaRPr>
              </a:p>
            </p:txBody>
          </p:sp>
          <p:sp>
            <p:nvSpPr>
              <p:cNvPr id="20" name="TextBox 19"/>
              <p:cNvSpPr txBox="1"/>
              <p:nvPr/>
            </p:nvSpPr>
            <p:spPr>
              <a:xfrm>
                <a:off x="514996" y="1182301"/>
                <a:ext cx="269626" cy="276999"/>
              </a:xfrm>
              <a:prstGeom prst="rect">
                <a:avLst/>
              </a:prstGeom>
              <a:noFill/>
            </p:spPr>
            <p:txBody>
              <a:bodyPr wrap="none" rtlCol="0">
                <a:spAutoFit/>
              </a:bodyPr>
              <a:lstStyle/>
              <a:p>
                <a:pPr algn="ctr"/>
                <a:r>
                  <a:rPr lang="en-US" sz="1200">
                    <a:latin typeface="Helvetica" charset="0"/>
                    <a:ea typeface="Helvetica" charset="0"/>
                    <a:cs typeface="Helvetica" charset="0"/>
                  </a:rPr>
                  <a:t>0</a:t>
                </a:r>
                <a:endParaRPr lang="en-US" sz="1200" dirty="0">
                  <a:latin typeface="Helvetica" charset="0"/>
                  <a:ea typeface="Helvetica" charset="0"/>
                  <a:cs typeface="Helvetica" charset="0"/>
                </a:endParaRPr>
              </a:p>
            </p:txBody>
          </p:sp>
          <p:sp>
            <p:nvSpPr>
              <p:cNvPr id="21" name="TextBox 20"/>
              <p:cNvSpPr txBox="1"/>
              <p:nvPr/>
            </p:nvSpPr>
            <p:spPr>
              <a:xfrm rot="16200000">
                <a:off x="-616516" y="811688"/>
                <a:ext cx="1946367" cy="276358"/>
              </a:xfrm>
              <a:prstGeom prst="rect">
                <a:avLst/>
              </a:prstGeom>
              <a:noFill/>
            </p:spPr>
            <p:txBody>
              <a:bodyPr wrap="none" rtlCol="0">
                <a:spAutoFit/>
              </a:bodyPr>
              <a:lstStyle/>
              <a:p>
                <a:r>
                  <a:rPr lang="en-US" dirty="0">
                    <a:latin typeface="Helvetica" charset="0"/>
                    <a:ea typeface="Helvetica" charset="0"/>
                    <a:cs typeface="Helvetica" charset="0"/>
                  </a:rPr>
                  <a:t>Fold Change over Vehicle</a:t>
                </a:r>
              </a:p>
            </p:txBody>
          </p:sp>
          <p:sp>
            <p:nvSpPr>
              <p:cNvPr id="22" name="TextBox 21"/>
              <p:cNvSpPr txBox="1"/>
              <p:nvPr/>
            </p:nvSpPr>
            <p:spPr>
              <a:xfrm>
                <a:off x="1214216" y="-274785"/>
                <a:ext cx="712054" cy="276358"/>
              </a:xfrm>
              <a:prstGeom prst="rect">
                <a:avLst/>
              </a:prstGeom>
              <a:noFill/>
            </p:spPr>
            <p:txBody>
              <a:bodyPr wrap="none" rtlCol="0">
                <a:spAutoFit/>
              </a:bodyPr>
              <a:lstStyle/>
              <a:p>
                <a:r>
                  <a:rPr lang="en-US" u="sng">
                    <a:latin typeface="Helvetica" charset="0"/>
                    <a:ea typeface="Helvetica" charset="0"/>
                    <a:cs typeface="Helvetica" charset="0"/>
                  </a:rPr>
                  <a:t>Viability</a:t>
                </a:r>
              </a:p>
            </p:txBody>
          </p:sp>
          <p:sp>
            <p:nvSpPr>
              <p:cNvPr id="23" name="TextBox 22"/>
              <p:cNvSpPr txBox="1"/>
              <p:nvPr/>
            </p:nvSpPr>
            <p:spPr>
              <a:xfrm>
                <a:off x="1667330" y="663056"/>
                <a:ext cx="243978" cy="276358"/>
              </a:xfrm>
              <a:prstGeom prst="rect">
                <a:avLst/>
              </a:prstGeom>
              <a:noFill/>
            </p:spPr>
            <p:txBody>
              <a:bodyPr wrap="none" rtlCol="0">
                <a:spAutoFit/>
              </a:bodyPr>
              <a:lstStyle/>
              <a:p>
                <a:r>
                  <a:rPr lang="en-US">
                    <a:latin typeface="Helvetica" charset="0"/>
                    <a:ea typeface="Helvetica" charset="0"/>
                    <a:cs typeface="Helvetica" charset="0"/>
                  </a:rPr>
                  <a:t>*</a:t>
                </a:r>
              </a:p>
            </p:txBody>
          </p:sp>
        </p:grpSp>
        <p:cxnSp>
          <p:nvCxnSpPr>
            <p:cNvPr id="24" name="Straight Connector 23"/>
            <p:cNvCxnSpPr/>
            <p:nvPr/>
          </p:nvCxnSpPr>
          <p:spPr>
            <a:xfrm flipV="1">
              <a:off x="1433673" y="1165750"/>
              <a:ext cx="1607945"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789034" y="304980"/>
              <a:ext cx="712054" cy="276358"/>
            </a:xfrm>
            <a:prstGeom prst="rect">
              <a:avLst/>
            </a:prstGeom>
            <a:noFill/>
          </p:spPr>
          <p:txBody>
            <a:bodyPr wrap="none" rtlCol="0">
              <a:spAutoFit/>
            </a:bodyPr>
            <a:lstStyle/>
            <a:p>
              <a:r>
                <a:rPr lang="en-US" u="sng">
                  <a:latin typeface="Helvetica" charset="0"/>
                  <a:ea typeface="Helvetica" charset="0"/>
                  <a:cs typeface="Helvetica" charset="0"/>
                </a:rPr>
                <a:t>Viability</a:t>
              </a:r>
            </a:p>
          </p:txBody>
        </p:sp>
        <p:sp>
          <p:nvSpPr>
            <p:cNvPr id="26" name="TextBox 25"/>
            <p:cNvSpPr txBox="1"/>
            <p:nvPr/>
          </p:nvSpPr>
          <p:spPr>
            <a:xfrm rot="18342495">
              <a:off x="1122192" y="1989458"/>
              <a:ext cx="644728" cy="276358"/>
            </a:xfrm>
            <a:prstGeom prst="rect">
              <a:avLst/>
            </a:prstGeom>
            <a:noFill/>
          </p:spPr>
          <p:txBody>
            <a:bodyPr wrap="none" rtlCol="0">
              <a:spAutoFit/>
            </a:bodyPr>
            <a:lstStyle/>
            <a:p>
              <a:r>
                <a:rPr lang="en-US" dirty="0">
                  <a:latin typeface="Helvetica" charset="0"/>
                  <a:ea typeface="Helvetica" charset="0"/>
                  <a:cs typeface="Helvetica" charset="0"/>
                </a:rPr>
                <a:t>DMSO</a:t>
              </a:r>
            </a:p>
          </p:txBody>
        </p:sp>
        <p:sp>
          <p:nvSpPr>
            <p:cNvPr id="27" name="TextBox 26"/>
            <p:cNvSpPr txBox="1"/>
            <p:nvPr/>
          </p:nvSpPr>
          <p:spPr>
            <a:xfrm rot="18342495">
              <a:off x="1418641" y="1943670"/>
              <a:ext cx="490840" cy="276358"/>
            </a:xfrm>
            <a:prstGeom prst="rect">
              <a:avLst/>
            </a:prstGeom>
            <a:noFill/>
          </p:spPr>
          <p:txBody>
            <a:bodyPr wrap="none" rtlCol="0">
              <a:spAutoFit/>
            </a:bodyPr>
            <a:lstStyle/>
            <a:p>
              <a:r>
                <a:rPr lang="en-US" dirty="0">
                  <a:latin typeface="Helvetica" charset="0"/>
                  <a:ea typeface="Helvetica" charset="0"/>
                  <a:cs typeface="Helvetica" charset="0"/>
                </a:rPr>
                <a:t>ENZ</a:t>
              </a:r>
            </a:p>
          </p:txBody>
        </p:sp>
        <p:sp>
          <p:nvSpPr>
            <p:cNvPr id="28" name="TextBox 27"/>
            <p:cNvSpPr txBox="1"/>
            <p:nvPr/>
          </p:nvSpPr>
          <p:spPr>
            <a:xfrm rot="18342495">
              <a:off x="1635843" y="1918986"/>
              <a:ext cx="433132" cy="276358"/>
            </a:xfrm>
            <a:prstGeom prst="rect">
              <a:avLst/>
            </a:prstGeom>
            <a:noFill/>
          </p:spPr>
          <p:txBody>
            <a:bodyPr wrap="none" rtlCol="0">
              <a:spAutoFit/>
            </a:bodyPr>
            <a:lstStyle/>
            <a:p>
              <a:r>
                <a:rPr lang="en-US" dirty="0">
                  <a:latin typeface="Helvetica" charset="0"/>
                  <a:ea typeface="Helvetica" charset="0"/>
                  <a:cs typeface="Helvetica" charset="0"/>
                </a:rPr>
                <a:t>ABI</a:t>
              </a:r>
            </a:p>
          </p:txBody>
        </p:sp>
        <p:sp>
          <p:nvSpPr>
            <p:cNvPr id="29" name="TextBox 28"/>
            <p:cNvSpPr txBox="1"/>
            <p:nvPr/>
          </p:nvSpPr>
          <p:spPr>
            <a:xfrm rot="18342495">
              <a:off x="1687312" y="1976549"/>
              <a:ext cx="593432" cy="276358"/>
            </a:xfrm>
            <a:prstGeom prst="rect">
              <a:avLst/>
            </a:prstGeom>
            <a:noFill/>
          </p:spPr>
          <p:txBody>
            <a:bodyPr wrap="none" rtlCol="0">
              <a:spAutoFit/>
            </a:bodyPr>
            <a:lstStyle/>
            <a:p>
              <a:r>
                <a:rPr lang="en-US">
                  <a:latin typeface="Helvetica" charset="0"/>
                  <a:ea typeface="Helvetica" charset="0"/>
                  <a:cs typeface="Helvetica" charset="0"/>
                </a:rPr>
                <a:t>DAPT</a:t>
              </a:r>
              <a:endParaRPr lang="en-US" dirty="0">
                <a:latin typeface="Helvetica" charset="0"/>
                <a:ea typeface="Helvetica" charset="0"/>
                <a:cs typeface="Helvetica" charset="0"/>
              </a:endParaRPr>
            </a:p>
          </p:txBody>
        </p:sp>
        <p:sp>
          <p:nvSpPr>
            <p:cNvPr id="30" name="TextBox 29"/>
            <p:cNvSpPr txBox="1"/>
            <p:nvPr/>
          </p:nvSpPr>
          <p:spPr>
            <a:xfrm rot="18342495">
              <a:off x="1479342" y="2166670"/>
              <a:ext cx="1075936" cy="276358"/>
            </a:xfrm>
            <a:prstGeom prst="rect">
              <a:avLst/>
            </a:prstGeom>
            <a:noFill/>
          </p:spPr>
          <p:txBody>
            <a:bodyPr wrap="none" rtlCol="0">
              <a:spAutoFit/>
            </a:bodyPr>
            <a:lstStyle/>
            <a:p>
              <a:r>
                <a:rPr lang="en-US">
                  <a:latin typeface="Helvetica" charset="0"/>
                  <a:ea typeface="Helvetica" charset="0"/>
                  <a:cs typeface="Helvetica" charset="0"/>
                </a:rPr>
                <a:t>DAPT + ENZ</a:t>
              </a:r>
              <a:endParaRPr lang="en-US" dirty="0">
                <a:latin typeface="Helvetica" charset="0"/>
                <a:ea typeface="Helvetica" charset="0"/>
                <a:cs typeface="Helvetica" charset="0"/>
              </a:endParaRPr>
            </a:p>
          </p:txBody>
        </p:sp>
        <p:sp>
          <p:nvSpPr>
            <p:cNvPr id="31" name="TextBox 30"/>
            <p:cNvSpPr txBox="1"/>
            <p:nvPr/>
          </p:nvSpPr>
          <p:spPr>
            <a:xfrm rot="18342495">
              <a:off x="1697226" y="2141728"/>
              <a:ext cx="1018227" cy="276358"/>
            </a:xfrm>
            <a:prstGeom prst="rect">
              <a:avLst/>
            </a:prstGeom>
            <a:noFill/>
          </p:spPr>
          <p:txBody>
            <a:bodyPr wrap="none" rtlCol="0">
              <a:spAutoFit/>
            </a:bodyPr>
            <a:lstStyle/>
            <a:p>
              <a:r>
                <a:rPr lang="en-US" dirty="0">
                  <a:latin typeface="Helvetica" charset="0"/>
                  <a:ea typeface="Helvetica" charset="0"/>
                  <a:cs typeface="Helvetica" charset="0"/>
                </a:rPr>
                <a:t>DAPT + ABI</a:t>
              </a:r>
            </a:p>
          </p:txBody>
        </p:sp>
        <p:sp>
          <p:nvSpPr>
            <p:cNvPr id="32" name="TextBox 31"/>
            <p:cNvSpPr txBox="1"/>
            <p:nvPr/>
          </p:nvSpPr>
          <p:spPr>
            <a:xfrm rot="18342495">
              <a:off x="2292848" y="1925880"/>
              <a:ext cx="498855" cy="276358"/>
            </a:xfrm>
            <a:prstGeom prst="rect">
              <a:avLst/>
            </a:prstGeom>
            <a:noFill/>
          </p:spPr>
          <p:txBody>
            <a:bodyPr wrap="none" rtlCol="0">
              <a:spAutoFit/>
            </a:bodyPr>
            <a:lstStyle/>
            <a:p>
              <a:r>
                <a:rPr lang="en-US">
                  <a:latin typeface="Helvetica" charset="0"/>
                  <a:ea typeface="Helvetica" charset="0"/>
                  <a:cs typeface="Helvetica" charset="0"/>
                </a:rPr>
                <a:t>RO4</a:t>
              </a:r>
              <a:endParaRPr lang="en-US" dirty="0">
                <a:latin typeface="Helvetica" charset="0"/>
                <a:ea typeface="Helvetica" charset="0"/>
                <a:cs typeface="Helvetica" charset="0"/>
              </a:endParaRPr>
            </a:p>
          </p:txBody>
        </p:sp>
        <p:sp>
          <p:nvSpPr>
            <p:cNvPr id="33" name="TextBox 32"/>
            <p:cNvSpPr txBox="1"/>
            <p:nvPr/>
          </p:nvSpPr>
          <p:spPr>
            <a:xfrm rot="18342495">
              <a:off x="2076482" y="2140262"/>
              <a:ext cx="981359" cy="276358"/>
            </a:xfrm>
            <a:prstGeom prst="rect">
              <a:avLst/>
            </a:prstGeom>
            <a:noFill/>
          </p:spPr>
          <p:txBody>
            <a:bodyPr wrap="none" rtlCol="0">
              <a:spAutoFit/>
            </a:bodyPr>
            <a:lstStyle/>
            <a:p>
              <a:r>
                <a:rPr lang="en-US" dirty="0">
                  <a:latin typeface="Helvetica" charset="0"/>
                  <a:ea typeface="Helvetica" charset="0"/>
                  <a:cs typeface="Helvetica" charset="0"/>
                </a:rPr>
                <a:t>RO4 + ENZ</a:t>
              </a:r>
            </a:p>
          </p:txBody>
        </p:sp>
        <p:sp>
          <p:nvSpPr>
            <p:cNvPr id="34" name="TextBox 33"/>
            <p:cNvSpPr txBox="1"/>
            <p:nvPr/>
          </p:nvSpPr>
          <p:spPr>
            <a:xfrm rot="18342495">
              <a:off x="2331878" y="2094950"/>
              <a:ext cx="923651" cy="276358"/>
            </a:xfrm>
            <a:prstGeom prst="rect">
              <a:avLst/>
            </a:prstGeom>
            <a:noFill/>
          </p:spPr>
          <p:txBody>
            <a:bodyPr wrap="none" rtlCol="0">
              <a:spAutoFit/>
            </a:bodyPr>
            <a:lstStyle/>
            <a:p>
              <a:r>
                <a:rPr lang="en-US" dirty="0">
                  <a:latin typeface="Helvetica" charset="0"/>
                  <a:ea typeface="Helvetica" charset="0"/>
                  <a:cs typeface="Helvetica" charset="0"/>
                </a:rPr>
                <a:t>RO4 + ABI</a:t>
              </a:r>
            </a:p>
          </p:txBody>
        </p:sp>
        <p:sp>
          <p:nvSpPr>
            <p:cNvPr id="35" name="TextBox 34"/>
            <p:cNvSpPr txBox="1"/>
            <p:nvPr/>
          </p:nvSpPr>
          <p:spPr>
            <a:xfrm rot="18342495">
              <a:off x="4658168" y="1988578"/>
              <a:ext cx="593432" cy="276358"/>
            </a:xfrm>
            <a:prstGeom prst="rect">
              <a:avLst/>
            </a:prstGeom>
            <a:noFill/>
          </p:spPr>
          <p:txBody>
            <a:bodyPr wrap="none" rtlCol="0">
              <a:spAutoFit/>
            </a:bodyPr>
            <a:lstStyle/>
            <a:p>
              <a:r>
                <a:rPr lang="en-US">
                  <a:latin typeface="Helvetica" charset="0"/>
                  <a:ea typeface="Helvetica" charset="0"/>
                  <a:cs typeface="Helvetica" charset="0"/>
                </a:rPr>
                <a:t>DAPT</a:t>
              </a:r>
              <a:endParaRPr lang="en-US" dirty="0">
                <a:latin typeface="Helvetica" charset="0"/>
                <a:ea typeface="Helvetica" charset="0"/>
                <a:cs typeface="Helvetica" charset="0"/>
              </a:endParaRPr>
            </a:p>
          </p:txBody>
        </p:sp>
        <p:sp>
          <p:nvSpPr>
            <p:cNvPr id="36" name="TextBox 35"/>
            <p:cNvSpPr txBox="1"/>
            <p:nvPr/>
          </p:nvSpPr>
          <p:spPr>
            <a:xfrm rot="18342495">
              <a:off x="4450198" y="2178699"/>
              <a:ext cx="1075936" cy="276358"/>
            </a:xfrm>
            <a:prstGeom prst="rect">
              <a:avLst/>
            </a:prstGeom>
            <a:noFill/>
          </p:spPr>
          <p:txBody>
            <a:bodyPr wrap="none" rtlCol="0">
              <a:spAutoFit/>
            </a:bodyPr>
            <a:lstStyle/>
            <a:p>
              <a:r>
                <a:rPr lang="en-US">
                  <a:latin typeface="Helvetica" charset="0"/>
                  <a:ea typeface="Helvetica" charset="0"/>
                  <a:cs typeface="Helvetica" charset="0"/>
                </a:rPr>
                <a:t>DAPT + ENZ</a:t>
              </a:r>
              <a:endParaRPr lang="en-US" dirty="0">
                <a:latin typeface="Helvetica" charset="0"/>
                <a:ea typeface="Helvetica" charset="0"/>
                <a:cs typeface="Helvetica" charset="0"/>
              </a:endParaRPr>
            </a:p>
          </p:txBody>
        </p:sp>
        <p:sp>
          <p:nvSpPr>
            <p:cNvPr id="37" name="TextBox 36"/>
            <p:cNvSpPr txBox="1"/>
            <p:nvPr/>
          </p:nvSpPr>
          <p:spPr>
            <a:xfrm rot="18342495">
              <a:off x="4668082" y="2153757"/>
              <a:ext cx="1018227" cy="276358"/>
            </a:xfrm>
            <a:prstGeom prst="rect">
              <a:avLst/>
            </a:prstGeom>
            <a:noFill/>
          </p:spPr>
          <p:txBody>
            <a:bodyPr wrap="none" rtlCol="0">
              <a:spAutoFit/>
            </a:bodyPr>
            <a:lstStyle/>
            <a:p>
              <a:r>
                <a:rPr lang="en-US" dirty="0">
                  <a:latin typeface="Helvetica" charset="0"/>
                  <a:ea typeface="Helvetica" charset="0"/>
                  <a:cs typeface="Helvetica" charset="0"/>
                </a:rPr>
                <a:t>DAPT + ABI</a:t>
              </a:r>
            </a:p>
          </p:txBody>
        </p:sp>
        <p:sp>
          <p:nvSpPr>
            <p:cNvPr id="38" name="TextBox 37"/>
            <p:cNvSpPr txBox="1"/>
            <p:nvPr/>
          </p:nvSpPr>
          <p:spPr>
            <a:xfrm rot="18342495">
              <a:off x="5263704" y="1937909"/>
              <a:ext cx="498855" cy="276358"/>
            </a:xfrm>
            <a:prstGeom prst="rect">
              <a:avLst/>
            </a:prstGeom>
            <a:noFill/>
          </p:spPr>
          <p:txBody>
            <a:bodyPr wrap="none" rtlCol="0">
              <a:spAutoFit/>
            </a:bodyPr>
            <a:lstStyle/>
            <a:p>
              <a:r>
                <a:rPr lang="en-US">
                  <a:latin typeface="Helvetica" charset="0"/>
                  <a:ea typeface="Helvetica" charset="0"/>
                  <a:cs typeface="Helvetica" charset="0"/>
                </a:rPr>
                <a:t>RO4</a:t>
              </a:r>
              <a:endParaRPr lang="en-US" dirty="0">
                <a:latin typeface="Helvetica" charset="0"/>
                <a:ea typeface="Helvetica" charset="0"/>
                <a:cs typeface="Helvetica" charset="0"/>
              </a:endParaRPr>
            </a:p>
          </p:txBody>
        </p:sp>
        <p:sp>
          <p:nvSpPr>
            <p:cNvPr id="39" name="TextBox 38"/>
            <p:cNvSpPr txBox="1"/>
            <p:nvPr/>
          </p:nvSpPr>
          <p:spPr>
            <a:xfrm rot="18342495">
              <a:off x="5047338" y="2152291"/>
              <a:ext cx="981359" cy="276358"/>
            </a:xfrm>
            <a:prstGeom prst="rect">
              <a:avLst/>
            </a:prstGeom>
            <a:noFill/>
          </p:spPr>
          <p:txBody>
            <a:bodyPr wrap="none" rtlCol="0">
              <a:spAutoFit/>
            </a:bodyPr>
            <a:lstStyle/>
            <a:p>
              <a:r>
                <a:rPr lang="en-US">
                  <a:latin typeface="Helvetica" charset="0"/>
                  <a:ea typeface="Helvetica" charset="0"/>
                  <a:cs typeface="Helvetica" charset="0"/>
                </a:rPr>
                <a:t>RO4 + ENZ</a:t>
              </a:r>
              <a:endParaRPr lang="en-US" dirty="0">
                <a:latin typeface="Helvetica" charset="0"/>
                <a:ea typeface="Helvetica" charset="0"/>
                <a:cs typeface="Helvetica" charset="0"/>
              </a:endParaRPr>
            </a:p>
          </p:txBody>
        </p:sp>
        <p:sp>
          <p:nvSpPr>
            <p:cNvPr id="40" name="TextBox 39"/>
            <p:cNvSpPr txBox="1"/>
            <p:nvPr/>
          </p:nvSpPr>
          <p:spPr>
            <a:xfrm rot="18342495">
              <a:off x="5302734" y="2106979"/>
              <a:ext cx="923651" cy="276358"/>
            </a:xfrm>
            <a:prstGeom prst="rect">
              <a:avLst/>
            </a:prstGeom>
            <a:noFill/>
          </p:spPr>
          <p:txBody>
            <a:bodyPr wrap="none" rtlCol="0">
              <a:spAutoFit/>
            </a:bodyPr>
            <a:lstStyle/>
            <a:p>
              <a:r>
                <a:rPr lang="en-US" dirty="0">
                  <a:latin typeface="Helvetica" charset="0"/>
                  <a:ea typeface="Helvetica" charset="0"/>
                  <a:cs typeface="Helvetica" charset="0"/>
                </a:rPr>
                <a:t>RO4 + ABI</a:t>
              </a:r>
            </a:p>
          </p:txBody>
        </p:sp>
        <p:sp>
          <p:nvSpPr>
            <p:cNvPr id="41" name="TextBox 40"/>
            <p:cNvSpPr txBox="1"/>
            <p:nvPr/>
          </p:nvSpPr>
          <p:spPr>
            <a:xfrm rot="18342495">
              <a:off x="4070352" y="1993166"/>
              <a:ext cx="644728" cy="276358"/>
            </a:xfrm>
            <a:prstGeom prst="rect">
              <a:avLst/>
            </a:prstGeom>
            <a:noFill/>
          </p:spPr>
          <p:txBody>
            <a:bodyPr wrap="none" rtlCol="0">
              <a:spAutoFit/>
            </a:bodyPr>
            <a:lstStyle/>
            <a:p>
              <a:r>
                <a:rPr lang="en-US" dirty="0">
                  <a:latin typeface="Helvetica" charset="0"/>
                  <a:ea typeface="Helvetica" charset="0"/>
                  <a:cs typeface="Helvetica" charset="0"/>
                </a:rPr>
                <a:t>DMSO</a:t>
              </a:r>
            </a:p>
          </p:txBody>
        </p:sp>
        <p:sp>
          <p:nvSpPr>
            <p:cNvPr id="42" name="TextBox 41"/>
            <p:cNvSpPr txBox="1"/>
            <p:nvPr/>
          </p:nvSpPr>
          <p:spPr>
            <a:xfrm rot="18342495">
              <a:off x="4366801" y="1947378"/>
              <a:ext cx="490840" cy="276358"/>
            </a:xfrm>
            <a:prstGeom prst="rect">
              <a:avLst/>
            </a:prstGeom>
            <a:noFill/>
          </p:spPr>
          <p:txBody>
            <a:bodyPr wrap="none" rtlCol="0">
              <a:spAutoFit/>
            </a:bodyPr>
            <a:lstStyle/>
            <a:p>
              <a:r>
                <a:rPr lang="en-US" dirty="0">
                  <a:latin typeface="Helvetica" charset="0"/>
                  <a:ea typeface="Helvetica" charset="0"/>
                  <a:cs typeface="Helvetica" charset="0"/>
                </a:rPr>
                <a:t>ENZ</a:t>
              </a:r>
            </a:p>
          </p:txBody>
        </p:sp>
        <p:sp>
          <p:nvSpPr>
            <p:cNvPr id="43" name="TextBox 42"/>
            <p:cNvSpPr txBox="1"/>
            <p:nvPr/>
          </p:nvSpPr>
          <p:spPr>
            <a:xfrm rot="18342495">
              <a:off x="4584003" y="1922694"/>
              <a:ext cx="433132" cy="276358"/>
            </a:xfrm>
            <a:prstGeom prst="rect">
              <a:avLst/>
            </a:prstGeom>
            <a:noFill/>
          </p:spPr>
          <p:txBody>
            <a:bodyPr wrap="none" rtlCol="0">
              <a:spAutoFit/>
            </a:bodyPr>
            <a:lstStyle/>
            <a:p>
              <a:r>
                <a:rPr lang="en-US" dirty="0">
                  <a:latin typeface="Helvetica" charset="0"/>
                  <a:ea typeface="Helvetica" charset="0"/>
                  <a:cs typeface="Helvetica" charset="0"/>
                </a:rPr>
                <a:t>ABI</a:t>
              </a:r>
            </a:p>
          </p:txBody>
        </p:sp>
      </p:grpSp>
      <p:sp>
        <p:nvSpPr>
          <p:cNvPr id="2" name="Rectangle 1">
            <a:extLst>
              <a:ext uri="{FF2B5EF4-FFF2-40B4-BE49-F238E27FC236}">
                <a16:creationId xmlns:a16="http://schemas.microsoft.com/office/drawing/2014/main" id="{194958D5-FD23-AD4B-B169-069FBB367CCD}"/>
              </a:ext>
            </a:extLst>
          </p:cNvPr>
          <p:cNvSpPr/>
          <p:nvPr/>
        </p:nvSpPr>
        <p:spPr>
          <a:xfrm>
            <a:off x="421573" y="3810056"/>
            <a:ext cx="6774780" cy="1015663"/>
          </a:xfrm>
          <a:prstGeom prst="rect">
            <a:avLst/>
          </a:prstGeom>
        </p:spPr>
        <p:txBody>
          <a:bodyPr wrap="square">
            <a:spAutoFit/>
          </a:bodyPr>
          <a:lstStyle/>
          <a:p>
            <a:pPr algn="just"/>
            <a:r>
              <a:rPr lang="en-US" sz="1200" b="1" dirty="0">
                <a:latin typeface="Helvetica" pitchFamily="2" charset="0"/>
                <a:ea typeface="Calibri" panose="020F0502020204030204" pitchFamily="34" charset="0"/>
              </a:rPr>
              <a:t>Supplementary Figure 4. Viability of GSI combination therapy with </a:t>
            </a:r>
            <a:r>
              <a:rPr lang="en-US" sz="1200" b="1" dirty="0" smtClean="0">
                <a:latin typeface="Helvetica" pitchFamily="2" charset="0"/>
                <a:ea typeface="Calibri" panose="020F0502020204030204" pitchFamily="34" charset="0"/>
              </a:rPr>
              <a:t>anti-androgens </a:t>
            </a:r>
            <a:r>
              <a:rPr lang="en-US" sz="1200" b="1" dirty="0">
                <a:latin typeface="Helvetica" pitchFamily="2" charset="0"/>
                <a:ea typeface="Calibri" panose="020F0502020204030204" pitchFamily="34" charset="0"/>
              </a:rPr>
              <a:t>Enzalutamide or </a:t>
            </a:r>
            <a:r>
              <a:rPr lang="en-US" sz="1200" b="1" dirty="0" err="1">
                <a:latin typeface="Helvetica" pitchFamily="2" charset="0"/>
                <a:ea typeface="Calibri" panose="020F0502020204030204" pitchFamily="34" charset="0"/>
              </a:rPr>
              <a:t>Abiraterone</a:t>
            </a:r>
            <a:r>
              <a:rPr lang="en-US" sz="1200" b="1" dirty="0">
                <a:latin typeface="Helvetica" pitchFamily="2" charset="0"/>
                <a:ea typeface="Calibri" panose="020F0502020204030204" pitchFamily="34" charset="0"/>
              </a:rPr>
              <a:t>.</a:t>
            </a:r>
            <a:r>
              <a:rPr lang="en-US" sz="1200" dirty="0">
                <a:latin typeface="Helvetica" pitchFamily="2" charset="0"/>
                <a:ea typeface="Calibri" panose="020F0502020204030204" pitchFamily="34" charset="0"/>
              </a:rPr>
              <a:t> Cell viability assay. 1x10</a:t>
            </a:r>
            <a:r>
              <a:rPr lang="en-US" sz="1200" baseline="30000" dirty="0">
                <a:latin typeface="Helvetica" pitchFamily="2" charset="0"/>
                <a:ea typeface="Calibri" panose="020F0502020204030204" pitchFamily="34" charset="0"/>
              </a:rPr>
              <a:t>4</a:t>
            </a:r>
            <a:r>
              <a:rPr lang="en-US" sz="1200" dirty="0">
                <a:latin typeface="Helvetica" pitchFamily="2" charset="0"/>
                <a:ea typeface="Calibri" panose="020F0502020204030204" pitchFamily="34" charset="0"/>
              </a:rPr>
              <a:t> 22RV1 or C4-2 cells were plated per well in a 96 well plate with defined drug concentrations. 72 hours later, </a:t>
            </a:r>
            <a:r>
              <a:rPr lang="en-US" sz="1200" dirty="0" smtClean="0">
                <a:latin typeface="Helvetica" pitchFamily="2" charset="0"/>
                <a:ea typeface="Calibri" panose="020F0502020204030204" pitchFamily="34" charset="0"/>
              </a:rPr>
              <a:t>100 </a:t>
            </a:r>
            <a:r>
              <a:rPr lang="en-US" sz="1200" dirty="0" err="1" smtClean="0">
                <a:solidFill>
                  <a:srgbClr val="222222"/>
                </a:solidFill>
                <a:latin typeface="Helvetica" pitchFamily="2" charset="0"/>
                <a:ea typeface="Times New Roman" panose="02020603050405020304" pitchFamily="18" charset="0"/>
              </a:rPr>
              <a:t>μ</a:t>
            </a:r>
            <a:r>
              <a:rPr lang="en-US" sz="1200" dirty="0" err="1" smtClean="0">
                <a:latin typeface="Helvetica" pitchFamily="2" charset="0"/>
                <a:ea typeface="Calibri" panose="020F0502020204030204" pitchFamily="34" charset="0"/>
              </a:rPr>
              <a:t>l</a:t>
            </a:r>
            <a:r>
              <a:rPr lang="en-US" sz="1200" dirty="0" smtClean="0">
                <a:latin typeface="Helvetica" pitchFamily="2" charset="0"/>
                <a:ea typeface="Calibri" panose="020F0502020204030204" pitchFamily="34" charset="0"/>
              </a:rPr>
              <a:t> </a:t>
            </a:r>
            <a:r>
              <a:rPr lang="en-US" sz="1200" dirty="0">
                <a:latin typeface="Helvetica" pitchFamily="2" charset="0"/>
                <a:ea typeface="Calibri" panose="020F0502020204030204" pitchFamily="34" charset="0"/>
              </a:rPr>
              <a:t>fresh media was added + </a:t>
            </a:r>
            <a:r>
              <a:rPr lang="en-US" sz="1200" dirty="0" smtClean="0">
                <a:latin typeface="Helvetica" pitchFamily="2" charset="0"/>
                <a:ea typeface="Calibri" panose="020F0502020204030204" pitchFamily="34" charset="0"/>
              </a:rPr>
              <a:t>20 </a:t>
            </a:r>
            <a:r>
              <a:rPr lang="en-US" sz="1200" dirty="0" err="1" smtClean="0">
                <a:solidFill>
                  <a:srgbClr val="222222"/>
                </a:solidFill>
                <a:latin typeface="Helvetica" pitchFamily="2" charset="0"/>
                <a:ea typeface="Times New Roman" panose="02020603050405020304" pitchFamily="18" charset="0"/>
              </a:rPr>
              <a:t>μ</a:t>
            </a:r>
            <a:r>
              <a:rPr lang="en-US" sz="1200" dirty="0" err="1" smtClean="0">
                <a:latin typeface="Helvetica" pitchFamily="2" charset="0"/>
                <a:ea typeface="Calibri" panose="020F0502020204030204" pitchFamily="34" charset="0"/>
              </a:rPr>
              <a:t>l</a:t>
            </a:r>
            <a:r>
              <a:rPr lang="en-US" sz="1200" dirty="0" smtClean="0">
                <a:latin typeface="Helvetica" pitchFamily="2" charset="0"/>
                <a:ea typeface="Calibri" panose="020F0502020204030204" pitchFamily="34" charset="0"/>
              </a:rPr>
              <a:t> </a:t>
            </a:r>
            <a:r>
              <a:rPr lang="en-US" sz="1200" dirty="0">
                <a:latin typeface="Helvetica" pitchFamily="2" charset="0"/>
                <a:ea typeface="Calibri" panose="020F0502020204030204" pitchFamily="34" charset="0"/>
              </a:rPr>
              <a:t>viability reagent and incubated for 2 hours, followed by fluorescence reading. Values were graphed as fold change over Vehicle (DMSO).</a:t>
            </a:r>
            <a:endParaRPr lang="en-US" sz="1200" dirty="0">
              <a:effectLst/>
              <a:latin typeface="Helvetica" pitchFamily="2" charset="0"/>
              <a:ea typeface="Calibri" panose="020F0502020204030204" pitchFamily="34" charset="0"/>
            </a:endParaRPr>
          </a:p>
        </p:txBody>
      </p:sp>
    </p:spTree>
    <p:extLst>
      <p:ext uri="{BB962C8B-B14F-4D97-AF65-F5344CB8AC3E}">
        <p14:creationId xmlns:p14="http://schemas.microsoft.com/office/powerpoint/2010/main" val="1611371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rot="16200000">
            <a:off x="-88762" y="1332239"/>
            <a:ext cx="652743" cy="276358"/>
          </a:xfrm>
          <a:prstGeom prst="rect">
            <a:avLst/>
          </a:prstGeom>
          <a:noFill/>
          <a:ln>
            <a:noFill/>
          </a:ln>
        </p:spPr>
        <p:txBody>
          <a:bodyPr wrap="none" rtlCol="0">
            <a:spAutoFit/>
          </a:bodyPr>
          <a:lstStyle/>
          <a:p>
            <a:r>
              <a:rPr lang="en-US" b="1" dirty="0">
                <a:latin typeface="Helvetica" charset="0"/>
                <a:ea typeface="Helvetica" charset="0"/>
                <a:cs typeface="Helvetica" charset="0"/>
              </a:rPr>
              <a:t>22RV1</a:t>
            </a:r>
          </a:p>
        </p:txBody>
      </p:sp>
      <p:sp>
        <p:nvSpPr>
          <p:cNvPr id="36" name="TextBox 35"/>
          <p:cNvSpPr txBox="1"/>
          <p:nvPr/>
        </p:nvSpPr>
        <p:spPr>
          <a:xfrm>
            <a:off x="537477" y="349707"/>
            <a:ext cx="646331" cy="276999"/>
          </a:xfrm>
          <a:prstGeom prst="rect">
            <a:avLst/>
          </a:prstGeom>
          <a:noFill/>
          <a:ln>
            <a:noFill/>
          </a:ln>
        </p:spPr>
        <p:txBody>
          <a:bodyPr wrap="none" rtlCol="0">
            <a:spAutoFit/>
          </a:bodyPr>
          <a:lstStyle/>
          <a:p>
            <a:r>
              <a:rPr lang="en-US" sz="1200">
                <a:latin typeface="Helvetica" charset="0"/>
                <a:ea typeface="Helvetica" charset="0"/>
                <a:cs typeface="Helvetica" charset="0"/>
              </a:rPr>
              <a:t>DMSO</a:t>
            </a:r>
            <a:endParaRPr lang="en-US" sz="1200" dirty="0">
              <a:latin typeface="Helvetica" charset="0"/>
              <a:ea typeface="Helvetica" charset="0"/>
              <a:cs typeface="Helvetica" charset="0"/>
            </a:endParaRPr>
          </a:p>
        </p:txBody>
      </p:sp>
      <p:sp>
        <p:nvSpPr>
          <p:cNvPr id="37" name="TextBox 36"/>
          <p:cNvSpPr txBox="1"/>
          <p:nvPr/>
        </p:nvSpPr>
        <p:spPr>
          <a:xfrm>
            <a:off x="1362258" y="349606"/>
            <a:ext cx="492443" cy="276999"/>
          </a:xfrm>
          <a:prstGeom prst="rect">
            <a:avLst/>
          </a:prstGeom>
          <a:noFill/>
          <a:ln>
            <a:noFill/>
          </a:ln>
        </p:spPr>
        <p:txBody>
          <a:bodyPr wrap="none" rtlCol="0">
            <a:spAutoFit/>
          </a:bodyPr>
          <a:lstStyle/>
          <a:p>
            <a:r>
              <a:rPr lang="en-US" sz="1200" dirty="0">
                <a:latin typeface="Helvetica" charset="0"/>
                <a:ea typeface="Helvetica" charset="0"/>
                <a:cs typeface="Helvetica" charset="0"/>
              </a:rPr>
              <a:t>ENZ</a:t>
            </a:r>
          </a:p>
        </p:txBody>
      </p:sp>
      <p:sp>
        <p:nvSpPr>
          <p:cNvPr id="38" name="TextBox 37"/>
          <p:cNvSpPr txBox="1"/>
          <p:nvPr/>
        </p:nvSpPr>
        <p:spPr>
          <a:xfrm>
            <a:off x="2100861" y="349201"/>
            <a:ext cx="595035" cy="276999"/>
          </a:xfrm>
          <a:prstGeom prst="rect">
            <a:avLst/>
          </a:prstGeom>
          <a:noFill/>
          <a:ln>
            <a:noFill/>
          </a:ln>
        </p:spPr>
        <p:txBody>
          <a:bodyPr wrap="none" rtlCol="0">
            <a:spAutoFit/>
          </a:bodyPr>
          <a:lstStyle/>
          <a:p>
            <a:r>
              <a:rPr lang="en-US" sz="1200" dirty="0">
                <a:latin typeface="Helvetica" charset="0"/>
                <a:ea typeface="Helvetica" charset="0"/>
                <a:cs typeface="Helvetica" charset="0"/>
              </a:rPr>
              <a:t>DAPT</a:t>
            </a:r>
          </a:p>
        </p:txBody>
      </p:sp>
      <p:sp>
        <p:nvSpPr>
          <p:cNvPr id="39" name="TextBox 38"/>
          <p:cNvSpPr txBox="1"/>
          <p:nvPr/>
        </p:nvSpPr>
        <p:spPr>
          <a:xfrm>
            <a:off x="2638978" y="343849"/>
            <a:ext cx="1079142" cy="276999"/>
          </a:xfrm>
          <a:prstGeom prst="rect">
            <a:avLst/>
          </a:prstGeom>
          <a:noFill/>
          <a:ln>
            <a:noFill/>
          </a:ln>
        </p:spPr>
        <p:txBody>
          <a:bodyPr wrap="none" rtlCol="0">
            <a:spAutoFit/>
          </a:bodyPr>
          <a:lstStyle/>
          <a:p>
            <a:r>
              <a:rPr lang="en-US" sz="1200" dirty="0">
                <a:latin typeface="Helvetica" charset="0"/>
                <a:ea typeface="Helvetica" charset="0"/>
                <a:cs typeface="Helvetica" charset="0"/>
              </a:rPr>
              <a:t>ENZ + DAPT</a:t>
            </a:r>
          </a:p>
        </p:txBody>
      </p:sp>
      <p:sp>
        <p:nvSpPr>
          <p:cNvPr id="40" name="TextBox 39"/>
          <p:cNvSpPr txBox="1"/>
          <p:nvPr/>
        </p:nvSpPr>
        <p:spPr>
          <a:xfrm>
            <a:off x="2690218" y="1269498"/>
            <a:ext cx="984565" cy="276999"/>
          </a:xfrm>
          <a:prstGeom prst="rect">
            <a:avLst/>
          </a:prstGeom>
          <a:noFill/>
          <a:ln>
            <a:noFill/>
          </a:ln>
        </p:spPr>
        <p:txBody>
          <a:bodyPr wrap="none" rtlCol="0">
            <a:spAutoFit/>
          </a:bodyPr>
          <a:lstStyle/>
          <a:p>
            <a:r>
              <a:rPr lang="en-US" sz="1200" dirty="0">
                <a:latin typeface="Helvetica" charset="0"/>
                <a:ea typeface="Helvetica" charset="0"/>
                <a:cs typeface="Helvetica" charset="0"/>
              </a:rPr>
              <a:t>ENZ + RO4</a:t>
            </a:r>
          </a:p>
        </p:txBody>
      </p:sp>
      <p:sp>
        <p:nvSpPr>
          <p:cNvPr id="41" name="TextBox 40"/>
          <p:cNvSpPr txBox="1"/>
          <p:nvPr/>
        </p:nvSpPr>
        <p:spPr>
          <a:xfrm>
            <a:off x="2127378" y="1270797"/>
            <a:ext cx="500458" cy="276999"/>
          </a:xfrm>
          <a:prstGeom prst="rect">
            <a:avLst/>
          </a:prstGeom>
          <a:noFill/>
          <a:ln>
            <a:noFill/>
          </a:ln>
        </p:spPr>
        <p:txBody>
          <a:bodyPr wrap="none" rtlCol="0">
            <a:spAutoFit/>
          </a:bodyPr>
          <a:lstStyle/>
          <a:p>
            <a:r>
              <a:rPr lang="en-US" sz="1200" dirty="0">
                <a:latin typeface="Helvetica" charset="0"/>
                <a:ea typeface="Helvetica" charset="0"/>
                <a:cs typeface="Helvetica" charset="0"/>
              </a:rPr>
              <a:t>RO4</a:t>
            </a:r>
          </a:p>
        </p:txBody>
      </p:sp>
      <p:sp>
        <p:nvSpPr>
          <p:cNvPr id="42" name="TextBox 41"/>
          <p:cNvSpPr txBox="1"/>
          <p:nvPr/>
        </p:nvSpPr>
        <p:spPr>
          <a:xfrm>
            <a:off x="1362259" y="1274605"/>
            <a:ext cx="492443" cy="276999"/>
          </a:xfrm>
          <a:prstGeom prst="rect">
            <a:avLst/>
          </a:prstGeom>
          <a:noFill/>
          <a:ln>
            <a:noFill/>
          </a:ln>
        </p:spPr>
        <p:txBody>
          <a:bodyPr wrap="none" rtlCol="0">
            <a:spAutoFit/>
          </a:bodyPr>
          <a:lstStyle/>
          <a:p>
            <a:r>
              <a:rPr lang="en-US" sz="1200">
                <a:latin typeface="Helvetica" charset="0"/>
                <a:ea typeface="Helvetica" charset="0"/>
                <a:cs typeface="Helvetica" charset="0"/>
              </a:rPr>
              <a:t>ENZ</a:t>
            </a:r>
            <a:endParaRPr lang="en-US" sz="1200" dirty="0">
              <a:latin typeface="Helvetica" charset="0"/>
              <a:ea typeface="Helvetica" charset="0"/>
              <a:cs typeface="Helvetica" charset="0"/>
            </a:endParaRPr>
          </a:p>
        </p:txBody>
      </p:sp>
      <p:sp>
        <p:nvSpPr>
          <p:cNvPr id="44" name="TextBox 43"/>
          <p:cNvSpPr txBox="1"/>
          <p:nvPr/>
        </p:nvSpPr>
        <p:spPr>
          <a:xfrm>
            <a:off x="522249" y="1277413"/>
            <a:ext cx="646331" cy="276999"/>
          </a:xfrm>
          <a:prstGeom prst="rect">
            <a:avLst/>
          </a:prstGeom>
          <a:noFill/>
          <a:ln>
            <a:noFill/>
          </a:ln>
        </p:spPr>
        <p:txBody>
          <a:bodyPr wrap="none" rtlCol="0">
            <a:spAutoFit/>
          </a:bodyPr>
          <a:lstStyle/>
          <a:p>
            <a:r>
              <a:rPr lang="en-US" sz="1200">
                <a:latin typeface="Helvetica" charset="0"/>
                <a:ea typeface="Helvetica" charset="0"/>
                <a:cs typeface="Helvetica" charset="0"/>
              </a:rPr>
              <a:t>DMSO</a:t>
            </a:r>
            <a:endParaRPr lang="en-US" sz="1200" dirty="0">
              <a:latin typeface="Helvetica" charset="0"/>
              <a:ea typeface="Helvetica" charset="0"/>
              <a:cs typeface="Helvetica" charset="0"/>
            </a:endParaRPr>
          </a:p>
        </p:txBody>
      </p:sp>
      <p:pic>
        <p:nvPicPr>
          <p:cNvPr id="16" name="Picture 15"/>
          <p:cNvPicPr>
            <a:picLocks/>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Lst>
          </a:blip>
          <a:stretch>
            <a:fillRect/>
          </a:stretch>
        </p:blipFill>
        <p:spPr>
          <a:xfrm>
            <a:off x="2819694" y="1506407"/>
            <a:ext cx="731520" cy="713232"/>
          </a:xfrm>
          <a:prstGeom prst="rect">
            <a:avLst/>
          </a:prstGeom>
          <a:ln>
            <a:solidFill>
              <a:schemeClr val="tx1"/>
            </a:solidFill>
          </a:ln>
        </p:spPr>
      </p:pic>
      <p:pic>
        <p:nvPicPr>
          <p:cNvPr id="19" name="Picture 18"/>
          <p:cNvPicPr>
            <a:picLocks/>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Lst>
          </a:blip>
          <a:stretch>
            <a:fillRect/>
          </a:stretch>
        </p:blipFill>
        <p:spPr>
          <a:xfrm>
            <a:off x="2836378" y="577442"/>
            <a:ext cx="731520" cy="713232"/>
          </a:xfrm>
          <a:prstGeom prst="rect">
            <a:avLst/>
          </a:prstGeom>
          <a:ln>
            <a:solidFill>
              <a:schemeClr val="tx1"/>
            </a:solidFill>
          </a:ln>
        </p:spPr>
      </p:pic>
      <p:pic>
        <p:nvPicPr>
          <p:cNvPr id="22" name="Picture 21"/>
          <p:cNvPicPr>
            <a:picLocks noChangeAspect="1"/>
          </p:cNvPicPr>
          <p:nvPr/>
        </p:nvPicPr>
        <p:blipFill>
          <a:blip r:embed="rId6">
            <a:extLst>
              <a:ext uri="{BEBA8EAE-BF5A-486C-A8C5-ECC9F3942E4B}">
                <a14:imgProps xmlns:a14="http://schemas.microsoft.com/office/drawing/2010/main">
                  <a14:imgLayer r:embed="rId7">
                    <a14:imgEffect>
                      <a14:brightnessContrast bright="20000" contrast="40000"/>
                    </a14:imgEffect>
                  </a14:imgLayer>
                </a14:imgProps>
              </a:ext>
            </a:extLst>
          </a:blip>
          <a:stretch>
            <a:fillRect/>
          </a:stretch>
        </p:blipFill>
        <p:spPr>
          <a:xfrm>
            <a:off x="1275958" y="576817"/>
            <a:ext cx="734206" cy="710412"/>
          </a:xfrm>
          <a:prstGeom prst="rect">
            <a:avLst/>
          </a:prstGeom>
          <a:ln>
            <a:solidFill>
              <a:schemeClr val="tx1"/>
            </a:solidFill>
          </a:ln>
        </p:spPr>
      </p:pic>
      <p:pic>
        <p:nvPicPr>
          <p:cNvPr id="99" name="Picture 98"/>
          <p:cNvPicPr>
            <a:picLocks/>
          </p:cNvPicPr>
          <p:nvPr/>
        </p:nvPicPr>
        <p:blipFill>
          <a:blip r:embed="rId8">
            <a:extLst>
              <a:ext uri="{BEBA8EAE-BF5A-486C-A8C5-ECC9F3942E4B}">
                <a14:imgProps xmlns:a14="http://schemas.microsoft.com/office/drawing/2010/main">
                  <a14:imgLayer r:embed="rId9">
                    <a14:imgEffect>
                      <a14:brightnessContrast bright="20000" contrast="40000"/>
                    </a14:imgEffect>
                  </a14:imgLayer>
                </a14:imgProps>
              </a:ext>
            </a:extLst>
          </a:blip>
          <a:stretch>
            <a:fillRect/>
          </a:stretch>
        </p:blipFill>
        <p:spPr>
          <a:xfrm>
            <a:off x="1266883" y="1504115"/>
            <a:ext cx="731520" cy="713232"/>
          </a:xfrm>
          <a:prstGeom prst="rect">
            <a:avLst/>
          </a:prstGeom>
          <a:ln>
            <a:solidFill>
              <a:schemeClr val="tx1"/>
            </a:solidFill>
          </a:ln>
        </p:spPr>
      </p:pic>
      <p:pic>
        <p:nvPicPr>
          <p:cNvPr id="25" name="Picture 24"/>
          <p:cNvPicPr>
            <a:picLocks noChangeAspect="1"/>
          </p:cNvPicPr>
          <p:nvPr/>
        </p:nvPicPr>
        <p:blipFill>
          <a:blip r:embed="rId10">
            <a:extLst>
              <a:ext uri="{BEBA8EAE-BF5A-486C-A8C5-ECC9F3942E4B}">
                <a14:imgProps xmlns:a14="http://schemas.microsoft.com/office/drawing/2010/main">
                  <a14:imgLayer r:embed="rId11">
                    <a14:imgEffect>
                      <a14:brightnessContrast bright="20000" contrast="40000"/>
                    </a14:imgEffect>
                  </a14:imgLayer>
                </a14:imgProps>
              </a:ext>
            </a:extLst>
          </a:blip>
          <a:stretch>
            <a:fillRect/>
          </a:stretch>
        </p:blipFill>
        <p:spPr>
          <a:xfrm>
            <a:off x="2056559" y="574981"/>
            <a:ext cx="727856" cy="710211"/>
          </a:xfrm>
          <a:prstGeom prst="rect">
            <a:avLst/>
          </a:prstGeom>
          <a:ln>
            <a:solidFill>
              <a:schemeClr val="tx1"/>
            </a:solidFill>
          </a:ln>
        </p:spPr>
      </p:pic>
      <p:pic>
        <p:nvPicPr>
          <p:cNvPr id="31" name="Picture 30"/>
          <p:cNvPicPr>
            <a:picLocks/>
          </p:cNvPicPr>
          <p:nvPr/>
        </p:nvPicPr>
        <p:blipFill>
          <a:blip r:embed="rId12">
            <a:extLst>
              <a:ext uri="{BEBA8EAE-BF5A-486C-A8C5-ECC9F3942E4B}">
                <a14:imgProps xmlns:a14="http://schemas.microsoft.com/office/drawing/2010/main">
                  <a14:imgLayer r:embed="rId13">
                    <a14:imgEffect>
                      <a14:brightnessContrast bright="20000" contrast="40000"/>
                    </a14:imgEffect>
                  </a14:imgLayer>
                </a14:imgProps>
              </a:ext>
            </a:extLst>
          </a:blip>
          <a:stretch>
            <a:fillRect/>
          </a:stretch>
        </p:blipFill>
        <p:spPr>
          <a:xfrm>
            <a:off x="480828" y="1504086"/>
            <a:ext cx="731520" cy="713232"/>
          </a:xfrm>
          <a:prstGeom prst="rect">
            <a:avLst/>
          </a:prstGeom>
          <a:ln>
            <a:solidFill>
              <a:schemeClr val="tx1"/>
            </a:solidFill>
          </a:ln>
        </p:spPr>
      </p:pic>
      <p:pic>
        <p:nvPicPr>
          <p:cNvPr id="32" name="Picture 31"/>
          <p:cNvPicPr>
            <a:picLocks noChangeAspect="1"/>
          </p:cNvPicPr>
          <p:nvPr/>
        </p:nvPicPr>
        <p:blipFill>
          <a:blip r:embed="rId14">
            <a:extLst>
              <a:ext uri="{BEBA8EAE-BF5A-486C-A8C5-ECC9F3942E4B}">
                <a14:imgProps xmlns:a14="http://schemas.microsoft.com/office/drawing/2010/main">
                  <a14:imgLayer r:embed="rId15">
                    <a14:imgEffect>
                      <a14:brightnessContrast bright="20000" contrast="40000"/>
                    </a14:imgEffect>
                  </a14:imgLayer>
                </a14:imgProps>
              </a:ext>
            </a:extLst>
          </a:blip>
          <a:stretch>
            <a:fillRect/>
          </a:stretch>
        </p:blipFill>
        <p:spPr>
          <a:xfrm>
            <a:off x="485143" y="575066"/>
            <a:ext cx="728491" cy="713314"/>
          </a:xfrm>
          <a:prstGeom prst="rect">
            <a:avLst/>
          </a:prstGeom>
          <a:ln>
            <a:solidFill>
              <a:schemeClr val="tx1"/>
            </a:solidFill>
          </a:ln>
        </p:spPr>
      </p:pic>
      <p:pic>
        <p:nvPicPr>
          <p:cNvPr id="33" name="Picture 32"/>
          <p:cNvPicPr>
            <a:picLocks/>
          </p:cNvPicPr>
          <p:nvPr/>
        </p:nvPicPr>
        <p:blipFill>
          <a:blip r:embed="rId16">
            <a:extLst>
              <a:ext uri="{BEBA8EAE-BF5A-486C-A8C5-ECC9F3942E4B}">
                <a14:imgProps xmlns:a14="http://schemas.microsoft.com/office/drawing/2010/main">
                  <a14:imgLayer r:embed="rId17">
                    <a14:imgEffect>
                      <a14:brightnessContrast bright="20000" contrast="40000"/>
                    </a14:imgEffect>
                  </a14:imgLayer>
                </a14:imgProps>
              </a:ext>
            </a:extLst>
          </a:blip>
          <a:stretch>
            <a:fillRect/>
          </a:stretch>
        </p:blipFill>
        <p:spPr>
          <a:xfrm>
            <a:off x="2060630" y="1494992"/>
            <a:ext cx="707900" cy="713232"/>
          </a:xfrm>
          <a:prstGeom prst="rect">
            <a:avLst/>
          </a:prstGeom>
          <a:ln>
            <a:solidFill>
              <a:schemeClr val="tx1"/>
            </a:solidFill>
          </a:ln>
        </p:spPr>
      </p:pic>
      <p:grpSp>
        <p:nvGrpSpPr>
          <p:cNvPr id="153" name="Group 152"/>
          <p:cNvGrpSpPr/>
          <p:nvPr/>
        </p:nvGrpSpPr>
        <p:grpSpPr>
          <a:xfrm>
            <a:off x="3788788" y="379195"/>
            <a:ext cx="3653578" cy="1965824"/>
            <a:chOff x="3987562" y="1167108"/>
            <a:chExt cx="3653578" cy="1965824"/>
          </a:xfrm>
        </p:grpSpPr>
        <p:grpSp>
          <p:nvGrpSpPr>
            <p:cNvPr id="14" name="Group 13"/>
            <p:cNvGrpSpPr/>
            <p:nvPr/>
          </p:nvGrpSpPr>
          <p:grpSpPr>
            <a:xfrm>
              <a:off x="3987562" y="1167108"/>
              <a:ext cx="3653578" cy="1965824"/>
              <a:chOff x="3971194" y="3612268"/>
              <a:chExt cx="3653578" cy="1965824"/>
            </a:xfrm>
          </p:grpSpPr>
          <p:grpSp>
            <p:nvGrpSpPr>
              <p:cNvPr id="12" name="Group 11"/>
              <p:cNvGrpSpPr/>
              <p:nvPr/>
            </p:nvGrpSpPr>
            <p:grpSpPr>
              <a:xfrm>
                <a:off x="3971194" y="3620214"/>
                <a:ext cx="3606681" cy="1813456"/>
                <a:chOff x="3971194" y="3620214"/>
                <a:chExt cx="3606681" cy="1813456"/>
              </a:xfrm>
            </p:grpSpPr>
            <p:grpSp>
              <p:nvGrpSpPr>
                <p:cNvPr id="57" name="Group 56"/>
                <p:cNvGrpSpPr/>
                <p:nvPr/>
              </p:nvGrpSpPr>
              <p:grpSpPr>
                <a:xfrm>
                  <a:off x="3971194" y="3620214"/>
                  <a:ext cx="3606681" cy="1813456"/>
                  <a:chOff x="4079737" y="5716484"/>
                  <a:chExt cx="3606681" cy="1813456"/>
                </a:xfrm>
              </p:grpSpPr>
              <p:pic>
                <p:nvPicPr>
                  <p:cNvPr id="58" name="Picture 57"/>
                  <p:cNvPicPr>
                    <a:picLocks/>
                  </p:cNvPicPr>
                  <p:nvPr/>
                </p:nvPicPr>
                <p:blipFill rotWithShape="1">
                  <a:blip r:embed="rId18">
                    <a:extLst>
                      <a:ext uri="{BEBA8EAE-BF5A-486C-A8C5-ECC9F3942E4B}">
                        <a14:imgProps xmlns:a14="http://schemas.microsoft.com/office/drawing/2010/main">
                          <a14:imgLayer r:embed="rId19">
                            <a14:imgEffect>
                              <a14:brightnessContrast bright="20000" contrast="40000"/>
                            </a14:imgEffect>
                          </a14:imgLayer>
                        </a14:imgProps>
                      </a:ext>
                      <a:ext uri="{28A0092B-C50C-407E-A947-70E740481C1C}">
                        <a14:useLocalDpi xmlns:a14="http://schemas.microsoft.com/office/drawing/2010/main" val="0"/>
                      </a:ext>
                    </a:extLst>
                  </a:blip>
                  <a:srcRect l="50948" t="61641" r="27451" b="9910"/>
                  <a:stretch/>
                </p:blipFill>
                <p:spPr>
                  <a:xfrm>
                    <a:off x="6174058" y="6752524"/>
                    <a:ext cx="731520" cy="711109"/>
                  </a:xfrm>
                  <a:prstGeom prst="rect">
                    <a:avLst/>
                  </a:prstGeom>
                  <a:ln>
                    <a:solidFill>
                      <a:schemeClr val="tx1"/>
                    </a:solidFill>
                  </a:ln>
                </p:spPr>
              </p:pic>
              <p:sp>
                <p:nvSpPr>
                  <p:cNvPr id="60" name="TextBox 59"/>
                  <p:cNvSpPr txBox="1"/>
                  <p:nvPr/>
                </p:nvSpPr>
                <p:spPr>
                  <a:xfrm>
                    <a:off x="6237653" y="5716484"/>
                    <a:ext cx="644728" cy="276358"/>
                  </a:xfrm>
                  <a:prstGeom prst="rect">
                    <a:avLst/>
                  </a:prstGeom>
                  <a:noFill/>
                </p:spPr>
                <p:txBody>
                  <a:bodyPr wrap="none" rtlCol="0">
                    <a:spAutoFit/>
                  </a:bodyPr>
                  <a:lstStyle/>
                  <a:p>
                    <a:r>
                      <a:rPr lang="en-US" dirty="0">
                        <a:latin typeface="Helvetica" charset="0"/>
                        <a:ea typeface="Helvetica" charset="0"/>
                        <a:cs typeface="Helvetica" charset="0"/>
                      </a:rPr>
                      <a:t>DMSO</a:t>
                    </a:r>
                  </a:p>
                </p:txBody>
              </p:sp>
              <p:sp>
                <p:nvSpPr>
                  <p:cNvPr id="75" name="TextBox 74"/>
                  <p:cNvSpPr txBox="1"/>
                  <p:nvPr/>
                </p:nvSpPr>
                <p:spPr>
                  <a:xfrm>
                    <a:off x="7084097" y="5718103"/>
                    <a:ext cx="433132" cy="276358"/>
                  </a:xfrm>
                  <a:prstGeom prst="rect">
                    <a:avLst/>
                  </a:prstGeom>
                  <a:noFill/>
                </p:spPr>
                <p:txBody>
                  <a:bodyPr wrap="none" rtlCol="0">
                    <a:spAutoFit/>
                  </a:bodyPr>
                  <a:lstStyle/>
                  <a:p>
                    <a:r>
                      <a:rPr lang="en-US">
                        <a:latin typeface="Helvetica" charset="0"/>
                        <a:ea typeface="Helvetica" charset="0"/>
                        <a:cs typeface="Helvetica" charset="0"/>
                      </a:rPr>
                      <a:t>ABI</a:t>
                    </a:r>
                  </a:p>
                </p:txBody>
              </p:sp>
              <p:sp>
                <p:nvSpPr>
                  <p:cNvPr id="76" name="TextBox 75"/>
                  <p:cNvSpPr txBox="1"/>
                  <p:nvPr/>
                </p:nvSpPr>
                <p:spPr>
                  <a:xfrm rot="16200000">
                    <a:off x="4058667" y="6117318"/>
                    <a:ext cx="684318" cy="276358"/>
                  </a:xfrm>
                  <a:prstGeom prst="rect">
                    <a:avLst/>
                  </a:prstGeom>
                  <a:noFill/>
                </p:spPr>
                <p:txBody>
                  <a:bodyPr wrap="square" rtlCol="0">
                    <a:spAutoFit/>
                  </a:bodyPr>
                  <a:lstStyle/>
                  <a:p>
                    <a:r>
                      <a:rPr lang="en-US" b="1" dirty="0">
                        <a:latin typeface="Helvetica" charset="0"/>
                        <a:ea typeface="Helvetica" charset="0"/>
                        <a:cs typeface="Helvetica" charset="0"/>
                      </a:rPr>
                      <a:t>22RV1</a:t>
                    </a:r>
                  </a:p>
                </p:txBody>
              </p:sp>
              <p:sp>
                <p:nvSpPr>
                  <p:cNvPr id="77" name="TextBox 76"/>
                  <p:cNvSpPr txBox="1"/>
                  <p:nvPr/>
                </p:nvSpPr>
                <p:spPr>
                  <a:xfrm rot="16200000">
                    <a:off x="3906119" y="6895941"/>
                    <a:ext cx="807617" cy="460382"/>
                  </a:xfrm>
                  <a:prstGeom prst="rect">
                    <a:avLst/>
                  </a:prstGeom>
                  <a:noFill/>
                </p:spPr>
                <p:txBody>
                  <a:bodyPr wrap="square" rtlCol="0">
                    <a:spAutoFit/>
                  </a:bodyPr>
                  <a:lstStyle/>
                  <a:p>
                    <a:pPr algn="ctr"/>
                    <a:r>
                      <a:rPr lang="en-US" b="1" dirty="0">
                        <a:latin typeface="Helvetica" charset="0"/>
                        <a:ea typeface="Helvetica" charset="0"/>
                        <a:cs typeface="Helvetica" charset="0"/>
                      </a:rPr>
                      <a:t>Delta-</a:t>
                    </a:r>
                  </a:p>
                  <a:p>
                    <a:pPr algn="ctr"/>
                    <a:r>
                      <a:rPr lang="en-US" b="1" dirty="0">
                        <a:latin typeface="Helvetica" charset="0"/>
                        <a:ea typeface="Helvetica" charset="0"/>
                        <a:cs typeface="Helvetica" charset="0"/>
                      </a:rPr>
                      <a:t>Notch1</a:t>
                    </a:r>
                  </a:p>
                </p:txBody>
              </p:sp>
              <p:pic>
                <p:nvPicPr>
                  <p:cNvPr id="82" name="Picture 81"/>
                  <p:cNvPicPr>
                    <a:picLocks/>
                  </p:cNvPicPr>
                  <p:nvPr/>
                </p:nvPicPr>
                <p:blipFill rotWithShape="1">
                  <a:blip r:embed="rId20">
                    <a:extLst>
                      <a:ext uri="{BEBA8EAE-BF5A-486C-A8C5-ECC9F3942E4B}">
                        <a14:imgProps xmlns:a14="http://schemas.microsoft.com/office/drawing/2010/main">
                          <a14:imgLayer r:embed="rId21">
                            <a14:imgEffect>
                              <a14:brightnessContrast bright="20000" contrast="40000"/>
                            </a14:imgEffect>
                          </a14:imgLayer>
                        </a14:imgProps>
                      </a:ext>
                      <a:ext uri="{28A0092B-C50C-407E-A947-70E740481C1C}">
                        <a14:useLocalDpi xmlns:a14="http://schemas.microsoft.com/office/drawing/2010/main" val="0"/>
                      </a:ext>
                    </a:extLst>
                  </a:blip>
                  <a:srcRect l="49017" t="37577" r="31505" b="36039"/>
                  <a:stretch/>
                </p:blipFill>
                <p:spPr>
                  <a:xfrm>
                    <a:off x="6956945" y="6753719"/>
                    <a:ext cx="729473" cy="713232"/>
                  </a:xfrm>
                  <a:prstGeom prst="rect">
                    <a:avLst/>
                  </a:prstGeom>
                  <a:ln>
                    <a:solidFill>
                      <a:schemeClr val="tx1"/>
                    </a:solidFill>
                  </a:ln>
                </p:spPr>
              </p:pic>
              <p:pic>
                <p:nvPicPr>
                  <p:cNvPr id="90" name="Picture 89"/>
                  <p:cNvPicPr>
                    <a:picLocks/>
                  </p:cNvPicPr>
                  <p:nvPr/>
                </p:nvPicPr>
                <p:blipFill rotWithShape="1">
                  <a:blip r:embed="rId22">
                    <a:extLst>
                      <a:ext uri="{BEBA8EAE-BF5A-486C-A8C5-ECC9F3942E4B}">
                        <a14:imgProps xmlns:a14="http://schemas.microsoft.com/office/drawing/2010/main">
                          <a14:imgLayer r:embed="rId23">
                            <a14:imgEffect>
                              <a14:brightnessContrast bright="40000" contrast="40000"/>
                            </a14:imgEffect>
                          </a14:imgLayer>
                        </a14:imgProps>
                      </a:ext>
                      <a:ext uri="{28A0092B-C50C-407E-A947-70E740481C1C}">
                        <a14:useLocalDpi xmlns:a14="http://schemas.microsoft.com/office/drawing/2010/main" val="0"/>
                      </a:ext>
                    </a:extLst>
                  </a:blip>
                  <a:srcRect l="37491" t="48472" r="35720" b="31817"/>
                  <a:stretch/>
                </p:blipFill>
                <p:spPr>
                  <a:xfrm>
                    <a:off x="6173012" y="5985005"/>
                    <a:ext cx="731520" cy="710458"/>
                  </a:xfrm>
                  <a:prstGeom prst="rect">
                    <a:avLst/>
                  </a:prstGeom>
                  <a:ln>
                    <a:solidFill>
                      <a:schemeClr val="tx1"/>
                    </a:solidFill>
                  </a:ln>
                </p:spPr>
              </p:pic>
              <p:pic>
                <p:nvPicPr>
                  <p:cNvPr id="92" name="Picture 91"/>
                  <p:cNvPicPr>
                    <a:picLocks/>
                  </p:cNvPicPr>
                  <p:nvPr/>
                </p:nvPicPr>
                <p:blipFill rotWithShape="1">
                  <a:blip r:embed="rId24">
                    <a:extLst>
                      <a:ext uri="{BEBA8EAE-BF5A-486C-A8C5-ECC9F3942E4B}">
                        <a14:imgProps xmlns:a14="http://schemas.microsoft.com/office/drawing/2010/main">
                          <a14:imgLayer r:embed="rId25">
                            <a14:imgEffect>
                              <a14:brightnessContrast bright="40000" contrast="40000"/>
                            </a14:imgEffect>
                          </a14:imgLayer>
                        </a14:imgProps>
                      </a:ext>
                      <a:ext uri="{28A0092B-C50C-407E-A947-70E740481C1C}">
                        <a14:useLocalDpi xmlns:a14="http://schemas.microsoft.com/office/drawing/2010/main" val="0"/>
                      </a:ext>
                    </a:extLst>
                  </a:blip>
                  <a:srcRect l="65367" t="51981" r="6668" b="26980"/>
                  <a:stretch/>
                </p:blipFill>
                <p:spPr>
                  <a:xfrm>
                    <a:off x="6956945" y="5984896"/>
                    <a:ext cx="729473" cy="713232"/>
                  </a:xfrm>
                  <a:prstGeom prst="rect">
                    <a:avLst/>
                  </a:prstGeom>
                  <a:ln>
                    <a:solidFill>
                      <a:schemeClr val="tx1"/>
                    </a:solidFill>
                  </a:ln>
                </p:spPr>
              </p:pic>
            </p:grpSp>
            <p:pic>
              <p:nvPicPr>
                <p:cNvPr id="3" name="Picture 2"/>
                <p:cNvPicPr>
                  <a:picLocks/>
                </p:cNvPicPr>
                <p:nvPr/>
              </p:nvPicPr>
              <p:blipFill rotWithShape="1">
                <a:blip r:embed="rId26">
                  <a:extLst>
                    <a:ext uri="{BEBA8EAE-BF5A-486C-A8C5-ECC9F3942E4B}">
                      <a14:imgProps xmlns:a14="http://schemas.microsoft.com/office/drawing/2010/main">
                        <a14:imgLayer r:embed="rId27">
                          <a14:imgEffect>
                            <a14:brightnessContrast bright="51000" contrast="40000"/>
                          </a14:imgEffect>
                        </a14:imgLayer>
                      </a14:imgProps>
                    </a:ext>
                    <a:ext uri="{28A0092B-C50C-407E-A947-70E740481C1C}">
                      <a14:useLocalDpi xmlns:a14="http://schemas.microsoft.com/office/drawing/2010/main" val="0"/>
                    </a:ext>
                  </a:extLst>
                </a:blip>
                <a:srcRect l="35920" t="49891" r="36758" b="28837"/>
                <a:stretch/>
              </p:blipFill>
              <p:spPr>
                <a:xfrm>
                  <a:off x="4457802" y="4656254"/>
                  <a:ext cx="731520" cy="720262"/>
                </a:xfrm>
                <a:prstGeom prst="rect">
                  <a:avLst/>
                </a:prstGeom>
                <a:ln>
                  <a:solidFill>
                    <a:schemeClr val="tx1"/>
                  </a:solidFill>
                </a:ln>
              </p:spPr>
            </p:pic>
            <p:pic>
              <p:nvPicPr>
                <p:cNvPr id="94" name="Picture 93"/>
                <p:cNvPicPr>
                  <a:picLocks/>
                </p:cNvPicPr>
                <p:nvPr/>
              </p:nvPicPr>
              <p:blipFill rotWithShape="1">
                <a:blip r:embed="rId28">
                  <a:extLst>
                    <a:ext uri="{BEBA8EAE-BF5A-486C-A8C5-ECC9F3942E4B}">
                      <a14:imgProps xmlns:a14="http://schemas.microsoft.com/office/drawing/2010/main">
                        <a14:imgLayer r:embed="rId29">
                          <a14:imgEffect>
                            <a14:sharpenSoften amount="50000"/>
                          </a14:imgEffect>
                          <a14:imgEffect>
                            <a14:brightnessContrast bright="62000" contrast="40000"/>
                          </a14:imgEffect>
                        </a14:imgLayer>
                      </a14:imgProps>
                    </a:ext>
                    <a:ext uri="{28A0092B-C50C-407E-A947-70E740481C1C}">
                      <a14:useLocalDpi xmlns:a14="http://schemas.microsoft.com/office/drawing/2010/main" val="0"/>
                    </a:ext>
                  </a:extLst>
                </a:blip>
                <a:srcRect l="34860" t="70228" r="37818" b="7562"/>
                <a:stretch/>
              </p:blipFill>
              <p:spPr>
                <a:xfrm>
                  <a:off x="5238397" y="4656255"/>
                  <a:ext cx="731082" cy="713232"/>
                </a:xfrm>
                <a:prstGeom prst="rect">
                  <a:avLst/>
                </a:prstGeom>
                <a:ln>
                  <a:solidFill>
                    <a:schemeClr val="tx1"/>
                  </a:solidFill>
                </a:ln>
              </p:spPr>
            </p:pic>
            <p:pic>
              <p:nvPicPr>
                <p:cNvPr id="7" name="Picture 6"/>
                <p:cNvPicPr>
                  <a:picLocks/>
                </p:cNvPicPr>
                <p:nvPr/>
              </p:nvPicPr>
              <p:blipFill rotWithShape="1">
                <a:blip r:embed="rId30">
                  <a:extLst>
                    <a:ext uri="{BEBA8EAE-BF5A-486C-A8C5-ECC9F3942E4B}">
                      <a14:imgProps xmlns:a14="http://schemas.microsoft.com/office/drawing/2010/main">
                        <a14:imgLayer r:embed="rId31">
                          <a14:imgEffect>
                            <a14:brightnessContrast bright="56000" contrast="40000"/>
                          </a14:imgEffect>
                        </a14:imgLayer>
                      </a14:imgProps>
                    </a:ext>
                    <a:ext uri="{28A0092B-C50C-407E-A947-70E740481C1C}">
                      <a14:useLocalDpi xmlns:a14="http://schemas.microsoft.com/office/drawing/2010/main" val="0"/>
                    </a:ext>
                  </a:extLst>
                </a:blip>
                <a:srcRect l="37908" t="50869" r="35928" b="29681"/>
                <a:stretch/>
              </p:blipFill>
              <p:spPr>
                <a:xfrm>
                  <a:off x="4461307" y="3888626"/>
                  <a:ext cx="731520" cy="715721"/>
                </a:xfrm>
                <a:prstGeom prst="rect">
                  <a:avLst/>
                </a:prstGeom>
                <a:ln>
                  <a:solidFill>
                    <a:schemeClr val="tx1"/>
                  </a:solidFill>
                </a:ln>
              </p:spPr>
            </p:pic>
            <p:pic>
              <p:nvPicPr>
                <p:cNvPr id="95" name="Picture 94"/>
                <p:cNvPicPr>
                  <a:picLocks/>
                </p:cNvPicPr>
                <p:nvPr/>
              </p:nvPicPr>
              <p:blipFill rotWithShape="1">
                <a:blip r:embed="rId32">
                  <a:extLst>
                    <a:ext uri="{BEBA8EAE-BF5A-486C-A8C5-ECC9F3942E4B}">
                      <a14:imgProps xmlns:a14="http://schemas.microsoft.com/office/drawing/2010/main">
                        <a14:imgLayer r:embed="rId33">
                          <a14:imgEffect>
                            <a14:brightnessContrast bright="58000" contrast="40000"/>
                          </a14:imgEffect>
                        </a14:imgLayer>
                      </a14:imgProps>
                    </a:ext>
                    <a:ext uri="{28A0092B-C50C-407E-A947-70E740481C1C}">
                      <a14:useLocalDpi xmlns:a14="http://schemas.microsoft.com/office/drawing/2010/main" val="0"/>
                    </a:ext>
                  </a:extLst>
                </a:blip>
                <a:srcRect l="36046" t="69507" r="35564" b="9030"/>
                <a:stretch/>
              </p:blipFill>
              <p:spPr>
                <a:xfrm>
                  <a:off x="5234842" y="3889216"/>
                  <a:ext cx="731520" cy="713980"/>
                </a:xfrm>
                <a:prstGeom prst="rect">
                  <a:avLst/>
                </a:prstGeom>
                <a:ln>
                  <a:solidFill>
                    <a:schemeClr val="tx1"/>
                  </a:solidFill>
                </a:ln>
              </p:spPr>
            </p:pic>
            <p:sp>
              <p:nvSpPr>
                <p:cNvPr id="96" name="TextBox 95"/>
                <p:cNvSpPr txBox="1"/>
                <p:nvPr/>
              </p:nvSpPr>
              <p:spPr>
                <a:xfrm>
                  <a:off x="4505562" y="3624460"/>
                  <a:ext cx="644728" cy="276358"/>
                </a:xfrm>
                <a:prstGeom prst="rect">
                  <a:avLst/>
                </a:prstGeom>
                <a:noFill/>
              </p:spPr>
              <p:txBody>
                <a:bodyPr wrap="none" rtlCol="0">
                  <a:spAutoFit/>
                </a:bodyPr>
                <a:lstStyle/>
                <a:p>
                  <a:r>
                    <a:rPr lang="en-US" dirty="0">
                      <a:latin typeface="Helvetica" charset="0"/>
                      <a:ea typeface="Helvetica" charset="0"/>
                      <a:cs typeface="Helvetica" charset="0"/>
                    </a:rPr>
                    <a:t>DMSO</a:t>
                  </a:r>
                </a:p>
              </p:txBody>
            </p:sp>
            <p:sp>
              <p:nvSpPr>
                <p:cNvPr id="97" name="TextBox 96"/>
                <p:cNvSpPr txBox="1"/>
                <p:nvPr/>
              </p:nvSpPr>
              <p:spPr>
                <a:xfrm>
                  <a:off x="5369124" y="3620214"/>
                  <a:ext cx="490840" cy="276358"/>
                </a:xfrm>
                <a:prstGeom prst="rect">
                  <a:avLst/>
                </a:prstGeom>
                <a:noFill/>
              </p:spPr>
              <p:txBody>
                <a:bodyPr wrap="none" rtlCol="0">
                  <a:spAutoFit/>
                </a:bodyPr>
                <a:lstStyle/>
                <a:p>
                  <a:r>
                    <a:rPr lang="en-US" dirty="0">
                      <a:latin typeface="Helvetica" charset="0"/>
                      <a:ea typeface="Helvetica" charset="0"/>
                      <a:cs typeface="Helvetica" charset="0"/>
                    </a:rPr>
                    <a:t>ENZ</a:t>
                  </a:r>
                </a:p>
              </p:txBody>
            </p:sp>
          </p:grpSp>
          <p:sp>
            <p:nvSpPr>
              <p:cNvPr id="13" name="Rectangle 12"/>
              <p:cNvSpPr/>
              <p:nvPr/>
            </p:nvSpPr>
            <p:spPr>
              <a:xfrm>
                <a:off x="6026210" y="3612268"/>
                <a:ext cx="1598562" cy="19658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4395544" y="3612268"/>
                <a:ext cx="1598562" cy="19658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9" name="Straight Connector 118"/>
            <p:cNvCxnSpPr/>
            <p:nvPr/>
          </p:nvCxnSpPr>
          <p:spPr>
            <a:xfrm>
              <a:off x="5064866" y="2110204"/>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5069609" y="2869029"/>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856012" y="2115193"/>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853303" y="2891254"/>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6682353" y="2110014"/>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7457053" y="2102198"/>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7457053" y="2891254"/>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6636881" y="2881729"/>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8" name="Picture 7"/>
          <p:cNvPicPr>
            <a:picLocks/>
          </p:cNvPicPr>
          <p:nvPr/>
        </p:nvPicPr>
        <p:blipFill rotWithShape="1">
          <a:blip r:embed="rId34">
            <a:extLst>
              <a:ext uri="{BEBA8EAE-BF5A-486C-A8C5-ECC9F3942E4B}">
                <a14:imgProps xmlns:a14="http://schemas.microsoft.com/office/drawing/2010/main">
                  <a14:imgLayer r:embed="rId35">
                    <a14:imgEffect>
                      <a14:brightnessContrast bright="20000" contrast="40000"/>
                    </a14:imgEffect>
                  </a14:imgLayer>
                </a14:imgProps>
              </a:ext>
              <a:ext uri="{28A0092B-C50C-407E-A947-70E740481C1C}">
                <a14:useLocalDpi xmlns:a14="http://schemas.microsoft.com/office/drawing/2010/main" val="0"/>
              </a:ext>
            </a:extLst>
          </a:blip>
          <a:srcRect l="6197" t="53340" r="65879" b="26666"/>
          <a:stretch/>
        </p:blipFill>
        <p:spPr>
          <a:xfrm>
            <a:off x="2830334" y="6688796"/>
            <a:ext cx="731520" cy="713232"/>
          </a:xfrm>
          <a:prstGeom prst="rect">
            <a:avLst/>
          </a:prstGeom>
          <a:ln w="9525">
            <a:solidFill>
              <a:schemeClr val="tx1"/>
            </a:solidFill>
          </a:ln>
        </p:spPr>
      </p:pic>
      <p:pic>
        <p:nvPicPr>
          <p:cNvPr id="9" name="Picture 8"/>
          <p:cNvPicPr>
            <a:picLocks/>
          </p:cNvPicPr>
          <p:nvPr/>
        </p:nvPicPr>
        <p:blipFill rotWithShape="1">
          <a:blip r:embed="rId36">
            <a:extLst>
              <a:ext uri="{BEBA8EAE-BF5A-486C-A8C5-ECC9F3942E4B}">
                <a14:imgProps xmlns:a14="http://schemas.microsoft.com/office/drawing/2010/main">
                  <a14:imgLayer r:embed="rId37">
                    <a14:imgEffect>
                      <a14:brightnessContrast bright="20000" contrast="40000"/>
                    </a14:imgEffect>
                  </a14:imgLayer>
                </a14:imgProps>
              </a:ext>
              <a:ext uri="{28A0092B-C50C-407E-A947-70E740481C1C}">
                <a14:useLocalDpi xmlns:a14="http://schemas.microsoft.com/office/drawing/2010/main" val="0"/>
              </a:ext>
            </a:extLst>
          </a:blip>
          <a:srcRect l="35317" t="51875" r="36728" b="27292"/>
          <a:stretch/>
        </p:blipFill>
        <p:spPr>
          <a:xfrm>
            <a:off x="1245889" y="6687291"/>
            <a:ext cx="731520" cy="713232"/>
          </a:xfrm>
          <a:prstGeom prst="rect">
            <a:avLst/>
          </a:prstGeom>
          <a:ln w="9525">
            <a:solidFill>
              <a:schemeClr val="tx1"/>
            </a:solidFill>
          </a:ln>
        </p:spPr>
      </p:pic>
      <p:sp>
        <p:nvSpPr>
          <p:cNvPr id="62" name="TextBox 61"/>
          <p:cNvSpPr txBox="1"/>
          <p:nvPr/>
        </p:nvSpPr>
        <p:spPr>
          <a:xfrm>
            <a:off x="528511" y="2315924"/>
            <a:ext cx="646331" cy="276999"/>
          </a:xfrm>
          <a:prstGeom prst="rect">
            <a:avLst/>
          </a:prstGeom>
          <a:noFill/>
        </p:spPr>
        <p:txBody>
          <a:bodyPr wrap="none" rtlCol="0">
            <a:spAutoFit/>
          </a:bodyPr>
          <a:lstStyle/>
          <a:p>
            <a:r>
              <a:rPr lang="en-US" sz="1200">
                <a:latin typeface="Helvetica" charset="0"/>
                <a:ea typeface="Helvetica" charset="0"/>
                <a:cs typeface="Helvetica" charset="0"/>
              </a:rPr>
              <a:t>DMSO</a:t>
            </a:r>
            <a:endParaRPr lang="en-US" sz="1200" dirty="0">
              <a:latin typeface="Helvetica" charset="0"/>
              <a:ea typeface="Helvetica" charset="0"/>
              <a:cs typeface="Helvetica" charset="0"/>
            </a:endParaRPr>
          </a:p>
        </p:txBody>
      </p:sp>
      <p:sp>
        <p:nvSpPr>
          <p:cNvPr id="63" name="TextBox 62"/>
          <p:cNvSpPr txBox="1"/>
          <p:nvPr/>
        </p:nvSpPr>
        <p:spPr>
          <a:xfrm>
            <a:off x="1333671" y="2315924"/>
            <a:ext cx="492443" cy="276999"/>
          </a:xfrm>
          <a:prstGeom prst="rect">
            <a:avLst/>
          </a:prstGeom>
          <a:noFill/>
        </p:spPr>
        <p:txBody>
          <a:bodyPr wrap="none" rtlCol="0">
            <a:spAutoFit/>
          </a:bodyPr>
          <a:lstStyle/>
          <a:p>
            <a:r>
              <a:rPr lang="en-US" sz="1200" dirty="0">
                <a:latin typeface="Helvetica" charset="0"/>
                <a:ea typeface="Helvetica" charset="0"/>
                <a:cs typeface="Helvetica" charset="0"/>
              </a:rPr>
              <a:t>ENZ</a:t>
            </a:r>
          </a:p>
        </p:txBody>
      </p:sp>
      <p:sp>
        <p:nvSpPr>
          <p:cNvPr id="64" name="TextBox 63"/>
          <p:cNvSpPr txBox="1"/>
          <p:nvPr/>
        </p:nvSpPr>
        <p:spPr>
          <a:xfrm>
            <a:off x="2090150" y="2315924"/>
            <a:ext cx="595035" cy="276999"/>
          </a:xfrm>
          <a:prstGeom prst="rect">
            <a:avLst/>
          </a:prstGeom>
          <a:noFill/>
        </p:spPr>
        <p:txBody>
          <a:bodyPr wrap="none" rtlCol="0">
            <a:spAutoFit/>
          </a:bodyPr>
          <a:lstStyle/>
          <a:p>
            <a:r>
              <a:rPr lang="en-US" sz="1200" dirty="0">
                <a:latin typeface="Helvetica" charset="0"/>
                <a:ea typeface="Helvetica" charset="0"/>
                <a:cs typeface="Helvetica" charset="0"/>
              </a:rPr>
              <a:t>DAPT</a:t>
            </a:r>
          </a:p>
        </p:txBody>
      </p:sp>
      <p:sp>
        <p:nvSpPr>
          <p:cNvPr id="65" name="TextBox 64"/>
          <p:cNvSpPr txBox="1"/>
          <p:nvPr/>
        </p:nvSpPr>
        <p:spPr>
          <a:xfrm>
            <a:off x="2663890" y="2315924"/>
            <a:ext cx="1079142" cy="276999"/>
          </a:xfrm>
          <a:prstGeom prst="rect">
            <a:avLst/>
          </a:prstGeom>
          <a:noFill/>
        </p:spPr>
        <p:txBody>
          <a:bodyPr wrap="none" rtlCol="0">
            <a:spAutoFit/>
          </a:bodyPr>
          <a:lstStyle/>
          <a:p>
            <a:r>
              <a:rPr lang="en-US" sz="1200" dirty="0">
                <a:latin typeface="Helvetica" charset="0"/>
                <a:ea typeface="Helvetica" charset="0"/>
                <a:cs typeface="Helvetica" charset="0"/>
              </a:rPr>
              <a:t>ENZ + DAPT</a:t>
            </a:r>
          </a:p>
        </p:txBody>
      </p:sp>
      <p:sp>
        <p:nvSpPr>
          <p:cNvPr id="66" name="TextBox 65"/>
          <p:cNvSpPr txBox="1"/>
          <p:nvPr/>
        </p:nvSpPr>
        <p:spPr>
          <a:xfrm>
            <a:off x="2698895" y="3295761"/>
            <a:ext cx="984565" cy="276999"/>
          </a:xfrm>
          <a:prstGeom prst="rect">
            <a:avLst/>
          </a:prstGeom>
          <a:noFill/>
          <a:ln>
            <a:noFill/>
          </a:ln>
        </p:spPr>
        <p:txBody>
          <a:bodyPr wrap="none" rtlCol="0">
            <a:spAutoFit/>
          </a:bodyPr>
          <a:lstStyle/>
          <a:p>
            <a:r>
              <a:rPr lang="en-US" sz="1200">
                <a:latin typeface="Helvetica" charset="0"/>
                <a:ea typeface="Helvetica" charset="0"/>
                <a:cs typeface="Helvetica" charset="0"/>
              </a:rPr>
              <a:t>ENZ + RO4</a:t>
            </a:r>
            <a:endParaRPr lang="en-US" sz="1200" dirty="0">
              <a:latin typeface="Helvetica" charset="0"/>
              <a:ea typeface="Helvetica" charset="0"/>
              <a:cs typeface="Helvetica" charset="0"/>
            </a:endParaRPr>
          </a:p>
        </p:txBody>
      </p:sp>
      <p:sp>
        <p:nvSpPr>
          <p:cNvPr id="67" name="TextBox 66"/>
          <p:cNvSpPr txBox="1"/>
          <p:nvPr/>
        </p:nvSpPr>
        <p:spPr>
          <a:xfrm>
            <a:off x="2117116" y="3287613"/>
            <a:ext cx="500458" cy="276999"/>
          </a:xfrm>
          <a:prstGeom prst="rect">
            <a:avLst/>
          </a:prstGeom>
          <a:noFill/>
        </p:spPr>
        <p:txBody>
          <a:bodyPr wrap="none" rtlCol="0">
            <a:spAutoFit/>
          </a:bodyPr>
          <a:lstStyle/>
          <a:p>
            <a:r>
              <a:rPr lang="en-US" sz="1200" dirty="0">
                <a:latin typeface="Helvetica" charset="0"/>
                <a:ea typeface="Helvetica" charset="0"/>
                <a:cs typeface="Helvetica" charset="0"/>
              </a:rPr>
              <a:t>RO4</a:t>
            </a:r>
          </a:p>
        </p:txBody>
      </p:sp>
      <p:sp>
        <p:nvSpPr>
          <p:cNvPr id="68" name="TextBox 67"/>
          <p:cNvSpPr txBox="1"/>
          <p:nvPr/>
        </p:nvSpPr>
        <p:spPr>
          <a:xfrm>
            <a:off x="1333670" y="3282784"/>
            <a:ext cx="492443" cy="276999"/>
          </a:xfrm>
          <a:prstGeom prst="rect">
            <a:avLst/>
          </a:prstGeom>
          <a:noFill/>
        </p:spPr>
        <p:txBody>
          <a:bodyPr wrap="none" rtlCol="0">
            <a:spAutoFit/>
          </a:bodyPr>
          <a:lstStyle/>
          <a:p>
            <a:r>
              <a:rPr lang="en-US" sz="1200">
                <a:latin typeface="Helvetica" charset="0"/>
                <a:ea typeface="Helvetica" charset="0"/>
                <a:cs typeface="Helvetica" charset="0"/>
              </a:rPr>
              <a:t>ENZ</a:t>
            </a:r>
            <a:endParaRPr lang="en-US" sz="1200" dirty="0">
              <a:latin typeface="Helvetica" charset="0"/>
              <a:ea typeface="Helvetica" charset="0"/>
              <a:cs typeface="Helvetica" charset="0"/>
            </a:endParaRPr>
          </a:p>
        </p:txBody>
      </p:sp>
      <p:sp>
        <p:nvSpPr>
          <p:cNvPr id="69" name="TextBox 68"/>
          <p:cNvSpPr txBox="1"/>
          <p:nvPr/>
        </p:nvSpPr>
        <p:spPr>
          <a:xfrm>
            <a:off x="496614" y="3279980"/>
            <a:ext cx="646331" cy="276999"/>
          </a:xfrm>
          <a:prstGeom prst="rect">
            <a:avLst/>
          </a:prstGeom>
          <a:noFill/>
        </p:spPr>
        <p:txBody>
          <a:bodyPr wrap="none" rtlCol="0">
            <a:spAutoFit/>
          </a:bodyPr>
          <a:lstStyle/>
          <a:p>
            <a:r>
              <a:rPr lang="en-US" sz="1200">
                <a:latin typeface="Helvetica" charset="0"/>
                <a:ea typeface="Helvetica" charset="0"/>
                <a:cs typeface="Helvetica" charset="0"/>
              </a:rPr>
              <a:t>DMSO</a:t>
            </a:r>
            <a:endParaRPr lang="en-US" sz="1200" dirty="0">
              <a:latin typeface="Helvetica" charset="0"/>
              <a:ea typeface="Helvetica" charset="0"/>
              <a:cs typeface="Helvetica" charset="0"/>
            </a:endParaRPr>
          </a:p>
        </p:txBody>
      </p:sp>
      <p:sp>
        <p:nvSpPr>
          <p:cNvPr id="70" name="TextBox 69"/>
          <p:cNvSpPr txBox="1"/>
          <p:nvPr/>
        </p:nvSpPr>
        <p:spPr>
          <a:xfrm>
            <a:off x="488899" y="6465659"/>
            <a:ext cx="646331" cy="276999"/>
          </a:xfrm>
          <a:prstGeom prst="rect">
            <a:avLst/>
          </a:prstGeom>
          <a:noFill/>
        </p:spPr>
        <p:txBody>
          <a:bodyPr wrap="none" rtlCol="0">
            <a:spAutoFit/>
          </a:bodyPr>
          <a:lstStyle/>
          <a:p>
            <a:r>
              <a:rPr lang="en-US" sz="1200">
                <a:latin typeface="Helvetica" charset="0"/>
                <a:ea typeface="Helvetica" charset="0"/>
                <a:cs typeface="Helvetica" charset="0"/>
              </a:rPr>
              <a:t>DMSO</a:t>
            </a:r>
            <a:endParaRPr lang="en-US" sz="1200" dirty="0">
              <a:latin typeface="Helvetica" charset="0"/>
              <a:ea typeface="Helvetica" charset="0"/>
              <a:cs typeface="Helvetica" charset="0"/>
            </a:endParaRPr>
          </a:p>
        </p:txBody>
      </p:sp>
      <p:sp>
        <p:nvSpPr>
          <p:cNvPr id="71" name="TextBox 70"/>
          <p:cNvSpPr txBox="1"/>
          <p:nvPr/>
        </p:nvSpPr>
        <p:spPr>
          <a:xfrm>
            <a:off x="493469" y="7421535"/>
            <a:ext cx="646331" cy="276999"/>
          </a:xfrm>
          <a:prstGeom prst="rect">
            <a:avLst/>
          </a:prstGeom>
          <a:noFill/>
        </p:spPr>
        <p:txBody>
          <a:bodyPr wrap="none" rtlCol="0">
            <a:spAutoFit/>
          </a:bodyPr>
          <a:lstStyle/>
          <a:p>
            <a:r>
              <a:rPr lang="en-US" sz="1200">
                <a:latin typeface="Helvetica" charset="0"/>
                <a:ea typeface="Helvetica" charset="0"/>
                <a:cs typeface="Helvetica" charset="0"/>
              </a:rPr>
              <a:t>DMSO</a:t>
            </a:r>
            <a:endParaRPr lang="en-US" sz="1200" dirty="0">
              <a:latin typeface="Helvetica" charset="0"/>
              <a:ea typeface="Helvetica" charset="0"/>
              <a:cs typeface="Helvetica" charset="0"/>
            </a:endParaRPr>
          </a:p>
        </p:txBody>
      </p:sp>
      <p:sp>
        <p:nvSpPr>
          <p:cNvPr id="72" name="TextBox 71"/>
          <p:cNvSpPr txBox="1"/>
          <p:nvPr/>
        </p:nvSpPr>
        <p:spPr>
          <a:xfrm>
            <a:off x="1373441" y="6465659"/>
            <a:ext cx="433132" cy="276999"/>
          </a:xfrm>
          <a:prstGeom prst="rect">
            <a:avLst/>
          </a:prstGeom>
          <a:noFill/>
        </p:spPr>
        <p:txBody>
          <a:bodyPr wrap="none" rtlCol="0">
            <a:spAutoFit/>
          </a:bodyPr>
          <a:lstStyle/>
          <a:p>
            <a:r>
              <a:rPr lang="en-US" sz="1200">
                <a:latin typeface="Helvetica" charset="0"/>
                <a:ea typeface="Helvetica" charset="0"/>
                <a:cs typeface="Helvetica" charset="0"/>
              </a:rPr>
              <a:t>ABI</a:t>
            </a:r>
            <a:endParaRPr lang="en-US" sz="1200" dirty="0">
              <a:latin typeface="Helvetica" charset="0"/>
              <a:ea typeface="Helvetica" charset="0"/>
              <a:cs typeface="Helvetica" charset="0"/>
            </a:endParaRPr>
          </a:p>
        </p:txBody>
      </p:sp>
      <p:sp>
        <p:nvSpPr>
          <p:cNvPr id="73" name="TextBox 72"/>
          <p:cNvSpPr txBox="1"/>
          <p:nvPr/>
        </p:nvSpPr>
        <p:spPr>
          <a:xfrm>
            <a:off x="2097771" y="6465659"/>
            <a:ext cx="595035" cy="276999"/>
          </a:xfrm>
          <a:prstGeom prst="rect">
            <a:avLst/>
          </a:prstGeom>
          <a:noFill/>
        </p:spPr>
        <p:txBody>
          <a:bodyPr wrap="none" rtlCol="0">
            <a:spAutoFit/>
          </a:bodyPr>
          <a:lstStyle/>
          <a:p>
            <a:r>
              <a:rPr lang="en-US" sz="1200" dirty="0">
                <a:latin typeface="Helvetica" charset="0"/>
                <a:ea typeface="Helvetica" charset="0"/>
                <a:cs typeface="Helvetica" charset="0"/>
              </a:rPr>
              <a:t>DAPT</a:t>
            </a:r>
          </a:p>
        </p:txBody>
      </p:sp>
      <p:sp>
        <p:nvSpPr>
          <p:cNvPr id="74" name="TextBox 73"/>
          <p:cNvSpPr txBox="1"/>
          <p:nvPr/>
        </p:nvSpPr>
        <p:spPr>
          <a:xfrm>
            <a:off x="2666386" y="6465659"/>
            <a:ext cx="1019831" cy="276999"/>
          </a:xfrm>
          <a:prstGeom prst="rect">
            <a:avLst/>
          </a:prstGeom>
          <a:noFill/>
        </p:spPr>
        <p:txBody>
          <a:bodyPr wrap="none" rtlCol="0">
            <a:spAutoFit/>
          </a:bodyPr>
          <a:lstStyle/>
          <a:p>
            <a:r>
              <a:rPr lang="en-US" sz="1200">
                <a:latin typeface="Helvetica" charset="0"/>
                <a:ea typeface="Helvetica" charset="0"/>
                <a:cs typeface="Helvetica" charset="0"/>
              </a:rPr>
              <a:t>ABI + DAPT</a:t>
            </a:r>
            <a:endParaRPr lang="en-US" sz="1200" dirty="0">
              <a:latin typeface="Helvetica" charset="0"/>
              <a:ea typeface="Helvetica" charset="0"/>
              <a:cs typeface="Helvetica" charset="0"/>
            </a:endParaRPr>
          </a:p>
        </p:txBody>
      </p:sp>
      <p:sp>
        <p:nvSpPr>
          <p:cNvPr id="78" name="TextBox 77"/>
          <p:cNvSpPr txBox="1"/>
          <p:nvPr/>
        </p:nvSpPr>
        <p:spPr>
          <a:xfrm>
            <a:off x="1360974" y="7421534"/>
            <a:ext cx="433132" cy="276999"/>
          </a:xfrm>
          <a:prstGeom prst="rect">
            <a:avLst/>
          </a:prstGeom>
          <a:noFill/>
        </p:spPr>
        <p:txBody>
          <a:bodyPr wrap="none" rtlCol="0">
            <a:spAutoFit/>
          </a:bodyPr>
          <a:lstStyle/>
          <a:p>
            <a:r>
              <a:rPr lang="en-US" sz="1200">
                <a:latin typeface="Helvetica" charset="0"/>
                <a:ea typeface="Helvetica" charset="0"/>
                <a:cs typeface="Helvetica" charset="0"/>
              </a:rPr>
              <a:t>ABI</a:t>
            </a:r>
            <a:endParaRPr lang="en-US" sz="1200" dirty="0">
              <a:latin typeface="Helvetica" charset="0"/>
              <a:ea typeface="Helvetica" charset="0"/>
              <a:cs typeface="Helvetica" charset="0"/>
            </a:endParaRPr>
          </a:p>
        </p:txBody>
      </p:sp>
      <p:sp>
        <p:nvSpPr>
          <p:cNvPr id="79" name="TextBox 78"/>
          <p:cNvSpPr txBox="1"/>
          <p:nvPr/>
        </p:nvSpPr>
        <p:spPr>
          <a:xfrm>
            <a:off x="2109401" y="7421534"/>
            <a:ext cx="500458" cy="276999"/>
          </a:xfrm>
          <a:prstGeom prst="rect">
            <a:avLst/>
          </a:prstGeom>
          <a:noFill/>
        </p:spPr>
        <p:txBody>
          <a:bodyPr wrap="none" rtlCol="0">
            <a:spAutoFit/>
          </a:bodyPr>
          <a:lstStyle/>
          <a:p>
            <a:r>
              <a:rPr lang="en-US" sz="1200" dirty="0">
                <a:latin typeface="Helvetica" charset="0"/>
                <a:ea typeface="Helvetica" charset="0"/>
                <a:cs typeface="Helvetica" charset="0"/>
              </a:rPr>
              <a:t>RO4</a:t>
            </a:r>
          </a:p>
        </p:txBody>
      </p:sp>
      <p:sp>
        <p:nvSpPr>
          <p:cNvPr id="80" name="TextBox 79"/>
          <p:cNvSpPr txBox="1"/>
          <p:nvPr/>
        </p:nvSpPr>
        <p:spPr>
          <a:xfrm>
            <a:off x="2730461" y="7421533"/>
            <a:ext cx="925253" cy="276999"/>
          </a:xfrm>
          <a:prstGeom prst="rect">
            <a:avLst/>
          </a:prstGeom>
          <a:noFill/>
        </p:spPr>
        <p:txBody>
          <a:bodyPr wrap="none" rtlCol="0">
            <a:spAutoFit/>
          </a:bodyPr>
          <a:lstStyle/>
          <a:p>
            <a:r>
              <a:rPr lang="en-US" sz="1200" dirty="0">
                <a:latin typeface="Helvetica" charset="0"/>
                <a:ea typeface="Helvetica" charset="0"/>
                <a:cs typeface="Helvetica" charset="0"/>
              </a:rPr>
              <a:t>ABI + RO4</a:t>
            </a:r>
          </a:p>
        </p:txBody>
      </p:sp>
      <p:sp>
        <p:nvSpPr>
          <p:cNvPr id="84" name="TextBox 83"/>
          <p:cNvSpPr txBox="1"/>
          <p:nvPr/>
        </p:nvSpPr>
        <p:spPr>
          <a:xfrm rot="16200000">
            <a:off x="-17119" y="3195668"/>
            <a:ext cx="516488" cy="276358"/>
          </a:xfrm>
          <a:prstGeom prst="rect">
            <a:avLst/>
          </a:prstGeom>
          <a:noFill/>
        </p:spPr>
        <p:txBody>
          <a:bodyPr wrap="none" rtlCol="0">
            <a:spAutoFit/>
          </a:bodyPr>
          <a:lstStyle/>
          <a:p>
            <a:r>
              <a:rPr lang="en-US" b="1" dirty="0">
                <a:latin typeface="Helvetica" charset="0"/>
                <a:ea typeface="Helvetica" charset="0"/>
                <a:cs typeface="Helvetica" charset="0"/>
              </a:rPr>
              <a:t>C4-2</a:t>
            </a:r>
          </a:p>
        </p:txBody>
      </p:sp>
      <p:pic>
        <p:nvPicPr>
          <p:cNvPr id="87" name="Picture 86"/>
          <p:cNvPicPr>
            <a:picLocks/>
          </p:cNvPicPr>
          <p:nvPr/>
        </p:nvPicPr>
        <p:blipFill rotWithShape="1">
          <a:blip r:embed="rId38">
            <a:extLst>
              <a:ext uri="{BEBA8EAE-BF5A-486C-A8C5-ECC9F3942E4B}">
                <a14:imgProps xmlns:a14="http://schemas.microsoft.com/office/drawing/2010/main">
                  <a14:imgLayer r:embed="rId39">
                    <a14:imgEffect>
                      <a14:brightnessContrast bright="40000" contrast="40000"/>
                    </a14:imgEffect>
                  </a14:imgLayer>
                </a14:imgProps>
              </a:ext>
              <a:ext uri="{28A0092B-C50C-407E-A947-70E740481C1C}">
                <a14:useLocalDpi xmlns:a14="http://schemas.microsoft.com/office/drawing/2010/main" val="0"/>
              </a:ext>
            </a:extLst>
          </a:blip>
          <a:srcRect l="31284" t="49211" r="37274" b="28497"/>
          <a:stretch/>
        </p:blipFill>
        <p:spPr>
          <a:xfrm>
            <a:off x="2038221" y="6686423"/>
            <a:ext cx="731520" cy="713232"/>
          </a:xfrm>
          <a:prstGeom prst="rect">
            <a:avLst/>
          </a:prstGeom>
          <a:ln w="9525">
            <a:solidFill>
              <a:schemeClr val="tx1"/>
            </a:solidFill>
          </a:ln>
        </p:spPr>
      </p:pic>
      <p:pic>
        <p:nvPicPr>
          <p:cNvPr id="88" name="Picture 87"/>
          <p:cNvPicPr>
            <a:picLocks/>
          </p:cNvPicPr>
          <p:nvPr/>
        </p:nvPicPr>
        <p:blipFill rotWithShape="1">
          <a:blip r:embed="rId40">
            <a:extLst>
              <a:ext uri="{BEBA8EAE-BF5A-486C-A8C5-ECC9F3942E4B}">
                <a14:imgProps xmlns:a14="http://schemas.microsoft.com/office/drawing/2010/main">
                  <a14:imgLayer r:embed="rId41">
                    <a14:imgEffect>
                      <a14:brightnessContrast bright="40000" contrast="40000"/>
                    </a14:imgEffect>
                  </a14:imgLayer>
                </a14:imgProps>
              </a:ext>
              <a:ext uri="{28A0092B-C50C-407E-A947-70E740481C1C}">
                <a14:useLocalDpi xmlns:a14="http://schemas.microsoft.com/office/drawing/2010/main" val="0"/>
              </a:ext>
            </a:extLst>
          </a:blip>
          <a:srcRect l="62803" t="50833" r="9713" b="27708"/>
          <a:stretch/>
        </p:blipFill>
        <p:spPr>
          <a:xfrm>
            <a:off x="465137" y="6674524"/>
            <a:ext cx="731520" cy="713232"/>
          </a:xfrm>
          <a:prstGeom prst="rect">
            <a:avLst/>
          </a:prstGeom>
          <a:ln w="9525">
            <a:solidFill>
              <a:schemeClr val="tx1"/>
            </a:solidFill>
          </a:ln>
        </p:spPr>
      </p:pic>
      <p:pic>
        <p:nvPicPr>
          <p:cNvPr id="130" name="Picture 129"/>
          <p:cNvPicPr>
            <a:picLocks/>
          </p:cNvPicPr>
          <p:nvPr/>
        </p:nvPicPr>
        <p:blipFill rotWithShape="1">
          <a:blip r:embed="rId42">
            <a:extLst>
              <a:ext uri="{BEBA8EAE-BF5A-486C-A8C5-ECC9F3942E4B}">
                <a14:imgProps xmlns:a14="http://schemas.microsoft.com/office/drawing/2010/main">
                  <a14:imgLayer r:embed="rId43">
                    <a14:imgEffect>
                      <a14:brightnessContrast bright="20000" contrast="40000"/>
                    </a14:imgEffect>
                  </a14:imgLayer>
                </a14:imgProps>
              </a:ext>
              <a:ext uri="{28A0092B-C50C-407E-A947-70E740481C1C}">
                <a14:useLocalDpi xmlns:a14="http://schemas.microsoft.com/office/drawing/2010/main" val="0"/>
              </a:ext>
            </a:extLst>
          </a:blip>
          <a:srcRect l="5098" t="51571" r="64527" b="25284"/>
          <a:stretch/>
        </p:blipFill>
        <p:spPr>
          <a:xfrm>
            <a:off x="2037928" y="7646671"/>
            <a:ext cx="731520" cy="713232"/>
          </a:xfrm>
          <a:prstGeom prst="rect">
            <a:avLst/>
          </a:prstGeom>
          <a:ln>
            <a:solidFill>
              <a:schemeClr val="tx1"/>
            </a:solidFill>
          </a:ln>
        </p:spPr>
      </p:pic>
      <p:pic>
        <p:nvPicPr>
          <p:cNvPr id="131" name="Picture 130"/>
          <p:cNvPicPr>
            <a:picLocks/>
          </p:cNvPicPr>
          <p:nvPr/>
        </p:nvPicPr>
        <p:blipFill rotWithShape="1">
          <a:blip r:embed="rId44">
            <a:extLst>
              <a:ext uri="{BEBA8EAE-BF5A-486C-A8C5-ECC9F3942E4B}">
                <a14:imgProps xmlns:a14="http://schemas.microsoft.com/office/drawing/2010/main">
                  <a14:imgLayer r:embed="rId45">
                    <a14:imgEffect>
                      <a14:brightnessContrast bright="20000" contrast="40000"/>
                    </a14:imgEffect>
                  </a14:imgLayer>
                </a14:imgProps>
              </a:ext>
              <a:ext uri="{28A0092B-C50C-407E-A947-70E740481C1C}">
                <a14:useLocalDpi xmlns:a14="http://schemas.microsoft.com/office/drawing/2010/main" val="0"/>
              </a:ext>
            </a:extLst>
          </a:blip>
          <a:srcRect l="65565" t="47958" r="6778" b="30231"/>
          <a:stretch/>
        </p:blipFill>
        <p:spPr>
          <a:xfrm>
            <a:off x="452000" y="7657781"/>
            <a:ext cx="735237" cy="713232"/>
          </a:xfrm>
          <a:prstGeom prst="rect">
            <a:avLst/>
          </a:prstGeom>
          <a:ln>
            <a:solidFill>
              <a:schemeClr val="tx1"/>
            </a:solidFill>
          </a:ln>
        </p:spPr>
      </p:pic>
      <p:pic>
        <p:nvPicPr>
          <p:cNvPr id="134" name="Picture 133"/>
          <p:cNvPicPr>
            <a:picLocks/>
          </p:cNvPicPr>
          <p:nvPr/>
        </p:nvPicPr>
        <p:blipFill rotWithShape="1">
          <a:blip r:embed="rId46">
            <a:extLst>
              <a:ext uri="{BEBA8EAE-BF5A-486C-A8C5-ECC9F3942E4B}">
                <a14:imgProps xmlns:a14="http://schemas.microsoft.com/office/drawing/2010/main">
                  <a14:imgLayer r:embed="rId47">
                    <a14:imgEffect>
                      <a14:brightnessContrast bright="20000" contrast="40000"/>
                    </a14:imgEffect>
                  </a14:imgLayer>
                </a14:imgProps>
              </a:ext>
              <a:ext uri="{28A0092B-C50C-407E-A947-70E740481C1C}">
                <a14:useLocalDpi xmlns:a14="http://schemas.microsoft.com/office/drawing/2010/main" val="0"/>
              </a:ext>
            </a:extLst>
          </a:blip>
          <a:srcRect l="37183" t="48831" r="33026" b="28339"/>
          <a:stretch/>
        </p:blipFill>
        <p:spPr>
          <a:xfrm>
            <a:off x="2831975" y="7658470"/>
            <a:ext cx="731520" cy="713232"/>
          </a:xfrm>
          <a:prstGeom prst="rect">
            <a:avLst/>
          </a:prstGeom>
          <a:ln>
            <a:solidFill>
              <a:schemeClr val="tx1"/>
            </a:solidFill>
          </a:ln>
        </p:spPr>
      </p:pic>
      <p:pic>
        <p:nvPicPr>
          <p:cNvPr id="135" name="Picture 134"/>
          <p:cNvPicPr>
            <a:picLocks/>
          </p:cNvPicPr>
          <p:nvPr/>
        </p:nvPicPr>
        <p:blipFill rotWithShape="1">
          <a:blip r:embed="rId48">
            <a:extLst>
              <a:ext uri="{BEBA8EAE-BF5A-486C-A8C5-ECC9F3942E4B}">
                <a14:imgProps xmlns:a14="http://schemas.microsoft.com/office/drawing/2010/main">
                  <a14:imgLayer r:embed="rId49">
                    <a14:imgEffect>
                      <a14:brightnessContrast bright="20000" contrast="40000"/>
                    </a14:imgEffect>
                  </a14:imgLayer>
                </a14:imgProps>
              </a:ext>
              <a:ext uri="{28A0092B-C50C-407E-A947-70E740481C1C}">
                <a14:useLocalDpi xmlns:a14="http://schemas.microsoft.com/office/drawing/2010/main" val="0"/>
              </a:ext>
            </a:extLst>
          </a:blip>
          <a:srcRect l="9558" t="51886" r="61364" b="25914"/>
          <a:stretch/>
        </p:blipFill>
        <p:spPr>
          <a:xfrm>
            <a:off x="1246768" y="7647249"/>
            <a:ext cx="731520" cy="713232"/>
          </a:xfrm>
          <a:prstGeom prst="rect">
            <a:avLst/>
          </a:prstGeom>
          <a:ln>
            <a:solidFill>
              <a:schemeClr val="tx1"/>
            </a:solidFill>
          </a:ln>
        </p:spPr>
      </p:pic>
      <p:grpSp>
        <p:nvGrpSpPr>
          <p:cNvPr id="6" name="Group 5"/>
          <p:cNvGrpSpPr/>
          <p:nvPr/>
        </p:nvGrpSpPr>
        <p:grpSpPr>
          <a:xfrm>
            <a:off x="456379" y="2563189"/>
            <a:ext cx="3096423" cy="1698552"/>
            <a:chOff x="349158" y="4987938"/>
            <a:chExt cx="3096423" cy="1698552"/>
          </a:xfrm>
        </p:grpSpPr>
        <p:pic>
          <p:nvPicPr>
            <p:cNvPr id="4" name="Picture 3"/>
            <p:cNvPicPr>
              <a:picLocks/>
            </p:cNvPicPr>
            <p:nvPr/>
          </p:nvPicPr>
          <p:blipFill rotWithShape="1">
            <a:blip r:embed="rId40">
              <a:extLst>
                <a:ext uri="{BEBA8EAE-BF5A-486C-A8C5-ECC9F3942E4B}">
                  <a14:imgProps xmlns:a14="http://schemas.microsoft.com/office/drawing/2010/main">
                    <a14:imgLayer r:embed="rId50">
                      <a14:imgEffect>
                        <a14:brightnessContrast bright="40000" contrast="40000"/>
                      </a14:imgEffect>
                    </a14:imgLayer>
                  </a14:imgProps>
                </a:ext>
                <a:ext uri="{28A0092B-C50C-407E-A947-70E740481C1C}">
                  <a14:useLocalDpi xmlns:a14="http://schemas.microsoft.com/office/drawing/2010/main" val="0"/>
                </a:ext>
              </a:extLst>
            </a:blip>
            <a:srcRect l="34121" t="50625" r="38395" b="27916"/>
            <a:stretch/>
          </p:blipFill>
          <p:spPr>
            <a:xfrm>
              <a:off x="349421" y="4989687"/>
              <a:ext cx="728941" cy="713232"/>
            </a:xfrm>
            <a:prstGeom prst="rect">
              <a:avLst/>
            </a:prstGeom>
            <a:ln w="9525">
              <a:solidFill>
                <a:schemeClr val="tx1"/>
              </a:solidFill>
            </a:ln>
          </p:spPr>
        </p:pic>
        <p:pic>
          <p:nvPicPr>
            <p:cNvPr id="5" name="Picture 4"/>
            <p:cNvPicPr>
              <a:picLocks/>
            </p:cNvPicPr>
            <p:nvPr/>
          </p:nvPicPr>
          <p:blipFill rotWithShape="1">
            <a:blip r:embed="rId40">
              <a:extLst>
                <a:ext uri="{BEBA8EAE-BF5A-486C-A8C5-ECC9F3942E4B}">
                  <a14:imgProps xmlns:a14="http://schemas.microsoft.com/office/drawing/2010/main">
                    <a14:imgLayer r:embed="rId51">
                      <a14:imgEffect>
                        <a14:brightnessContrast bright="40000" contrast="40000"/>
                      </a14:imgEffect>
                    </a14:imgLayer>
                  </a14:imgProps>
                </a:ext>
                <a:ext uri="{28A0092B-C50C-407E-A947-70E740481C1C}">
                  <a14:useLocalDpi xmlns:a14="http://schemas.microsoft.com/office/drawing/2010/main" val="0"/>
                </a:ext>
              </a:extLst>
            </a:blip>
            <a:srcRect l="7531" t="73194" r="64691" b="6389"/>
            <a:stretch/>
          </p:blipFill>
          <p:spPr>
            <a:xfrm>
              <a:off x="1128208" y="4987938"/>
              <a:ext cx="731520" cy="713232"/>
            </a:xfrm>
            <a:prstGeom prst="rect">
              <a:avLst/>
            </a:prstGeom>
            <a:ln w="9525">
              <a:solidFill>
                <a:schemeClr val="tx1"/>
              </a:solidFill>
            </a:ln>
          </p:spPr>
        </p:pic>
        <p:pic>
          <p:nvPicPr>
            <p:cNvPr id="10" name="Picture 9"/>
            <p:cNvPicPr>
              <a:picLocks/>
            </p:cNvPicPr>
            <p:nvPr/>
          </p:nvPicPr>
          <p:blipFill rotWithShape="1">
            <a:blip r:embed="rId38">
              <a:extLst>
                <a:ext uri="{BEBA8EAE-BF5A-486C-A8C5-ECC9F3942E4B}">
                  <a14:imgProps xmlns:a14="http://schemas.microsoft.com/office/drawing/2010/main">
                    <a14:imgLayer r:embed="rId52">
                      <a14:imgEffect>
                        <a14:brightnessContrast bright="40000" contrast="40000"/>
                      </a14:imgEffect>
                    </a14:imgLayer>
                  </a14:imgProps>
                </a:ext>
                <a:ext uri="{28A0092B-C50C-407E-A947-70E740481C1C}">
                  <a14:useLocalDpi xmlns:a14="http://schemas.microsoft.com/office/drawing/2010/main" val="0"/>
                </a:ext>
              </a:extLst>
            </a:blip>
            <a:srcRect l="1861" t="72292" r="67367" b="4792"/>
            <a:stretch/>
          </p:blipFill>
          <p:spPr>
            <a:xfrm>
              <a:off x="2706694" y="4987938"/>
              <a:ext cx="731520" cy="713232"/>
            </a:xfrm>
            <a:prstGeom prst="rect">
              <a:avLst/>
            </a:prstGeom>
            <a:ln w="9525">
              <a:solidFill>
                <a:schemeClr val="tx1"/>
              </a:solidFill>
            </a:ln>
          </p:spPr>
        </p:pic>
        <p:pic>
          <p:nvPicPr>
            <p:cNvPr id="11" name="Picture 10"/>
            <p:cNvPicPr>
              <a:picLocks/>
            </p:cNvPicPr>
            <p:nvPr/>
          </p:nvPicPr>
          <p:blipFill rotWithShape="1">
            <a:blip r:embed="rId38">
              <a:extLst>
                <a:ext uri="{BEBA8EAE-BF5A-486C-A8C5-ECC9F3942E4B}">
                  <a14:imgProps xmlns:a14="http://schemas.microsoft.com/office/drawing/2010/main">
                    <a14:imgLayer r:embed="rId39">
                      <a14:imgEffect>
                        <a14:brightnessContrast bright="40000" contrast="40000"/>
                      </a14:imgEffect>
                    </a14:imgLayer>
                  </a14:imgProps>
                </a:ext>
                <a:ext uri="{28A0092B-C50C-407E-A947-70E740481C1C}">
                  <a14:useLocalDpi xmlns:a14="http://schemas.microsoft.com/office/drawing/2010/main" val="0"/>
                </a:ext>
              </a:extLst>
            </a:blip>
            <a:srcRect l="1483" t="48958" r="67075" b="28750"/>
            <a:stretch/>
          </p:blipFill>
          <p:spPr>
            <a:xfrm>
              <a:off x="1915305" y="4987938"/>
              <a:ext cx="731520" cy="713232"/>
            </a:xfrm>
            <a:prstGeom prst="rect">
              <a:avLst/>
            </a:prstGeom>
            <a:ln w="9525">
              <a:solidFill>
                <a:schemeClr val="tx1"/>
              </a:solidFill>
            </a:ln>
          </p:spPr>
        </p:pic>
        <p:pic>
          <p:nvPicPr>
            <p:cNvPr id="127" name="Picture 126"/>
            <p:cNvPicPr>
              <a:picLocks/>
            </p:cNvPicPr>
            <p:nvPr/>
          </p:nvPicPr>
          <p:blipFill rotWithShape="1">
            <a:blip r:embed="rId44">
              <a:extLst>
                <a:ext uri="{BEBA8EAE-BF5A-486C-A8C5-ECC9F3942E4B}">
                  <a14:imgProps xmlns:a14="http://schemas.microsoft.com/office/drawing/2010/main">
                    <a14:imgLayer r:embed="rId53">
                      <a14:imgEffect>
                        <a14:brightnessContrast bright="20000" contrast="40000"/>
                      </a14:imgEffect>
                    </a14:imgLayer>
                  </a14:imgProps>
                </a:ext>
                <a:ext uri="{28A0092B-C50C-407E-A947-70E740481C1C}">
                  <a14:useLocalDpi xmlns:a14="http://schemas.microsoft.com/office/drawing/2010/main" val="0"/>
                </a:ext>
              </a:extLst>
            </a:blip>
            <a:srcRect l="6727" t="47940" r="65616" b="30249"/>
            <a:stretch/>
          </p:blipFill>
          <p:spPr>
            <a:xfrm>
              <a:off x="349158" y="5972434"/>
              <a:ext cx="731520" cy="713232"/>
            </a:xfrm>
            <a:prstGeom prst="rect">
              <a:avLst/>
            </a:prstGeom>
            <a:ln>
              <a:solidFill>
                <a:schemeClr val="tx1"/>
              </a:solidFill>
            </a:ln>
          </p:spPr>
        </p:pic>
        <p:pic>
          <p:nvPicPr>
            <p:cNvPr id="128" name="Picture 127"/>
            <p:cNvPicPr>
              <a:picLocks/>
            </p:cNvPicPr>
            <p:nvPr/>
          </p:nvPicPr>
          <p:blipFill rotWithShape="1">
            <a:blip r:embed="rId44">
              <a:extLst>
                <a:ext uri="{BEBA8EAE-BF5A-486C-A8C5-ECC9F3942E4B}">
                  <a14:imgProps xmlns:a14="http://schemas.microsoft.com/office/drawing/2010/main">
                    <a14:imgLayer r:embed="rId54">
                      <a14:imgEffect>
                        <a14:brightnessContrast bright="20000" contrast="40000"/>
                      </a14:imgEffect>
                    </a14:imgLayer>
                  </a14:imgProps>
                </a:ext>
                <a:ext uri="{28A0092B-C50C-407E-A947-70E740481C1C}">
                  <a14:useLocalDpi xmlns:a14="http://schemas.microsoft.com/office/drawing/2010/main" val="0"/>
                </a:ext>
              </a:extLst>
            </a:blip>
            <a:srcRect l="5494" t="69863" r="65973" b="8326"/>
            <a:stretch/>
          </p:blipFill>
          <p:spPr>
            <a:xfrm>
              <a:off x="1127021" y="5972434"/>
              <a:ext cx="731520" cy="713232"/>
            </a:xfrm>
            <a:prstGeom prst="rect">
              <a:avLst/>
            </a:prstGeom>
            <a:ln>
              <a:solidFill>
                <a:schemeClr val="tx1"/>
              </a:solidFill>
            </a:ln>
          </p:spPr>
        </p:pic>
        <p:pic>
          <p:nvPicPr>
            <p:cNvPr id="129" name="Picture 128"/>
            <p:cNvPicPr>
              <a:picLocks/>
            </p:cNvPicPr>
            <p:nvPr/>
          </p:nvPicPr>
          <p:blipFill rotWithShape="1">
            <a:blip r:embed="rId42">
              <a:extLst>
                <a:ext uri="{BEBA8EAE-BF5A-486C-A8C5-ECC9F3942E4B}">
                  <a14:imgProps xmlns:a14="http://schemas.microsoft.com/office/drawing/2010/main">
                    <a14:imgLayer r:embed="rId55">
                      <a14:imgEffect>
                        <a14:brightnessContrast bright="20000" contrast="40000"/>
                      </a14:imgEffect>
                    </a14:imgLayer>
                  </a14:imgProps>
                </a:ext>
                <a:ext uri="{28A0092B-C50C-407E-A947-70E740481C1C}">
                  <a14:useLocalDpi xmlns:a14="http://schemas.microsoft.com/office/drawing/2010/main" val="0"/>
                </a:ext>
              </a:extLst>
            </a:blip>
            <a:srcRect l="66536" t="50881" r="3089" b="25974"/>
            <a:stretch/>
          </p:blipFill>
          <p:spPr>
            <a:xfrm>
              <a:off x="1923595" y="5972435"/>
              <a:ext cx="731520" cy="713232"/>
            </a:xfrm>
            <a:prstGeom prst="rect">
              <a:avLst/>
            </a:prstGeom>
            <a:ln>
              <a:solidFill>
                <a:schemeClr val="tx1"/>
              </a:solidFill>
            </a:ln>
          </p:spPr>
        </p:pic>
        <p:pic>
          <p:nvPicPr>
            <p:cNvPr id="133" name="Picture 132"/>
            <p:cNvPicPr>
              <a:picLocks/>
            </p:cNvPicPr>
            <p:nvPr/>
          </p:nvPicPr>
          <p:blipFill rotWithShape="1">
            <a:blip r:embed="rId56">
              <a:extLst>
                <a:ext uri="{BEBA8EAE-BF5A-486C-A8C5-ECC9F3942E4B}">
                  <a14:imgProps xmlns:a14="http://schemas.microsoft.com/office/drawing/2010/main">
                    <a14:imgLayer r:embed="rId57">
                      <a14:imgEffect>
                        <a14:brightnessContrast bright="20000" contrast="40000"/>
                      </a14:imgEffect>
                    </a14:imgLayer>
                  </a14:imgProps>
                </a:ext>
                <a:ext uri="{28A0092B-C50C-407E-A947-70E740481C1C}">
                  <a14:useLocalDpi xmlns:a14="http://schemas.microsoft.com/office/drawing/2010/main" val="0"/>
                </a:ext>
              </a:extLst>
            </a:blip>
            <a:srcRect l="6626" t="52420" r="63521" b="25865"/>
            <a:stretch/>
          </p:blipFill>
          <p:spPr>
            <a:xfrm>
              <a:off x="2714061" y="5973258"/>
              <a:ext cx="731520" cy="713232"/>
            </a:xfrm>
            <a:prstGeom prst="rect">
              <a:avLst/>
            </a:prstGeom>
            <a:ln>
              <a:solidFill>
                <a:schemeClr val="tx1"/>
              </a:solidFill>
            </a:ln>
          </p:spPr>
        </p:pic>
        <p:cxnSp>
          <p:nvCxnSpPr>
            <p:cNvPr id="136" name="Straight Connector 135"/>
            <p:cNvCxnSpPr/>
            <p:nvPr/>
          </p:nvCxnSpPr>
          <p:spPr>
            <a:xfrm>
              <a:off x="935287" y="5673239"/>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1709028" y="5663661"/>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2492178" y="5675150"/>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3255715" y="5667923"/>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933600" y="6651710"/>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1693080" y="6650070"/>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2492178" y="6627803"/>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3274341" y="6633780"/>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44" name="Straight Connector 143"/>
          <p:cNvCxnSpPr/>
          <p:nvPr/>
        </p:nvCxnSpPr>
        <p:spPr>
          <a:xfrm>
            <a:off x="3368118" y="7367747"/>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3380069" y="8319696"/>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2597018" y="7367749"/>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2584953" y="8343603"/>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1794106" y="8337623"/>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1835939" y="7366424"/>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1027377" y="8325672"/>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1027377" y="7348809"/>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6" name="Rectangle 155"/>
          <p:cNvSpPr/>
          <p:nvPr/>
        </p:nvSpPr>
        <p:spPr>
          <a:xfrm>
            <a:off x="390318" y="371828"/>
            <a:ext cx="3262651" cy="395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ectangle 156"/>
          <p:cNvSpPr/>
          <p:nvPr/>
        </p:nvSpPr>
        <p:spPr>
          <a:xfrm>
            <a:off x="390573" y="4382123"/>
            <a:ext cx="3270895" cy="4044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2" name="Straight Connector 111"/>
          <p:cNvCxnSpPr/>
          <p:nvPr/>
        </p:nvCxnSpPr>
        <p:spPr>
          <a:xfrm>
            <a:off x="3385726" y="1253341"/>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2627316" y="1246551"/>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1854696" y="1246551"/>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Picture 16"/>
          <p:cNvPicPr>
            <a:picLocks/>
          </p:cNvPicPr>
          <p:nvPr/>
        </p:nvPicPr>
        <p:blipFill rotWithShape="1">
          <a:blip r:embed="rId58">
            <a:extLst>
              <a:ext uri="{BEBA8EAE-BF5A-486C-A8C5-ECC9F3942E4B}">
                <a14:imgProps xmlns:a14="http://schemas.microsoft.com/office/drawing/2010/main">
                  <a14:imgLayer r:embed="rId59">
                    <a14:imgEffect>
                      <a14:brightnessContrast bright="40000" contrast="40000"/>
                    </a14:imgEffect>
                  </a14:imgLayer>
                </a14:imgProps>
              </a:ext>
              <a:ext uri="{28A0092B-C50C-407E-A947-70E740481C1C}">
                <a14:useLocalDpi xmlns:a14="http://schemas.microsoft.com/office/drawing/2010/main" val="0"/>
              </a:ext>
            </a:extLst>
          </a:blip>
          <a:srcRect l="35791" t="48125" r="35682" b="29922"/>
          <a:stretch/>
        </p:blipFill>
        <p:spPr>
          <a:xfrm>
            <a:off x="481179" y="5639770"/>
            <a:ext cx="731520" cy="713232"/>
          </a:xfrm>
          <a:prstGeom prst="rect">
            <a:avLst/>
          </a:prstGeom>
          <a:ln w="9525">
            <a:solidFill>
              <a:schemeClr val="tx1"/>
            </a:solidFill>
          </a:ln>
        </p:spPr>
      </p:pic>
      <p:pic>
        <p:nvPicPr>
          <p:cNvPr id="23" name="Picture 22"/>
          <p:cNvPicPr>
            <a:picLocks/>
          </p:cNvPicPr>
          <p:nvPr/>
        </p:nvPicPr>
        <p:blipFill rotWithShape="1">
          <a:blip r:embed="rId60">
            <a:extLst>
              <a:ext uri="{BEBA8EAE-BF5A-486C-A8C5-ECC9F3942E4B}">
                <a14:imgProps xmlns:a14="http://schemas.microsoft.com/office/drawing/2010/main">
                  <a14:imgLayer r:embed="rId61">
                    <a14:imgEffect>
                      <a14:brightnessContrast bright="40000" contrast="20000"/>
                    </a14:imgEffect>
                  </a14:imgLayer>
                </a14:imgProps>
              </a:ext>
              <a:ext uri="{28A0092B-C50C-407E-A947-70E740481C1C}">
                <a14:useLocalDpi xmlns:a14="http://schemas.microsoft.com/office/drawing/2010/main" val="0"/>
              </a:ext>
            </a:extLst>
          </a:blip>
          <a:srcRect l="60080" t="49558" r="15616" b="32914"/>
          <a:stretch/>
        </p:blipFill>
        <p:spPr>
          <a:xfrm>
            <a:off x="2845550" y="4668021"/>
            <a:ext cx="731520" cy="713232"/>
          </a:xfrm>
          <a:prstGeom prst="rect">
            <a:avLst/>
          </a:prstGeom>
          <a:ln w="9525">
            <a:solidFill>
              <a:schemeClr val="tx1"/>
            </a:solidFill>
          </a:ln>
        </p:spPr>
      </p:pic>
      <p:pic>
        <p:nvPicPr>
          <p:cNvPr id="28" name="Picture 27"/>
          <p:cNvPicPr>
            <a:picLocks/>
          </p:cNvPicPr>
          <p:nvPr/>
        </p:nvPicPr>
        <p:blipFill rotWithShape="1">
          <a:blip r:embed="rId62">
            <a:extLst>
              <a:ext uri="{BEBA8EAE-BF5A-486C-A8C5-ECC9F3942E4B}">
                <a14:imgProps xmlns:a14="http://schemas.microsoft.com/office/drawing/2010/main">
                  <a14:imgLayer r:embed="rId63">
                    <a14:imgEffect>
                      <a14:brightnessContrast bright="20000" contrast="40000"/>
                    </a14:imgEffect>
                  </a14:imgLayer>
                </a14:imgProps>
              </a:ext>
              <a:ext uri="{28A0092B-C50C-407E-A947-70E740481C1C}">
                <a14:useLocalDpi xmlns:a14="http://schemas.microsoft.com/office/drawing/2010/main" val="0"/>
              </a:ext>
            </a:extLst>
          </a:blip>
          <a:srcRect l="62619" t="48904" r="8731" b="29143"/>
          <a:stretch/>
        </p:blipFill>
        <p:spPr>
          <a:xfrm>
            <a:off x="1270486" y="4667091"/>
            <a:ext cx="731520" cy="713232"/>
          </a:xfrm>
          <a:prstGeom prst="rect">
            <a:avLst/>
          </a:prstGeom>
          <a:ln w="9525">
            <a:solidFill>
              <a:schemeClr val="tx1"/>
            </a:solidFill>
          </a:ln>
        </p:spPr>
      </p:pic>
      <p:sp>
        <p:nvSpPr>
          <p:cNvPr id="45" name="TextBox 44"/>
          <p:cNvSpPr txBox="1"/>
          <p:nvPr/>
        </p:nvSpPr>
        <p:spPr>
          <a:xfrm>
            <a:off x="535659" y="4424739"/>
            <a:ext cx="646331" cy="276999"/>
          </a:xfrm>
          <a:prstGeom prst="rect">
            <a:avLst/>
          </a:prstGeom>
          <a:noFill/>
          <a:ln>
            <a:noFill/>
          </a:ln>
        </p:spPr>
        <p:txBody>
          <a:bodyPr wrap="none" rtlCol="0">
            <a:spAutoFit/>
          </a:bodyPr>
          <a:lstStyle/>
          <a:p>
            <a:r>
              <a:rPr lang="en-US" sz="1200">
                <a:latin typeface="Helvetica" charset="0"/>
                <a:ea typeface="Helvetica" charset="0"/>
                <a:cs typeface="Helvetica" charset="0"/>
              </a:rPr>
              <a:t>DMSO</a:t>
            </a:r>
            <a:endParaRPr lang="en-US" sz="1200" dirty="0">
              <a:latin typeface="Helvetica" charset="0"/>
              <a:ea typeface="Helvetica" charset="0"/>
              <a:cs typeface="Helvetica" charset="0"/>
            </a:endParaRPr>
          </a:p>
        </p:txBody>
      </p:sp>
      <p:sp>
        <p:nvSpPr>
          <p:cNvPr id="46" name="TextBox 45"/>
          <p:cNvSpPr txBox="1"/>
          <p:nvPr/>
        </p:nvSpPr>
        <p:spPr>
          <a:xfrm>
            <a:off x="535659" y="5386647"/>
            <a:ext cx="646331" cy="276999"/>
          </a:xfrm>
          <a:prstGeom prst="rect">
            <a:avLst/>
          </a:prstGeom>
          <a:noFill/>
          <a:ln>
            <a:noFill/>
          </a:ln>
        </p:spPr>
        <p:txBody>
          <a:bodyPr wrap="none" rtlCol="0">
            <a:spAutoFit/>
          </a:bodyPr>
          <a:lstStyle/>
          <a:p>
            <a:r>
              <a:rPr lang="en-US" sz="1200">
                <a:latin typeface="Helvetica" charset="0"/>
                <a:ea typeface="Helvetica" charset="0"/>
                <a:cs typeface="Helvetica" charset="0"/>
              </a:rPr>
              <a:t>DMSO</a:t>
            </a:r>
            <a:endParaRPr lang="en-US" sz="1200" dirty="0">
              <a:latin typeface="Helvetica" charset="0"/>
              <a:ea typeface="Helvetica" charset="0"/>
              <a:cs typeface="Helvetica" charset="0"/>
            </a:endParaRPr>
          </a:p>
        </p:txBody>
      </p:sp>
      <p:sp>
        <p:nvSpPr>
          <p:cNvPr id="47" name="TextBox 46"/>
          <p:cNvSpPr txBox="1"/>
          <p:nvPr/>
        </p:nvSpPr>
        <p:spPr>
          <a:xfrm>
            <a:off x="1420295" y="4428426"/>
            <a:ext cx="433132" cy="276999"/>
          </a:xfrm>
          <a:prstGeom prst="rect">
            <a:avLst/>
          </a:prstGeom>
          <a:noFill/>
          <a:ln>
            <a:noFill/>
          </a:ln>
        </p:spPr>
        <p:txBody>
          <a:bodyPr wrap="none" rtlCol="0">
            <a:spAutoFit/>
          </a:bodyPr>
          <a:lstStyle/>
          <a:p>
            <a:r>
              <a:rPr lang="en-US" sz="1200">
                <a:latin typeface="Helvetica" charset="0"/>
                <a:ea typeface="Helvetica" charset="0"/>
                <a:cs typeface="Helvetica" charset="0"/>
              </a:rPr>
              <a:t>ABI</a:t>
            </a:r>
            <a:endParaRPr lang="en-US" sz="1200" dirty="0">
              <a:latin typeface="Helvetica" charset="0"/>
              <a:ea typeface="Helvetica" charset="0"/>
              <a:cs typeface="Helvetica" charset="0"/>
            </a:endParaRPr>
          </a:p>
        </p:txBody>
      </p:sp>
      <p:sp>
        <p:nvSpPr>
          <p:cNvPr id="48" name="TextBox 47"/>
          <p:cNvSpPr txBox="1"/>
          <p:nvPr/>
        </p:nvSpPr>
        <p:spPr>
          <a:xfrm>
            <a:off x="2121247" y="4428426"/>
            <a:ext cx="595035" cy="276999"/>
          </a:xfrm>
          <a:prstGeom prst="rect">
            <a:avLst/>
          </a:prstGeom>
          <a:noFill/>
          <a:ln>
            <a:noFill/>
          </a:ln>
        </p:spPr>
        <p:txBody>
          <a:bodyPr wrap="none" rtlCol="0">
            <a:spAutoFit/>
          </a:bodyPr>
          <a:lstStyle/>
          <a:p>
            <a:r>
              <a:rPr lang="en-US" sz="1200" dirty="0">
                <a:latin typeface="Helvetica" charset="0"/>
                <a:ea typeface="Helvetica" charset="0"/>
                <a:cs typeface="Helvetica" charset="0"/>
              </a:rPr>
              <a:t>DAPT</a:t>
            </a:r>
          </a:p>
        </p:txBody>
      </p:sp>
      <p:sp>
        <p:nvSpPr>
          <p:cNvPr id="49" name="TextBox 48"/>
          <p:cNvSpPr txBox="1"/>
          <p:nvPr/>
        </p:nvSpPr>
        <p:spPr>
          <a:xfrm>
            <a:off x="2694531" y="4417356"/>
            <a:ext cx="1019831" cy="276999"/>
          </a:xfrm>
          <a:prstGeom prst="rect">
            <a:avLst/>
          </a:prstGeom>
          <a:noFill/>
          <a:ln>
            <a:noFill/>
          </a:ln>
        </p:spPr>
        <p:txBody>
          <a:bodyPr wrap="none" rtlCol="0">
            <a:spAutoFit/>
          </a:bodyPr>
          <a:lstStyle/>
          <a:p>
            <a:r>
              <a:rPr lang="en-US" sz="1200">
                <a:latin typeface="Helvetica" charset="0"/>
                <a:ea typeface="Helvetica" charset="0"/>
                <a:cs typeface="Helvetica" charset="0"/>
              </a:rPr>
              <a:t>ABI + DAPT</a:t>
            </a:r>
            <a:endParaRPr lang="en-US" sz="1200" dirty="0">
              <a:latin typeface="Helvetica" charset="0"/>
              <a:ea typeface="Helvetica" charset="0"/>
              <a:cs typeface="Helvetica" charset="0"/>
            </a:endParaRPr>
          </a:p>
        </p:txBody>
      </p:sp>
      <p:pic>
        <p:nvPicPr>
          <p:cNvPr id="51" name="Picture 50"/>
          <p:cNvPicPr>
            <a:picLocks/>
          </p:cNvPicPr>
          <p:nvPr/>
        </p:nvPicPr>
        <p:blipFill rotWithShape="1">
          <a:blip r:embed="rId64">
            <a:extLst>
              <a:ext uri="{BEBA8EAE-BF5A-486C-A8C5-ECC9F3942E4B}">
                <a14:imgProps xmlns:a14="http://schemas.microsoft.com/office/drawing/2010/main">
                  <a14:imgLayer r:embed="rId65">
                    <a14:imgEffect>
                      <a14:brightnessContrast bright="40000" contrast="40000"/>
                    </a14:imgEffect>
                  </a14:imgLayer>
                </a14:imgProps>
              </a:ext>
              <a:ext uri="{28A0092B-C50C-407E-A947-70E740481C1C}">
                <a14:useLocalDpi xmlns:a14="http://schemas.microsoft.com/office/drawing/2010/main" val="0"/>
              </a:ext>
            </a:extLst>
          </a:blip>
          <a:srcRect l="35668" t="75242" r="33279" b="1400"/>
          <a:stretch/>
        </p:blipFill>
        <p:spPr>
          <a:xfrm>
            <a:off x="2058856" y="4665675"/>
            <a:ext cx="732723" cy="713232"/>
          </a:xfrm>
          <a:prstGeom prst="rect">
            <a:avLst/>
          </a:prstGeom>
          <a:ln w="9525">
            <a:solidFill>
              <a:schemeClr val="tx1"/>
            </a:solidFill>
          </a:ln>
        </p:spPr>
      </p:pic>
      <p:pic>
        <p:nvPicPr>
          <p:cNvPr id="53" name="Picture 52"/>
          <p:cNvPicPr>
            <a:picLocks/>
          </p:cNvPicPr>
          <p:nvPr/>
        </p:nvPicPr>
        <p:blipFill rotWithShape="1">
          <a:blip r:embed="rId58">
            <a:extLst>
              <a:ext uri="{BEBA8EAE-BF5A-486C-A8C5-ECC9F3942E4B}">
                <a14:imgProps xmlns:a14="http://schemas.microsoft.com/office/drawing/2010/main">
                  <a14:imgLayer r:embed="rId66">
                    <a14:imgEffect>
                      <a14:brightnessContrast bright="40000" contrast="40000"/>
                    </a14:imgEffect>
                  </a14:imgLayer>
                </a14:imgProps>
              </a:ext>
              <a:ext uri="{28A0092B-C50C-407E-A947-70E740481C1C}">
                <a14:useLocalDpi xmlns:a14="http://schemas.microsoft.com/office/drawing/2010/main" val="0"/>
              </a:ext>
            </a:extLst>
          </a:blip>
          <a:srcRect l="5409" t="48613" r="65344" b="29434"/>
          <a:stretch/>
        </p:blipFill>
        <p:spPr>
          <a:xfrm>
            <a:off x="487432" y="4665865"/>
            <a:ext cx="728737" cy="713232"/>
          </a:xfrm>
          <a:prstGeom prst="rect">
            <a:avLst/>
          </a:prstGeom>
          <a:ln w="9525">
            <a:solidFill>
              <a:schemeClr val="tx1"/>
            </a:solidFill>
          </a:ln>
        </p:spPr>
      </p:pic>
      <p:sp>
        <p:nvSpPr>
          <p:cNvPr id="54" name="TextBox 53"/>
          <p:cNvSpPr txBox="1"/>
          <p:nvPr/>
        </p:nvSpPr>
        <p:spPr>
          <a:xfrm>
            <a:off x="1367642" y="5378821"/>
            <a:ext cx="433132" cy="276999"/>
          </a:xfrm>
          <a:prstGeom prst="rect">
            <a:avLst/>
          </a:prstGeom>
          <a:noFill/>
          <a:ln>
            <a:noFill/>
          </a:ln>
        </p:spPr>
        <p:txBody>
          <a:bodyPr wrap="none" rtlCol="0">
            <a:spAutoFit/>
          </a:bodyPr>
          <a:lstStyle/>
          <a:p>
            <a:r>
              <a:rPr lang="en-US" sz="1200">
                <a:latin typeface="Helvetica" charset="0"/>
                <a:ea typeface="Helvetica" charset="0"/>
                <a:cs typeface="Helvetica" charset="0"/>
              </a:rPr>
              <a:t>ABI</a:t>
            </a:r>
            <a:endParaRPr lang="en-US" sz="1200" dirty="0">
              <a:latin typeface="Helvetica" charset="0"/>
              <a:ea typeface="Helvetica" charset="0"/>
              <a:cs typeface="Helvetica" charset="0"/>
            </a:endParaRPr>
          </a:p>
        </p:txBody>
      </p:sp>
      <p:sp>
        <p:nvSpPr>
          <p:cNvPr id="55" name="TextBox 54"/>
          <p:cNvSpPr txBox="1"/>
          <p:nvPr/>
        </p:nvSpPr>
        <p:spPr>
          <a:xfrm>
            <a:off x="2127394" y="5374170"/>
            <a:ext cx="500458" cy="276999"/>
          </a:xfrm>
          <a:prstGeom prst="rect">
            <a:avLst/>
          </a:prstGeom>
          <a:noFill/>
          <a:ln>
            <a:noFill/>
          </a:ln>
        </p:spPr>
        <p:txBody>
          <a:bodyPr wrap="none" rtlCol="0">
            <a:spAutoFit/>
          </a:bodyPr>
          <a:lstStyle/>
          <a:p>
            <a:r>
              <a:rPr lang="en-US" sz="1200" dirty="0">
                <a:latin typeface="Helvetica" charset="0"/>
                <a:ea typeface="Helvetica" charset="0"/>
                <a:cs typeface="Helvetica" charset="0"/>
              </a:rPr>
              <a:t>RO4</a:t>
            </a:r>
          </a:p>
        </p:txBody>
      </p:sp>
      <p:sp>
        <p:nvSpPr>
          <p:cNvPr id="56" name="TextBox 55"/>
          <p:cNvSpPr txBox="1"/>
          <p:nvPr/>
        </p:nvSpPr>
        <p:spPr>
          <a:xfrm>
            <a:off x="2726187" y="5402925"/>
            <a:ext cx="925253" cy="276999"/>
          </a:xfrm>
          <a:prstGeom prst="rect">
            <a:avLst/>
          </a:prstGeom>
          <a:noFill/>
          <a:ln>
            <a:noFill/>
          </a:ln>
        </p:spPr>
        <p:txBody>
          <a:bodyPr wrap="none" rtlCol="0">
            <a:spAutoFit/>
          </a:bodyPr>
          <a:lstStyle/>
          <a:p>
            <a:r>
              <a:rPr lang="en-US" sz="1200" dirty="0">
                <a:latin typeface="Helvetica" charset="0"/>
                <a:ea typeface="Helvetica" charset="0"/>
                <a:cs typeface="Helvetica" charset="0"/>
              </a:rPr>
              <a:t>ABI + RO4</a:t>
            </a:r>
          </a:p>
        </p:txBody>
      </p:sp>
      <p:pic>
        <p:nvPicPr>
          <p:cNvPr id="15" name="Picture 14"/>
          <p:cNvPicPr>
            <a:picLocks/>
          </p:cNvPicPr>
          <p:nvPr/>
        </p:nvPicPr>
        <p:blipFill>
          <a:blip r:embed="rId67">
            <a:extLst>
              <a:ext uri="{BEBA8EAE-BF5A-486C-A8C5-ECC9F3942E4B}">
                <a14:imgProps xmlns:a14="http://schemas.microsoft.com/office/drawing/2010/main">
                  <a14:imgLayer r:embed="rId68">
                    <a14:imgEffect>
                      <a14:brightnessContrast bright="20000" contrast="40000"/>
                    </a14:imgEffect>
                  </a14:imgLayer>
                </a14:imgProps>
              </a:ext>
            </a:extLst>
          </a:blip>
          <a:stretch>
            <a:fillRect/>
          </a:stretch>
        </p:blipFill>
        <p:spPr>
          <a:xfrm>
            <a:off x="2845717" y="5639638"/>
            <a:ext cx="731520" cy="713232"/>
          </a:xfrm>
          <a:prstGeom prst="rect">
            <a:avLst/>
          </a:prstGeom>
          <a:ln>
            <a:solidFill>
              <a:schemeClr val="tx1"/>
            </a:solidFill>
          </a:ln>
        </p:spPr>
      </p:pic>
      <p:pic>
        <p:nvPicPr>
          <p:cNvPr id="20" name="Picture 19"/>
          <p:cNvPicPr>
            <a:picLocks/>
          </p:cNvPicPr>
          <p:nvPr/>
        </p:nvPicPr>
        <p:blipFill>
          <a:blip r:embed="rId69">
            <a:extLst>
              <a:ext uri="{BEBA8EAE-BF5A-486C-A8C5-ECC9F3942E4B}">
                <a14:imgProps xmlns:a14="http://schemas.microsoft.com/office/drawing/2010/main">
                  <a14:imgLayer r:embed="rId70">
                    <a14:imgEffect>
                      <a14:brightnessContrast bright="20000" contrast="40000"/>
                    </a14:imgEffect>
                  </a14:imgLayer>
                </a14:imgProps>
              </a:ext>
            </a:extLst>
          </a:blip>
          <a:stretch>
            <a:fillRect/>
          </a:stretch>
        </p:blipFill>
        <p:spPr>
          <a:xfrm>
            <a:off x="1267770" y="5639637"/>
            <a:ext cx="733736" cy="713232"/>
          </a:xfrm>
          <a:prstGeom prst="rect">
            <a:avLst/>
          </a:prstGeom>
          <a:ln w="9525">
            <a:solidFill>
              <a:schemeClr val="tx1"/>
            </a:solidFill>
          </a:ln>
        </p:spPr>
      </p:pic>
      <p:pic>
        <p:nvPicPr>
          <p:cNvPr id="35" name="Picture 34"/>
          <p:cNvPicPr>
            <a:picLocks/>
          </p:cNvPicPr>
          <p:nvPr/>
        </p:nvPicPr>
        <p:blipFill>
          <a:blip r:embed="rId71">
            <a:extLst>
              <a:ext uri="{BEBA8EAE-BF5A-486C-A8C5-ECC9F3942E4B}">
                <a14:imgProps xmlns:a14="http://schemas.microsoft.com/office/drawing/2010/main">
                  <a14:imgLayer r:embed="rId72">
                    <a14:imgEffect>
                      <a14:brightnessContrast bright="20000" contrast="40000"/>
                    </a14:imgEffect>
                  </a14:imgLayer>
                </a14:imgProps>
              </a:ext>
            </a:extLst>
          </a:blip>
          <a:stretch>
            <a:fillRect/>
          </a:stretch>
        </p:blipFill>
        <p:spPr>
          <a:xfrm>
            <a:off x="2053198" y="5639918"/>
            <a:ext cx="731520" cy="713232"/>
          </a:xfrm>
          <a:prstGeom prst="rect">
            <a:avLst/>
          </a:prstGeom>
          <a:ln>
            <a:solidFill>
              <a:schemeClr val="tx1"/>
            </a:solidFill>
          </a:ln>
        </p:spPr>
      </p:pic>
      <p:cxnSp>
        <p:nvCxnSpPr>
          <p:cNvPr id="102" name="Straight Connector 101"/>
          <p:cNvCxnSpPr/>
          <p:nvPr/>
        </p:nvCxnSpPr>
        <p:spPr>
          <a:xfrm>
            <a:off x="3347952" y="6314304"/>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2581073" y="6311960"/>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3362730" y="5343526"/>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2588549" y="5338210"/>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829713" y="6306641"/>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1037225" y="6302580"/>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1026593" y="5345405"/>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1833620" y="5345404"/>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3338343" y="2137770"/>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2571464" y="2153449"/>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1824011" y="2153450"/>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054196" y="2148134"/>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014113" y="1243290"/>
            <a:ext cx="1078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TextBox 154"/>
          <p:cNvSpPr txBox="1"/>
          <p:nvPr/>
        </p:nvSpPr>
        <p:spPr>
          <a:xfrm rot="16200000">
            <a:off x="-84642" y="5334656"/>
            <a:ext cx="652743" cy="276358"/>
          </a:xfrm>
          <a:prstGeom prst="rect">
            <a:avLst/>
          </a:prstGeom>
          <a:noFill/>
          <a:ln>
            <a:noFill/>
          </a:ln>
        </p:spPr>
        <p:txBody>
          <a:bodyPr wrap="none" rtlCol="0">
            <a:spAutoFit/>
          </a:bodyPr>
          <a:lstStyle/>
          <a:p>
            <a:r>
              <a:rPr lang="en-US" b="1" dirty="0">
                <a:latin typeface="Helvetica" charset="0"/>
                <a:ea typeface="Helvetica" charset="0"/>
                <a:cs typeface="Helvetica" charset="0"/>
              </a:rPr>
              <a:t>22RV1</a:t>
            </a:r>
          </a:p>
        </p:txBody>
      </p:sp>
      <p:sp>
        <p:nvSpPr>
          <p:cNvPr id="158" name="TextBox 157"/>
          <p:cNvSpPr txBox="1"/>
          <p:nvPr/>
        </p:nvSpPr>
        <p:spPr>
          <a:xfrm rot="16200000">
            <a:off x="-12999" y="7261149"/>
            <a:ext cx="516488" cy="276358"/>
          </a:xfrm>
          <a:prstGeom prst="rect">
            <a:avLst/>
          </a:prstGeom>
          <a:noFill/>
        </p:spPr>
        <p:txBody>
          <a:bodyPr wrap="none" rtlCol="0">
            <a:spAutoFit/>
          </a:bodyPr>
          <a:lstStyle/>
          <a:p>
            <a:r>
              <a:rPr lang="en-US" b="1" dirty="0">
                <a:latin typeface="Helvetica" charset="0"/>
                <a:ea typeface="Helvetica" charset="0"/>
                <a:cs typeface="Helvetica" charset="0"/>
              </a:rPr>
              <a:t>C4-2</a:t>
            </a:r>
          </a:p>
        </p:txBody>
      </p:sp>
      <p:sp>
        <p:nvSpPr>
          <p:cNvPr id="2" name="Rectangle 1">
            <a:extLst>
              <a:ext uri="{FF2B5EF4-FFF2-40B4-BE49-F238E27FC236}">
                <a16:creationId xmlns:a16="http://schemas.microsoft.com/office/drawing/2014/main" id="{316993F6-3038-044A-A5ED-337DA3A9EC45}"/>
              </a:ext>
            </a:extLst>
          </p:cNvPr>
          <p:cNvSpPr/>
          <p:nvPr/>
        </p:nvSpPr>
        <p:spPr>
          <a:xfrm>
            <a:off x="487432" y="8513179"/>
            <a:ext cx="6743878" cy="1200329"/>
          </a:xfrm>
          <a:prstGeom prst="rect">
            <a:avLst/>
          </a:prstGeom>
        </p:spPr>
        <p:txBody>
          <a:bodyPr wrap="square">
            <a:spAutoFit/>
          </a:bodyPr>
          <a:lstStyle/>
          <a:p>
            <a:pPr algn="just"/>
            <a:r>
              <a:rPr lang="en-US" sz="1200" b="1" dirty="0">
                <a:latin typeface="Helvetica" pitchFamily="2" charset="0"/>
                <a:ea typeface="Calibri" panose="020F0502020204030204" pitchFamily="34" charset="0"/>
              </a:rPr>
              <a:t>Supplementary Figure 5. GSI and </a:t>
            </a:r>
            <a:r>
              <a:rPr lang="en-US" sz="1200" b="1" dirty="0" smtClean="0">
                <a:latin typeface="Helvetica" pitchFamily="2" charset="0"/>
                <a:ea typeface="Calibri" panose="020F0502020204030204" pitchFamily="34" charset="0"/>
              </a:rPr>
              <a:t>anti-Androgen </a:t>
            </a:r>
            <a:r>
              <a:rPr lang="en-US" sz="1200" b="1" dirty="0">
                <a:latin typeface="Helvetica" pitchFamily="2" charset="0"/>
                <a:ea typeface="Calibri" panose="020F0502020204030204" pitchFamily="34" charset="0"/>
              </a:rPr>
              <a:t>therapies synergize to decrease colony formation of CRPC cells.</a:t>
            </a:r>
            <a:r>
              <a:rPr lang="en-US" sz="1200" dirty="0">
                <a:latin typeface="Helvetica" pitchFamily="2" charset="0"/>
                <a:ea typeface="Calibri" panose="020F0502020204030204" pitchFamily="34" charset="0"/>
              </a:rPr>
              <a:t> Representative images of colony formation experiments in Figure 5 are shown here. In all experiments, 500 cells were plated per well of a 6-well dish. All experiments were performed in triplicate with n=3. Cells were grown 9 days, with media and drugs changed every third day. Colonies were fixed with ice cold methanol, and stained with 0.1% crystal violet. Scale bar represents 50mm. </a:t>
            </a:r>
            <a:endParaRPr lang="en-US" sz="1200" dirty="0">
              <a:effectLst/>
              <a:latin typeface="Helvetica" pitchFamily="2" charset="0"/>
              <a:ea typeface="Calibri" panose="020F0502020204030204" pitchFamily="34" charset="0"/>
            </a:endParaRPr>
          </a:p>
        </p:txBody>
      </p:sp>
    </p:spTree>
    <p:extLst>
      <p:ext uri="{BB962C8B-B14F-4D97-AF65-F5344CB8AC3E}">
        <p14:creationId xmlns:p14="http://schemas.microsoft.com/office/powerpoint/2010/main" val="1432158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EE251D-A68D-8E48-A8FC-5B367F429436}"/>
              </a:ext>
            </a:extLst>
          </p:cNvPr>
          <p:cNvPicPr>
            <a:picLocks/>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Lst>
          </a:blip>
          <a:stretch>
            <a:fillRect/>
          </a:stretch>
        </p:blipFill>
        <p:spPr>
          <a:xfrm>
            <a:off x="3654697" y="987337"/>
            <a:ext cx="594360" cy="521208"/>
          </a:xfrm>
          <a:prstGeom prst="rect">
            <a:avLst/>
          </a:prstGeom>
          <a:ln>
            <a:solidFill>
              <a:schemeClr val="tx1"/>
            </a:solidFill>
          </a:ln>
        </p:spPr>
      </p:pic>
      <p:pic>
        <p:nvPicPr>
          <p:cNvPr id="3" name="Picture 2">
            <a:extLst>
              <a:ext uri="{FF2B5EF4-FFF2-40B4-BE49-F238E27FC236}">
                <a16:creationId xmlns:a16="http://schemas.microsoft.com/office/drawing/2014/main" id="{0DBB4A57-9E80-1342-A169-46CC571B295A}"/>
              </a:ext>
            </a:extLst>
          </p:cNvPr>
          <p:cNvPicPr>
            <a:picLocks/>
          </p:cNvPicPr>
          <p:nvPr/>
        </p:nvPicPr>
        <p:blipFill>
          <a:blip r:embed="rId4">
            <a:extLst>
              <a:ext uri="{BEBA8EAE-BF5A-486C-A8C5-ECC9F3942E4B}">
                <a14:imgProps xmlns:a14="http://schemas.microsoft.com/office/drawing/2010/main">
                  <a14:imgLayer r:embed="rId5">
                    <a14:imgEffect>
                      <a14:brightnessContrast bright="-30000" contrast="20000"/>
                    </a14:imgEffect>
                  </a14:imgLayer>
                </a14:imgProps>
              </a:ext>
            </a:extLst>
          </a:blip>
          <a:stretch>
            <a:fillRect/>
          </a:stretch>
        </p:blipFill>
        <p:spPr>
          <a:xfrm>
            <a:off x="3660455" y="1572470"/>
            <a:ext cx="594360" cy="521208"/>
          </a:xfrm>
          <a:prstGeom prst="rect">
            <a:avLst/>
          </a:prstGeom>
          <a:ln>
            <a:solidFill>
              <a:schemeClr val="tx1"/>
            </a:solidFill>
          </a:ln>
        </p:spPr>
      </p:pic>
      <p:pic>
        <p:nvPicPr>
          <p:cNvPr id="20" name="Picture 19">
            <a:extLst>
              <a:ext uri="{FF2B5EF4-FFF2-40B4-BE49-F238E27FC236}">
                <a16:creationId xmlns:a16="http://schemas.microsoft.com/office/drawing/2014/main" id="{A43640D5-6861-6B44-8DA1-8BDD9B5FE9CC}"/>
              </a:ext>
            </a:extLst>
          </p:cNvPr>
          <p:cNvPicPr>
            <a:picLocks/>
          </p:cNvPicPr>
          <p:nvPr/>
        </p:nvPicPr>
        <p:blipFill>
          <a:blip r:embed="rId6">
            <a:extLst>
              <a:ext uri="{BEBA8EAE-BF5A-486C-A8C5-ECC9F3942E4B}">
                <a14:imgProps xmlns:a14="http://schemas.microsoft.com/office/drawing/2010/main">
                  <a14:imgLayer r:embed="rId7">
                    <a14:imgEffect>
                      <a14:brightnessContrast bright="-20000" contrast="40000"/>
                    </a14:imgEffect>
                  </a14:imgLayer>
                </a14:imgProps>
              </a:ext>
            </a:extLst>
          </a:blip>
          <a:stretch>
            <a:fillRect/>
          </a:stretch>
        </p:blipFill>
        <p:spPr>
          <a:xfrm>
            <a:off x="3661404" y="2137483"/>
            <a:ext cx="594360" cy="521208"/>
          </a:xfrm>
          <a:prstGeom prst="rect">
            <a:avLst/>
          </a:prstGeom>
          <a:ln>
            <a:solidFill>
              <a:schemeClr val="tx1"/>
            </a:solidFill>
          </a:ln>
        </p:spPr>
      </p:pic>
      <p:pic>
        <p:nvPicPr>
          <p:cNvPr id="5" name="Picture 4">
            <a:extLst>
              <a:ext uri="{FF2B5EF4-FFF2-40B4-BE49-F238E27FC236}">
                <a16:creationId xmlns:a16="http://schemas.microsoft.com/office/drawing/2014/main" id="{F1117753-79F4-4CA6-85BC-FABD5C60EEF3}"/>
              </a:ext>
            </a:extLst>
          </p:cNvPr>
          <p:cNvPicPr>
            <a:picLocks/>
          </p:cNvPicPr>
          <p:nvPr/>
        </p:nvPicPr>
        <p:blipFill>
          <a:blip r:embed="rId8">
            <a:extLst>
              <a:ext uri="{BEBA8EAE-BF5A-486C-A8C5-ECC9F3942E4B}">
                <a14:imgProps xmlns:a14="http://schemas.microsoft.com/office/drawing/2010/main">
                  <a14:imgLayer r:embed="rId9">
                    <a14:imgEffect>
                      <a14:brightnessContrast bright="-30000" contrast="20000"/>
                    </a14:imgEffect>
                  </a14:imgLayer>
                </a14:imgProps>
              </a:ext>
            </a:extLst>
          </a:blip>
          <a:stretch>
            <a:fillRect/>
          </a:stretch>
        </p:blipFill>
        <p:spPr>
          <a:xfrm rot="10800000">
            <a:off x="3005092" y="1578898"/>
            <a:ext cx="594360" cy="516451"/>
          </a:xfrm>
          <a:prstGeom prst="rect">
            <a:avLst/>
          </a:prstGeom>
          <a:noFill/>
          <a:ln>
            <a:solidFill>
              <a:schemeClr val="tx1"/>
            </a:solidFill>
          </a:ln>
        </p:spPr>
      </p:pic>
      <p:pic>
        <p:nvPicPr>
          <p:cNvPr id="6" name="Picture 5">
            <a:extLst>
              <a:ext uri="{FF2B5EF4-FFF2-40B4-BE49-F238E27FC236}">
                <a16:creationId xmlns:a16="http://schemas.microsoft.com/office/drawing/2014/main" id="{F5472DD4-72FB-418F-8FEB-773C2F5A63CC}"/>
              </a:ext>
            </a:extLst>
          </p:cNvPr>
          <p:cNvPicPr>
            <a:picLocks/>
          </p:cNvPicPr>
          <p:nvPr/>
        </p:nvPicPr>
        <p:blipFill>
          <a:blip r:embed="rId10">
            <a:extLst>
              <a:ext uri="{BEBA8EAE-BF5A-486C-A8C5-ECC9F3942E4B}">
                <a14:imgProps xmlns:a14="http://schemas.microsoft.com/office/drawing/2010/main">
                  <a14:imgLayer r:embed="rId11">
                    <a14:imgEffect>
                      <a14:brightnessContrast bright="-20000" contrast="40000"/>
                    </a14:imgEffect>
                  </a14:imgLayer>
                </a14:imgProps>
              </a:ext>
            </a:extLst>
          </a:blip>
          <a:stretch>
            <a:fillRect/>
          </a:stretch>
        </p:blipFill>
        <p:spPr>
          <a:xfrm rot="10800000">
            <a:off x="3002073" y="989127"/>
            <a:ext cx="594360" cy="516451"/>
          </a:xfrm>
          <a:prstGeom prst="rect">
            <a:avLst/>
          </a:prstGeom>
          <a:noFill/>
          <a:ln>
            <a:solidFill>
              <a:schemeClr val="tx1"/>
            </a:solidFill>
          </a:ln>
        </p:spPr>
      </p:pic>
      <p:pic>
        <p:nvPicPr>
          <p:cNvPr id="7" name="Picture 6">
            <a:extLst>
              <a:ext uri="{FF2B5EF4-FFF2-40B4-BE49-F238E27FC236}">
                <a16:creationId xmlns:a16="http://schemas.microsoft.com/office/drawing/2014/main" id="{DA212F0A-5BAD-451E-9034-FA433426D648}"/>
              </a:ext>
            </a:extLst>
          </p:cNvPr>
          <p:cNvPicPr>
            <a:picLocks/>
          </p:cNvPicPr>
          <p:nvPr/>
        </p:nvPicPr>
        <p:blipFill>
          <a:blip r:embed="rId12">
            <a:extLst>
              <a:ext uri="{BEBA8EAE-BF5A-486C-A8C5-ECC9F3942E4B}">
                <a14:imgProps xmlns:a14="http://schemas.microsoft.com/office/drawing/2010/main">
                  <a14:imgLayer r:embed="rId13">
                    <a14:imgEffect>
                      <a14:brightnessContrast bright="-20000" contrast="40000"/>
                    </a14:imgEffect>
                  </a14:imgLayer>
                </a14:imgProps>
              </a:ext>
            </a:extLst>
          </a:blip>
          <a:stretch>
            <a:fillRect/>
          </a:stretch>
        </p:blipFill>
        <p:spPr>
          <a:xfrm rot="10800000">
            <a:off x="3006578" y="2144406"/>
            <a:ext cx="594360" cy="516451"/>
          </a:xfrm>
          <a:prstGeom prst="rect">
            <a:avLst/>
          </a:prstGeom>
          <a:noFill/>
          <a:ln>
            <a:solidFill>
              <a:schemeClr val="tx1"/>
            </a:solidFill>
          </a:ln>
        </p:spPr>
      </p:pic>
      <p:pic>
        <p:nvPicPr>
          <p:cNvPr id="8" name="Picture 7">
            <a:extLst>
              <a:ext uri="{FF2B5EF4-FFF2-40B4-BE49-F238E27FC236}">
                <a16:creationId xmlns:a16="http://schemas.microsoft.com/office/drawing/2014/main" id="{31D91DFD-AFFE-4346-BA1A-5281A6260961}"/>
              </a:ext>
            </a:extLst>
          </p:cNvPr>
          <p:cNvPicPr>
            <a:picLocks/>
          </p:cNvPicPr>
          <p:nvPr/>
        </p:nvPicPr>
        <p:blipFill>
          <a:blip r:embed="rId14">
            <a:extLst>
              <a:ext uri="{BEBA8EAE-BF5A-486C-A8C5-ECC9F3942E4B}">
                <a14:imgProps xmlns:a14="http://schemas.microsoft.com/office/drawing/2010/main">
                  <a14:imgLayer r:embed="rId15">
                    <a14:imgEffect>
                      <a14:brightnessContrast bright="-30000" contrast="20000"/>
                    </a14:imgEffect>
                  </a14:imgLayer>
                </a14:imgProps>
              </a:ext>
            </a:extLst>
          </a:blip>
          <a:stretch>
            <a:fillRect/>
          </a:stretch>
        </p:blipFill>
        <p:spPr>
          <a:xfrm rot="10800000">
            <a:off x="1687194" y="1581614"/>
            <a:ext cx="594360" cy="516451"/>
          </a:xfrm>
          <a:prstGeom prst="rect">
            <a:avLst/>
          </a:prstGeom>
          <a:noFill/>
          <a:ln>
            <a:solidFill>
              <a:schemeClr val="tx1"/>
            </a:solidFill>
          </a:ln>
        </p:spPr>
      </p:pic>
      <p:pic>
        <p:nvPicPr>
          <p:cNvPr id="9" name="Picture 8">
            <a:extLst>
              <a:ext uri="{FF2B5EF4-FFF2-40B4-BE49-F238E27FC236}">
                <a16:creationId xmlns:a16="http://schemas.microsoft.com/office/drawing/2014/main" id="{98090110-3151-4C6B-B21E-B4BAA0EAC64A}"/>
              </a:ext>
            </a:extLst>
          </p:cNvPr>
          <p:cNvPicPr>
            <a:picLocks/>
          </p:cNvPicPr>
          <p:nvPr/>
        </p:nvPicPr>
        <p:blipFill>
          <a:blip r:embed="rId16">
            <a:extLst>
              <a:ext uri="{BEBA8EAE-BF5A-486C-A8C5-ECC9F3942E4B}">
                <a14:imgProps xmlns:a14="http://schemas.microsoft.com/office/drawing/2010/main">
                  <a14:imgLayer r:embed="rId17">
                    <a14:imgEffect>
                      <a14:brightnessContrast bright="-20000" contrast="40000"/>
                    </a14:imgEffect>
                  </a14:imgLayer>
                </a14:imgProps>
              </a:ext>
            </a:extLst>
          </a:blip>
          <a:stretch>
            <a:fillRect/>
          </a:stretch>
        </p:blipFill>
        <p:spPr>
          <a:xfrm rot="10800000">
            <a:off x="1690339" y="985756"/>
            <a:ext cx="594360" cy="516451"/>
          </a:xfrm>
          <a:prstGeom prst="rect">
            <a:avLst/>
          </a:prstGeom>
          <a:noFill/>
          <a:ln>
            <a:solidFill>
              <a:schemeClr val="tx1"/>
            </a:solidFill>
          </a:ln>
        </p:spPr>
      </p:pic>
      <p:pic>
        <p:nvPicPr>
          <p:cNvPr id="10" name="Picture 9">
            <a:extLst>
              <a:ext uri="{FF2B5EF4-FFF2-40B4-BE49-F238E27FC236}">
                <a16:creationId xmlns:a16="http://schemas.microsoft.com/office/drawing/2014/main" id="{F30C5560-BF99-4DE2-8226-873BDC7DD13F}"/>
              </a:ext>
            </a:extLst>
          </p:cNvPr>
          <p:cNvPicPr>
            <a:picLocks/>
          </p:cNvPicPr>
          <p:nvPr/>
        </p:nvPicPr>
        <p:blipFill>
          <a:blip r:embed="rId18">
            <a:extLst>
              <a:ext uri="{BEBA8EAE-BF5A-486C-A8C5-ECC9F3942E4B}">
                <a14:imgProps xmlns:a14="http://schemas.microsoft.com/office/drawing/2010/main">
                  <a14:imgLayer r:embed="rId19">
                    <a14:imgEffect>
                      <a14:brightnessContrast bright="-20000" contrast="40000"/>
                    </a14:imgEffect>
                  </a14:imgLayer>
                </a14:imgProps>
              </a:ext>
            </a:extLst>
          </a:blip>
          <a:stretch>
            <a:fillRect/>
          </a:stretch>
        </p:blipFill>
        <p:spPr>
          <a:xfrm rot="10800000">
            <a:off x="1687194" y="2144406"/>
            <a:ext cx="594360" cy="516451"/>
          </a:xfrm>
          <a:prstGeom prst="rect">
            <a:avLst/>
          </a:prstGeom>
          <a:noFill/>
          <a:ln>
            <a:solidFill>
              <a:schemeClr val="tx1"/>
            </a:solidFill>
          </a:ln>
        </p:spPr>
      </p:pic>
      <p:pic>
        <p:nvPicPr>
          <p:cNvPr id="11" name="Picture 10">
            <a:extLst>
              <a:ext uri="{FF2B5EF4-FFF2-40B4-BE49-F238E27FC236}">
                <a16:creationId xmlns:a16="http://schemas.microsoft.com/office/drawing/2014/main" id="{B80AD3D0-4C63-41B5-9E51-76349C9A0D5C}"/>
              </a:ext>
            </a:extLst>
          </p:cNvPr>
          <p:cNvPicPr>
            <a:picLocks/>
          </p:cNvPicPr>
          <p:nvPr/>
        </p:nvPicPr>
        <p:blipFill>
          <a:blip r:embed="rId20">
            <a:extLst>
              <a:ext uri="{BEBA8EAE-BF5A-486C-A8C5-ECC9F3942E4B}">
                <a14:imgProps xmlns:a14="http://schemas.microsoft.com/office/drawing/2010/main">
                  <a14:imgLayer r:embed="rId21">
                    <a14:imgEffect>
                      <a14:brightnessContrast bright="-20000" contrast="40000"/>
                    </a14:imgEffect>
                  </a14:imgLayer>
                </a14:imgProps>
              </a:ext>
            </a:extLst>
          </a:blip>
          <a:stretch>
            <a:fillRect/>
          </a:stretch>
        </p:blipFill>
        <p:spPr>
          <a:xfrm rot="10800000">
            <a:off x="4318388" y="989954"/>
            <a:ext cx="594360" cy="516451"/>
          </a:xfrm>
          <a:prstGeom prst="rect">
            <a:avLst/>
          </a:prstGeom>
          <a:noFill/>
          <a:ln>
            <a:solidFill>
              <a:schemeClr val="tx1"/>
            </a:solidFill>
          </a:ln>
        </p:spPr>
      </p:pic>
      <p:pic>
        <p:nvPicPr>
          <p:cNvPr id="12" name="Picture 11">
            <a:extLst>
              <a:ext uri="{FF2B5EF4-FFF2-40B4-BE49-F238E27FC236}">
                <a16:creationId xmlns:a16="http://schemas.microsoft.com/office/drawing/2014/main" id="{7BCBE0B5-48F6-4057-8FC1-B4F075C2BE89}"/>
              </a:ext>
            </a:extLst>
          </p:cNvPr>
          <p:cNvPicPr>
            <a:picLocks/>
          </p:cNvPicPr>
          <p:nvPr/>
        </p:nvPicPr>
        <p:blipFill>
          <a:blip r:embed="rId22">
            <a:extLst>
              <a:ext uri="{BEBA8EAE-BF5A-486C-A8C5-ECC9F3942E4B}">
                <a14:imgProps xmlns:a14="http://schemas.microsoft.com/office/drawing/2010/main">
                  <a14:imgLayer r:embed="rId23">
                    <a14:imgEffect>
                      <a14:brightnessContrast bright="-30000" contrast="20000"/>
                    </a14:imgEffect>
                  </a14:imgLayer>
                </a14:imgProps>
              </a:ext>
            </a:extLst>
          </a:blip>
          <a:stretch>
            <a:fillRect/>
          </a:stretch>
        </p:blipFill>
        <p:spPr>
          <a:xfrm rot="10800000">
            <a:off x="4325169" y="1571089"/>
            <a:ext cx="594360" cy="516451"/>
          </a:xfrm>
          <a:prstGeom prst="rect">
            <a:avLst/>
          </a:prstGeom>
          <a:noFill/>
          <a:ln>
            <a:solidFill>
              <a:schemeClr val="tx1"/>
            </a:solidFill>
          </a:ln>
        </p:spPr>
      </p:pic>
      <p:pic>
        <p:nvPicPr>
          <p:cNvPr id="13" name="Picture 12">
            <a:extLst>
              <a:ext uri="{FF2B5EF4-FFF2-40B4-BE49-F238E27FC236}">
                <a16:creationId xmlns:a16="http://schemas.microsoft.com/office/drawing/2014/main" id="{0C4438D4-E677-40D4-9CC8-48D4F6126196}"/>
              </a:ext>
            </a:extLst>
          </p:cNvPr>
          <p:cNvPicPr>
            <a:picLocks/>
          </p:cNvPicPr>
          <p:nvPr/>
        </p:nvPicPr>
        <p:blipFill>
          <a:blip r:embed="rId24">
            <a:extLst>
              <a:ext uri="{BEBA8EAE-BF5A-486C-A8C5-ECC9F3942E4B}">
                <a14:imgProps xmlns:a14="http://schemas.microsoft.com/office/drawing/2010/main">
                  <a14:imgLayer r:embed="rId25">
                    <a14:imgEffect>
                      <a14:brightnessContrast bright="-20000" contrast="40000"/>
                    </a14:imgEffect>
                  </a14:imgLayer>
                </a14:imgProps>
              </a:ext>
            </a:extLst>
          </a:blip>
          <a:stretch>
            <a:fillRect/>
          </a:stretch>
        </p:blipFill>
        <p:spPr>
          <a:xfrm rot="10800000">
            <a:off x="4328142" y="2136972"/>
            <a:ext cx="594360" cy="516451"/>
          </a:xfrm>
          <a:prstGeom prst="rect">
            <a:avLst/>
          </a:prstGeom>
          <a:noFill/>
          <a:ln>
            <a:solidFill>
              <a:schemeClr val="tx1"/>
            </a:solidFill>
          </a:ln>
        </p:spPr>
      </p:pic>
      <p:pic>
        <p:nvPicPr>
          <p:cNvPr id="14" name="Picture 13">
            <a:extLst>
              <a:ext uri="{FF2B5EF4-FFF2-40B4-BE49-F238E27FC236}">
                <a16:creationId xmlns:a16="http://schemas.microsoft.com/office/drawing/2014/main" id="{759B3080-9A20-435A-8FE5-24406EA58129}"/>
              </a:ext>
            </a:extLst>
          </p:cNvPr>
          <p:cNvPicPr>
            <a:picLocks/>
          </p:cNvPicPr>
          <p:nvPr/>
        </p:nvPicPr>
        <p:blipFill>
          <a:blip r:embed="rId26">
            <a:extLst>
              <a:ext uri="{BEBA8EAE-BF5A-486C-A8C5-ECC9F3942E4B}">
                <a14:imgProps xmlns:a14="http://schemas.microsoft.com/office/drawing/2010/main">
                  <a14:imgLayer r:embed="rId27">
                    <a14:imgEffect>
                      <a14:brightnessContrast bright="-30000" contrast="20000"/>
                    </a14:imgEffect>
                  </a14:imgLayer>
                </a14:imgProps>
              </a:ext>
            </a:extLst>
          </a:blip>
          <a:stretch>
            <a:fillRect/>
          </a:stretch>
        </p:blipFill>
        <p:spPr>
          <a:xfrm>
            <a:off x="2348635" y="1582660"/>
            <a:ext cx="594360" cy="516451"/>
          </a:xfrm>
          <a:prstGeom prst="rect">
            <a:avLst/>
          </a:prstGeom>
          <a:noFill/>
          <a:ln>
            <a:solidFill>
              <a:schemeClr val="tx1"/>
            </a:solidFill>
          </a:ln>
        </p:spPr>
      </p:pic>
      <p:pic>
        <p:nvPicPr>
          <p:cNvPr id="15" name="Picture 14">
            <a:extLst>
              <a:ext uri="{FF2B5EF4-FFF2-40B4-BE49-F238E27FC236}">
                <a16:creationId xmlns:a16="http://schemas.microsoft.com/office/drawing/2014/main" id="{931476DE-9093-4957-8F9C-31C7F8478ED0}"/>
              </a:ext>
            </a:extLst>
          </p:cNvPr>
          <p:cNvPicPr>
            <a:picLocks/>
          </p:cNvPicPr>
          <p:nvPr/>
        </p:nvPicPr>
        <p:blipFill>
          <a:blip r:embed="rId28">
            <a:extLst>
              <a:ext uri="{BEBA8EAE-BF5A-486C-A8C5-ECC9F3942E4B}">
                <a14:imgProps xmlns:a14="http://schemas.microsoft.com/office/drawing/2010/main">
                  <a14:imgLayer r:embed="rId29">
                    <a14:imgEffect>
                      <a14:brightnessContrast bright="-20000" contrast="40000"/>
                    </a14:imgEffect>
                  </a14:imgLayer>
                </a14:imgProps>
              </a:ext>
            </a:extLst>
          </a:blip>
          <a:stretch>
            <a:fillRect/>
          </a:stretch>
        </p:blipFill>
        <p:spPr>
          <a:xfrm>
            <a:off x="2344704" y="989127"/>
            <a:ext cx="594360" cy="516451"/>
          </a:xfrm>
          <a:prstGeom prst="rect">
            <a:avLst/>
          </a:prstGeom>
          <a:noFill/>
          <a:ln>
            <a:solidFill>
              <a:schemeClr val="tx1"/>
            </a:solidFill>
          </a:ln>
        </p:spPr>
      </p:pic>
      <p:pic>
        <p:nvPicPr>
          <p:cNvPr id="16" name="Picture 15">
            <a:extLst>
              <a:ext uri="{FF2B5EF4-FFF2-40B4-BE49-F238E27FC236}">
                <a16:creationId xmlns:a16="http://schemas.microsoft.com/office/drawing/2014/main" id="{0BF95DB1-0382-4A37-9C4E-9FB7E62C1C81}"/>
              </a:ext>
            </a:extLst>
          </p:cNvPr>
          <p:cNvPicPr>
            <a:picLocks/>
          </p:cNvPicPr>
          <p:nvPr/>
        </p:nvPicPr>
        <p:blipFill>
          <a:blip r:embed="rId30">
            <a:extLst>
              <a:ext uri="{BEBA8EAE-BF5A-486C-A8C5-ECC9F3942E4B}">
                <a14:imgProps xmlns:a14="http://schemas.microsoft.com/office/drawing/2010/main">
                  <a14:imgLayer r:embed="rId31">
                    <a14:imgEffect>
                      <a14:brightnessContrast bright="-20000" contrast="40000"/>
                    </a14:imgEffect>
                  </a14:imgLayer>
                </a14:imgProps>
              </a:ext>
            </a:extLst>
          </a:blip>
          <a:stretch>
            <a:fillRect/>
          </a:stretch>
        </p:blipFill>
        <p:spPr>
          <a:xfrm>
            <a:off x="2348635" y="2144406"/>
            <a:ext cx="594360" cy="516451"/>
          </a:xfrm>
          <a:prstGeom prst="rect">
            <a:avLst/>
          </a:prstGeom>
          <a:noFill/>
          <a:ln>
            <a:solidFill>
              <a:schemeClr val="tx1"/>
            </a:solidFill>
          </a:ln>
        </p:spPr>
      </p:pic>
      <p:pic>
        <p:nvPicPr>
          <p:cNvPr id="17" name="Picture 16">
            <a:extLst>
              <a:ext uri="{FF2B5EF4-FFF2-40B4-BE49-F238E27FC236}">
                <a16:creationId xmlns:a16="http://schemas.microsoft.com/office/drawing/2014/main" id="{2FD50C9D-5791-4962-B251-F994EA500465}"/>
              </a:ext>
            </a:extLst>
          </p:cNvPr>
          <p:cNvPicPr>
            <a:picLocks/>
          </p:cNvPicPr>
          <p:nvPr/>
        </p:nvPicPr>
        <p:blipFill>
          <a:blip r:embed="rId32">
            <a:extLst>
              <a:ext uri="{BEBA8EAE-BF5A-486C-A8C5-ECC9F3942E4B}">
                <a14:imgProps xmlns:a14="http://schemas.microsoft.com/office/drawing/2010/main">
                  <a14:imgLayer r:embed="rId33">
                    <a14:imgEffect>
                      <a14:brightnessContrast bright="-20000" contrast="40000"/>
                    </a14:imgEffect>
                  </a14:imgLayer>
                </a14:imgProps>
              </a:ext>
            </a:extLst>
          </a:blip>
          <a:stretch>
            <a:fillRect/>
          </a:stretch>
        </p:blipFill>
        <p:spPr>
          <a:xfrm>
            <a:off x="4985558" y="2131495"/>
            <a:ext cx="594360" cy="516451"/>
          </a:xfrm>
          <a:prstGeom prst="rect">
            <a:avLst/>
          </a:prstGeom>
          <a:noFill/>
          <a:ln>
            <a:solidFill>
              <a:schemeClr val="tx1"/>
            </a:solidFill>
          </a:ln>
        </p:spPr>
      </p:pic>
      <p:pic>
        <p:nvPicPr>
          <p:cNvPr id="18" name="Picture 17">
            <a:extLst>
              <a:ext uri="{FF2B5EF4-FFF2-40B4-BE49-F238E27FC236}">
                <a16:creationId xmlns:a16="http://schemas.microsoft.com/office/drawing/2014/main" id="{CCFFAACA-7CA0-436C-B644-B7841159D514}"/>
              </a:ext>
            </a:extLst>
          </p:cNvPr>
          <p:cNvPicPr>
            <a:picLocks/>
          </p:cNvPicPr>
          <p:nvPr/>
        </p:nvPicPr>
        <p:blipFill>
          <a:blip r:embed="rId34">
            <a:extLst>
              <a:ext uri="{BEBA8EAE-BF5A-486C-A8C5-ECC9F3942E4B}">
                <a14:imgProps xmlns:a14="http://schemas.microsoft.com/office/drawing/2010/main">
                  <a14:imgLayer r:embed="rId35">
                    <a14:imgEffect>
                      <a14:brightnessContrast bright="-20000" contrast="40000"/>
                    </a14:imgEffect>
                  </a14:imgLayer>
                </a14:imgProps>
              </a:ext>
            </a:extLst>
          </a:blip>
          <a:stretch>
            <a:fillRect/>
          </a:stretch>
        </p:blipFill>
        <p:spPr>
          <a:xfrm>
            <a:off x="4978369" y="986459"/>
            <a:ext cx="594360" cy="516451"/>
          </a:xfrm>
          <a:prstGeom prst="rect">
            <a:avLst/>
          </a:prstGeom>
          <a:noFill/>
          <a:ln>
            <a:solidFill>
              <a:schemeClr val="tx1"/>
            </a:solidFill>
          </a:ln>
        </p:spPr>
      </p:pic>
      <p:pic>
        <p:nvPicPr>
          <p:cNvPr id="19" name="Picture 18">
            <a:extLst>
              <a:ext uri="{FF2B5EF4-FFF2-40B4-BE49-F238E27FC236}">
                <a16:creationId xmlns:a16="http://schemas.microsoft.com/office/drawing/2014/main" id="{49CF50F3-D594-4E88-88A9-139F615375D4}"/>
              </a:ext>
            </a:extLst>
          </p:cNvPr>
          <p:cNvPicPr>
            <a:picLocks/>
          </p:cNvPicPr>
          <p:nvPr/>
        </p:nvPicPr>
        <p:blipFill>
          <a:blip r:embed="rId36">
            <a:extLst>
              <a:ext uri="{BEBA8EAE-BF5A-486C-A8C5-ECC9F3942E4B}">
                <a14:imgProps xmlns:a14="http://schemas.microsoft.com/office/drawing/2010/main">
                  <a14:imgLayer r:embed="rId37">
                    <a14:imgEffect>
                      <a14:brightnessContrast bright="-30000" contrast="20000"/>
                    </a14:imgEffect>
                  </a14:imgLayer>
                </a14:imgProps>
              </a:ext>
            </a:extLst>
          </a:blip>
          <a:stretch>
            <a:fillRect/>
          </a:stretch>
        </p:blipFill>
        <p:spPr>
          <a:xfrm>
            <a:off x="4980532" y="1562793"/>
            <a:ext cx="594360" cy="516451"/>
          </a:xfrm>
          <a:prstGeom prst="rect">
            <a:avLst/>
          </a:prstGeom>
          <a:noFill/>
          <a:ln>
            <a:solidFill>
              <a:schemeClr val="tx1"/>
            </a:solidFill>
          </a:ln>
        </p:spPr>
      </p:pic>
      <p:sp>
        <p:nvSpPr>
          <p:cNvPr id="23" name="TextBox 22">
            <a:extLst>
              <a:ext uri="{FF2B5EF4-FFF2-40B4-BE49-F238E27FC236}">
                <a16:creationId xmlns:a16="http://schemas.microsoft.com/office/drawing/2014/main" id="{1228CA48-BBEC-436A-B171-7008CAAE1D10}"/>
              </a:ext>
            </a:extLst>
          </p:cNvPr>
          <p:cNvSpPr txBox="1"/>
          <p:nvPr/>
        </p:nvSpPr>
        <p:spPr>
          <a:xfrm>
            <a:off x="1689359" y="753446"/>
            <a:ext cx="569387" cy="246221"/>
          </a:xfrm>
          <a:prstGeom prst="rect">
            <a:avLst/>
          </a:prstGeom>
          <a:noFill/>
        </p:spPr>
        <p:txBody>
          <a:bodyPr wrap="none" rtlCol="0">
            <a:spAutoFit/>
          </a:bodyPr>
          <a:lstStyle/>
          <a:p>
            <a:r>
              <a:rPr lang="en-US" sz="1000" dirty="0">
                <a:latin typeface="Helvetica" charset="0"/>
                <a:ea typeface="Helvetica" charset="0"/>
                <a:cs typeface="Helvetica" charset="0"/>
              </a:rPr>
              <a:t>DMSO</a:t>
            </a:r>
          </a:p>
        </p:txBody>
      </p:sp>
      <p:sp>
        <p:nvSpPr>
          <p:cNvPr id="24" name="TextBox 23">
            <a:extLst>
              <a:ext uri="{FF2B5EF4-FFF2-40B4-BE49-F238E27FC236}">
                <a16:creationId xmlns:a16="http://schemas.microsoft.com/office/drawing/2014/main" id="{BA406613-7802-4778-BF75-5B8DBEC14868}"/>
              </a:ext>
            </a:extLst>
          </p:cNvPr>
          <p:cNvSpPr txBox="1"/>
          <p:nvPr/>
        </p:nvSpPr>
        <p:spPr>
          <a:xfrm>
            <a:off x="2405883" y="755009"/>
            <a:ext cx="441146" cy="246221"/>
          </a:xfrm>
          <a:prstGeom prst="rect">
            <a:avLst/>
          </a:prstGeom>
          <a:noFill/>
        </p:spPr>
        <p:txBody>
          <a:bodyPr wrap="none" rtlCol="0">
            <a:spAutoFit/>
          </a:bodyPr>
          <a:lstStyle/>
          <a:p>
            <a:r>
              <a:rPr lang="en-US" sz="1000" dirty="0">
                <a:latin typeface="Helvetica" charset="0"/>
                <a:ea typeface="Helvetica" charset="0"/>
                <a:cs typeface="Helvetica" charset="0"/>
              </a:rPr>
              <a:t>ENZ</a:t>
            </a:r>
          </a:p>
        </p:txBody>
      </p:sp>
      <p:sp>
        <p:nvSpPr>
          <p:cNvPr id="25" name="TextBox 24">
            <a:extLst>
              <a:ext uri="{FF2B5EF4-FFF2-40B4-BE49-F238E27FC236}">
                <a16:creationId xmlns:a16="http://schemas.microsoft.com/office/drawing/2014/main" id="{A224153C-A1D7-4BCD-AF56-E8D45E2DB8AF}"/>
              </a:ext>
            </a:extLst>
          </p:cNvPr>
          <p:cNvSpPr txBox="1"/>
          <p:nvPr/>
        </p:nvSpPr>
        <p:spPr>
          <a:xfrm>
            <a:off x="3028625" y="759796"/>
            <a:ext cx="526106" cy="246221"/>
          </a:xfrm>
          <a:prstGeom prst="rect">
            <a:avLst/>
          </a:prstGeom>
          <a:noFill/>
        </p:spPr>
        <p:txBody>
          <a:bodyPr wrap="none" rtlCol="0">
            <a:spAutoFit/>
          </a:bodyPr>
          <a:lstStyle/>
          <a:p>
            <a:r>
              <a:rPr lang="en-US" sz="1000" dirty="0">
                <a:latin typeface="Helvetica" charset="0"/>
                <a:ea typeface="Helvetica" charset="0"/>
                <a:cs typeface="Helvetica" charset="0"/>
              </a:rPr>
              <a:t>DAPT</a:t>
            </a:r>
          </a:p>
        </p:txBody>
      </p:sp>
      <p:sp>
        <p:nvSpPr>
          <p:cNvPr id="26" name="TextBox 25">
            <a:extLst>
              <a:ext uri="{FF2B5EF4-FFF2-40B4-BE49-F238E27FC236}">
                <a16:creationId xmlns:a16="http://schemas.microsoft.com/office/drawing/2014/main" id="{3FE00496-9F1C-4B33-BEFA-60FB878F8A99}"/>
              </a:ext>
            </a:extLst>
          </p:cNvPr>
          <p:cNvSpPr txBox="1"/>
          <p:nvPr/>
        </p:nvSpPr>
        <p:spPr>
          <a:xfrm>
            <a:off x="3509000" y="759796"/>
            <a:ext cx="928459" cy="246221"/>
          </a:xfrm>
          <a:prstGeom prst="rect">
            <a:avLst/>
          </a:prstGeom>
          <a:noFill/>
        </p:spPr>
        <p:txBody>
          <a:bodyPr wrap="none" rtlCol="0">
            <a:spAutoFit/>
          </a:bodyPr>
          <a:lstStyle/>
          <a:p>
            <a:r>
              <a:rPr lang="en-US" sz="1000" dirty="0">
                <a:latin typeface="Helvetica" charset="0"/>
                <a:ea typeface="Helvetica" charset="0"/>
                <a:cs typeface="Helvetica" charset="0"/>
              </a:rPr>
              <a:t>ENZ + DAPT</a:t>
            </a:r>
          </a:p>
        </p:txBody>
      </p:sp>
      <p:sp>
        <p:nvSpPr>
          <p:cNvPr id="27" name="TextBox 26">
            <a:extLst>
              <a:ext uri="{FF2B5EF4-FFF2-40B4-BE49-F238E27FC236}">
                <a16:creationId xmlns:a16="http://schemas.microsoft.com/office/drawing/2014/main" id="{C8C6DDD5-B76C-4218-9FC9-49CD088C4849}"/>
              </a:ext>
            </a:extLst>
          </p:cNvPr>
          <p:cNvSpPr txBox="1"/>
          <p:nvPr/>
        </p:nvSpPr>
        <p:spPr>
          <a:xfrm>
            <a:off x="4862848" y="755098"/>
            <a:ext cx="849913" cy="246221"/>
          </a:xfrm>
          <a:prstGeom prst="rect">
            <a:avLst/>
          </a:prstGeom>
          <a:noFill/>
        </p:spPr>
        <p:txBody>
          <a:bodyPr wrap="none" rtlCol="0">
            <a:spAutoFit/>
          </a:bodyPr>
          <a:lstStyle/>
          <a:p>
            <a:r>
              <a:rPr lang="en-US" sz="1000" dirty="0">
                <a:latin typeface="Helvetica" charset="0"/>
                <a:ea typeface="Helvetica" charset="0"/>
                <a:cs typeface="Helvetica" charset="0"/>
              </a:rPr>
              <a:t>ENZ + RO4</a:t>
            </a:r>
          </a:p>
        </p:txBody>
      </p:sp>
      <p:sp>
        <p:nvSpPr>
          <p:cNvPr id="28" name="TextBox 27">
            <a:extLst>
              <a:ext uri="{FF2B5EF4-FFF2-40B4-BE49-F238E27FC236}">
                <a16:creationId xmlns:a16="http://schemas.microsoft.com/office/drawing/2014/main" id="{12E9E404-4F0C-4BC7-B99E-C34D80676106}"/>
              </a:ext>
            </a:extLst>
          </p:cNvPr>
          <p:cNvSpPr txBox="1"/>
          <p:nvPr/>
        </p:nvSpPr>
        <p:spPr>
          <a:xfrm>
            <a:off x="4373644" y="758851"/>
            <a:ext cx="447558" cy="246221"/>
          </a:xfrm>
          <a:prstGeom prst="rect">
            <a:avLst/>
          </a:prstGeom>
          <a:noFill/>
        </p:spPr>
        <p:txBody>
          <a:bodyPr wrap="none" rtlCol="0">
            <a:spAutoFit/>
          </a:bodyPr>
          <a:lstStyle/>
          <a:p>
            <a:r>
              <a:rPr lang="en-US" sz="1000" dirty="0">
                <a:latin typeface="Helvetica" charset="0"/>
                <a:ea typeface="Helvetica" charset="0"/>
                <a:cs typeface="Helvetica" charset="0"/>
              </a:rPr>
              <a:t>RO4</a:t>
            </a:r>
          </a:p>
        </p:txBody>
      </p:sp>
      <p:sp>
        <p:nvSpPr>
          <p:cNvPr id="29" name="TextBox 28">
            <a:extLst>
              <a:ext uri="{FF2B5EF4-FFF2-40B4-BE49-F238E27FC236}">
                <a16:creationId xmlns:a16="http://schemas.microsoft.com/office/drawing/2014/main" id="{24027126-4769-448A-A51C-ED0810F57B8B}"/>
              </a:ext>
            </a:extLst>
          </p:cNvPr>
          <p:cNvSpPr txBox="1"/>
          <p:nvPr/>
        </p:nvSpPr>
        <p:spPr>
          <a:xfrm rot="16200000">
            <a:off x="1345444" y="1133324"/>
            <a:ext cx="482824" cy="246221"/>
          </a:xfrm>
          <a:prstGeom prst="rect">
            <a:avLst/>
          </a:prstGeom>
          <a:noFill/>
        </p:spPr>
        <p:txBody>
          <a:bodyPr wrap="none" rtlCol="0">
            <a:spAutoFit/>
          </a:bodyPr>
          <a:lstStyle/>
          <a:p>
            <a:r>
              <a:rPr lang="en-US" sz="1000" dirty="0">
                <a:latin typeface="Helvetica" charset="0"/>
                <a:ea typeface="Helvetica" charset="0"/>
                <a:cs typeface="Helvetica" charset="0"/>
              </a:rPr>
              <a:t>DAPI</a:t>
            </a:r>
          </a:p>
        </p:txBody>
      </p:sp>
      <p:sp>
        <p:nvSpPr>
          <p:cNvPr id="30" name="TextBox 29">
            <a:extLst>
              <a:ext uri="{FF2B5EF4-FFF2-40B4-BE49-F238E27FC236}">
                <a16:creationId xmlns:a16="http://schemas.microsoft.com/office/drawing/2014/main" id="{C2C18579-C092-4FFD-A4F9-51DEDFAAEA94}"/>
              </a:ext>
            </a:extLst>
          </p:cNvPr>
          <p:cNvSpPr txBox="1"/>
          <p:nvPr/>
        </p:nvSpPr>
        <p:spPr>
          <a:xfrm rot="16200000">
            <a:off x="1299915" y="1690106"/>
            <a:ext cx="569387" cy="246221"/>
          </a:xfrm>
          <a:prstGeom prst="rect">
            <a:avLst/>
          </a:prstGeom>
          <a:noFill/>
        </p:spPr>
        <p:txBody>
          <a:bodyPr wrap="none" rtlCol="0">
            <a:spAutoFit/>
          </a:bodyPr>
          <a:lstStyle/>
          <a:p>
            <a:r>
              <a:rPr lang="en-US" sz="1000" dirty="0">
                <a:latin typeface="Helvetica" charset="0"/>
                <a:ea typeface="Helvetica" charset="0"/>
                <a:cs typeface="Helvetica" charset="0"/>
              </a:rPr>
              <a:t>ACTIN</a:t>
            </a:r>
          </a:p>
        </p:txBody>
      </p:sp>
      <p:sp>
        <p:nvSpPr>
          <p:cNvPr id="31" name="TextBox 30">
            <a:extLst>
              <a:ext uri="{FF2B5EF4-FFF2-40B4-BE49-F238E27FC236}">
                <a16:creationId xmlns:a16="http://schemas.microsoft.com/office/drawing/2014/main" id="{0C1D14A7-F540-4199-B7A1-6B71CCDC3CCC}"/>
              </a:ext>
            </a:extLst>
          </p:cNvPr>
          <p:cNvSpPr txBox="1"/>
          <p:nvPr/>
        </p:nvSpPr>
        <p:spPr>
          <a:xfrm rot="16200000">
            <a:off x="1265834" y="2284161"/>
            <a:ext cx="654346" cy="246221"/>
          </a:xfrm>
          <a:prstGeom prst="rect">
            <a:avLst/>
          </a:prstGeom>
          <a:noFill/>
        </p:spPr>
        <p:txBody>
          <a:bodyPr wrap="none" rtlCol="0">
            <a:spAutoFit/>
          </a:bodyPr>
          <a:lstStyle/>
          <a:p>
            <a:r>
              <a:rPr lang="en-US" sz="1000" dirty="0">
                <a:latin typeface="Helvetica" charset="0"/>
                <a:ea typeface="Helvetica" charset="0"/>
                <a:cs typeface="Helvetica" charset="0"/>
              </a:rPr>
              <a:t>MERGE</a:t>
            </a:r>
          </a:p>
        </p:txBody>
      </p:sp>
      <p:cxnSp>
        <p:nvCxnSpPr>
          <p:cNvPr id="32" name="Straight Connector 31">
            <a:extLst>
              <a:ext uri="{FF2B5EF4-FFF2-40B4-BE49-F238E27FC236}">
                <a16:creationId xmlns:a16="http://schemas.microsoft.com/office/drawing/2014/main" id="{622C6C7A-BE39-4E3B-98A9-406801BFC714}"/>
              </a:ext>
            </a:extLst>
          </p:cNvPr>
          <p:cNvCxnSpPr/>
          <p:nvPr/>
        </p:nvCxnSpPr>
        <p:spPr>
          <a:xfrm>
            <a:off x="5433757" y="1448344"/>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999782B-EA8B-4490-8F4B-8F108E5F4933}"/>
              </a:ext>
            </a:extLst>
          </p:cNvPr>
          <p:cNvCxnSpPr/>
          <p:nvPr/>
        </p:nvCxnSpPr>
        <p:spPr>
          <a:xfrm>
            <a:off x="4781959" y="1453229"/>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57076C7-01AF-404A-AA0E-C4FC0381CF03}"/>
              </a:ext>
            </a:extLst>
          </p:cNvPr>
          <p:cNvCxnSpPr/>
          <p:nvPr/>
        </p:nvCxnSpPr>
        <p:spPr>
          <a:xfrm>
            <a:off x="5438293" y="2018159"/>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B56BEFB-77FB-4691-89EE-5C60874C50AE}"/>
              </a:ext>
            </a:extLst>
          </p:cNvPr>
          <p:cNvCxnSpPr/>
          <p:nvPr/>
        </p:nvCxnSpPr>
        <p:spPr>
          <a:xfrm>
            <a:off x="4791484" y="2018395"/>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95BCCA0-1318-43C3-98AE-114D1C10F0B3}"/>
              </a:ext>
            </a:extLst>
          </p:cNvPr>
          <p:cNvCxnSpPr/>
          <p:nvPr/>
        </p:nvCxnSpPr>
        <p:spPr>
          <a:xfrm>
            <a:off x="4105902" y="1450735"/>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13CC247-4CBD-42B7-9B00-73AE88450E86}"/>
              </a:ext>
            </a:extLst>
          </p:cNvPr>
          <p:cNvCxnSpPr/>
          <p:nvPr/>
        </p:nvCxnSpPr>
        <p:spPr>
          <a:xfrm>
            <a:off x="3479225" y="1443478"/>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4820210-C140-4175-AABA-5B00854BEC89}"/>
              </a:ext>
            </a:extLst>
          </p:cNvPr>
          <p:cNvCxnSpPr/>
          <p:nvPr/>
        </p:nvCxnSpPr>
        <p:spPr>
          <a:xfrm>
            <a:off x="2810940" y="1443478"/>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C70F922-6D91-426A-BA51-B1C776C3ED77}"/>
              </a:ext>
            </a:extLst>
          </p:cNvPr>
          <p:cNvCxnSpPr/>
          <p:nvPr/>
        </p:nvCxnSpPr>
        <p:spPr>
          <a:xfrm>
            <a:off x="2160074" y="1443478"/>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D2B0197-CCE5-492E-AB6F-48DC674472AE}"/>
              </a:ext>
            </a:extLst>
          </p:cNvPr>
          <p:cNvCxnSpPr/>
          <p:nvPr/>
        </p:nvCxnSpPr>
        <p:spPr>
          <a:xfrm>
            <a:off x="2161319" y="2033957"/>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72F794E-CA53-4672-B6FA-F1469079A11E}"/>
              </a:ext>
            </a:extLst>
          </p:cNvPr>
          <p:cNvCxnSpPr/>
          <p:nvPr/>
        </p:nvCxnSpPr>
        <p:spPr>
          <a:xfrm>
            <a:off x="2148619" y="2600788"/>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C5265FB-7FE6-412A-9A4A-F58689A3BF75}"/>
              </a:ext>
            </a:extLst>
          </p:cNvPr>
          <p:cNvCxnSpPr/>
          <p:nvPr/>
        </p:nvCxnSpPr>
        <p:spPr>
          <a:xfrm>
            <a:off x="2807847" y="2029993"/>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4399885E-4F17-42AF-84AA-EC01A70A2CF2}"/>
              </a:ext>
            </a:extLst>
          </p:cNvPr>
          <p:cNvCxnSpPr/>
          <p:nvPr/>
        </p:nvCxnSpPr>
        <p:spPr>
          <a:xfrm>
            <a:off x="2798848" y="2589449"/>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DE0133E-CF16-4F5D-A37B-C15572BB8C02}"/>
              </a:ext>
            </a:extLst>
          </p:cNvPr>
          <p:cNvCxnSpPr/>
          <p:nvPr/>
        </p:nvCxnSpPr>
        <p:spPr>
          <a:xfrm>
            <a:off x="3463081" y="2027956"/>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47CFD8A-CDA2-4C81-B000-9695E5F32372}"/>
              </a:ext>
            </a:extLst>
          </p:cNvPr>
          <p:cNvCxnSpPr/>
          <p:nvPr/>
        </p:nvCxnSpPr>
        <p:spPr>
          <a:xfrm>
            <a:off x="3466256" y="2592953"/>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F86491D-C225-4D0A-B1F7-36FAE53751E1}"/>
              </a:ext>
            </a:extLst>
          </p:cNvPr>
          <p:cNvCxnSpPr/>
          <p:nvPr/>
        </p:nvCxnSpPr>
        <p:spPr>
          <a:xfrm>
            <a:off x="2402117" y="2695598"/>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7DF8C1A9-F05C-4C57-9769-F78C4C2AA7C6}"/>
              </a:ext>
            </a:extLst>
          </p:cNvPr>
          <p:cNvCxnSpPr/>
          <p:nvPr/>
        </p:nvCxnSpPr>
        <p:spPr>
          <a:xfrm>
            <a:off x="4134477" y="2589397"/>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477DD3B2-BE5B-4FAD-9A8A-052E03E70C27}"/>
              </a:ext>
            </a:extLst>
          </p:cNvPr>
          <p:cNvCxnSpPr/>
          <p:nvPr/>
        </p:nvCxnSpPr>
        <p:spPr>
          <a:xfrm>
            <a:off x="4117324" y="2024745"/>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7DABDFF7-5436-4D47-9668-D9A31D908D2B}"/>
              </a:ext>
            </a:extLst>
          </p:cNvPr>
          <p:cNvCxnSpPr/>
          <p:nvPr/>
        </p:nvCxnSpPr>
        <p:spPr>
          <a:xfrm>
            <a:off x="4796640" y="2575393"/>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009D16F-DACD-4195-98D0-652C71A512E0}"/>
              </a:ext>
            </a:extLst>
          </p:cNvPr>
          <p:cNvCxnSpPr/>
          <p:nvPr/>
        </p:nvCxnSpPr>
        <p:spPr>
          <a:xfrm>
            <a:off x="5457460" y="2575326"/>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13CA908E-2386-49C3-8AC0-88FCB0E9E172}"/>
              </a:ext>
            </a:extLst>
          </p:cNvPr>
          <p:cNvGrpSpPr/>
          <p:nvPr/>
        </p:nvGrpSpPr>
        <p:grpSpPr>
          <a:xfrm>
            <a:off x="1449636" y="2883746"/>
            <a:ext cx="4469889" cy="2151984"/>
            <a:chOff x="169844" y="2774218"/>
            <a:chExt cx="4252828" cy="1970990"/>
          </a:xfrm>
        </p:grpSpPr>
        <p:grpSp>
          <p:nvGrpSpPr>
            <p:cNvPr id="51" name="Group 50">
              <a:extLst>
                <a:ext uri="{FF2B5EF4-FFF2-40B4-BE49-F238E27FC236}">
                  <a16:creationId xmlns:a16="http://schemas.microsoft.com/office/drawing/2014/main" id="{82F53F83-0CC6-4E7D-8377-D3F7BC808643}"/>
                </a:ext>
              </a:extLst>
            </p:cNvPr>
            <p:cNvGrpSpPr/>
            <p:nvPr/>
          </p:nvGrpSpPr>
          <p:grpSpPr>
            <a:xfrm>
              <a:off x="169844" y="2774218"/>
              <a:ext cx="4252828" cy="1970990"/>
              <a:chOff x="3734937" y="6964921"/>
              <a:chExt cx="4252828" cy="1970990"/>
            </a:xfrm>
          </p:grpSpPr>
          <p:pic>
            <p:nvPicPr>
              <p:cNvPr id="52" name="Picture 51">
                <a:extLst>
                  <a:ext uri="{FF2B5EF4-FFF2-40B4-BE49-F238E27FC236}">
                    <a16:creationId xmlns:a16="http://schemas.microsoft.com/office/drawing/2014/main" id="{59E928E3-1D2F-4B05-AF95-B3C791818E68}"/>
                  </a:ext>
                </a:extLst>
              </p:cNvPr>
              <p:cNvPicPr>
                <a:picLocks noChangeAspect="1"/>
              </p:cNvPicPr>
              <p:nvPr/>
            </p:nvPicPr>
            <p:blipFill rotWithShape="1">
              <a:blip r:embed="rId38"/>
              <a:srcRect l="2932" t="8270"/>
              <a:stretch/>
            </p:blipFill>
            <p:spPr>
              <a:xfrm>
                <a:off x="3929652" y="7162200"/>
                <a:ext cx="4058113" cy="1698078"/>
              </a:xfrm>
              <a:prstGeom prst="rect">
                <a:avLst/>
              </a:prstGeom>
            </p:spPr>
          </p:pic>
          <p:sp>
            <p:nvSpPr>
              <p:cNvPr id="53" name="TextBox 52">
                <a:extLst>
                  <a:ext uri="{FF2B5EF4-FFF2-40B4-BE49-F238E27FC236}">
                    <a16:creationId xmlns:a16="http://schemas.microsoft.com/office/drawing/2014/main" id="{4765977B-1AA4-4BBD-89F1-D2AA3427202D}"/>
                  </a:ext>
                </a:extLst>
              </p:cNvPr>
              <p:cNvSpPr txBox="1"/>
              <p:nvPr/>
            </p:nvSpPr>
            <p:spPr>
              <a:xfrm>
                <a:off x="3992842" y="6966168"/>
                <a:ext cx="569387" cy="246221"/>
              </a:xfrm>
              <a:prstGeom prst="rect">
                <a:avLst/>
              </a:prstGeom>
              <a:noFill/>
            </p:spPr>
            <p:txBody>
              <a:bodyPr wrap="none" rtlCol="0">
                <a:spAutoFit/>
              </a:bodyPr>
              <a:lstStyle/>
              <a:p>
                <a:r>
                  <a:rPr lang="en-US" sz="1000" dirty="0">
                    <a:latin typeface="Helvetica" charset="0"/>
                    <a:ea typeface="Helvetica" charset="0"/>
                    <a:cs typeface="Helvetica" charset="0"/>
                  </a:rPr>
                  <a:t>DMSO</a:t>
                </a:r>
              </a:p>
            </p:txBody>
          </p:sp>
          <p:sp>
            <p:nvSpPr>
              <p:cNvPr id="54" name="TextBox 53">
                <a:extLst>
                  <a:ext uri="{FF2B5EF4-FFF2-40B4-BE49-F238E27FC236}">
                    <a16:creationId xmlns:a16="http://schemas.microsoft.com/office/drawing/2014/main" id="{16926313-F73B-4E39-BE0F-0A6BD46056ED}"/>
                  </a:ext>
                </a:extLst>
              </p:cNvPr>
              <p:cNvSpPr txBox="1"/>
              <p:nvPr/>
            </p:nvSpPr>
            <p:spPr>
              <a:xfrm>
                <a:off x="4661779" y="6970571"/>
                <a:ext cx="389850" cy="246221"/>
              </a:xfrm>
              <a:prstGeom prst="rect">
                <a:avLst/>
              </a:prstGeom>
              <a:noFill/>
            </p:spPr>
            <p:txBody>
              <a:bodyPr wrap="none" rtlCol="0">
                <a:spAutoFit/>
              </a:bodyPr>
              <a:lstStyle/>
              <a:p>
                <a:r>
                  <a:rPr lang="en-US" sz="1000" dirty="0">
                    <a:latin typeface="Helvetica" charset="0"/>
                    <a:ea typeface="Helvetica" charset="0"/>
                    <a:cs typeface="Helvetica" charset="0"/>
                  </a:rPr>
                  <a:t>ABI</a:t>
                </a:r>
              </a:p>
            </p:txBody>
          </p:sp>
          <p:sp>
            <p:nvSpPr>
              <p:cNvPr id="55" name="TextBox 54">
                <a:extLst>
                  <a:ext uri="{FF2B5EF4-FFF2-40B4-BE49-F238E27FC236}">
                    <a16:creationId xmlns:a16="http://schemas.microsoft.com/office/drawing/2014/main" id="{8636139E-E294-4602-A0E6-27BAF884E35A}"/>
                  </a:ext>
                </a:extLst>
              </p:cNvPr>
              <p:cNvSpPr txBox="1"/>
              <p:nvPr/>
            </p:nvSpPr>
            <p:spPr>
              <a:xfrm>
                <a:off x="5239716" y="6966168"/>
                <a:ext cx="526106" cy="246221"/>
              </a:xfrm>
              <a:prstGeom prst="rect">
                <a:avLst/>
              </a:prstGeom>
              <a:noFill/>
            </p:spPr>
            <p:txBody>
              <a:bodyPr wrap="none" rtlCol="0">
                <a:spAutoFit/>
              </a:bodyPr>
              <a:lstStyle/>
              <a:p>
                <a:r>
                  <a:rPr lang="en-US" sz="1000" dirty="0">
                    <a:latin typeface="Helvetica" charset="0"/>
                    <a:ea typeface="Helvetica" charset="0"/>
                    <a:cs typeface="Helvetica" charset="0"/>
                  </a:rPr>
                  <a:t>DAPT</a:t>
                </a:r>
              </a:p>
            </p:txBody>
          </p:sp>
          <p:sp>
            <p:nvSpPr>
              <p:cNvPr id="56" name="TextBox 55">
                <a:extLst>
                  <a:ext uri="{FF2B5EF4-FFF2-40B4-BE49-F238E27FC236}">
                    <a16:creationId xmlns:a16="http://schemas.microsoft.com/office/drawing/2014/main" id="{CFF31434-AC23-41A7-B76C-A9328C197601}"/>
                  </a:ext>
                </a:extLst>
              </p:cNvPr>
              <p:cNvSpPr txBox="1"/>
              <p:nvPr/>
            </p:nvSpPr>
            <p:spPr>
              <a:xfrm>
                <a:off x="5714626" y="6970486"/>
                <a:ext cx="877163" cy="246221"/>
              </a:xfrm>
              <a:prstGeom prst="rect">
                <a:avLst/>
              </a:prstGeom>
              <a:noFill/>
            </p:spPr>
            <p:txBody>
              <a:bodyPr wrap="none" rtlCol="0">
                <a:spAutoFit/>
              </a:bodyPr>
              <a:lstStyle/>
              <a:p>
                <a:r>
                  <a:rPr lang="en-US" sz="1000" dirty="0">
                    <a:latin typeface="Helvetica" charset="0"/>
                    <a:ea typeface="Helvetica" charset="0"/>
                    <a:cs typeface="Helvetica" charset="0"/>
                  </a:rPr>
                  <a:t>ABI + DAPT</a:t>
                </a:r>
              </a:p>
            </p:txBody>
          </p:sp>
          <p:sp>
            <p:nvSpPr>
              <p:cNvPr id="57" name="TextBox 56">
                <a:extLst>
                  <a:ext uri="{FF2B5EF4-FFF2-40B4-BE49-F238E27FC236}">
                    <a16:creationId xmlns:a16="http://schemas.microsoft.com/office/drawing/2014/main" id="{8CCC4D77-9E4B-4119-8E7B-0C6CE9D21E3B}"/>
                  </a:ext>
                </a:extLst>
              </p:cNvPr>
              <p:cNvSpPr txBox="1"/>
              <p:nvPr/>
            </p:nvSpPr>
            <p:spPr>
              <a:xfrm>
                <a:off x="6992424" y="6968128"/>
                <a:ext cx="798617" cy="246221"/>
              </a:xfrm>
              <a:prstGeom prst="rect">
                <a:avLst/>
              </a:prstGeom>
              <a:noFill/>
            </p:spPr>
            <p:txBody>
              <a:bodyPr wrap="none" rtlCol="0">
                <a:spAutoFit/>
              </a:bodyPr>
              <a:lstStyle/>
              <a:p>
                <a:r>
                  <a:rPr lang="en-US" sz="1000" dirty="0">
                    <a:latin typeface="Helvetica" charset="0"/>
                    <a:ea typeface="Helvetica" charset="0"/>
                    <a:cs typeface="Helvetica" charset="0"/>
                  </a:rPr>
                  <a:t>ABI + RO4</a:t>
                </a:r>
              </a:p>
            </p:txBody>
          </p:sp>
          <p:sp>
            <p:nvSpPr>
              <p:cNvPr id="58" name="TextBox 57">
                <a:extLst>
                  <a:ext uri="{FF2B5EF4-FFF2-40B4-BE49-F238E27FC236}">
                    <a16:creationId xmlns:a16="http://schemas.microsoft.com/office/drawing/2014/main" id="{13C20B0E-D619-4223-9CFE-553B8562CB26}"/>
                  </a:ext>
                </a:extLst>
              </p:cNvPr>
              <p:cNvSpPr txBox="1"/>
              <p:nvPr/>
            </p:nvSpPr>
            <p:spPr>
              <a:xfrm>
                <a:off x="6533721" y="6964921"/>
                <a:ext cx="447558" cy="246221"/>
              </a:xfrm>
              <a:prstGeom prst="rect">
                <a:avLst/>
              </a:prstGeom>
              <a:noFill/>
            </p:spPr>
            <p:txBody>
              <a:bodyPr wrap="none" rtlCol="0">
                <a:spAutoFit/>
              </a:bodyPr>
              <a:lstStyle/>
              <a:p>
                <a:r>
                  <a:rPr lang="en-US" sz="1000" dirty="0">
                    <a:latin typeface="Helvetica" charset="0"/>
                    <a:ea typeface="Helvetica" charset="0"/>
                    <a:cs typeface="Helvetica" charset="0"/>
                  </a:rPr>
                  <a:t>RO4</a:t>
                </a:r>
              </a:p>
            </p:txBody>
          </p:sp>
          <p:sp>
            <p:nvSpPr>
              <p:cNvPr id="59" name="TextBox 58">
                <a:extLst>
                  <a:ext uri="{FF2B5EF4-FFF2-40B4-BE49-F238E27FC236}">
                    <a16:creationId xmlns:a16="http://schemas.microsoft.com/office/drawing/2014/main" id="{FF780EDF-8070-407A-9FDD-E81B64BE2A4E}"/>
                  </a:ext>
                </a:extLst>
              </p:cNvPr>
              <p:cNvSpPr txBox="1"/>
              <p:nvPr/>
            </p:nvSpPr>
            <p:spPr>
              <a:xfrm rot="16200000">
                <a:off x="3616636" y="7316658"/>
                <a:ext cx="482824" cy="246221"/>
              </a:xfrm>
              <a:prstGeom prst="rect">
                <a:avLst/>
              </a:prstGeom>
              <a:noFill/>
            </p:spPr>
            <p:txBody>
              <a:bodyPr wrap="none" rtlCol="0">
                <a:spAutoFit/>
              </a:bodyPr>
              <a:lstStyle/>
              <a:p>
                <a:r>
                  <a:rPr lang="en-US" sz="1000" dirty="0">
                    <a:latin typeface="Helvetica" charset="0"/>
                    <a:ea typeface="Helvetica" charset="0"/>
                    <a:cs typeface="Helvetica" charset="0"/>
                  </a:rPr>
                  <a:t>DAPI</a:t>
                </a:r>
              </a:p>
            </p:txBody>
          </p:sp>
          <p:sp>
            <p:nvSpPr>
              <p:cNvPr id="60" name="TextBox 59">
                <a:extLst>
                  <a:ext uri="{FF2B5EF4-FFF2-40B4-BE49-F238E27FC236}">
                    <a16:creationId xmlns:a16="http://schemas.microsoft.com/office/drawing/2014/main" id="{730EA50D-F0F0-49BF-8CD5-F0586056B055}"/>
                  </a:ext>
                </a:extLst>
              </p:cNvPr>
              <p:cNvSpPr txBox="1"/>
              <p:nvPr/>
            </p:nvSpPr>
            <p:spPr>
              <a:xfrm rot="16200000">
                <a:off x="3579321" y="7873761"/>
                <a:ext cx="569387" cy="246221"/>
              </a:xfrm>
              <a:prstGeom prst="rect">
                <a:avLst/>
              </a:prstGeom>
              <a:noFill/>
            </p:spPr>
            <p:txBody>
              <a:bodyPr wrap="none" rtlCol="0">
                <a:spAutoFit/>
              </a:bodyPr>
              <a:lstStyle/>
              <a:p>
                <a:r>
                  <a:rPr lang="en-US" sz="1000" dirty="0">
                    <a:latin typeface="Helvetica" charset="0"/>
                    <a:ea typeface="Helvetica" charset="0"/>
                    <a:cs typeface="Helvetica" charset="0"/>
                  </a:rPr>
                  <a:t>ACTIN</a:t>
                </a:r>
              </a:p>
            </p:txBody>
          </p:sp>
          <p:sp>
            <p:nvSpPr>
              <p:cNvPr id="61" name="TextBox 60">
                <a:extLst>
                  <a:ext uri="{FF2B5EF4-FFF2-40B4-BE49-F238E27FC236}">
                    <a16:creationId xmlns:a16="http://schemas.microsoft.com/office/drawing/2014/main" id="{B6FDAEC7-BBF0-4B56-85DD-053934A0172E}"/>
                  </a:ext>
                </a:extLst>
              </p:cNvPr>
              <p:cNvSpPr txBox="1"/>
              <p:nvPr/>
            </p:nvSpPr>
            <p:spPr>
              <a:xfrm rot="16200000">
                <a:off x="3534371" y="8485627"/>
                <a:ext cx="654346" cy="246221"/>
              </a:xfrm>
              <a:prstGeom prst="rect">
                <a:avLst/>
              </a:prstGeom>
              <a:noFill/>
            </p:spPr>
            <p:txBody>
              <a:bodyPr wrap="none" rtlCol="0">
                <a:spAutoFit/>
              </a:bodyPr>
              <a:lstStyle/>
              <a:p>
                <a:r>
                  <a:rPr lang="en-US" sz="1000" dirty="0">
                    <a:latin typeface="Helvetica" charset="0"/>
                    <a:ea typeface="Helvetica" charset="0"/>
                    <a:cs typeface="Helvetica" charset="0"/>
                  </a:rPr>
                  <a:t>MERGE</a:t>
                </a:r>
              </a:p>
            </p:txBody>
          </p:sp>
        </p:grpSp>
        <p:cxnSp>
          <p:nvCxnSpPr>
            <p:cNvPr id="63" name="Straight Connector 62">
              <a:extLst>
                <a:ext uri="{FF2B5EF4-FFF2-40B4-BE49-F238E27FC236}">
                  <a16:creationId xmlns:a16="http://schemas.microsoft.com/office/drawing/2014/main" id="{AC5B18C4-40CA-46C3-91E3-D34E57A4D812}"/>
                </a:ext>
              </a:extLst>
            </p:cNvPr>
            <p:cNvCxnSpPr>
              <a:cxnSpLocks/>
            </p:cNvCxnSpPr>
            <p:nvPr/>
          </p:nvCxnSpPr>
          <p:spPr>
            <a:xfrm>
              <a:off x="820088" y="3475517"/>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7C5DB059-751E-4E16-A423-EA1AB660E0A2}"/>
                </a:ext>
              </a:extLst>
            </p:cNvPr>
            <p:cNvCxnSpPr>
              <a:cxnSpLocks/>
            </p:cNvCxnSpPr>
            <p:nvPr/>
          </p:nvCxnSpPr>
          <p:spPr>
            <a:xfrm>
              <a:off x="804536" y="4029136"/>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8E8BBB06-5F77-4193-962A-F6557B0B56E5}"/>
                </a:ext>
              </a:extLst>
            </p:cNvPr>
            <p:cNvCxnSpPr>
              <a:cxnSpLocks/>
            </p:cNvCxnSpPr>
            <p:nvPr/>
          </p:nvCxnSpPr>
          <p:spPr>
            <a:xfrm>
              <a:off x="807644" y="4582753"/>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9C3321A-D8B8-4340-A56C-620AFA712E69}"/>
                </a:ext>
              </a:extLst>
            </p:cNvPr>
            <p:cNvCxnSpPr>
              <a:cxnSpLocks/>
            </p:cNvCxnSpPr>
            <p:nvPr/>
          </p:nvCxnSpPr>
          <p:spPr>
            <a:xfrm>
              <a:off x="1426574" y="4585861"/>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07E7BFD-FE28-4DD5-8567-A420730B04F4}"/>
                </a:ext>
              </a:extLst>
            </p:cNvPr>
            <p:cNvCxnSpPr>
              <a:cxnSpLocks/>
            </p:cNvCxnSpPr>
            <p:nvPr/>
          </p:nvCxnSpPr>
          <p:spPr>
            <a:xfrm>
              <a:off x="1435907" y="4026030"/>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67933C1E-14EF-44E5-8933-EB5BE512A1A8}"/>
                </a:ext>
              </a:extLst>
            </p:cNvPr>
            <p:cNvCxnSpPr>
              <a:cxnSpLocks/>
            </p:cNvCxnSpPr>
            <p:nvPr/>
          </p:nvCxnSpPr>
          <p:spPr>
            <a:xfrm>
              <a:off x="1445236" y="3466188"/>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B71B701-F671-4885-892B-2E37467F76D8}"/>
                </a:ext>
              </a:extLst>
            </p:cNvPr>
            <p:cNvCxnSpPr>
              <a:cxnSpLocks/>
            </p:cNvCxnSpPr>
            <p:nvPr/>
          </p:nvCxnSpPr>
          <p:spPr>
            <a:xfrm>
              <a:off x="2061057" y="4576530"/>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1C7F071C-3CAD-49F1-A276-8E3AA865CD0A}"/>
                </a:ext>
              </a:extLst>
            </p:cNvPr>
            <p:cNvCxnSpPr>
              <a:cxnSpLocks/>
            </p:cNvCxnSpPr>
            <p:nvPr/>
          </p:nvCxnSpPr>
          <p:spPr>
            <a:xfrm>
              <a:off x="2082826" y="4029132"/>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EA50710-93F8-4097-AD0F-77BC24478F52}"/>
                </a:ext>
              </a:extLst>
            </p:cNvPr>
            <p:cNvCxnSpPr>
              <a:cxnSpLocks/>
            </p:cNvCxnSpPr>
            <p:nvPr/>
          </p:nvCxnSpPr>
          <p:spPr>
            <a:xfrm>
              <a:off x="2067273" y="3453744"/>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5923402F-1E25-41C7-B707-C08C0FEA39E5}"/>
                </a:ext>
              </a:extLst>
            </p:cNvPr>
            <p:cNvCxnSpPr>
              <a:cxnSpLocks/>
            </p:cNvCxnSpPr>
            <p:nvPr/>
          </p:nvCxnSpPr>
          <p:spPr>
            <a:xfrm>
              <a:off x="2686203" y="3466184"/>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6B652FFC-14B8-4546-B978-A94CED6F82FD}"/>
                </a:ext>
              </a:extLst>
            </p:cNvPr>
            <p:cNvCxnSpPr>
              <a:cxnSpLocks/>
            </p:cNvCxnSpPr>
            <p:nvPr/>
          </p:nvCxnSpPr>
          <p:spPr>
            <a:xfrm>
              <a:off x="2689311" y="4029132"/>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35DCF55F-FF70-4AAA-8326-4C3E1B0B25D8}"/>
                </a:ext>
              </a:extLst>
            </p:cNvPr>
            <p:cNvCxnSpPr>
              <a:cxnSpLocks/>
            </p:cNvCxnSpPr>
            <p:nvPr/>
          </p:nvCxnSpPr>
          <p:spPr>
            <a:xfrm>
              <a:off x="2673761" y="4573418"/>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EB978229-E13E-406B-B33C-2E4E8F72C1F1}"/>
                </a:ext>
              </a:extLst>
            </p:cNvPr>
            <p:cNvCxnSpPr>
              <a:cxnSpLocks/>
            </p:cNvCxnSpPr>
            <p:nvPr/>
          </p:nvCxnSpPr>
          <p:spPr>
            <a:xfrm>
              <a:off x="3320684" y="4595187"/>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9FE33DE2-EA59-4E3C-85AB-54A854E130BF}"/>
                </a:ext>
              </a:extLst>
            </p:cNvPr>
            <p:cNvCxnSpPr>
              <a:cxnSpLocks/>
            </p:cNvCxnSpPr>
            <p:nvPr/>
          </p:nvCxnSpPr>
          <p:spPr>
            <a:xfrm>
              <a:off x="3323791" y="4019799"/>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96779022-8E36-49FE-BC10-CF6C8EB941A5}"/>
                </a:ext>
              </a:extLst>
            </p:cNvPr>
            <p:cNvCxnSpPr>
              <a:cxnSpLocks/>
            </p:cNvCxnSpPr>
            <p:nvPr/>
          </p:nvCxnSpPr>
          <p:spPr>
            <a:xfrm>
              <a:off x="3317567" y="3463073"/>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B4C97DA-3E85-43FB-B2D9-AA3A3B2E4E8E}"/>
                </a:ext>
              </a:extLst>
            </p:cNvPr>
            <p:cNvCxnSpPr>
              <a:cxnSpLocks/>
            </p:cNvCxnSpPr>
            <p:nvPr/>
          </p:nvCxnSpPr>
          <p:spPr>
            <a:xfrm>
              <a:off x="3955161" y="3466181"/>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9BBFD100-F9A2-436A-BCF2-A5D8BC48B685}"/>
                </a:ext>
              </a:extLst>
            </p:cNvPr>
            <p:cNvCxnSpPr>
              <a:cxnSpLocks/>
            </p:cNvCxnSpPr>
            <p:nvPr/>
          </p:nvCxnSpPr>
          <p:spPr>
            <a:xfrm>
              <a:off x="3964489" y="4007359"/>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3855CE43-698D-4708-8613-EFFFE1985BAB}"/>
                </a:ext>
              </a:extLst>
            </p:cNvPr>
            <p:cNvCxnSpPr>
              <a:cxnSpLocks/>
            </p:cNvCxnSpPr>
            <p:nvPr/>
          </p:nvCxnSpPr>
          <p:spPr>
            <a:xfrm>
              <a:off x="3939606" y="4579638"/>
              <a:ext cx="914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Rectangle 1">
            <a:extLst>
              <a:ext uri="{FF2B5EF4-FFF2-40B4-BE49-F238E27FC236}">
                <a16:creationId xmlns:a16="http://schemas.microsoft.com/office/drawing/2014/main" id="{AED33425-D773-184A-8909-C952FAF963F2}"/>
              </a:ext>
            </a:extLst>
          </p:cNvPr>
          <p:cNvSpPr/>
          <p:nvPr/>
        </p:nvSpPr>
        <p:spPr>
          <a:xfrm>
            <a:off x="443601" y="5259250"/>
            <a:ext cx="6787593" cy="1384995"/>
          </a:xfrm>
          <a:prstGeom prst="rect">
            <a:avLst/>
          </a:prstGeom>
        </p:spPr>
        <p:txBody>
          <a:bodyPr wrap="square">
            <a:spAutoFit/>
          </a:bodyPr>
          <a:lstStyle/>
          <a:p>
            <a:pPr algn="just"/>
            <a:r>
              <a:rPr lang="en-US" sz="1200" b="1" dirty="0">
                <a:latin typeface="Helvetica" pitchFamily="2" charset="0"/>
                <a:ea typeface="Calibri" panose="020F0502020204030204" pitchFamily="34" charset="0"/>
              </a:rPr>
              <a:t>Supplementary Figure 6. GSIs synergize with anti-androgens Enzalutamide and Abiraterone to inhibit prostate cancer cell migration in vitro.</a:t>
            </a:r>
            <a:r>
              <a:rPr lang="en-US" sz="1200" dirty="0">
                <a:latin typeface="Helvetica" pitchFamily="2" charset="0"/>
                <a:ea typeface="Calibri" panose="020F0502020204030204" pitchFamily="34" charset="0"/>
              </a:rPr>
              <a:t> C4-2 Matrigel dot experiments were used to perform immunofluorescence following image capture. Cells were fixed with 2% paraformaldehyde, then permeabilized with 0.1% Triton-X 100 in PBS. Cells were blocked with BSA, stained overnight with anti-Actin antibody. The next day, Alexa Fluor 594 was added, and counter-stained with DAPI. Matrigel dots were imaged for fluorescence at 100X. Scale bars = </a:t>
            </a:r>
            <a:r>
              <a:rPr lang="en-US" sz="1200" dirty="0" smtClean="0">
                <a:latin typeface="Helvetica" pitchFamily="2" charset="0"/>
                <a:ea typeface="Calibri" panose="020F0502020204030204" pitchFamily="34" charset="0"/>
              </a:rPr>
              <a:t>250 </a:t>
            </a:r>
            <a:r>
              <a:rPr lang="en-US" sz="1200" dirty="0" err="1" smtClean="0">
                <a:solidFill>
                  <a:srgbClr val="222222"/>
                </a:solidFill>
                <a:latin typeface="Helvetica" pitchFamily="2" charset="0"/>
                <a:ea typeface="Times New Roman" panose="02020603050405020304" pitchFamily="18" charset="0"/>
              </a:rPr>
              <a:t>μ</a:t>
            </a:r>
            <a:r>
              <a:rPr lang="en-US" sz="1200" dirty="0" err="1" smtClean="0">
                <a:latin typeface="Helvetica" pitchFamily="2" charset="0"/>
                <a:ea typeface="Calibri" panose="020F0502020204030204" pitchFamily="34" charset="0"/>
              </a:rPr>
              <a:t>m</a:t>
            </a:r>
            <a:r>
              <a:rPr lang="en-US" sz="1200" dirty="0">
                <a:latin typeface="Helvetica" pitchFamily="2" charset="0"/>
                <a:ea typeface="Calibri" panose="020F0502020204030204" pitchFamily="34" charset="0"/>
              </a:rPr>
              <a:t>. </a:t>
            </a:r>
            <a:endParaRPr lang="en-US" sz="1200" dirty="0">
              <a:effectLst/>
              <a:latin typeface="Helvetica" pitchFamily="2" charset="0"/>
              <a:ea typeface="Calibri" panose="020F0502020204030204" pitchFamily="34" charset="0"/>
            </a:endParaRPr>
          </a:p>
        </p:txBody>
      </p:sp>
    </p:spTree>
    <p:extLst>
      <p:ext uri="{BB962C8B-B14F-4D97-AF65-F5344CB8AC3E}">
        <p14:creationId xmlns:p14="http://schemas.microsoft.com/office/powerpoint/2010/main" val="2548548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79">
            <a:extLst>
              <a:ext uri="{FF2B5EF4-FFF2-40B4-BE49-F238E27FC236}">
                <a16:creationId xmlns:a16="http://schemas.microsoft.com/office/drawing/2014/main" id="{77407D9F-B615-1A4B-A698-4D4F6FF04023}"/>
              </a:ext>
            </a:extLst>
          </p:cNvPr>
          <p:cNvPicPr>
            <a:picLocks noChangeAspect="1"/>
          </p:cNvPicPr>
          <p:nvPr/>
        </p:nvPicPr>
        <p:blipFill>
          <a:blip r:embed="rId2"/>
          <a:stretch>
            <a:fillRect/>
          </a:stretch>
        </p:blipFill>
        <p:spPr>
          <a:xfrm>
            <a:off x="68366" y="504202"/>
            <a:ext cx="7019911" cy="2587150"/>
          </a:xfrm>
          <a:prstGeom prst="rect">
            <a:avLst/>
          </a:prstGeom>
        </p:spPr>
      </p:pic>
      <p:sp>
        <p:nvSpPr>
          <p:cNvPr id="81" name="Rectangle 80">
            <a:extLst>
              <a:ext uri="{FF2B5EF4-FFF2-40B4-BE49-F238E27FC236}">
                <a16:creationId xmlns:a16="http://schemas.microsoft.com/office/drawing/2014/main" id="{3A0FDE6D-B8E4-2449-9AEE-67F22FA1523F}"/>
              </a:ext>
            </a:extLst>
          </p:cNvPr>
          <p:cNvSpPr/>
          <p:nvPr/>
        </p:nvSpPr>
        <p:spPr>
          <a:xfrm>
            <a:off x="486168" y="3653036"/>
            <a:ext cx="6774780" cy="1200329"/>
          </a:xfrm>
          <a:prstGeom prst="rect">
            <a:avLst/>
          </a:prstGeom>
        </p:spPr>
        <p:txBody>
          <a:bodyPr wrap="square">
            <a:spAutoFit/>
          </a:bodyPr>
          <a:lstStyle/>
          <a:p>
            <a:pPr algn="just"/>
            <a:r>
              <a:rPr lang="en-US" sz="1200" b="1" dirty="0">
                <a:latin typeface="Helvetica" pitchFamily="2" charset="0"/>
                <a:ea typeface="Calibri" panose="020F0502020204030204" pitchFamily="34" charset="0"/>
              </a:rPr>
              <a:t>Supplementary Figure 7. Matrigel Dot assay performed on 22RV1 cells was not able to assay migration. </a:t>
            </a:r>
            <a:r>
              <a:rPr lang="en-US" sz="1200" dirty="0">
                <a:latin typeface="Helvetica" pitchFamily="2" charset="0"/>
                <a:ea typeface="Calibri" panose="020F0502020204030204" pitchFamily="34" charset="0"/>
              </a:rPr>
              <a:t>22RV1 Matrigel dot experiments were performed in parallel with the C4-2 assay displayed in Figure 6. Matrigel dots were cultured 5 days with media and compounds changed every other day. Matrigel dots were imaged in brightfield on a Leica stereomicroscope at 100X. Instead of migrating, 22RV1 cells exhibited a budding proliferative phenotype, making them unsuitable candidates to assay migration. Scale bars = </a:t>
            </a:r>
            <a:r>
              <a:rPr lang="en-US" sz="1200" dirty="0" smtClean="0">
                <a:latin typeface="Helvetica" pitchFamily="2" charset="0"/>
                <a:ea typeface="Calibri" panose="020F0502020204030204" pitchFamily="34" charset="0"/>
              </a:rPr>
              <a:t>250 </a:t>
            </a:r>
            <a:r>
              <a:rPr lang="en-US" sz="1200" dirty="0" err="1" smtClean="0">
                <a:solidFill>
                  <a:srgbClr val="222222"/>
                </a:solidFill>
                <a:latin typeface="Helvetica" pitchFamily="2" charset="0"/>
                <a:ea typeface="Times New Roman" panose="02020603050405020304" pitchFamily="18" charset="0"/>
              </a:rPr>
              <a:t>μ</a:t>
            </a:r>
            <a:r>
              <a:rPr lang="en-US" sz="1200" dirty="0" err="1" smtClean="0">
                <a:latin typeface="Helvetica" pitchFamily="2" charset="0"/>
                <a:ea typeface="Calibri" panose="020F0502020204030204" pitchFamily="34" charset="0"/>
              </a:rPr>
              <a:t>m</a:t>
            </a:r>
            <a:r>
              <a:rPr lang="en-US" sz="1200" dirty="0">
                <a:latin typeface="Helvetica" pitchFamily="2" charset="0"/>
                <a:ea typeface="Calibri" panose="020F0502020204030204" pitchFamily="34" charset="0"/>
              </a:rPr>
              <a:t>. </a:t>
            </a:r>
            <a:endParaRPr lang="en-US" sz="1200" dirty="0">
              <a:effectLst/>
              <a:latin typeface="Helvetica" pitchFamily="2" charset="0"/>
              <a:ea typeface="Calibri" panose="020F0502020204030204" pitchFamily="34" charset="0"/>
            </a:endParaRPr>
          </a:p>
        </p:txBody>
      </p:sp>
    </p:spTree>
    <p:extLst>
      <p:ext uri="{BB962C8B-B14F-4D97-AF65-F5344CB8AC3E}">
        <p14:creationId xmlns:p14="http://schemas.microsoft.com/office/powerpoint/2010/main" val="39578612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{6CA0AA12-2CB3-C344-A9B0-CEAE1B234196}tf16401378</Template>
  <TotalTime>94519</TotalTime>
  <Words>816</Words>
  <Application>Microsoft Office PowerPoint</Application>
  <PresentationFormat>Custom</PresentationFormat>
  <Paragraphs>168</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Helvetica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Meghan Alexandra Rice</dc:creator>
  <cp:lastModifiedBy>Tanya Stoyanova</cp:lastModifiedBy>
  <cp:revision>487</cp:revision>
  <cp:lastPrinted>2019-02-19T23:12:29Z</cp:lastPrinted>
  <dcterms:created xsi:type="dcterms:W3CDTF">2017-11-02T12:11:52Z</dcterms:created>
  <dcterms:modified xsi:type="dcterms:W3CDTF">2019-02-20T01:12:24Z</dcterms:modified>
</cp:coreProperties>
</file>