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5" r:id="rId6"/>
    <p:sldId id="266" r:id="rId7"/>
    <p:sldId id="267" r:id="rId8"/>
    <p:sldId id="261" r:id="rId9"/>
    <p:sldId id="268" r:id="rId10"/>
    <p:sldId id="257" r:id="rId11"/>
    <p:sldId id="258" r:id="rId12"/>
    <p:sldId id="259" r:id="rId13"/>
    <p:sldId id="26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7"/>
    <p:restoredTop sz="94634"/>
  </p:normalViewPr>
  <p:slideViewPr>
    <p:cSldViewPr>
      <p:cViewPr varScale="1">
        <p:scale>
          <a:sx n="68" d="100"/>
          <a:sy n="68" d="100"/>
        </p:scale>
        <p:origin x="151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08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215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982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654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537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229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74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9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48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84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12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321B7-EE1D-4970-AF44-9C208BFC0099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5BB76-4A70-48D5-8842-1A0EE7879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565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manda.schmeltz\Desktop\diabetes screen shots\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04800"/>
            <a:ext cx="4648200" cy="619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0" y="1143000"/>
            <a:ext cx="3200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is the initial mobile application login screen a patient sees upon downloading </a:t>
            </a:r>
            <a:r>
              <a:rPr lang="en-US" dirty="0" err="1"/>
              <a:t>mCare</a:t>
            </a:r>
            <a:r>
              <a:rPr lang="en-US" dirty="0"/>
              <a:t> from the </a:t>
            </a:r>
            <a:r>
              <a:rPr lang="en-US" dirty="0" err="1"/>
              <a:t>itunes</a:t>
            </a:r>
            <a:r>
              <a:rPr lang="en-US" dirty="0"/>
              <a:t> store. </a:t>
            </a:r>
          </a:p>
          <a:p>
            <a:endParaRPr lang="en-US" dirty="0"/>
          </a:p>
          <a:p>
            <a:r>
              <a:rPr lang="en-US" dirty="0"/>
              <a:t>This mobile application works on any Android or IOS device and is virtually identical across operating systems.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676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manda.schmeltz\Desktop\diabetes screen shots\Weigh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6888"/>
            <a:ext cx="4953000" cy="660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607D25E-2C39-FE4D-AA91-DAC39C10F9E6}"/>
              </a:ext>
            </a:extLst>
          </p:cNvPr>
          <p:cNvSpPr txBox="1"/>
          <p:nvPr/>
        </p:nvSpPr>
        <p:spPr>
          <a:xfrm>
            <a:off x="5791201" y="528935"/>
            <a:ext cx="2362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graph is an example of a patient’s </a:t>
            </a:r>
          </a:p>
          <a:p>
            <a:r>
              <a:rPr lang="en-US" dirty="0"/>
              <a:t>7-day weight history (</a:t>
            </a:r>
            <a:r>
              <a:rPr lang="en-US" dirty="0" err="1"/>
              <a:t>lbs</a:t>
            </a:r>
            <a:r>
              <a:rPr lang="en-US" dirty="0"/>
              <a:t>).  </a:t>
            </a:r>
          </a:p>
          <a:p>
            <a:r>
              <a:rPr lang="en-US" dirty="0"/>
              <a:t>Their daily values are shown below the chart.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744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6200"/>
            <a:ext cx="2438400" cy="63377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19600" y="1197143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Upon login patients must accept a clinical disclaimer in order to proceed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2209800" y="2209800"/>
            <a:ext cx="3962400" cy="39624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8496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715000" y="494586"/>
            <a:ext cx="3048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user is directed to this main launch page after accepting the clinical disclaimer. </a:t>
            </a:r>
          </a:p>
          <a:p>
            <a:endParaRPr lang="en-US" dirty="0"/>
          </a:p>
          <a:p>
            <a:r>
              <a:rPr lang="en-US" dirty="0"/>
              <a:t>When this </a:t>
            </a:r>
            <a:r>
              <a:rPr lang="en-US" b="1" dirty="0"/>
              <a:t>flame</a:t>
            </a:r>
            <a:r>
              <a:rPr lang="en-US" dirty="0"/>
              <a:t> is yellow (as pictured) it indicates new content (health tips or messages from the care team) to be viewed.  The flame turns gray when there is no new content.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914400"/>
            <a:ext cx="2667000" cy="5630334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2781300" y="1405447"/>
            <a:ext cx="3009900" cy="651953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16311" y="49530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icon takes the user to their medical monitoring screens.</a:t>
            </a:r>
          </a:p>
        </p:txBody>
      </p:sp>
      <p:cxnSp>
        <p:nvCxnSpPr>
          <p:cNvPr id="13" name="Straight Arrow Connector 12"/>
          <p:cNvCxnSpPr>
            <a:stCxn id="12" idx="1"/>
          </p:cNvCxnSpPr>
          <p:nvPr/>
        </p:nvCxnSpPr>
        <p:spPr>
          <a:xfrm flipH="1">
            <a:off x="1752601" y="5276166"/>
            <a:ext cx="3163710" cy="533399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42711" y="181895"/>
            <a:ext cx="396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Additional resources, message archives, contacts, appointments etc. open here.</a:t>
            </a:r>
          </a:p>
        </p:txBody>
      </p:sp>
      <p:cxnSp>
        <p:nvCxnSpPr>
          <p:cNvPr id="26" name="Elbow Connector 25"/>
          <p:cNvCxnSpPr/>
          <p:nvPr/>
        </p:nvCxnSpPr>
        <p:spPr>
          <a:xfrm rot="10800000" flipH="1" flipV="1">
            <a:off x="381000" y="493771"/>
            <a:ext cx="290689" cy="790338"/>
          </a:xfrm>
          <a:prstGeom prst="bentConnector4">
            <a:avLst>
              <a:gd name="adj1" fmla="val -78641"/>
              <a:gd name="adj2" fmla="val 70445"/>
            </a:avLst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814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229600" cy="838200"/>
          </a:xfrm>
        </p:spPr>
        <p:txBody>
          <a:bodyPr>
            <a:normAutofit/>
          </a:bodyPr>
          <a:lstStyle/>
          <a:p>
            <a:r>
              <a:rPr lang="en-US" sz="2400" dirty="0"/>
              <a:t>Clicking the yellow “alert” flame brings a patient to their message/content inbox:</a:t>
            </a:r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524000"/>
            <a:ext cx="2490353" cy="443283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1524000"/>
            <a:ext cx="2514600" cy="445084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510968"/>
            <a:ext cx="2491902" cy="4432830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>
            <a:off x="2642753" y="2057400"/>
            <a:ext cx="405247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579533" y="2057400"/>
            <a:ext cx="516467" cy="3810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764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manda.schmeltz\Desktop\diabetes screen shots\Summar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-228600"/>
            <a:ext cx="4908831" cy="952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304800"/>
            <a:ext cx="4495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Clicking the “My Devices” icon on the main launch page takes the user to a summary screen of their device measurements.</a:t>
            </a:r>
          </a:p>
          <a:p>
            <a:endParaRPr lang="en-US" dirty="0"/>
          </a:p>
          <a:p>
            <a:r>
              <a:rPr lang="en-US" dirty="0"/>
              <a:t>From here the user can click the           icon, enabling them to add a Bluetooth or manual entry reading.</a:t>
            </a:r>
          </a:p>
          <a:p>
            <a:endParaRPr lang="en-US" dirty="0"/>
          </a:p>
          <a:p>
            <a:r>
              <a:rPr lang="en-US" dirty="0"/>
              <a:t>Adding and viewing readings are also accessible individually, by clicking the icon of the specific category at the bottom of the app screen.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0963" t="7778" r="333" b="89999"/>
          <a:stretch/>
        </p:blipFill>
        <p:spPr>
          <a:xfrm>
            <a:off x="3429000" y="1447800"/>
            <a:ext cx="461433" cy="228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3709645"/>
            <a:ext cx="1447800" cy="3135675"/>
          </a:xfrm>
          <a:prstGeom prst="rect">
            <a:avLst/>
          </a:prstGeom>
        </p:spPr>
      </p:pic>
      <p:cxnSp>
        <p:nvCxnSpPr>
          <p:cNvPr id="6" name="Elbow Connector 5"/>
          <p:cNvCxnSpPr>
            <a:cxnSpLocks/>
          </p:cNvCxnSpPr>
          <p:nvPr/>
        </p:nvCxnSpPr>
        <p:spPr>
          <a:xfrm rot="5400000">
            <a:off x="419100" y="4152900"/>
            <a:ext cx="2819400" cy="1371600"/>
          </a:xfrm>
          <a:prstGeom prst="bent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flipV="1">
            <a:off x="4495800" y="609600"/>
            <a:ext cx="6019800" cy="952500"/>
          </a:xfrm>
          <a:prstGeom prst="bentConnector3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52258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Patients synch via </a:t>
            </a:r>
            <a:r>
              <a:rPr lang="en-US" sz="1800" dirty="0" err="1"/>
              <a:t>Bluethooth</a:t>
            </a:r>
            <a:r>
              <a:rPr lang="en-US" sz="1800" dirty="0"/>
              <a:t> when taking a glucose, blood pressure or weight reading.  Or, they can manually enter their readings anytime.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0620" y="1600200"/>
            <a:ext cx="2442980" cy="5160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786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manda.schmeltz\Desktop\diabetes screen shots\Blood Glucos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62" y="0"/>
            <a:ext cx="4904018" cy="653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E47A2A-44DE-E949-AF4A-7645745CDA62}"/>
              </a:ext>
            </a:extLst>
          </p:cNvPr>
          <p:cNvSpPr txBox="1"/>
          <p:nvPr/>
        </p:nvSpPr>
        <p:spPr>
          <a:xfrm>
            <a:off x="6400800" y="609600"/>
            <a:ext cx="2057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graph is an example of a patient’s 7-day history of blood glucose.  In addition, their daily values entered, with detail (before meal, fasting, after meal, etc.) are shown below the chart.</a:t>
            </a:r>
          </a:p>
        </p:txBody>
      </p:sp>
    </p:spTree>
    <p:extLst>
      <p:ext uri="{BB962C8B-B14F-4D97-AF65-F5344CB8AC3E}">
        <p14:creationId xmlns:p14="http://schemas.microsoft.com/office/powerpoint/2010/main" val="3921599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manda.schmeltz\Desktop\diabetes screen shots\Blood Pressur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8218"/>
            <a:ext cx="514332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EED4867-E23A-A549-BC22-F3D951F2FBF0}"/>
              </a:ext>
            </a:extLst>
          </p:cNvPr>
          <p:cNvSpPr/>
          <p:nvPr/>
        </p:nvSpPr>
        <p:spPr>
          <a:xfrm>
            <a:off x="6705601" y="13138"/>
            <a:ext cx="2133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This graph is an example of a patient’s 7-day history of blood pressure.  In addition, their daily values entered are shown below the chart.</a:t>
            </a:r>
          </a:p>
        </p:txBody>
      </p:sp>
    </p:spTree>
    <p:extLst>
      <p:ext uri="{BB962C8B-B14F-4D97-AF65-F5344CB8AC3E}">
        <p14:creationId xmlns:p14="http://schemas.microsoft.com/office/powerpoint/2010/main" val="4173439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manda.schmeltz\Desktop\diabetes screen shots\Physical Activity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0"/>
            <a:ext cx="5132611" cy="6843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4DF0C62-1792-544E-89F9-D0C0D7958005}"/>
              </a:ext>
            </a:extLst>
          </p:cNvPr>
          <p:cNvSpPr txBox="1"/>
          <p:nvPr/>
        </p:nvSpPr>
        <p:spPr>
          <a:xfrm>
            <a:off x="6096000" y="381000"/>
            <a:ext cx="2286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graph is an example of a patient’s 7-day history of physical activity (step count).  Their daily values are shown below the chart.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6136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ACF335F8D3B4641BBD0636E97570E22" ma:contentTypeVersion="0" ma:contentTypeDescription="Create a new document." ma:contentTypeScope="" ma:versionID="a0e5a1b3b39eb02401a257d0fcca62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035A40-B362-4078-B013-A651CCC3C9B9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1935EC0-85D2-4AF7-83C8-B2E38ECAB3E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6F0597-823E-4D66-A118-BF23EF6C97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1603</TotalTime>
  <Words>355</Words>
  <Application>Microsoft Office PowerPoint</Application>
  <PresentationFormat>On-screen Show (4:3)</PresentationFormat>
  <Paragraphs>22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Clicking the yellow “alert” flame brings a patient to their message/content inbox:</vt:lpstr>
      <vt:lpstr>PowerPoint Presentation</vt:lpstr>
      <vt:lpstr>Patients synch via Bluethooth when taking a glucose, blood pressure or weight reading.  Or, they can manually enter their readings anytime.</vt:lpstr>
      <vt:lpstr>PowerPoint Presentation</vt:lpstr>
      <vt:lpstr>PowerPoint Presentation</vt:lpstr>
      <vt:lpstr>PowerPoint Presentation</vt:lpstr>
      <vt:lpstr>PowerPoint Presentation</vt:lpstr>
    </vt:vector>
  </TitlesOfParts>
  <Company>MEDCOM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Schmeltz, Amanda L CTR USARMY MEDCOM MHIC</dc:creator>
  <cp:lastModifiedBy>Ronald W Gimbel</cp:lastModifiedBy>
  <cp:revision>45</cp:revision>
  <dcterms:created xsi:type="dcterms:W3CDTF">2017-03-10T14:06:22Z</dcterms:created>
  <dcterms:modified xsi:type="dcterms:W3CDTF">2020-03-21T01:19:00Z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0x0101003ACF335F8D3B4641BBD0636E97570E22</vt:lpwstr>
  </property>
</Properties>
</file>