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8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042021-AE3A-4D39-9497-36F89AD1C4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62D9CF1-65BE-4FBB-8757-CCD681246C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62A3B5-3CC0-4F46-93F3-E5A82FBA0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8376B-1DE9-4287-84DB-AE30961E2865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EA468B-90EA-4F2A-A65D-73805E072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B8C4A2-2279-4477-BA9D-F5F238A61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923D8-ED92-44CB-A429-611A041CF1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885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172491-B367-4A7B-BB6C-E22CE8225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225AD36-CF5D-41E3-8AA2-2F31AE82BA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66C0D6E-B636-42B4-8BD5-3D30F08DB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8376B-1DE9-4287-84DB-AE30961E2865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95947C7-3654-4DDB-8AD8-B7D7ED04B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2E69B84-2B51-4922-B3EF-C4FE365B4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923D8-ED92-44CB-A429-611A041CF1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2067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287B182-B3BC-4D3A-8190-07D5ECF7A9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7FC5DBF-FE83-416C-8A17-AA6E3D2648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CEC553-EE9F-48B5-B3C3-061EE8426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8376B-1DE9-4287-84DB-AE30961E2865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7B92E4-2A47-48DA-BCDB-55EC569EA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9D2AA2F-D399-4481-A3DA-FD06D8267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923D8-ED92-44CB-A429-611A041CF1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6357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A0D372-54C0-49D6-84EF-9E2CFB186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4FF2CF-76E9-438D-A340-1CB5311357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70ED39-3B06-4F6C-9E10-4479C7158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8376B-1DE9-4287-84DB-AE30961E2865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A419D1-9261-420F-83E6-17D5F17BA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F39D02-1DFE-412B-828E-D057085E1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923D8-ED92-44CB-A429-611A041CF1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8747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C7E8CC-F6C5-4C48-B6A1-93458D79D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025ABDC-6CF2-43A8-BD6A-3E6F52D62B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AB43AA-F1D2-4E4B-B63B-B2AA3AC6A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8376B-1DE9-4287-84DB-AE30961E2865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AA5B9D-4F82-417B-9932-591C8DE7D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1A8D23-932F-4EFF-AD42-19E9838C8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923D8-ED92-44CB-A429-611A041CF1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89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170A6B-1EDA-48DA-B737-18FC34BCA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76D6A8-82D7-4C87-9C32-52C0A3BFDC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FEAC1A2-85E6-4FAB-BD7B-09FF9064EE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15ACAC9-459B-4670-9EA5-1EB1D2F08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8376B-1DE9-4287-84DB-AE30961E2865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39B0F3F-430D-4699-8C53-9C38A453D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B0E2A24-4B72-4E72-8309-BDF7D9F02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923D8-ED92-44CB-A429-611A041CF1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592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6FB83D-3122-4EBD-B76D-16EACF4AF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AC1462-8DF3-477A-B3E4-FCFDE208D2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F5210E8-4046-4179-A5C7-DD729C4F56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B6C278F-E51A-4F32-9032-3D3ABB31B1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BFD7F5B-DF5F-426D-ABFA-67A758484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1E95ECB-9E27-45D2-B6EB-59A3822B6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8376B-1DE9-4287-84DB-AE30961E2865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728A670-817C-45B9-A9A5-E887A4177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95CC95D-F04E-40A5-B34B-2A7BABEDA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923D8-ED92-44CB-A429-611A041CF1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204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55D706-7EC3-4AE0-A1D9-B9F6FAB57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7EC25DB-1718-43F1-A1A6-95D296461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8376B-1DE9-4287-84DB-AE30961E2865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179AB19-A263-4F90-BCC1-4290CC41A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BB1753D-5928-491A-B6BF-3C13C26D9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923D8-ED92-44CB-A429-611A041CF1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6032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B3CF727-B8A0-4B62-B86B-BB7E920DD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8376B-1DE9-4287-84DB-AE30961E2865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87BADF3-860A-4731-8EE8-7BEAFD605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CBC6586-BEDC-4729-92DA-47BAB9029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923D8-ED92-44CB-A429-611A041CF1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1929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24A231-7635-4AF5-85AA-70C48116F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799A09-912E-4022-9A9D-9FE24588E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35576CD-7DB9-41B3-9608-F664C26A9C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402937-85D2-46D4-AC1A-856018E1B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8376B-1DE9-4287-84DB-AE30961E2865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8EEF175-C173-4360-9B80-77EBACF3E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A00151-8CA6-4A87-BAF8-AB734504D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923D8-ED92-44CB-A429-611A041CF1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0427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4C7F54-381E-42CE-92B3-A92000A7E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67DFD34-4D46-4CF2-8BA0-58145214A9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18369D1-BB09-4890-987C-D22C2B7DE7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77FFE80-83CB-4E2C-A9C7-D9B0DB877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8376B-1DE9-4287-84DB-AE30961E2865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E71BF7A-56E7-434A-B008-252E558F2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A007ABB-F3F4-423A-80D2-29A319FFD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923D8-ED92-44CB-A429-611A041CF1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419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C6810E8-FEB2-4A2B-89AD-88C67D2E1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29706FF-4F98-48A9-9186-68B808FBEE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C44D91-BA10-48FA-8F12-7407CADF1A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8376B-1DE9-4287-84DB-AE30961E2865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83137D-A5CB-405A-ADA7-14A8CCFEC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B0B04F-5F5E-41BD-92CC-169EA315D1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923D8-ED92-44CB-A429-611A041CF1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902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A4505B66-E559-47EC-BDBA-85517E5136E6}"/>
              </a:ext>
            </a:extLst>
          </p:cNvPr>
          <p:cNvCxnSpPr/>
          <p:nvPr/>
        </p:nvCxnSpPr>
        <p:spPr>
          <a:xfrm>
            <a:off x="3490838" y="4234960"/>
            <a:ext cx="30960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FDF9CA4-CBF4-4218-8EB9-680C2AC9E463}"/>
              </a:ext>
            </a:extLst>
          </p:cNvPr>
          <p:cNvSpPr/>
          <p:nvPr/>
        </p:nvSpPr>
        <p:spPr>
          <a:xfrm>
            <a:off x="2566447" y="3700386"/>
            <a:ext cx="919649" cy="537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b="1" dirty="0">
                <a:latin typeface="+mn-ea"/>
              </a:rPr>
              <a:t>Diet</a:t>
            </a:r>
            <a:endParaRPr lang="ja-JP" altLang="en-US" sz="2800" b="1" dirty="0">
              <a:latin typeface="+mn-ea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9A932CB-FBB1-4909-ABD8-32A53E594CD5}"/>
              </a:ext>
            </a:extLst>
          </p:cNvPr>
          <p:cNvCxnSpPr/>
          <p:nvPr/>
        </p:nvCxnSpPr>
        <p:spPr>
          <a:xfrm flipV="1">
            <a:off x="3517164" y="2970483"/>
            <a:ext cx="0" cy="1260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3A28C7E-461C-4414-AF33-17DCF676FEA4}"/>
              </a:ext>
            </a:extLst>
          </p:cNvPr>
          <p:cNvSpPr/>
          <p:nvPr/>
        </p:nvSpPr>
        <p:spPr>
          <a:xfrm>
            <a:off x="3137593" y="2741333"/>
            <a:ext cx="11475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/>
              <a:t>7-week old</a:t>
            </a:r>
            <a:endParaRPr lang="ja-JP" altLang="en-US" sz="1400" b="1" dirty="0">
              <a:latin typeface="+mn-ea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9E6305D-BB4F-4797-8D50-ADF8758BCF5E}"/>
              </a:ext>
            </a:extLst>
          </p:cNvPr>
          <p:cNvSpPr/>
          <p:nvPr/>
        </p:nvSpPr>
        <p:spPr>
          <a:xfrm>
            <a:off x="4073595" y="2443562"/>
            <a:ext cx="1285975" cy="307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/>
              <a:t>8-week old</a:t>
            </a:r>
            <a:endParaRPr lang="en-US" altLang="ja-JP" sz="1400" b="1" dirty="0">
              <a:latin typeface="+mn-ea"/>
            </a:endParaRPr>
          </a:p>
        </p:txBody>
      </p:sp>
      <p:cxnSp>
        <p:nvCxnSpPr>
          <p:cNvPr id="9" name="曲線コネクタ 10">
            <a:extLst>
              <a:ext uri="{FF2B5EF4-FFF2-40B4-BE49-F238E27FC236}">
                <a16:creationId xmlns:a16="http://schemas.microsoft.com/office/drawing/2014/main" id="{7540FF9C-E2E5-439B-89DA-243F3AED6698}"/>
              </a:ext>
            </a:extLst>
          </p:cNvPr>
          <p:cNvCxnSpPr/>
          <p:nvPr/>
        </p:nvCxnSpPr>
        <p:spPr>
          <a:xfrm rot="16200000" flipV="1">
            <a:off x="5775567" y="3419747"/>
            <a:ext cx="1681942" cy="432048"/>
          </a:xfrm>
          <a:prstGeom prst="curved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曲線コネクタ 11">
            <a:extLst>
              <a:ext uri="{FF2B5EF4-FFF2-40B4-BE49-F238E27FC236}">
                <a16:creationId xmlns:a16="http://schemas.microsoft.com/office/drawing/2014/main" id="{98EFDA55-CEAF-42F9-BFD0-8FE3DD9D191B}"/>
              </a:ext>
            </a:extLst>
          </p:cNvPr>
          <p:cNvCxnSpPr/>
          <p:nvPr/>
        </p:nvCxnSpPr>
        <p:spPr>
          <a:xfrm rot="16200000" flipV="1">
            <a:off x="5919583" y="3419747"/>
            <a:ext cx="1681942" cy="432048"/>
          </a:xfrm>
          <a:prstGeom prst="curved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7748CC59-0353-45B1-9135-D41201457D24}"/>
              </a:ext>
            </a:extLst>
          </p:cNvPr>
          <p:cNvCxnSpPr/>
          <p:nvPr/>
        </p:nvCxnSpPr>
        <p:spPr>
          <a:xfrm>
            <a:off x="7066240" y="4234960"/>
            <a:ext cx="19800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1F4F7F82-D6D1-47E8-8B3B-D4B6F1C437F1}"/>
              </a:ext>
            </a:extLst>
          </p:cNvPr>
          <p:cNvCxnSpPr/>
          <p:nvPr/>
        </p:nvCxnSpPr>
        <p:spPr>
          <a:xfrm flipV="1">
            <a:off x="4498950" y="2719766"/>
            <a:ext cx="0" cy="1548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8E1960B-BC5F-40F5-A3C6-F9C53C0DD63D}"/>
              </a:ext>
            </a:extLst>
          </p:cNvPr>
          <p:cNvSpPr/>
          <p:nvPr/>
        </p:nvSpPr>
        <p:spPr>
          <a:xfrm>
            <a:off x="3549400" y="3730032"/>
            <a:ext cx="949551" cy="50405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b="1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23CC5FB-20FA-40D4-9D56-966570E708DC}"/>
              </a:ext>
            </a:extLst>
          </p:cNvPr>
          <p:cNvSpPr txBox="1"/>
          <p:nvPr/>
        </p:nvSpPr>
        <p:spPr>
          <a:xfrm>
            <a:off x="3588869" y="3808513"/>
            <a:ext cx="898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/>
              <a:t>CE-Ⅱ</a:t>
            </a:r>
            <a:endParaRPr lang="ja-JP" altLang="en-US" sz="2000" b="1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7FB71B1-F9A5-4EF1-B682-4B80539F160F}"/>
              </a:ext>
            </a:extLst>
          </p:cNvPr>
          <p:cNvSpPr txBox="1"/>
          <p:nvPr/>
        </p:nvSpPr>
        <p:spPr>
          <a:xfrm>
            <a:off x="4536000" y="3212619"/>
            <a:ext cx="22458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/>
              <a:t>0.75% adenine(±)</a:t>
            </a:r>
          </a:p>
          <a:p>
            <a:r>
              <a:rPr lang="en-US" altLang="ja-JP" sz="1400" b="1" dirty="0"/>
              <a:t>0.9% Ca</a:t>
            </a:r>
          </a:p>
          <a:p>
            <a:r>
              <a:rPr lang="en-US" altLang="ja-JP" sz="1400" b="1" dirty="0"/>
              <a:t>0.7 or 1.3% Pi</a:t>
            </a:r>
          </a:p>
          <a:p>
            <a:r>
              <a:rPr lang="en-US" altLang="ja-JP" sz="1400" b="1" dirty="0"/>
              <a:t>1000 IU/kg Vitamin D</a:t>
            </a:r>
            <a:endParaRPr lang="ja-JP" altLang="en-US" sz="1400" b="1" dirty="0">
              <a:latin typeface="+mn-ea"/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E32CE5FA-CB0A-4E9E-8A09-2AA18039F9D7}"/>
              </a:ext>
            </a:extLst>
          </p:cNvPr>
          <p:cNvCxnSpPr/>
          <p:nvPr/>
        </p:nvCxnSpPr>
        <p:spPr>
          <a:xfrm>
            <a:off x="4498909" y="3107952"/>
            <a:ext cx="16920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B088EA36-8B29-4BC9-8BF3-2487AF47B004}"/>
              </a:ext>
            </a:extLst>
          </p:cNvPr>
          <p:cNvCxnSpPr/>
          <p:nvPr/>
        </p:nvCxnSpPr>
        <p:spPr>
          <a:xfrm>
            <a:off x="6667303" y="3112924"/>
            <a:ext cx="23760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F019EB5-A1FC-4D45-84CB-7F52BCF09D4E}"/>
              </a:ext>
            </a:extLst>
          </p:cNvPr>
          <p:cNvSpPr/>
          <p:nvPr/>
        </p:nvSpPr>
        <p:spPr>
          <a:xfrm>
            <a:off x="8509735" y="2264781"/>
            <a:ext cx="1549568" cy="307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/>
              <a:t>10-week old</a:t>
            </a:r>
            <a:endParaRPr lang="en-US" altLang="ja-JP" sz="1400" b="1" dirty="0">
              <a:latin typeface="+mn-ea"/>
            </a:endParaRP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30D195DD-9E02-4A8C-A76B-245B31842461}"/>
              </a:ext>
            </a:extLst>
          </p:cNvPr>
          <p:cNvCxnSpPr/>
          <p:nvPr/>
        </p:nvCxnSpPr>
        <p:spPr>
          <a:xfrm flipV="1">
            <a:off x="9025638" y="2519594"/>
            <a:ext cx="0" cy="169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613B08A-5F4A-405A-BE2A-C7378059D722}"/>
              </a:ext>
            </a:extLst>
          </p:cNvPr>
          <p:cNvSpPr/>
          <p:nvPr/>
        </p:nvSpPr>
        <p:spPr>
          <a:xfrm>
            <a:off x="6484084" y="4520899"/>
            <a:ext cx="36547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/>
              <a:t>Parathyroid glands were removed</a:t>
            </a:r>
            <a:endParaRPr lang="ja-JP" altLang="en-US" sz="1600" b="1" dirty="0"/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AF383532-D3F6-43D9-9ED5-9A52B3C61382}"/>
              </a:ext>
            </a:extLst>
          </p:cNvPr>
          <p:cNvCxnSpPr/>
          <p:nvPr/>
        </p:nvCxnSpPr>
        <p:spPr>
          <a:xfrm flipV="1">
            <a:off x="7313373" y="2914549"/>
            <a:ext cx="0" cy="133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0D71CB1-1453-48FD-AD3E-C6B858531EF8}"/>
              </a:ext>
            </a:extLst>
          </p:cNvPr>
          <p:cNvSpPr txBox="1"/>
          <p:nvPr/>
        </p:nvSpPr>
        <p:spPr>
          <a:xfrm>
            <a:off x="935553" y="1307107"/>
            <a:ext cx="2550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S1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9D00E99-E352-438C-92AA-8C94C44B1FCB}"/>
              </a:ext>
            </a:extLst>
          </p:cNvPr>
          <p:cNvSpPr/>
          <p:nvPr/>
        </p:nvSpPr>
        <p:spPr>
          <a:xfrm>
            <a:off x="6586837" y="2659237"/>
            <a:ext cx="21472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/>
              <a:t>8-week and 5 days old</a:t>
            </a:r>
            <a:endParaRPr lang="en-US" altLang="ja-JP" sz="1400" b="1" dirty="0">
              <a:latin typeface="+mn-ea"/>
            </a:endParaRP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D050596E-B5DB-442E-97C4-7D2EA2B5F07E}"/>
              </a:ext>
            </a:extLst>
          </p:cNvPr>
          <p:cNvCxnSpPr/>
          <p:nvPr/>
        </p:nvCxnSpPr>
        <p:spPr>
          <a:xfrm flipV="1">
            <a:off x="7313373" y="4267766"/>
            <a:ext cx="0" cy="25313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78FDAA9F-D4AA-4C70-BED2-6ED3BFFBB788}"/>
              </a:ext>
            </a:extLst>
          </p:cNvPr>
          <p:cNvCxnSpPr/>
          <p:nvPr/>
        </p:nvCxnSpPr>
        <p:spPr>
          <a:xfrm flipV="1">
            <a:off x="9025638" y="4267766"/>
            <a:ext cx="0" cy="25313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2781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オブジェクト 5">
            <a:extLst>
              <a:ext uri="{FF2B5EF4-FFF2-40B4-BE49-F238E27FC236}">
                <a16:creationId xmlns:a16="http://schemas.microsoft.com/office/drawing/2014/main" id="{F5B84128-2EC1-457F-B2FA-4D1D3287B1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9192933"/>
              </p:ext>
            </p:extLst>
          </p:nvPr>
        </p:nvGraphicFramePr>
        <p:xfrm>
          <a:off x="8946262" y="1825448"/>
          <a:ext cx="3017837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Acrobat Document" r:id="rId3" imgW="3017520" imgH="2742917" progId="AcroExch.Document.DC">
                  <p:embed/>
                </p:oleObj>
              </mc:Choice>
              <mc:Fallback>
                <p:oleObj name="Acrobat Document" r:id="rId3" imgW="3017520" imgH="274291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946262" y="1825448"/>
                        <a:ext cx="3017837" cy="274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オブジェクト 4">
            <a:extLst>
              <a:ext uri="{FF2B5EF4-FFF2-40B4-BE49-F238E27FC236}">
                <a16:creationId xmlns:a16="http://schemas.microsoft.com/office/drawing/2014/main" id="{E32761A8-64FE-4596-89BA-DF69947651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4169176"/>
              </p:ext>
            </p:extLst>
          </p:nvPr>
        </p:nvGraphicFramePr>
        <p:xfrm>
          <a:off x="6096000" y="1825448"/>
          <a:ext cx="3017837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Acrobat Document" r:id="rId5" imgW="3017520" imgH="2742917" progId="AcroExch.Document.DC">
                  <p:embed/>
                </p:oleObj>
              </mc:Choice>
              <mc:Fallback>
                <p:oleObj name="Acrobat Document" r:id="rId5" imgW="3017520" imgH="274291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96000" y="1825448"/>
                        <a:ext cx="3017837" cy="274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オブジェクト 2">
            <a:extLst>
              <a:ext uri="{FF2B5EF4-FFF2-40B4-BE49-F238E27FC236}">
                <a16:creationId xmlns:a16="http://schemas.microsoft.com/office/drawing/2014/main" id="{48630535-1C99-48DA-8533-79C619ACA9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2812070"/>
              </p:ext>
            </p:extLst>
          </p:nvPr>
        </p:nvGraphicFramePr>
        <p:xfrm>
          <a:off x="3245738" y="1825448"/>
          <a:ext cx="3017837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Acrobat Document" r:id="rId7" imgW="3017520" imgH="2742917" progId="AcroExch.Document.DC">
                  <p:embed/>
                </p:oleObj>
              </mc:Choice>
              <mc:Fallback>
                <p:oleObj name="Acrobat Document" r:id="rId7" imgW="3017520" imgH="274291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45738" y="1825448"/>
                        <a:ext cx="3017837" cy="274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オブジェクト 1">
            <a:extLst>
              <a:ext uri="{FF2B5EF4-FFF2-40B4-BE49-F238E27FC236}">
                <a16:creationId xmlns:a16="http://schemas.microsoft.com/office/drawing/2014/main" id="{C31244EA-1534-4B93-88D2-9AB0221BB5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4888596"/>
              </p:ext>
            </p:extLst>
          </p:nvPr>
        </p:nvGraphicFramePr>
        <p:xfrm>
          <a:off x="395476" y="1825448"/>
          <a:ext cx="3017837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Acrobat Document" r:id="rId9" imgW="3017520" imgH="2742917" progId="AcroExch.Document.DC">
                  <p:embed/>
                </p:oleObj>
              </mc:Choice>
              <mc:Fallback>
                <p:oleObj name="Acrobat Document" r:id="rId9" imgW="3017520" imgH="274291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95476" y="1825448"/>
                        <a:ext cx="3017837" cy="274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223900" y="733366"/>
            <a:ext cx="2550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S2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72084" y="1825446"/>
            <a:ext cx="516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kumimoji="1"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422236" y="1825444"/>
            <a:ext cx="466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kumimoji="1"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7C1FECA-78C4-4287-9DB7-94C7DA1B4015}"/>
              </a:ext>
            </a:extLst>
          </p:cNvPr>
          <p:cNvSpPr txBox="1"/>
          <p:nvPr/>
        </p:nvSpPr>
        <p:spPr>
          <a:xfrm rot="16200000">
            <a:off x="-685720" y="2849242"/>
            <a:ext cx="2013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methylation</a:t>
            </a:r>
            <a:endParaRPr kumimoji="1"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">
            <a:extLst>
              <a:ext uri="{FF2B5EF4-FFF2-40B4-BE49-F238E27FC236}">
                <a16:creationId xmlns:a16="http://schemas.microsoft.com/office/drawing/2014/main" id="{D6475BDE-AFFA-4CCD-B463-A95CF3E50A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084" y="4586030"/>
            <a:ext cx="683742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itchFamily="17" charset="-128"/>
                <a:cs typeface="Times New Roman" panose="02020603050405020304" pitchFamily="18" charset="0"/>
              </a:rPr>
              <a:t>Number of animals: Control NP group, 6; Control HP group, 6; CKD NP group,</a:t>
            </a:r>
            <a:r>
              <a:rPr kumimoji="1" lang="en-US" altLang="ja-JP" sz="12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itchFamily="17" charset="-128"/>
                <a:cs typeface="Times New Roman" panose="02020603050405020304" pitchFamily="18" charset="0"/>
              </a:rPr>
              <a:t> 6; CKD HP group, 6</a:t>
            </a:r>
            <a:endParaRPr kumimoji="1" lang="en-US" altLang="ja-JP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ＭＳ 明朝" pitchFamily="17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Results are mean ± SD.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itchFamily="17" charset="-128"/>
                <a:cs typeface="Times New Roman" panose="02020603050405020304" pitchFamily="18" charset="0"/>
              </a:rPr>
              <a:t>a P&lt;0.0083 vs. the </a:t>
            </a:r>
            <a:r>
              <a:rPr lang="en-US" altLang="ja-JP" sz="1200" b="1" dirty="0">
                <a:latin typeface="Times New Roman" panose="02020603050405020304" pitchFamily="18" charset="0"/>
                <a:ea typeface="ＭＳ 明朝" pitchFamily="17" charset="-128"/>
                <a:cs typeface="Times New Roman" panose="02020603050405020304" pitchFamily="18" charset="0"/>
              </a:rPr>
              <a:t>Control NP </a:t>
            </a:r>
            <a:r>
              <a:rPr kumimoji="1" lang="en-US" altLang="ja-JP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itchFamily="17" charset="-128"/>
                <a:cs typeface="Times New Roman" panose="02020603050405020304" pitchFamily="18" charset="0"/>
              </a:rPr>
              <a:t>group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latin typeface="Times New Roman" panose="02020603050405020304" pitchFamily="18" charset="0"/>
                <a:ea typeface="ＭＳ 明朝" pitchFamily="17" charset="-128"/>
                <a:cs typeface="Times New Roman" panose="02020603050405020304" pitchFamily="18" charset="0"/>
              </a:rPr>
              <a:t>b P&lt;0.0083 vs. the Control HP group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200" b="1" dirty="0">
                <a:latin typeface="Times New Roman" panose="02020603050405020304" pitchFamily="18" charset="0"/>
                <a:ea typeface="ＭＳ 明朝" pitchFamily="17" charset="-128"/>
                <a:cs typeface="Times New Roman" panose="02020603050405020304" pitchFamily="18" charset="0"/>
              </a:rPr>
              <a:t>c P&lt;0.0083 vs. the CKD NP group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200" b="1" dirty="0">
                <a:latin typeface="Times New Roman" panose="02020603050405020304" pitchFamily="18" charset="0"/>
                <a:ea typeface="ＭＳ 明朝" pitchFamily="17" charset="-128"/>
                <a:cs typeface="Times New Roman" panose="02020603050405020304" pitchFamily="18" charset="0"/>
              </a:rPr>
              <a:t>The mean difference is significant at the 0.0083 level for Bonferroni test.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D5864C0-F6C3-4FAE-A685-84322AD3C2A5}"/>
              </a:ext>
            </a:extLst>
          </p:cNvPr>
          <p:cNvSpPr txBox="1"/>
          <p:nvPr/>
        </p:nvSpPr>
        <p:spPr>
          <a:xfrm>
            <a:off x="6274923" y="1825445"/>
            <a:ext cx="466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endParaRPr kumimoji="1"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F064B40-0E5D-4AC2-B523-4D2BB7C5D64E}"/>
              </a:ext>
            </a:extLst>
          </p:cNvPr>
          <p:cNvSpPr txBox="1"/>
          <p:nvPr/>
        </p:nvSpPr>
        <p:spPr>
          <a:xfrm>
            <a:off x="9113836" y="1825443"/>
            <a:ext cx="466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</a:t>
            </a:r>
            <a:endParaRPr kumimoji="1"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AE4146F-993D-4DA4-96CE-8FFDF19A3CB8}"/>
              </a:ext>
            </a:extLst>
          </p:cNvPr>
          <p:cNvSpPr txBox="1"/>
          <p:nvPr/>
        </p:nvSpPr>
        <p:spPr>
          <a:xfrm>
            <a:off x="1471032" y="1825446"/>
            <a:ext cx="11545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CaSR</a:t>
            </a:r>
            <a:r>
              <a:rPr kumimoji="1"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HapII</a:t>
            </a:r>
            <a:endParaRPr kumimoji="1"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9D627F0-5CA3-4C0C-B01F-55360BDAD5D3}"/>
              </a:ext>
            </a:extLst>
          </p:cNvPr>
          <p:cNvSpPr txBox="1"/>
          <p:nvPr/>
        </p:nvSpPr>
        <p:spPr>
          <a:xfrm>
            <a:off x="4322538" y="1825447"/>
            <a:ext cx="11545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CaSR</a:t>
            </a:r>
            <a:r>
              <a:rPr kumimoji="1"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HhaI</a:t>
            </a:r>
            <a:endParaRPr kumimoji="1"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A32368F-F7D1-4AD0-8B9B-AE3CC194E8F8}"/>
              </a:ext>
            </a:extLst>
          </p:cNvPr>
          <p:cNvSpPr txBox="1"/>
          <p:nvPr/>
        </p:nvSpPr>
        <p:spPr>
          <a:xfrm>
            <a:off x="7111435" y="1825448"/>
            <a:ext cx="11545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VDR </a:t>
            </a:r>
            <a:r>
              <a:rPr lang="en-US" altLang="ja-JP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HapII</a:t>
            </a:r>
            <a:endParaRPr kumimoji="1"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0D49765-9778-426D-A77B-473B2E33EBEB}"/>
              </a:ext>
            </a:extLst>
          </p:cNvPr>
          <p:cNvSpPr txBox="1"/>
          <p:nvPr/>
        </p:nvSpPr>
        <p:spPr>
          <a:xfrm>
            <a:off x="9961697" y="1825446"/>
            <a:ext cx="11545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VDR </a:t>
            </a:r>
            <a:r>
              <a:rPr lang="en-US" altLang="ja-JP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HhaI</a:t>
            </a:r>
            <a:endParaRPr kumimoji="1"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69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3397EB2-09F3-4BCA-AA4F-AEC4F7FD327A}"/>
              </a:ext>
            </a:extLst>
          </p:cNvPr>
          <p:cNvSpPr txBox="1"/>
          <p:nvPr/>
        </p:nvSpPr>
        <p:spPr>
          <a:xfrm>
            <a:off x="785374" y="633410"/>
            <a:ext cx="2550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S3</a:t>
            </a:r>
          </a:p>
        </p:txBody>
      </p:sp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7BEFF15C-E939-4551-A8D8-803234F12B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0172858"/>
              </p:ext>
            </p:extLst>
          </p:nvPr>
        </p:nvGraphicFramePr>
        <p:xfrm>
          <a:off x="3623805" y="1841909"/>
          <a:ext cx="3017837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Acrobat Document" r:id="rId3" imgW="3017520" imgH="2742917" progId="AcroExch.Document.DC">
                  <p:embed/>
                </p:oleObj>
              </mc:Choice>
              <mc:Fallback>
                <p:oleObj name="Acrobat Document" r:id="rId3" imgW="3017520" imgH="2742917" progId="AcroExch.Document.DC">
                  <p:embed/>
                  <p:pic>
                    <p:nvPicPr>
                      <p:cNvPr id="18" name="オブジェクト 17">
                        <a:extLst>
                          <a:ext uri="{FF2B5EF4-FFF2-40B4-BE49-F238E27FC236}">
                            <a16:creationId xmlns:a16="http://schemas.microsoft.com/office/drawing/2014/main" id="{2B70C998-3C1D-4812-B9CB-27E0A17DA3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23805" y="1841909"/>
                        <a:ext cx="3017837" cy="274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A07B355-F658-4B21-BC6D-846C4C8D93A5}"/>
              </a:ext>
            </a:extLst>
          </p:cNvPr>
          <p:cNvSpPr txBox="1"/>
          <p:nvPr/>
        </p:nvSpPr>
        <p:spPr>
          <a:xfrm>
            <a:off x="4448448" y="1841909"/>
            <a:ext cx="1514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Klotho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ja-JP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ActB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79878ECC-3EA0-4C39-A2A4-2D5417E477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5415" y="4839595"/>
            <a:ext cx="676697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itchFamily="17" charset="-128"/>
                <a:cs typeface="Times New Roman" panose="02020603050405020304" pitchFamily="18" charset="0"/>
              </a:rPr>
              <a:t>Number of animals: Control NP group, 6; Control HP group, 6; CKD NP group,</a:t>
            </a:r>
            <a:r>
              <a:rPr kumimoji="1" lang="en-US" altLang="ja-JP" sz="12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itchFamily="17" charset="-128"/>
                <a:cs typeface="Times New Roman" panose="02020603050405020304" pitchFamily="18" charset="0"/>
              </a:rPr>
              <a:t> 6; CKD HP group, 6</a:t>
            </a:r>
            <a:endParaRPr kumimoji="1" lang="en-US" altLang="ja-JP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ＭＳ 明朝" pitchFamily="17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Results are mean ± SD.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itchFamily="17" charset="-128"/>
                <a:cs typeface="Times New Roman" panose="02020603050405020304" pitchFamily="18" charset="0"/>
              </a:rPr>
              <a:t>a P&lt;0.0083 vs. the </a:t>
            </a:r>
            <a:r>
              <a:rPr lang="en-US" altLang="ja-JP" sz="1200" b="1" dirty="0">
                <a:latin typeface="Times New Roman" panose="02020603050405020304" pitchFamily="18" charset="0"/>
                <a:ea typeface="ＭＳ 明朝" pitchFamily="17" charset="-128"/>
                <a:cs typeface="Times New Roman" panose="02020603050405020304" pitchFamily="18" charset="0"/>
              </a:rPr>
              <a:t>Control NP </a:t>
            </a:r>
            <a:r>
              <a:rPr kumimoji="1" lang="en-US" altLang="ja-JP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itchFamily="17" charset="-128"/>
                <a:cs typeface="Times New Roman" panose="02020603050405020304" pitchFamily="18" charset="0"/>
              </a:rPr>
              <a:t>group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latin typeface="Times New Roman" panose="02020603050405020304" pitchFamily="18" charset="0"/>
                <a:ea typeface="ＭＳ 明朝" pitchFamily="17" charset="-128"/>
                <a:cs typeface="Times New Roman" panose="02020603050405020304" pitchFamily="18" charset="0"/>
              </a:rPr>
              <a:t>b P&lt;0.0083 vs. the Control HP group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200" b="1" dirty="0">
                <a:latin typeface="Times New Roman" panose="02020603050405020304" pitchFamily="18" charset="0"/>
                <a:ea typeface="ＭＳ 明朝" pitchFamily="17" charset="-128"/>
                <a:cs typeface="Times New Roman" panose="02020603050405020304" pitchFamily="18" charset="0"/>
              </a:rPr>
              <a:t>c P&lt;0.0083 vs. the CKD NP group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200" b="1" dirty="0">
                <a:latin typeface="Times New Roman" panose="02020603050405020304" pitchFamily="18" charset="0"/>
                <a:ea typeface="ＭＳ 明朝" pitchFamily="17" charset="-128"/>
                <a:cs typeface="Times New Roman" panose="02020603050405020304" pitchFamily="18" charset="0"/>
              </a:rPr>
              <a:t>The mean difference is significant at the 0.0083 level for Bonferroni test.</a:t>
            </a:r>
          </a:p>
        </p:txBody>
      </p:sp>
    </p:spTree>
    <p:extLst>
      <p:ext uri="{BB962C8B-B14F-4D97-AF65-F5344CB8AC3E}">
        <p14:creationId xmlns:p14="http://schemas.microsoft.com/office/powerpoint/2010/main" val="3999979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221</Words>
  <Application>Microsoft Office PowerPoint</Application>
  <PresentationFormat>ワイド画面</PresentationFormat>
  <Paragraphs>36</Paragraphs>
  <Slides>3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游ゴシック</vt:lpstr>
      <vt:lpstr>游ゴシック Light</vt:lpstr>
      <vt:lpstr>Arial</vt:lpstr>
      <vt:lpstr>Times New Roman</vt:lpstr>
      <vt:lpstr>Office テーマ</vt:lpstr>
      <vt:lpstr>Acrobat Document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威人 内山</dc:creator>
  <cp:lastModifiedBy>威人 内山</cp:lastModifiedBy>
  <cp:revision>6</cp:revision>
  <dcterms:created xsi:type="dcterms:W3CDTF">2019-12-12T10:01:10Z</dcterms:created>
  <dcterms:modified xsi:type="dcterms:W3CDTF">2020-04-27T00:42:38Z</dcterms:modified>
</cp:coreProperties>
</file>