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84" r:id="rId3"/>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7" d="100"/>
          <a:sy n="77" d="100"/>
        </p:scale>
        <p:origin x="18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6" Type="http://schemas.openxmlformats.org/officeDocument/2006/relationships/tableStyles" Target="tableStyles.xml"/><Relationship Id="rId5" Type="http://schemas.openxmlformats.org/officeDocument/2006/relationships/viewProps" Target="viewProps.xml"/><Relationship Id="rId4" Type="http://schemas.openxmlformats.org/officeDocument/2006/relationships/presProps" Target="presProps.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514350" y="2840568"/>
            <a:ext cx="5829300" cy="1960033"/>
          </a:xfrm>
        </p:spPr>
        <p:txBody>
          <a:bodyPr/>
          <a:lstStyle/>
          <a:p>
            <a:r>
              <a:rPr lang="zh-CN" altLang="en-US"/>
              <a:t>单击此处编辑母版标题样式</a:t>
            </a:r>
            <a:endParaRPr lang="zh-CN" altLang="en-US"/>
          </a:p>
        </p:txBody>
      </p:sp>
      <p:sp>
        <p:nvSpPr>
          <p:cNvPr id="3" name="副标题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4972050" y="366185"/>
            <a:ext cx="1543050" cy="7802033"/>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342900" y="366185"/>
            <a:ext cx="4514850" cy="7802033"/>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541735" y="5875867"/>
            <a:ext cx="5829300" cy="1816100"/>
          </a:xfrm>
        </p:spPr>
        <p:txBody>
          <a:bodyPr anchor="t"/>
          <a:lstStyle>
            <a:lvl1pPr algn="l">
              <a:defRPr sz="4000" b="1" cap="all"/>
            </a:lvl1pPr>
          </a:lstStyle>
          <a:p>
            <a:r>
              <a:rPr lang="zh-CN" altLang="en-US"/>
              <a:t>单击此处编辑母版标题样式</a:t>
            </a:r>
            <a:endParaRPr lang="zh-CN" altLang="en-US"/>
          </a:p>
        </p:txBody>
      </p:sp>
      <p:sp>
        <p:nvSpPr>
          <p:cNvPr id="3" name="文本占位符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endParaRPr lang="zh-CN" altLang="en-US"/>
          </a:p>
        </p:txBody>
      </p:sp>
      <p:sp>
        <p:nvSpPr>
          <p:cNvPr id="3" name="文本占位符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342900" y="364067"/>
            <a:ext cx="2256235" cy="1549400"/>
          </a:xfrm>
        </p:spPr>
        <p:txBody>
          <a:bodyPr anchor="b"/>
          <a:lstStyle>
            <a:lvl1pPr algn="l">
              <a:defRPr sz="2000" b="1"/>
            </a:lvl1pPr>
          </a:lstStyle>
          <a:p>
            <a:r>
              <a:rPr lang="zh-CN" altLang="en-US"/>
              <a:t>单击此处编辑母版标题样式</a:t>
            </a:r>
            <a:endParaRPr lang="zh-CN" altLang="en-US"/>
          </a:p>
        </p:txBody>
      </p:sp>
      <p:sp>
        <p:nvSpPr>
          <p:cNvPr id="3" name="内容占位符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344216" y="6400800"/>
            <a:ext cx="4114800" cy="755651"/>
          </a:xfrm>
        </p:spPr>
        <p:txBody>
          <a:bodyPr anchor="b"/>
          <a:lstStyle>
            <a:lvl1pPr algn="l">
              <a:defRPr sz="2000" b="1"/>
            </a:lvl1pPr>
          </a:lstStyle>
          <a:p>
            <a:r>
              <a:rPr lang="zh-CN" altLang="en-US"/>
              <a:t>单击此处编辑母版标题样式</a:t>
            </a:r>
            <a:endParaRPr lang="zh-CN" altLang="en-US"/>
          </a:p>
        </p:txBody>
      </p:sp>
      <p:sp>
        <p:nvSpPr>
          <p:cNvPr id="3" name="图片占位符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894954" y="2126825"/>
            <a:ext cx="4905333" cy="4131078"/>
            <a:chOff x="737299" y="2242438"/>
            <a:chExt cx="4905333" cy="4131078"/>
          </a:xfrm>
        </p:grpSpPr>
        <p:sp>
          <p:nvSpPr>
            <p:cNvPr id="2" name="文本框 1"/>
            <p:cNvSpPr txBox="1"/>
            <p:nvPr/>
          </p:nvSpPr>
          <p:spPr>
            <a:xfrm>
              <a:off x="2748116" y="2271548"/>
              <a:ext cx="2825115" cy="2748188"/>
            </a:xfrm>
            <a:prstGeom prst="rect">
              <a:avLst/>
            </a:prstGeom>
            <a:noFill/>
          </p:spPr>
          <p:txBody>
            <a:bodyPr wrap="square" rtlCol="0" anchor="t">
              <a:spAutoFit/>
            </a:bodyPr>
            <a:lstStyle/>
            <a:p>
              <a:pPr marL="0" marR="0" lvl="0" indent="0" algn="ctr" defTabSz="914400" rtl="0" eaLnBrk="1" fontAlgn="auto" latinLnBrk="0" hangingPunct="1">
                <a:lnSpc>
                  <a:spcPct val="110000"/>
                </a:lnSpc>
                <a:spcBef>
                  <a:spcPts val="0"/>
                </a:spcBef>
                <a:spcAft>
                  <a:spcPts val="600"/>
                </a:spcAft>
                <a:buClrTx/>
                <a:buSzTx/>
                <a:buFontTx/>
                <a:buNone/>
                <a:defRPr/>
              </a:pPr>
              <a:r>
                <a:rPr kumimoji="0" lang="zh-CN" altLang="en-US" sz="9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Site</a:t>
              </a:r>
              <a:endParaRPr kumimoji="0" lang="zh-CN" altLang="en-US" sz="9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10000"/>
                </a:lnSpc>
                <a:spcBef>
                  <a:spcPts val="0"/>
                </a:spcBef>
                <a:spcAft>
                  <a:spcPts val="0"/>
                </a:spcAft>
                <a:buClrTx/>
                <a:buSzTx/>
                <a:buFontTx/>
                <a:buNone/>
                <a:defRPr/>
              </a:pPr>
              <a:r>
                <a:rPr kumimoji="0" lang="zh-CN" altLang="en-US" sz="9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VDRSARKKNN SLRLDD WVLCR IYNKKGTLEK  DRSASVNKKN NLRLDD WVLCR IYNKKGTMEK DRSASTNKKN NLRLDD WVLCR IYNKKGTMEK DVDRSARKKN SLRLDD WVLCR IYNKKGGLEK VDRSVRKKKN SLRLDD WVLCR IYNKKGATER    GRAAAGAKKG SLRLDD WVLCR LYNKKNEWEK AGRAAASKKG SLRLDD WVLCR LYNKKNEWEK DVDRSARKKN TLRLDD WVLCR IYNKKGGVEK SGSGSGSDSA SLRLDD   WVLCR IYKKNNTQRS ARKLSKSSHN ALRLDD  WVLCR IYNKKGVIER PGCDFGNKKN SLRLDD  WVLCR IYKKNNASRH PPDLTTTRKN SLRLDD   WVLCR IYKKNSSQRP SRSTPKKHHD SMRLDD  WVLCR IYKKKNPTRA PSSSSRFRNV SMRLDD    WVLCR IYKKSGQASP KPPPSCTKKN SSRLDD    WVLCR IFKKNSTISS     </a:t>
              </a:r>
              <a:endParaRPr kumimoji="0" lang="zh-CN" altLang="en-US" sz="9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10000"/>
                </a:lnSpc>
                <a:spcBef>
                  <a:spcPts val="0"/>
                </a:spcBef>
                <a:spcAft>
                  <a:spcPts val="0"/>
                </a:spcAft>
                <a:buClrTx/>
                <a:buSzTx/>
                <a:buFontTx/>
                <a:buNone/>
                <a:defRPr/>
              </a:pPr>
              <a:r>
                <a:rPr kumimoji="0" lang="zh-CN" altLang="en-US" sz="9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kumimoji="0" lang="en-US" altLang="zh-CN" sz="9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矩形 2"/>
            <p:cNvSpPr/>
            <p:nvPr/>
          </p:nvSpPr>
          <p:spPr>
            <a:xfrm>
              <a:off x="4106110" y="2528282"/>
              <a:ext cx="461209" cy="2307921"/>
            </a:xfrm>
            <a:prstGeom prst="rect">
              <a:avLst/>
            </a:prstGeom>
            <a:noFill/>
            <a:ln w="9525">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Arial" panose="020B0604020202020204" pitchFamily="34" charset="0"/>
                <a:ea typeface="宋体" panose="02010600030101010101" pitchFamily="2" charset="-122"/>
                <a:cs typeface="Arial" panose="020B0604020202020204" pitchFamily="34" charset="0"/>
              </a:endParaRPr>
            </a:p>
          </p:txBody>
        </p:sp>
        <p:sp>
          <p:nvSpPr>
            <p:cNvPr id="4" name="文本框 3"/>
            <p:cNvSpPr txBox="1"/>
            <p:nvPr/>
          </p:nvSpPr>
          <p:spPr>
            <a:xfrm>
              <a:off x="737299" y="2242438"/>
              <a:ext cx="1042670" cy="2830840"/>
            </a:xfrm>
            <a:prstGeom prst="rect">
              <a:avLst/>
            </a:prstGeom>
            <a:noFill/>
          </p:spPr>
          <p:txBody>
            <a:bodyPr wrap="square" rtlCol="0" anchor="t">
              <a:spAutoFit/>
            </a:bodyPr>
            <a:lstStyle/>
            <a:p>
              <a:pPr marL="0" marR="0" lvl="0" indent="0" algn="l" defTabSz="914400" rtl="0" eaLnBrk="1" fontAlgn="auto" latinLnBrk="0" hangingPunct="1">
                <a:lnSpc>
                  <a:spcPct val="120000"/>
                </a:lnSpc>
                <a:spcBef>
                  <a:spcPts val="0"/>
                </a:spcBef>
                <a:spcAft>
                  <a:spcPts val="600"/>
                </a:spcAft>
                <a:buClrTx/>
                <a:buSzTx/>
                <a:buFontTx/>
                <a:buNone/>
                <a:defRPr/>
              </a:pPr>
              <a:r>
                <a:rPr kumimoji="0" lang="zh-CN" altLang="en-US" sz="10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Sequence name</a:t>
              </a:r>
              <a:endParaRPr kumimoji="0" lang="zh-CN" altLang="en-US" sz="10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PgNAC59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AT5G08790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AT5G63790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Os01g66120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AT1G01720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Os03g60080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PgNAC05-2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Os05g34830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PgNAC56-1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Os11g08210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AT3G15510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AT1G61110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PgNAC41-2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Os07g48450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spcBef>
                  <a:spcPts val="0"/>
                </a:spcBef>
                <a:spcAft>
                  <a:spcPts val="0"/>
                </a:spcAft>
                <a:buClrTx/>
                <a:buSzTx/>
                <a:buFontTx/>
                <a:buNone/>
                <a:defRPr/>
              </a:pPr>
              <a:r>
                <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PgNAC48                                                            </a:t>
              </a:r>
              <a:endParaRPr kumimoji="0" lang="zh-CN" altLang="en-US" sz="1000"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文本框 4"/>
            <p:cNvSpPr txBox="1"/>
            <p:nvPr/>
          </p:nvSpPr>
          <p:spPr>
            <a:xfrm>
              <a:off x="1705446" y="2252953"/>
              <a:ext cx="490220" cy="2785378"/>
            </a:xfrm>
            <a:prstGeom prst="rect">
              <a:avLst/>
            </a:prstGeom>
            <a:noFill/>
          </p:spPr>
          <p:txBody>
            <a:bodyPr wrap="square" rtlCol="0" anchor="t">
              <a:spAutoFit/>
            </a:bodyPr>
            <a:lstStyle/>
            <a:p>
              <a:pPr marL="0" marR="0" lvl="0" indent="0" algn="ctr" defTabSz="914400" rtl="0" eaLnBrk="1" fontAlgn="auto" latinLnBrk="0" hangingPunct="1">
                <a:spcBef>
                  <a:spcPts val="0"/>
                </a:spcBef>
                <a:spcAft>
                  <a:spcPts val="600"/>
                </a:spcAft>
                <a:buClrTx/>
                <a:buSzTx/>
                <a:buFontTx/>
                <a:buNone/>
                <a:defRPr/>
              </a:pPr>
              <a:r>
                <a:rPr kumimoji="0" lang="zh-CN" altLang="en-US" sz="10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Start</a:t>
              </a:r>
              <a:endParaRPr kumimoji="0" lang="zh-CN" altLang="en-US" sz="10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145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145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188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en-US" altLang="zh-CN"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a:t>
              </a: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45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144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156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158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154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176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152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164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163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149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163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169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a:off x="2220039" y="2258315"/>
              <a:ext cx="644009" cy="2785378"/>
            </a:xfrm>
            <a:prstGeom prst="rect">
              <a:avLst/>
            </a:prstGeom>
            <a:noFill/>
          </p:spPr>
          <p:txBody>
            <a:bodyPr wrap="square" rtlCol="0" anchor="t">
              <a:spAutoFit/>
            </a:bodyPr>
            <a:lstStyle/>
            <a:p>
              <a:pPr marL="0" marR="0" lvl="0" indent="0" algn="ctr" defTabSz="914400" rtl="0" eaLnBrk="1" fontAlgn="auto" latinLnBrk="0" hangingPunct="1">
                <a:spcBef>
                  <a:spcPts val="0"/>
                </a:spcBef>
                <a:spcAft>
                  <a:spcPts val="600"/>
                </a:spcAft>
                <a:buClrTx/>
                <a:buSzTx/>
                <a:buFontTx/>
                <a:buNone/>
                <a:defRPr/>
              </a:pPr>
              <a:r>
                <a:rPr kumimoji="0" lang="zh-CN" altLang="en-US" sz="1000" b="1"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P</a:t>
              </a:r>
              <a:r>
                <a:rPr kumimoji="0" lang="zh-CN" altLang="en-US" sz="10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-value</a:t>
              </a:r>
              <a:endParaRPr kumimoji="0" lang="zh-CN" altLang="en-US" sz="1000" b="1"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8.1e-27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1.2e-25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1.2e-25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2.1e-25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4.3e-25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8.8e-25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8.8e-25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1.1e-24</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1.6e-24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1.3e-23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3.7e-23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1.2e-22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2</a:t>
              </a:r>
              <a:r>
                <a:rPr kumimoji="0" lang="en-US" altLang="zh-CN"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.0</a:t>
              </a: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e-22 4.7e-21 1.7e-20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a:p>
              <a:pPr marL="0" marR="0" lvl="0" indent="0" algn="ctr" defTabSz="914400" rtl="0" eaLnBrk="1" fontAlgn="auto" latinLnBrk="0" hangingPunct="1">
                <a:spcBef>
                  <a:spcPts val="0"/>
                </a:spcBef>
                <a:spcAft>
                  <a:spcPts val="0"/>
                </a:spcAft>
                <a:buClrTx/>
                <a:buSzTx/>
                <a:buFontTx/>
                <a:buNone/>
                <a:defRPr/>
              </a:pPr>
              <a:r>
                <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rPr>
                <a:t>                                                                                                                 </a:t>
              </a:r>
              <a:endParaRPr kumimoji="0" lang="zh-CN" altLang="en-US" sz="10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Rectangle 7"/>
            <p:cNvSpPr/>
            <p:nvPr/>
          </p:nvSpPr>
          <p:spPr>
            <a:xfrm>
              <a:off x="761068" y="5174636"/>
              <a:ext cx="4881564" cy="1198880"/>
            </a:xfrm>
            <a:prstGeom prst="rect">
              <a:avLst/>
            </a:prstGeom>
          </p:spPr>
          <p:txBody>
            <a:bodyPr wrap="square">
              <a:spAutoFit/>
            </a:bodyPr>
            <a:lstStyle/>
            <a:p>
              <a:pPr algn="just"/>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S2 Fig. </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The conserved motif outside the NAC domain of the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SNAC</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genes in Arabidopsis, rice and ginseng. The rectangular box indicates the conserved motif of the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SNAC</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genes. </a:t>
              </a:r>
              <a:r>
                <a:rPr lang="en-US" sz="1200"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Pg</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Panax</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ginseng</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Arabidopsis thaliana</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Os</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Oryza sativa</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The numbers in the “Start” column indicate the start position of the sequences for each gene. The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-value is the threshold used to identify the “WVLCR” site.  </a:t>
              </a:r>
              <a:endParaRPr lang="en-US" sz="1000"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endParaRPr>
            </a:p>
          </p:txBody>
        </p:sp>
      </p:gr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2729</Words>
  <Application>WPS 演示</Application>
  <PresentationFormat>On-screen Show (4:3)</PresentationFormat>
  <Paragraphs>58</Paragraphs>
  <Slides>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vt:i4>
      </vt:variant>
    </vt:vector>
  </HeadingPairs>
  <TitlesOfParts>
    <vt:vector size="10" baseType="lpstr">
      <vt:lpstr>Arial</vt:lpstr>
      <vt:lpstr>宋体</vt:lpstr>
      <vt:lpstr>Wingdings</vt:lpstr>
      <vt:lpstr>Times New Roman</vt:lpstr>
      <vt:lpstr>Calibri</vt:lpstr>
      <vt:lpstr>Palatino Linotype</vt:lpstr>
      <vt:lpstr>微软雅黑</vt:lpstr>
      <vt:lpstr>Arial Unicode MS</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Zhang, Hongbin</dc:creator>
  <cp:lastModifiedBy>lenovo</cp:lastModifiedBy>
  <cp:revision>23</cp:revision>
  <dcterms:created xsi:type="dcterms:W3CDTF">2020-05-07T14:51:00Z</dcterms:created>
  <dcterms:modified xsi:type="dcterms:W3CDTF">2020-05-16T04:35:38Z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