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9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140" d="100"/>
          <a:sy n="140" d="100"/>
        </p:scale>
        <p:origin x="82" y="-16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1804442-2F0F-4520-AD89-5E274B5C32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BDE3425-BA2C-48B1-90AB-437CE5D63B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1C0C85-4B80-4B84-8DDC-5AB5061F3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9639A41-ED05-4ABD-9657-D7044947B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8757D98-6080-4AE4-9BF4-5F5B41657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2298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2569A1-98CD-4418-9B12-642A7E69A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A014CC8-76A2-41DE-9579-D8A37AD820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AA67360-E28C-44EB-AE84-3BC7FBC8EA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71D1EC7-2CC1-460C-8DDA-D7CE6D812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23E6823-CDDF-4514-A60D-F17C7FD10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21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7FEF316-BD62-47CD-B941-5854F5B5A1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C8BEAE-66FF-43AD-AE96-8B24EBA13F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C67608-52E0-46A7-A487-2ED0B6220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CF5D1C-62B9-4DD9-883E-95FA64745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4E5624-9FB8-46E9-825A-0E9D7E561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7212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A99D6D-5859-4011-8125-DA7ED1AE1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E9AED18-8952-4E34-8D7D-9494B4D7A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ECCE704-8E7F-40F8-8206-C105D9AA5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0C595B4-C832-43E3-B9EB-2C839A6D3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99048E-84F9-4721-BD73-1072DB1F6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613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6FA2DC-F045-4D94-8998-18237F5CA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C7689B6-F571-4D3F-896E-A42B4190A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98D8C6-57E8-4A91-B855-C5C9A9A82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82F67BA-1CFF-45C0-90A9-0B392BD1C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DF5B388-D761-4B93-A851-60F90C0D5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0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C6FD0D-2B69-4B99-B6A6-32D693840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AD977C-9187-4D25-A9EC-26F48A53C6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90BEEB-6FA3-4BEA-88DE-2B49D47D3F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CC2654D-42AB-4C7A-9B7B-E51BE7A150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50D5C8A-E675-4EEE-AD6E-432C0311B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04D0430-84EF-4DDC-A7E3-1F1F798CE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6620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8983FD-00A5-4B73-A2FD-FBDBDEB7B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BD7E407-F984-437C-AC79-13A3BF263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B03864C-DA98-4F15-96D7-F8B08A1A6A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9AA100D-9977-4487-93C7-CACBFC6B84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2C68821-6301-42A0-93B5-ECC0863E19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221C4AA6-1F1A-424B-9423-7859C010F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7C610FF-645B-4C70-9F43-F61B859D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45E80A8-A122-4003-BE93-AA33E455E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852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DEAAE5-57F6-4303-A558-57277369A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9745FB3-F745-416A-B4CC-AA45E6DD70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CE97B82-CC0A-45D7-A77F-0951B4592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DEA856D-B931-4E7F-A874-5FA9DA5B8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753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4882A7B-9FEE-416F-954E-68FB64750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B694FA8-50B2-4842-9A03-0444CE414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7B75B37-CDA6-4E90-AAF3-40F0A5D9A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068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09ECAE-C43B-48AA-8491-B00D75C5E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2C893F3-486A-41F5-987A-191248410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F673EF1-A435-4429-8DDF-0D4AD4239A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3C1A75-443A-4649-91AE-57E0688CB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D212AC-B368-4056-AA03-0F64C9829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EBE5FB1-90FB-4122-95EB-84D7531AF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2311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4D69D8-A7F7-43AF-8D5B-1CE7E9BF5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8C1A3AD-61A4-4453-AA54-C4AC7BFC8E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ED165DC-1086-429C-A56A-3F68779F4D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D24BC10-71C1-4099-A374-812DD1EB8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2F60E50-7C12-49A8-9938-7082722B9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20E5001-5D65-47AC-8FC9-0DE30F1A0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6158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3D75443-6AA9-4992-8AB9-B3EFDD4C2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A80CA85-519D-487E-9F8D-176CE2D31C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A0C43C3-9343-4C70-9939-8BA8FE89AC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CFB6F-37A3-4BB6-A116-072C05596E64}" type="datetimeFigureOut">
              <a:rPr kumimoji="1" lang="ja-JP" altLang="en-US" smtClean="0"/>
              <a:t>2020/4/18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EDD8AC-E095-4D28-BEA6-CB78A2662D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5D0DD30-A29A-4730-9255-57AB462200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D5FDF-9657-490D-B985-24762DB99D6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857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D4B8D6-2397-4C70-A414-B8E8FBC71302}"/>
              </a:ext>
            </a:extLst>
          </p:cNvPr>
          <p:cNvSpPr txBox="1"/>
          <p:nvPr/>
        </p:nvSpPr>
        <p:spPr>
          <a:xfrm>
            <a:off x="6201828" y="1392100"/>
            <a:ext cx="627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</a:t>
            </a:r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95B0C4DD-AD52-4A90-A76E-8DB72E8B0A13}"/>
              </a:ext>
            </a:extLst>
          </p:cNvPr>
          <p:cNvSpPr txBox="1"/>
          <p:nvPr/>
        </p:nvSpPr>
        <p:spPr>
          <a:xfrm>
            <a:off x="282204" y="1362229"/>
            <a:ext cx="627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Rectangle 145">
            <a:extLst>
              <a:ext uri="{FF2B5EF4-FFF2-40B4-BE49-F238E27FC236}">
                <a16:creationId xmlns:a16="http://schemas.microsoft.com/office/drawing/2014/main" id="{3A3FB8E0-6079-4A09-B3EF-F9030D979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5475" y="1793145"/>
            <a:ext cx="7608" cy="759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4800"/>
          </a:p>
        </p:txBody>
      </p:sp>
      <p:sp>
        <p:nvSpPr>
          <p:cNvPr id="175" name="Rectangle 146">
            <a:extLst>
              <a:ext uri="{FF2B5EF4-FFF2-40B4-BE49-F238E27FC236}">
                <a16:creationId xmlns:a16="http://schemas.microsoft.com/office/drawing/2014/main" id="{044900FB-1EB7-48D6-993C-9D58D1EA08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5475" y="1793145"/>
            <a:ext cx="7608" cy="759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4800"/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41FB2EBF-E46F-4DCA-A59A-C6D52F2ED02C}"/>
              </a:ext>
            </a:extLst>
          </p:cNvPr>
          <p:cNvSpPr/>
          <p:nvPr/>
        </p:nvSpPr>
        <p:spPr>
          <a:xfrm>
            <a:off x="375382" y="515629"/>
            <a:ext cx="2578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E22CF04-88E7-4722-900E-CB8F968B9E96}"/>
              </a:ext>
            </a:extLst>
          </p:cNvPr>
          <p:cNvGrpSpPr/>
          <p:nvPr/>
        </p:nvGrpSpPr>
        <p:grpSpPr>
          <a:xfrm>
            <a:off x="522443" y="1959821"/>
            <a:ext cx="4591076" cy="3816744"/>
            <a:chOff x="522443" y="1959821"/>
            <a:chExt cx="4591076" cy="3816744"/>
          </a:xfrm>
        </p:grpSpPr>
        <p:sp>
          <p:nvSpPr>
            <p:cNvPr id="138" name="Line 14">
              <a:extLst>
                <a:ext uri="{FF2B5EF4-FFF2-40B4-BE49-F238E27FC236}">
                  <a16:creationId xmlns:a16="http://schemas.microsoft.com/office/drawing/2014/main" id="{4C571B2E-1B94-4E29-9F51-BED48B016E2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531" y="5565713"/>
              <a:ext cx="50800" cy="0"/>
            </a:xfrm>
            <a:prstGeom prst="line">
              <a:avLst/>
            </a:prstGeom>
            <a:noFill/>
            <a:ln w="7938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9" name="Line 15">
              <a:extLst>
                <a:ext uri="{FF2B5EF4-FFF2-40B4-BE49-F238E27FC236}">
                  <a16:creationId xmlns:a16="http://schemas.microsoft.com/office/drawing/2014/main" id="{A780EC0A-C1AC-4F8F-AAC8-50C48691384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531" y="5067238"/>
              <a:ext cx="50800" cy="0"/>
            </a:xfrm>
            <a:prstGeom prst="line">
              <a:avLst/>
            </a:prstGeom>
            <a:noFill/>
            <a:ln w="7938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0" name="Line 16">
              <a:extLst>
                <a:ext uri="{FF2B5EF4-FFF2-40B4-BE49-F238E27FC236}">
                  <a16:creationId xmlns:a16="http://schemas.microsoft.com/office/drawing/2014/main" id="{AF6EB1DE-3BA5-4B89-8E8A-7B34215E8AF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531" y="4560825"/>
              <a:ext cx="50800" cy="0"/>
            </a:xfrm>
            <a:prstGeom prst="line">
              <a:avLst/>
            </a:prstGeom>
            <a:noFill/>
            <a:ln w="7938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1" name="Line 17">
              <a:extLst>
                <a:ext uri="{FF2B5EF4-FFF2-40B4-BE49-F238E27FC236}">
                  <a16:creationId xmlns:a16="http://schemas.microsoft.com/office/drawing/2014/main" id="{01F74B6A-8D06-4284-A532-5F5E15B912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531" y="4063938"/>
              <a:ext cx="50800" cy="0"/>
            </a:xfrm>
            <a:prstGeom prst="line">
              <a:avLst/>
            </a:prstGeom>
            <a:noFill/>
            <a:ln w="7938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2" name="Line 18">
              <a:extLst>
                <a:ext uri="{FF2B5EF4-FFF2-40B4-BE49-F238E27FC236}">
                  <a16:creationId xmlns:a16="http://schemas.microsoft.com/office/drawing/2014/main" id="{12125F78-C107-403D-8551-85A4790C2F9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531" y="3557525"/>
              <a:ext cx="50800" cy="0"/>
            </a:xfrm>
            <a:prstGeom prst="line">
              <a:avLst/>
            </a:prstGeom>
            <a:noFill/>
            <a:ln w="7938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" name="Line 19">
              <a:extLst>
                <a:ext uri="{FF2B5EF4-FFF2-40B4-BE49-F238E27FC236}">
                  <a16:creationId xmlns:a16="http://schemas.microsoft.com/office/drawing/2014/main" id="{52FB2508-74DA-4B5A-83DF-E809A989335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531" y="3059050"/>
              <a:ext cx="50800" cy="0"/>
            </a:xfrm>
            <a:prstGeom prst="line">
              <a:avLst/>
            </a:prstGeom>
            <a:noFill/>
            <a:ln w="7938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0" name="Line 20">
              <a:extLst>
                <a:ext uri="{FF2B5EF4-FFF2-40B4-BE49-F238E27FC236}">
                  <a16:creationId xmlns:a16="http://schemas.microsoft.com/office/drawing/2014/main" id="{DD8D1C8A-D63A-4338-BB08-830E3FDABA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531" y="2552638"/>
              <a:ext cx="50800" cy="0"/>
            </a:xfrm>
            <a:prstGeom prst="line">
              <a:avLst/>
            </a:prstGeom>
            <a:noFill/>
            <a:ln w="7938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1" name="Line 21">
              <a:extLst>
                <a:ext uri="{FF2B5EF4-FFF2-40B4-BE49-F238E27FC236}">
                  <a16:creationId xmlns:a16="http://schemas.microsoft.com/office/drawing/2014/main" id="{49C46D31-7DFB-425B-9116-05CD89B52C3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22531" y="2055750"/>
              <a:ext cx="50800" cy="0"/>
            </a:xfrm>
            <a:prstGeom prst="line">
              <a:avLst/>
            </a:prstGeom>
            <a:noFill/>
            <a:ln w="7938">
              <a:solidFill>
                <a:srgbClr val="A5A5A5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1" name="Rectangle 22">
              <a:extLst>
                <a:ext uri="{FF2B5EF4-FFF2-40B4-BE49-F238E27FC236}">
                  <a16:creationId xmlns:a16="http://schemas.microsoft.com/office/drawing/2014/main" id="{A32F8090-77CC-4762-B162-9396FA003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671" y="5453399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4" name="Rectangle 23">
              <a:extLst>
                <a:ext uri="{FF2B5EF4-FFF2-40B4-BE49-F238E27FC236}">
                  <a16:creationId xmlns:a16="http://schemas.microsoft.com/office/drawing/2014/main" id="{1679F0A5-A1C4-4256-9474-CF673E4BE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675" y="4962593"/>
              <a:ext cx="897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5" name="Rectangle 24">
              <a:extLst>
                <a:ext uri="{FF2B5EF4-FFF2-40B4-BE49-F238E27FC236}">
                  <a16:creationId xmlns:a16="http://schemas.microsoft.com/office/drawing/2014/main" id="{C55AE7EA-F247-487C-BAD5-CFB7E0B62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830" y="4470489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7" name="Rectangle 25">
              <a:extLst>
                <a:ext uri="{FF2B5EF4-FFF2-40B4-BE49-F238E27FC236}">
                  <a16:creationId xmlns:a16="http://schemas.microsoft.com/office/drawing/2014/main" id="{EA6DB454-23CA-4187-BDC8-735D17C0A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301" y="397439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8" name="Rectangle 26">
              <a:extLst>
                <a:ext uri="{FF2B5EF4-FFF2-40B4-BE49-F238E27FC236}">
                  <a16:creationId xmlns:a16="http://schemas.microsoft.com/office/drawing/2014/main" id="{E212EF65-250E-4760-840E-8FB6C980C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075" y="3464399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9" name="Rectangle 27">
              <a:extLst>
                <a:ext uri="{FF2B5EF4-FFF2-40B4-BE49-F238E27FC236}">
                  <a16:creationId xmlns:a16="http://schemas.microsoft.com/office/drawing/2014/main" id="{33C2F1C5-2FF1-4F15-8820-29FC255F9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351" y="2961955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0" name="Rectangle 28">
              <a:extLst>
                <a:ext uri="{FF2B5EF4-FFF2-40B4-BE49-F238E27FC236}">
                  <a16:creationId xmlns:a16="http://schemas.microsoft.com/office/drawing/2014/main" id="{496C079A-0AC4-4825-89B7-13F16A449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961" y="246623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30</a:t>
              </a:r>
              <a:endParaRPr kumimoji="0" lang="ja-JP" altLang="ja-JP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1" name="Rectangle 29">
              <a:extLst>
                <a:ext uri="{FF2B5EF4-FFF2-40B4-BE49-F238E27FC236}">
                  <a16:creationId xmlns:a16="http://schemas.microsoft.com/office/drawing/2014/main" id="{16742417-02BF-4BDB-BE4B-6EE48EEC6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9961" y="1959821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35</a:t>
              </a:r>
              <a:endParaRPr kumimoji="0" lang="ja-JP" altLang="ja-JP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2" name="Line 32">
              <a:extLst>
                <a:ext uri="{FF2B5EF4-FFF2-40B4-BE49-F238E27FC236}">
                  <a16:creationId xmlns:a16="http://schemas.microsoft.com/office/drawing/2014/main" id="{831B033B-A79D-49F7-A88C-FE42644D6C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21356" y="2755838"/>
              <a:ext cx="7937" cy="1611053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3" name="Line 34">
              <a:extLst>
                <a:ext uri="{FF2B5EF4-FFF2-40B4-BE49-F238E27FC236}">
                  <a16:creationId xmlns:a16="http://schemas.microsoft.com/office/drawing/2014/main" id="{095BBDDE-EDCC-4EE1-B65A-B3F3415C054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9293" y="4366891"/>
              <a:ext cx="1800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4" name="Line 35">
              <a:extLst>
                <a:ext uri="{FF2B5EF4-FFF2-40B4-BE49-F238E27FC236}">
                  <a16:creationId xmlns:a16="http://schemas.microsoft.com/office/drawing/2014/main" id="{1FADD4F9-3957-42DD-975A-C461C7ACFD2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31356" y="2755838"/>
              <a:ext cx="1800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5" name="Line 38">
              <a:extLst>
                <a:ext uri="{FF2B5EF4-FFF2-40B4-BE49-F238E27FC236}">
                  <a16:creationId xmlns:a16="http://schemas.microsoft.com/office/drawing/2014/main" id="{064889BC-A655-47E9-B112-ED7BD0860A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30716" y="3160650"/>
              <a:ext cx="7936" cy="161105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6" name="Line 40">
              <a:extLst>
                <a:ext uri="{FF2B5EF4-FFF2-40B4-BE49-F238E27FC236}">
                  <a16:creationId xmlns:a16="http://schemas.microsoft.com/office/drawing/2014/main" id="{30A4F5E2-6EC3-444C-BDE2-B1F89FE75EB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48652" y="4771701"/>
              <a:ext cx="1800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197" name="Line 41">
              <a:extLst>
                <a:ext uri="{FF2B5EF4-FFF2-40B4-BE49-F238E27FC236}">
                  <a16:creationId xmlns:a16="http://schemas.microsoft.com/office/drawing/2014/main" id="{76E120FC-49CA-4866-A90D-7F3DD0F854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52836" y="3167516"/>
              <a:ext cx="1800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8" name="Line 45">
              <a:extLst>
                <a:ext uri="{FF2B5EF4-FFF2-40B4-BE49-F238E27FC236}">
                  <a16:creationId xmlns:a16="http://schemas.microsoft.com/office/drawing/2014/main" id="{9624928E-807B-4F57-A90D-E21945DF529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22618" y="2552639"/>
              <a:ext cx="0" cy="151130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9" name="Line 47">
              <a:extLst>
                <a:ext uri="{FF2B5EF4-FFF2-40B4-BE49-F238E27FC236}">
                  <a16:creationId xmlns:a16="http://schemas.microsoft.com/office/drawing/2014/main" id="{2252738F-5649-4938-8B06-689943E896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618" y="4062575"/>
              <a:ext cx="1800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200" name="Line 48">
              <a:extLst>
                <a:ext uri="{FF2B5EF4-FFF2-40B4-BE49-F238E27FC236}">
                  <a16:creationId xmlns:a16="http://schemas.microsoft.com/office/drawing/2014/main" id="{0ED7FC58-B1E3-4745-963A-9C694E328F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618" y="2552456"/>
              <a:ext cx="1800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1" name="Freeform 51">
              <a:extLst>
                <a:ext uri="{FF2B5EF4-FFF2-40B4-BE49-F238E27FC236}">
                  <a16:creationId xmlns:a16="http://schemas.microsoft.com/office/drawing/2014/main" id="{460F7D11-29C0-4EA5-A0F5-4221A607D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2618" y="3387663"/>
              <a:ext cx="2598738" cy="515938"/>
            </a:xfrm>
            <a:custGeom>
              <a:avLst/>
              <a:gdLst>
                <a:gd name="T0" fmla="*/ 1637 w 1637"/>
                <a:gd name="T1" fmla="*/ 128 h 325"/>
                <a:gd name="T2" fmla="*/ 819 w 1637"/>
                <a:gd name="T3" fmla="*/ 325 h 325"/>
                <a:gd name="T4" fmla="*/ 0 w 1637"/>
                <a:gd name="T5" fmla="*/ 0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37" h="325">
                  <a:moveTo>
                    <a:pt x="1637" y="128"/>
                  </a:moveTo>
                  <a:lnTo>
                    <a:pt x="819" y="325"/>
                  </a:lnTo>
                  <a:lnTo>
                    <a:pt x="0" y="0"/>
                  </a:lnTo>
                </a:path>
              </a:pathLst>
            </a:custGeom>
            <a:noFill/>
            <a:ln w="1746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2" name="Rectangle 53">
              <a:extLst>
                <a:ext uri="{FF2B5EF4-FFF2-40B4-BE49-F238E27FC236}">
                  <a16:creationId xmlns:a16="http://schemas.microsoft.com/office/drawing/2014/main" id="{428A5766-C842-4D86-830E-11B116A0A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8680" y="5561121"/>
              <a:ext cx="68929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Before</a:t>
              </a: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ja-JP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Sp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3" name="Rectangle 55">
              <a:extLst>
                <a:ext uri="{FF2B5EF4-FFF2-40B4-BE49-F238E27FC236}">
                  <a16:creationId xmlns:a16="http://schemas.microsoft.com/office/drawing/2014/main" id="{DCECD471-367C-43A1-BCC2-913F8D1E7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4440" y="5561121"/>
              <a:ext cx="57868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After</a:t>
              </a:r>
              <a:r>
                <a:rPr kumimoji="0" lang="en-US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ja-JP" sz="12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Sp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4" name="Rectangle 57">
              <a:extLst>
                <a:ext uri="{FF2B5EF4-FFF2-40B4-BE49-F238E27FC236}">
                  <a16:creationId xmlns:a16="http://schemas.microsoft.com/office/drawing/2014/main" id="{F7003113-9AC5-4B5C-81B5-12DD911E5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2744" y="5555823"/>
              <a:ext cx="101309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After </a:t>
              </a:r>
              <a:r>
                <a:rPr kumimoji="0" lang="en-US" altLang="ja-JP" sz="1400" b="0" i="0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Sp</a:t>
              </a:r>
              <a:r>
                <a:rPr kumimoji="0" lang="en-US" altLang="ja-JP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+Dev</a:t>
              </a:r>
              <a:endParaRPr kumimoji="0" lang="ja-JP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5" name="直線コネクタ 204">
              <a:extLst>
                <a:ext uri="{FF2B5EF4-FFF2-40B4-BE49-F238E27FC236}">
                  <a16:creationId xmlns:a16="http://schemas.microsoft.com/office/drawing/2014/main" id="{777105BF-FF2A-4F15-B85D-DC088A5E68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8918" y="2055750"/>
              <a:ext cx="1" cy="3517900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線コネクタ 205">
              <a:extLst>
                <a:ext uri="{FF2B5EF4-FFF2-40B4-BE49-F238E27FC236}">
                  <a16:creationId xmlns:a16="http://schemas.microsoft.com/office/drawing/2014/main" id="{2BBFA3C1-4B22-4D2F-A36E-A422EC787D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8918" y="5546789"/>
              <a:ext cx="4034601" cy="18069"/>
            </a:xfrm>
            <a:prstGeom prst="line">
              <a:avLst/>
            </a:prstGeom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" name="Rectangle 53">
              <a:extLst>
                <a:ext uri="{FF2B5EF4-FFF2-40B4-BE49-F238E27FC236}">
                  <a16:creationId xmlns:a16="http://schemas.microsoft.com/office/drawing/2014/main" id="{D5367585-4F9F-4EA2-9E96-5C66A9F28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43" y="2650630"/>
              <a:ext cx="215444" cy="2231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Portal vein pressure (mmHg</a:t>
              </a:r>
              <a:r>
                <a:rPr kumimoji="0" lang="en-US" altLang="ja-JP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endParaRPr kumimoji="0" lang="ja-JP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9" name="テキスト ボックス 208">
              <a:extLst>
                <a:ext uri="{FF2B5EF4-FFF2-40B4-BE49-F238E27FC236}">
                  <a16:creationId xmlns:a16="http://schemas.microsoft.com/office/drawing/2014/main" id="{1432E729-36A0-4E3B-BD60-F1702115AD0A}"/>
                </a:ext>
              </a:extLst>
            </p:cNvPr>
            <p:cNvSpPr txBox="1"/>
            <p:nvPr/>
          </p:nvSpPr>
          <p:spPr>
            <a:xfrm>
              <a:off x="2901301" y="2897624"/>
              <a:ext cx="281121" cy="323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/>
                <a:t>＊</a:t>
              </a:r>
              <a:endParaRPr kumimoji="1" lang="en-US" altLang="ja-JP" sz="1400" dirty="0"/>
            </a:p>
          </p:txBody>
        </p:sp>
        <p:sp>
          <p:nvSpPr>
            <p:cNvPr id="210" name="テキスト ボックス 209">
              <a:extLst>
                <a:ext uri="{FF2B5EF4-FFF2-40B4-BE49-F238E27FC236}">
                  <a16:creationId xmlns:a16="http://schemas.microsoft.com/office/drawing/2014/main" id="{EB9AD238-0BB3-47D6-8221-4C9FFAB3A07C}"/>
                </a:ext>
              </a:extLst>
            </p:cNvPr>
            <p:cNvSpPr txBox="1"/>
            <p:nvPr/>
          </p:nvSpPr>
          <p:spPr>
            <a:xfrm>
              <a:off x="4180795" y="2496934"/>
              <a:ext cx="281121" cy="323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/>
                <a:t>＊</a:t>
              </a:r>
              <a:endParaRPr kumimoji="1" lang="en-US" altLang="ja-JP" sz="1400" dirty="0"/>
            </a:p>
          </p:txBody>
        </p:sp>
      </p:grp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7AFEFFB-DB05-4F35-A6EA-AF360306955D}"/>
              </a:ext>
            </a:extLst>
          </p:cNvPr>
          <p:cNvCxnSpPr>
            <a:cxnSpLocks/>
          </p:cNvCxnSpPr>
          <p:nvPr/>
        </p:nvCxnSpPr>
        <p:spPr>
          <a:xfrm>
            <a:off x="8241889" y="1940967"/>
            <a:ext cx="215777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729A5158-F4E5-4F13-BEB5-47488B1EE9AD}"/>
              </a:ext>
            </a:extLst>
          </p:cNvPr>
          <p:cNvCxnSpPr>
            <a:cxnSpLocks/>
          </p:cNvCxnSpPr>
          <p:nvPr/>
        </p:nvCxnSpPr>
        <p:spPr>
          <a:xfrm>
            <a:off x="10399663" y="1940967"/>
            <a:ext cx="0" cy="11478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949A976E-739B-4C08-AD2B-A861AF243D23}"/>
              </a:ext>
            </a:extLst>
          </p:cNvPr>
          <p:cNvCxnSpPr>
            <a:cxnSpLocks/>
          </p:cNvCxnSpPr>
          <p:nvPr/>
        </p:nvCxnSpPr>
        <p:spPr>
          <a:xfrm>
            <a:off x="8241889" y="1940967"/>
            <a:ext cx="0" cy="1149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EDBC5D97-796C-4FDD-8A9E-AD26C87B60EE}"/>
              </a:ext>
            </a:extLst>
          </p:cNvPr>
          <p:cNvSpPr txBox="1"/>
          <p:nvPr/>
        </p:nvSpPr>
        <p:spPr>
          <a:xfrm>
            <a:off x="8549839" y="1621730"/>
            <a:ext cx="1522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1" lang="en-US" altLang="ja-JP" sz="1200">
                <a:latin typeface="Times New Roman" panose="02020603050405020304" pitchFamily="18" charset="0"/>
                <a:cs typeface="Times New Roman" panose="02020603050405020304" pitchFamily="18" charset="0"/>
              </a:rPr>
              <a:t>= 0.295</a:t>
            </a:r>
            <a:endParaRPr kumimoji="1" lang="en-US" altLang="ja-JP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1DCE7C0-B2D1-4683-935F-E14D5ABC58C5}"/>
              </a:ext>
            </a:extLst>
          </p:cNvPr>
          <p:cNvGrpSpPr/>
          <p:nvPr/>
        </p:nvGrpSpPr>
        <p:grpSpPr>
          <a:xfrm>
            <a:off x="6614070" y="1959821"/>
            <a:ext cx="4608000" cy="3816000"/>
            <a:chOff x="6610590" y="2060709"/>
            <a:chExt cx="4524322" cy="3745895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44D2AE64-959C-4FAB-ACE0-5C8988B05DFF}"/>
                </a:ext>
              </a:extLst>
            </p:cNvPr>
            <p:cNvGrpSpPr/>
            <p:nvPr/>
          </p:nvGrpSpPr>
          <p:grpSpPr>
            <a:xfrm>
              <a:off x="6926323" y="2060709"/>
              <a:ext cx="4208589" cy="3602836"/>
              <a:chOff x="3055244" y="1913985"/>
              <a:chExt cx="4208589" cy="3602836"/>
            </a:xfrm>
          </p:grpSpPr>
          <p:sp>
            <p:nvSpPr>
              <p:cNvPr id="106" name="Line 12">
                <a:extLst>
                  <a:ext uri="{FF2B5EF4-FFF2-40B4-BE49-F238E27FC236}">
                    <a16:creationId xmlns:a16="http://schemas.microsoft.com/office/drawing/2014/main" id="{E1754C16-B38B-4FA0-8EC0-E102E618FA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0725" y="5241925"/>
                <a:ext cx="28575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" name="Line 13">
                <a:extLst>
                  <a:ext uri="{FF2B5EF4-FFF2-40B4-BE49-F238E27FC236}">
                    <a16:creationId xmlns:a16="http://schemas.microsoft.com/office/drawing/2014/main" id="{4FCD8D5A-152C-4A6A-8745-599CBB7F1A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0725" y="4876800"/>
                <a:ext cx="28575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" name="Line 14">
                <a:extLst>
                  <a:ext uri="{FF2B5EF4-FFF2-40B4-BE49-F238E27FC236}">
                    <a16:creationId xmlns:a16="http://schemas.microsoft.com/office/drawing/2014/main" id="{0B345730-93F1-4ACF-A980-C7E17A52A5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0725" y="4502150"/>
                <a:ext cx="28575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" name="Line 15">
                <a:extLst>
                  <a:ext uri="{FF2B5EF4-FFF2-40B4-BE49-F238E27FC236}">
                    <a16:creationId xmlns:a16="http://schemas.microsoft.com/office/drawing/2014/main" id="{49730653-FF77-4246-88D9-A632253693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0725" y="4137025"/>
                <a:ext cx="28575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" name="Line 16">
                <a:extLst>
                  <a:ext uri="{FF2B5EF4-FFF2-40B4-BE49-F238E27FC236}">
                    <a16:creationId xmlns:a16="http://schemas.microsoft.com/office/drawing/2014/main" id="{30280928-03C5-456A-AA42-C63994E159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0725" y="3771900"/>
                <a:ext cx="28575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" name="Line 17">
                <a:extLst>
                  <a:ext uri="{FF2B5EF4-FFF2-40B4-BE49-F238E27FC236}">
                    <a16:creationId xmlns:a16="http://schemas.microsoft.com/office/drawing/2014/main" id="{24AD250B-8BC7-41E8-8B51-CBF89BA2BB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0725" y="3397250"/>
                <a:ext cx="28575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" name="Line 18">
                <a:extLst>
                  <a:ext uri="{FF2B5EF4-FFF2-40B4-BE49-F238E27FC236}">
                    <a16:creationId xmlns:a16="http://schemas.microsoft.com/office/drawing/2014/main" id="{087D38CC-EA97-4A38-A30D-9919F39BEEA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0725" y="3032125"/>
                <a:ext cx="28575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" name="Line 19">
                <a:extLst>
                  <a:ext uri="{FF2B5EF4-FFF2-40B4-BE49-F238E27FC236}">
                    <a16:creationId xmlns:a16="http://schemas.microsoft.com/office/drawing/2014/main" id="{0079BE8F-2AD6-41FE-9D25-17561DC4EC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0725" y="2667000"/>
                <a:ext cx="28575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" name="Line 20">
                <a:extLst>
                  <a:ext uri="{FF2B5EF4-FFF2-40B4-BE49-F238E27FC236}">
                    <a16:creationId xmlns:a16="http://schemas.microsoft.com/office/drawing/2014/main" id="{B6FB03FC-3DEB-4E84-8C0B-CA46B38909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0725" y="2292350"/>
                <a:ext cx="28575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" name="Line 21">
                <a:extLst>
                  <a:ext uri="{FF2B5EF4-FFF2-40B4-BE49-F238E27FC236}">
                    <a16:creationId xmlns:a16="http://schemas.microsoft.com/office/drawing/2014/main" id="{E9DC69D7-8A9E-481E-939C-F43CA60D9E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60725" y="1927225"/>
                <a:ext cx="28575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" name="Line 22">
                <a:extLst>
                  <a:ext uri="{FF2B5EF4-FFF2-40B4-BE49-F238E27FC236}">
                    <a16:creationId xmlns:a16="http://schemas.microsoft.com/office/drawing/2014/main" id="{8E285893-EC80-4322-BBE2-B96B9DF9AF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3738" y="5424488"/>
                <a:ext cx="55563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" name="Line 23">
                <a:extLst>
                  <a:ext uri="{FF2B5EF4-FFF2-40B4-BE49-F238E27FC236}">
                    <a16:creationId xmlns:a16="http://schemas.microsoft.com/office/drawing/2014/main" id="{D9D968A9-73C0-4E58-8492-6A101000F7F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3738" y="5059363"/>
                <a:ext cx="55563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" name="Line 24">
                <a:extLst>
                  <a:ext uri="{FF2B5EF4-FFF2-40B4-BE49-F238E27FC236}">
                    <a16:creationId xmlns:a16="http://schemas.microsoft.com/office/drawing/2014/main" id="{B950EA8B-DD79-4443-8E05-604494E44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3738" y="4684713"/>
                <a:ext cx="55563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" name="Line 25">
                <a:extLst>
                  <a:ext uri="{FF2B5EF4-FFF2-40B4-BE49-F238E27FC236}">
                    <a16:creationId xmlns:a16="http://schemas.microsoft.com/office/drawing/2014/main" id="{B70673D7-CC18-403D-AFDA-7158574E16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3738" y="4319588"/>
                <a:ext cx="55563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" name="Line 26">
                <a:extLst>
                  <a:ext uri="{FF2B5EF4-FFF2-40B4-BE49-F238E27FC236}">
                    <a16:creationId xmlns:a16="http://schemas.microsoft.com/office/drawing/2014/main" id="{C0CAD6C0-6174-46F0-9DE8-5436B047EE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3738" y="3954463"/>
                <a:ext cx="55563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" name="Line 27">
                <a:extLst>
                  <a:ext uri="{FF2B5EF4-FFF2-40B4-BE49-F238E27FC236}">
                    <a16:creationId xmlns:a16="http://schemas.microsoft.com/office/drawing/2014/main" id="{28E92A93-A0F1-484B-BC7D-A1CC2184FB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3738" y="3579813"/>
                <a:ext cx="55563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" name="Line 28">
                <a:extLst>
                  <a:ext uri="{FF2B5EF4-FFF2-40B4-BE49-F238E27FC236}">
                    <a16:creationId xmlns:a16="http://schemas.microsoft.com/office/drawing/2014/main" id="{021508C6-1ED4-45F0-BB50-2B086060EF5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3738" y="3214688"/>
                <a:ext cx="55563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4" name="Line 29">
                <a:extLst>
                  <a:ext uri="{FF2B5EF4-FFF2-40B4-BE49-F238E27FC236}">
                    <a16:creationId xmlns:a16="http://schemas.microsoft.com/office/drawing/2014/main" id="{5A82B38C-F572-4FFC-9A8B-9CCAAEED7C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3738" y="2849563"/>
                <a:ext cx="55563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5" name="Line 30">
                <a:extLst>
                  <a:ext uri="{FF2B5EF4-FFF2-40B4-BE49-F238E27FC236}">
                    <a16:creationId xmlns:a16="http://schemas.microsoft.com/office/drawing/2014/main" id="{DB0EA5EB-9B5E-4974-AC3C-519BEFF5F6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3738" y="2474913"/>
                <a:ext cx="55563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6" name="Line 31">
                <a:extLst>
                  <a:ext uri="{FF2B5EF4-FFF2-40B4-BE49-F238E27FC236}">
                    <a16:creationId xmlns:a16="http://schemas.microsoft.com/office/drawing/2014/main" id="{A40E4F9C-509B-4AB5-BA8A-FEEA5A83E4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233738" y="2109788"/>
                <a:ext cx="55563" cy="0"/>
              </a:xfrm>
              <a:prstGeom prst="line">
                <a:avLst/>
              </a:prstGeom>
              <a:noFill/>
              <a:ln w="9525">
                <a:solidFill>
                  <a:srgbClr val="A5A5A5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7" name="Rectangle 32">
                <a:extLst>
                  <a:ext uri="{FF2B5EF4-FFF2-40B4-BE49-F238E27FC236}">
                    <a16:creationId xmlns:a16="http://schemas.microsoft.com/office/drawing/2014/main" id="{ED7B897F-74B4-41E5-85CD-31BE45F0D0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5205" y="5332155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</a:t>
                </a:r>
                <a:endParaRPr kumimoji="0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8" name="Rectangle 33">
                <a:extLst>
                  <a:ext uri="{FF2B5EF4-FFF2-40B4-BE49-F238E27FC236}">
                    <a16:creationId xmlns:a16="http://schemas.microsoft.com/office/drawing/2014/main" id="{86FF7AA1-E764-4208-9D73-6C5D9C00F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5205" y="4956265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5</a:t>
                </a:r>
                <a:endParaRPr kumimoji="0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9" name="Rectangle 34">
                <a:extLst>
                  <a:ext uri="{FF2B5EF4-FFF2-40B4-BE49-F238E27FC236}">
                    <a16:creationId xmlns:a16="http://schemas.microsoft.com/office/drawing/2014/main" id="{C6BC29FC-DA17-430B-97CE-7D49BF55DE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9582" y="4586969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10</a:t>
                </a:r>
                <a:endParaRPr kumimoji="0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0" name="Rectangle 35">
                <a:extLst>
                  <a:ext uri="{FF2B5EF4-FFF2-40B4-BE49-F238E27FC236}">
                    <a16:creationId xmlns:a16="http://schemas.microsoft.com/office/drawing/2014/main" id="{F6E5C445-570E-462F-AD5B-DA03B0EBE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600" y="4224052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15</a:t>
                </a:r>
                <a:endParaRPr kumimoji="0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1" name="Rectangle 36">
                <a:extLst>
                  <a:ext uri="{FF2B5EF4-FFF2-40B4-BE49-F238E27FC236}">
                    <a16:creationId xmlns:a16="http://schemas.microsoft.com/office/drawing/2014/main" id="{FC3B753B-C462-40B2-8150-3990C3612A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232" y="3863041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20</a:t>
                </a:r>
                <a:endParaRPr kumimoji="0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2" name="Rectangle 37">
                <a:extLst>
                  <a:ext uri="{FF2B5EF4-FFF2-40B4-BE49-F238E27FC236}">
                    <a16:creationId xmlns:a16="http://schemas.microsoft.com/office/drawing/2014/main" id="{18C91351-47C1-4891-910A-365EB5C1BF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5346" y="3491366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25</a:t>
                </a:r>
                <a:endParaRPr kumimoji="0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3" name="Rectangle 38">
                <a:extLst>
                  <a:ext uri="{FF2B5EF4-FFF2-40B4-BE49-F238E27FC236}">
                    <a16:creationId xmlns:a16="http://schemas.microsoft.com/office/drawing/2014/main" id="{AC729305-9656-4884-BB1D-F94B04F060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3232" y="3122070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30</a:t>
                </a:r>
                <a:endParaRPr kumimoji="0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4" name="Rectangle 39">
                <a:extLst>
                  <a:ext uri="{FF2B5EF4-FFF2-40B4-BE49-F238E27FC236}">
                    <a16:creationId xmlns:a16="http://schemas.microsoft.com/office/drawing/2014/main" id="{EA72B573-2F1B-4275-BE70-DE8A8DE92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6039" y="2751591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35</a:t>
                </a:r>
                <a:endParaRPr kumimoji="0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5" name="Rectangle 40">
                <a:extLst>
                  <a:ext uri="{FF2B5EF4-FFF2-40B4-BE49-F238E27FC236}">
                    <a16:creationId xmlns:a16="http://schemas.microsoft.com/office/drawing/2014/main" id="{5514E746-6371-4A96-8211-C1F79A1E1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6306" y="2382038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40</a:t>
                </a:r>
                <a:endParaRPr kumimoji="0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7" name="Rectangle 41">
                <a:extLst>
                  <a:ext uri="{FF2B5EF4-FFF2-40B4-BE49-F238E27FC236}">
                    <a16:creationId xmlns:a16="http://schemas.microsoft.com/office/drawing/2014/main" id="{2D0FCDF2-3E0E-483B-A329-2B66FC286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5244" y="2020088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45</a:t>
                </a:r>
                <a:endParaRPr kumimoji="0" lang="ja-JP" altLang="ja-JP" sz="3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3" name="Line 44">
                <a:extLst>
                  <a:ext uri="{FF2B5EF4-FFF2-40B4-BE49-F238E27FC236}">
                    <a16:creationId xmlns:a16="http://schemas.microsoft.com/office/drawing/2014/main" id="{E856FE20-1C18-4219-879D-56FB1ECE8C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456362" y="2109787"/>
                <a:ext cx="2381" cy="2803525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4" name="Line 46">
                <a:extLst>
                  <a:ext uri="{FF2B5EF4-FFF2-40B4-BE49-F238E27FC236}">
                    <a16:creationId xmlns:a16="http://schemas.microsoft.com/office/drawing/2014/main" id="{39C726D0-79F6-436B-85CA-31B791C3CD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8363" y="4913313"/>
                <a:ext cx="21600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5" name="Line 47">
                <a:extLst>
                  <a:ext uri="{FF2B5EF4-FFF2-40B4-BE49-F238E27FC236}">
                    <a16:creationId xmlns:a16="http://schemas.microsoft.com/office/drawing/2014/main" id="{405DE915-3E7F-4E35-BF78-B2D7E7C691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48363" y="2109788"/>
                <a:ext cx="21600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6" name="Line 50">
                <a:extLst>
                  <a:ext uri="{FF2B5EF4-FFF2-40B4-BE49-F238E27FC236}">
                    <a16:creationId xmlns:a16="http://schemas.microsoft.com/office/drawing/2014/main" id="{80435CE1-6DC1-4F17-865D-79246C26C1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345781" y="2474912"/>
                <a:ext cx="2381" cy="2348626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7" name="Line 52">
                <a:extLst>
                  <a:ext uri="{FF2B5EF4-FFF2-40B4-BE49-F238E27FC236}">
                    <a16:creationId xmlns:a16="http://schemas.microsoft.com/office/drawing/2014/main" id="{1DD67BA3-1DAF-45B4-9D3D-DD6D816155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9369" y="4833494"/>
                <a:ext cx="21600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8" name="Line 53">
                <a:extLst>
                  <a:ext uri="{FF2B5EF4-FFF2-40B4-BE49-F238E27FC236}">
                    <a16:creationId xmlns:a16="http://schemas.microsoft.com/office/drawing/2014/main" id="{38212C4B-BFE8-4F7D-BE6C-6BEE83E8E3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239369" y="2474371"/>
                <a:ext cx="21600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" name="Line 54">
                <a:extLst>
                  <a:ext uri="{FF2B5EF4-FFF2-40B4-BE49-F238E27FC236}">
                    <a16:creationId xmlns:a16="http://schemas.microsoft.com/office/drawing/2014/main" id="{E74161C4-C6C1-4FA5-94AB-B351FD588F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337770" y="3818370"/>
                <a:ext cx="2118591" cy="11290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cxnSp>
            <p:nvCxnSpPr>
              <p:cNvPr id="150" name="直線コネクタ 149">
                <a:extLst>
                  <a:ext uri="{FF2B5EF4-FFF2-40B4-BE49-F238E27FC236}">
                    <a16:creationId xmlns:a16="http://schemas.microsoft.com/office/drawing/2014/main" id="{ECA3945D-A6B3-4EC3-9CDA-0496400F76C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282951" y="1913985"/>
                <a:ext cx="2381" cy="3520459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直線コネクタ 150">
                <a:extLst>
                  <a:ext uri="{FF2B5EF4-FFF2-40B4-BE49-F238E27FC236}">
                    <a16:creationId xmlns:a16="http://schemas.microsoft.com/office/drawing/2014/main" id="{FB53259E-0003-49AB-B7D6-DD462F877E6C}"/>
                  </a:ext>
                </a:extLst>
              </p:cNvPr>
              <p:cNvCxnSpPr>
                <a:cxnSpLocks/>
                <a:stCxn id="116" idx="1"/>
              </p:cNvCxnSpPr>
              <p:nvPr/>
            </p:nvCxnSpPr>
            <p:spPr>
              <a:xfrm flipV="1">
                <a:off x="3289301" y="5401297"/>
                <a:ext cx="3974532" cy="23192"/>
              </a:xfrm>
              <a:prstGeom prst="line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2" name="Rectangle 13">
              <a:extLst>
                <a:ext uri="{FF2B5EF4-FFF2-40B4-BE49-F238E27FC236}">
                  <a16:creationId xmlns:a16="http://schemas.microsoft.com/office/drawing/2014/main" id="{04510DE7-80E1-442C-8A7A-4F2BEA2A1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590" y="2256511"/>
              <a:ext cx="215444" cy="2974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vert270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Wedged hepatic vein pressure (mmHg)</a:t>
              </a:r>
              <a:endParaRPr kumimoji="0" lang="ja-JP" altLang="ja-JP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3" name="Rectangle 45">
              <a:extLst>
                <a:ext uri="{FF2B5EF4-FFF2-40B4-BE49-F238E27FC236}">
                  <a16:creationId xmlns:a16="http://schemas.microsoft.com/office/drawing/2014/main" id="{EF95BC01-2867-438B-94A3-71BFCF63A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12203" y="5585576"/>
              <a:ext cx="1048798" cy="202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Before BR</a:t>
              </a:r>
              <a:r>
                <a:rPr kumimoji="0" lang="en-US" altLang="ja-JP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TO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Rectangle 45">
              <a:extLst>
                <a:ext uri="{FF2B5EF4-FFF2-40B4-BE49-F238E27FC236}">
                  <a16:creationId xmlns:a16="http://schemas.microsoft.com/office/drawing/2014/main" id="{88B08813-180D-40D2-96C3-238F38E2C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1626" y="5591160"/>
              <a:ext cx="88844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ja-JP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After</a:t>
              </a:r>
              <a:r>
                <a:rPr kumimoji="0" lang="en-US" altLang="ja-JP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BR</a:t>
              </a:r>
              <a:r>
                <a:rPr kumimoji="0" lang="en-US" altLang="ja-JP" sz="14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TO</a:t>
              </a:r>
              <a:endParaRPr kumimoji="0" lang="ja-JP" altLang="ja-JP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1" name="直線コネクタ 90">
            <a:extLst>
              <a:ext uri="{FF2B5EF4-FFF2-40B4-BE49-F238E27FC236}">
                <a16:creationId xmlns:a16="http://schemas.microsoft.com/office/drawing/2014/main" id="{D23B71CC-8100-45D5-9E60-6DE7849752B9}"/>
              </a:ext>
            </a:extLst>
          </p:cNvPr>
          <p:cNvCxnSpPr>
            <a:cxnSpLocks/>
          </p:cNvCxnSpPr>
          <p:nvPr/>
        </p:nvCxnSpPr>
        <p:spPr>
          <a:xfrm>
            <a:off x="1718097" y="2245595"/>
            <a:ext cx="261119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線コネクタ 91">
            <a:extLst>
              <a:ext uri="{FF2B5EF4-FFF2-40B4-BE49-F238E27FC236}">
                <a16:creationId xmlns:a16="http://schemas.microsoft.com/office/drawing/2014/main" id="{C7AF30AD-0F13-44D7-9DE1-3B95B1301B8B}"/>
              </a:ext>
            </a:extLst>
          </p:cNvPr>
          <p:cNvCxnSpPr>
            <a:cxnSpLocks/>
          </p:cNvCxnSpPr>
          <p:nvPr/>
        </p:nvCxnSpPr>
        <p:spPr>
          <a:xfrm>
            <a:off x="4328620" y="2245595"/>
            <a:ext cx="0" cy="11478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>
            <a:extLst>
              <a:ext uri="{FF2B5EF4-FFF2-40B4-BE49-F238E27FC236}">
                <a16:creationId xmlns:a16="http://schemas.microsoft.com/office/drawing/2014/main" id="{904057ED-66D3-4FED-930D-995454913331}"/>
              </a:ext>
            </a:extLst>
          </p:cNvPr>
          <p:cNvCxnSpPr>
            <a:cxnSpLocks/>
          </p:cNvCxnSpPr>
          <p:nvPr/>
        </p:nvCxnSpPr>
        <p:spPr>
          <a:xfrm>
            <a:off x="1718097" y="2245595"/>
            <a:ext cx="0" cy="11498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801E3FB9-3F69-4F24-A61D-ADA8B85C3CA9}"/>
              </a:ext>
            </a:extLst>
          </p:cNvPr>
          <p:cNvSpPr txBox="1"/>
          <p:nvPr/>
        </p:nvSpPr>
        <p:spPr>
          <a:xfrm>
            <a:off x="2258939" y="1966073"/>
            <a:ext cx="1522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0.027</a:t>
            </a:r>
          </a:p>
        </p:txBody>
      </p:sp>
    </p:spTree>
    <p:extLst>
      <p:ext uri="{BB962C8B-B14F-4D97-AF65-F5344CB8AC3E}">
        <p14:creationId xmlns:p14="http://schemas.microsoft.com/office/powerpoint/2010/main" val="180866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940B7544-2094-4427-839C-4146FAC56247}"/>
              </a:ext>
            </a:extLst>
          </p:cNvPr>
          <p:cNvSpPr/>
          <p:nvPr/>
        </p:nvSpPr>
        <p:spPr>
          <a:xfrm>
            <a:off x="291678" y="569217"/>
            <a:ext cx="2578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A965752-16D9-4969-ABB4-59FE842C7341}"/>
              </a:ext>
            </a:extLst>
          </p:cNvPr>
          <p:cNvSpPr/>
          <p:nvPr/>
        </p:nvSpPr>
        <p:spPr>
          <a:xfrm>
            <a:off x="228600" y="2088941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CCAD2198-DA5A-4068-A698-526376EBF5C1}"/>
              </a:ext>
            </a:extLst>
          </p:cNvPr>
          <p:cNvSpPr/>
          <p:nvPr/>
        </p:nvSpPr>
        <p:spPr>
          <a:xfrm>
            <a:off x="6211934" y="2115935"/>
            <a:ext cx="492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Rectangle 57">
            <a:extLst>
              <a:ext uri="{FF2B5EF4-FFF2-40B4-BE49-F238E27FC236}">
                <a16:creationId xmlns:a16="http://schemas.microsoft.com/office/drawing/2014/main" id="{9D344B7E-880E-4B62-8F8B-473FDD6B6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075" y="2730500"/>
            <a:ext cx="9525" cy="95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aphicFrame>
        <p:nvGraphicFramePr>
          <p:cNvPr id="269" name="表 268">
            <a:extLst>
              <a:ext uri="{FF2B5EF4-FFF2-40B4-BE49-F238E27FC236}">
                <a16:creationId xmlns:a16="http://schemas.microsoft.com/office/drawing/2014/main" id="{0BAB0B4D-AC95-48D9-A301-C167734E24CE}"/>
              </a:ext>
            </a:extLst>
          </p:cNvPr>
          <p:cNvGraphicFramePr>
            <a:graphicFrameLocks noGrp="1"/>
          </p:cNvGraphicFramePr>
          <p:nvPr/>
        </p:nvGraphicFramePr>
        <p:xfrm>
          <a:off x="106259" y="5328405"/>
          <a:ext cx="1150145" cy="685800"/>
        </p:xfrm>
        <a:graphic>
          <a:graphicData uri="http://schemas.openxmlformats.org/drawingml/2006/table">
            <a:tbl>
              <a:tblPr/>
              <a:tblGrid>
                <a:gridCol w="1150145">
                  <a:extLst>
                    <a:ext uri="{9D8B030D-6E8A-4147-A177-3AD203B41FA5}">
                      <a16:colId xmlns:a16="http://schemas.microsoft.com/office/drawing/2014/main" val="76275404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No. at risk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51216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Sp+Dev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45186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BRTO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5709884"/>
                  </a:ext>
                </a:extLst>
              </a:tr>
            </a:tbl>
          </a:graphicData>
        </a:graphic>
      </p:graphicFrame>
      <p:sp>
        <p:nvSpPr>
          <p:cNvPr id="274" name="Rectangle 107">
            <a:extLst>
              <a:ext uri="{FF2B5EF4-FFF2-40B4-BE49-F238E27FC236}">
                <a16:creationId xmlns:a16="http://schemas.microsoft.com/office/drawing/2014/main" id="{21FC5F0B-8F5E-42B5-B146-0B72A209A7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" y="2282825"/>
            <a:ext cx="9525" cy="95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5" name="Rectangle 108">
            <a:extLst>
              <a:ext uri="{FF2B5EF4-FFF2-40B4-BE49-F238E27FC236}">
                <a16:creationId xmlns:a16="http://schemas.microsoft.com/office/drawing/2014/main" id="{0289F45B-E298-4E5A-B532-5222BA74C7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" y="2282825"/>
            <a:ext cx="9525" cy="95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6" name="Rectangle 24">
            <a:extLst>
              <a:ext uri="{FF2B5EF4-FFF2-40B4-BE49-F238E27FC236}">
                <a16:creationId xmlns:a16="http://schemas.microsoft.com/office/drawing/2014/main" id="{3D748615-0D1E-44E9-82A9-E9BAE69A7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63" y="2849910"/>
            <a:ext cx="276999" cy="189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Overall survival (%)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29" name="表 328">
            <a:extLst>
              <a:ext uri="{FF2B5EF4-FFF2-40B4-BE49-F238E27FC236}">
                <a16:creationId xmlns:a16="http://schemas.microsoft.com/office/drawing/2014/main" id="{D58B8AE1-DD95-4C69-9691-CD16B22D62D5}"/>
              </a:ext>
            </a:extLst>
          </p:cNvPr>
          <p:cNvGraphicFramePr>
            <a:graphicFrameLocks noGrp="1"/>
          </p:cNvGraphicFramePr>
          <p:nvPr/>
        </p:nvGraphicFramePr>
        <p:xfrm>
          <a:off x="951698" y="5580649"/>
          <a:ext cx="673100" cy="457200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3638843526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3874023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8813927"/>
                  </a:ext>
                </a:extLst>
              </a:tr>
            </a:tbl>
          </a:graphicData>
        </a:graphic>
      </p:graphicFrame>
      <p:graphicFrame>
        <p:nvGraphicFramePr>
          <p:cNvPr id="331" name="表 330">
            <a:extLst>
              <a:ext uri="{FF2B5EF4-FFF2-40B4-BE49-F238E27FC236}">
                <a16:creationId xmlns:a16="http://schemas.microsoft.com/office/drawing/2014/main" id="{772223DD-05C8-4236-8D2C-B7D785934E26}"/>
              </a:ext>
            </a:extLst>
          </p:cNvPr>
          <p:cNvGraphicFramePr>
            <a:graphicFrameLocks noGrp="1"/>
          </p:cNvGraphicFramePr>
          <p:nvPr/>
        </p:nvGraphicFramePr>
        <p:xfrm>
          <a:off x="2128194" y="5604073"/>
          <a:ext cx="673100" cy="457200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2596578773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85560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0102669"/>
                  </a:ext>
                </a:extLst>
              </a:tr>
            </a:tbl>
          </a:graphicData>
        </a:graphic>
      </p:graphicFrame>
      <p:graphicFrame>
        <p:nvGraphicFramePr>
          <p:cNvPr id="332" name="表 331">
            <a:extLst>
              <a:ext uri="{FF2B5EF4-FFF2-40B4-BE49-F238E27FC236}">
                <a16:creationId xmlns:a16="http://schemas.microsoft.com/office/drawing/2014/main" id="{7A17E2F6-BD47-4E45-8D89-54CBCDE141B9}"/>
              </a:ext>
            </a:extLst>
          </p:cNvPr>
          <p:cNvGraphicFramePr>
            <a:graphicFrameLocks noGrp="1"/>
          </p:cNvGraphicFramePr>
          <p:nvPr/>
        </p:nvGraphicFramePr>
        <p:xfrm>
          <a:off x="2707339" y="5581989"/>
          <a:ext cx="673100" cy="457200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4122597166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070238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203008"/>
                  </a:ext>
                </a:extLst>
              </a:tr>
            </a:tbl>
          </a:graphicData>
        </a:graphic>
      </p:graphicFrame>
      <p:graphicFrame>
        <p:nvGraphicFramePr>
          <p:cNvPr id="333" name="表 332">
            <a:extLst>
              <a:ext uri="{FF2B5EF4-FFF2-40B4-BE49-F238E27FC236}">
                <a16:creationId xmlns:a16="http://schemas.microsoft.com/office/drawing/2014/main" id="{9E9EC634-166C-48AA-B5CC-51CDC4CEF646}"/>
              </a:ext>
            </a:extLst>
          </p:cNvPr>
          <p:cNvGraphicFramePr>
            <a:graphicFrameLocks noGrp="1"/>
          </p:cNvGraphicFramePr>
          <p:nvPr/>
        </p:nvGraphicFramePr>
        <p:xfrm>
          <a:off x="3293827" y="5557005"/>
          <a:ext cx="673100" cy="457200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1281369321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44725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833759"/>
                  </a:ext>
                </a:extLst>
              </a:tr>
            </a:tbl>
          </a:graphicData>
        </a:graphic>
      </p:graphicFrame>
      <p:graphicFrame>
        <p:nvGraphicFramePr>
          <p:cNvPr id="334" name="表 333">
            <a:extLst>
              <a:ext uri="{FF2B5EF4-FFF2-40B4-BE49-F238E27FC236}">
                <a16:creationId xmlns:a16="http://schemas.microsoft.com/office/drawing/2014/main" id="{47AF7C73-1BEC-4168-AC3C-FF1CE5841837}"/>
              </a:ext>
            </a:extLst>
          </p:cNvPr>
          <p:cNvGraphicFramePr>
            <a:graphicFrameLocks noGrp="1"/>
          </p:cNvGraphicFramePr>
          <p:nvPr/>
        </p:nvGraphicFramePr>
        <p:xfrm>
          <a:off x="3878083" y="5549583"/>
          <a:ext cx="673100" cy="457200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209368267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911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827243"/>
                  </a:ext>
                </a:extLst>
              </a:tr>
            </a:tbl>
          </a:graphicData>
        </a:graphic>
      </p:graphicFrame>
      <p:graphicFrame>
        <p:nvGraphicFramePr>
          <p:cNvPr id="335" name="表 334">
            <a:extLst>
              <a:ext uri="{FF2B5EF4-FFF2-40B4-BE49-F238E27FC236}">
                <a16:creationId xmlns:a16="http://schemas.microsoft.com/office/drawing/2014/main" id="{9A413DCF-578B-45A2-8519-72DC253B055F}"/>
              </a:ext>
            </a:extLst>
          </p:cNvPr>
          <p:cNvGraphicFramePr>
            <a:graphicFrameLocks noGrp="1"/>
          </p:cNvGraphicFramePr>
          <p:nvPr/>
        </p:nvGraphicFramePr>
        <p:xfrm>
          <a:off x="4478130" y="5549583"/>
          <a:ext cx="673100" cy="457200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2093682675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911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827243"/>
                  </a:ext>
                </a:extLst>
              </a:tr>
            </a:tbl>
          </a:graphicData>
        </a:graphic>
      </p:graphicFrame>
      <p:graphicFrame>
        <p:nvGraphicFramePr>
          <p:cNvPr id="411" name="表 410">
            <a:extLst>
              <a:ext uri="{FF2B5EF4-FFF2-40B4-BE49-F238E27FC236}">
                <a16:creationId xmlns:a16="http://schemas.microsoft.com/office/drawing/2014/main" id="{6D3A6017-3D77-48E6-9D59-B3B894CD1486}"/>
              </a:ext>
            </a:extLst>
          </p:cNvPr>
          <p:cNvGraphicFramePr>
            <a:graphicFrameLocks noGrp="1"/>
          </p:cNvGraphicFramePr>
          <p:nvPr/>
        </p:nvGraphicFramePr>
        <p:xfrm>
          <a:off x="6049168" y="5313327"/>
          <a:ext cx="1150145" cy="685800"/>
        </p:xfrm>
        <a:graphic>
          <a:graphicData uri="http://schemas.openxmlformats.org/drawingml/2006/table">
            <a:tbl>
              <a:tblPr/>
              <a:tblGrid>
                <a:gridCol w="1150145">
                  <a:extLst>
                    <a:ext uri="{9D8B030D-6E8A-4147-A177-3AD203B41FA5}">
                      <a16:colId xmlns:a16="http://schemas.microsoft.com/office/drawing/2014/main" val="762754044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No. at risk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512167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Sp+Dev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0451862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BRTO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5709884"/>
                  </a:ext>
                </a:extLst>
              </a:tr>
            </a:tbl>
          </a:graphicData>
        </a:graphic>
      </p:graphicFrame>
      <p:sp>
        <p:nvSpPr>
          <p:cNvPr id="412" name="Rectangle 49">
            <a:extLst>
              <a:ext uri="{FF2B5EF4-FFF2-40B4-BE49-F238E27FC236}">
                <a16:creationId xmlns:a16="http://schemas.microsoft.com/office/drawing/2014/main" id="{7BC2D3D2-D042-4FD0-85B9-2A972EE82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0700" y="5254833"/>
            <a:ext cx="19261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Years after treatment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91" name="表 490">
            <a:extLst>
              <a:ext uri="{FF2B5EF4-FFF2-40B4-BE49-F238E27FC236}">
                <a16:creationId xmlns:a16="http://schemas.microsoft.com/office/drawing/2014/main" id="{C216AD2C-D62D-41E8-984B-0428A43C10F5}"/>
              </a:ext>
            </a:extLst>
          </p:cNvPr>
          <p:cNvGraphicFramePr>
            <a:graphicFrameLocks noGrp="1"/>
          </p:cNvGraphicFramePr>
          <p:nvPr/>
        </p:nvGraphicFramePr>
        <p:xfrm>
          <a:off x="6917850" y="5527352"/>
          <a:ext cx="673100" cy="470896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3638843526"/>
                    </a:ext>
                  </a:extLst>
                </a:gridCol>
              </a:tblGrid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3874023"/>
                  </a:ext>
                </a:extLst>
              </a:tr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38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8813927"/>
                  </a:ext>
                </a:extLst>
              </a:tr>
            </a:tbl>
          </a:graphicData>
        </a:graphic>
      </p:graphicFrame>
      <p:graphicFrame>
        <p:nvGraphicFramePr>
          <p:cNvPr id="492" name="表 491">
            <a:extLst>
              <a:ext uri="{FF2B5EF4-FFF2-40B4-BE49-F238E27FC236}">
                <a16:creationId xmlns:a16="http://schemas.microsoft.com/office/drawing/2014/main" id="{BA85D5E6-196F-4813-9C7E-4ECA6D7D9DA2}"/>
              </a:ext>
            </a:extLst>
          </p:cNvPr>
          <p:cNvGraphicFramePr>
            <a:graphicFrameLocks noGrp="1"/>
          </p:cNvGraphicFramePr>
          <p:nvPr/>
        </p:nvGraphicFramePr>
        <p:xfrm>
          <a:off x="7507788" y="5543309"/>
          <a:ext cx="673100" cy="470896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3340063057"/>
                    </a:ext>
                  </a:extLst>
                </a:gridCol>
              </a:tblGrid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4414514"/>
                  </a:ext>
                </a:extLst>
              </a:tr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2557124"/>
                  </a:ext>
                </a:extLst>
              </a:tr>
            </a:tbl>
          </a:graphicData>
        </a:graphic>
      </p:graphicFrame>
      <p:graphicFrame>
        <p:nvGraphicFramePr>
          <p:cNvPr id="493" name="表 492">
            <a:extLst>
              <a:ext uri="{FF2B5EF4-FFF2-40B4-BE49-F238E27FC236}">
                <a16:creationId xmlns:a16="http://schemas.microsoft.com/office/drawing/2014/main" id="{4739B6DC-F12A-4355-97CC-F8A120D57EE5}"/>
              </a:ext>
            </a:extLst>
          </p:cNvPr>
          <p:cNvGraphicFramePr>
            <a:graphicFrameLocks noGrp="1"/>
          </p:cNvGraphicFramePr>
          <p:nvPr/>
        </p:nvGraphicFramePr>
        <p:xfrm>
          <a:off x="8102600" y="5527352"/>
          <a:ext cx="673100" cy="470896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2596578773"/>
                    </a:ext>
                  </a:extLst>
                </a:gridCol>
              </a:tblGrid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855609"/>
                  </a:ext>
                </a:extLst>
              </a:tr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0102669"/>
                  </a:ext>
                </a:extLst>
              </a:tr>
            </a:tbl>
          </a:graphicData>
        </a:graphic>
      </p:graphicFrame>
      <p:graphicFrame>
        <p:nvGraphicFramePr>
          <p:cNvPr id="494" name="表 493">
            <a:extLst>
              <a:ext uri="{FF2B5EF4-FFF2-40B4-BE49-F238E27FC236}">
                <a16:creationId xmlns:a16="http://schemas.microsoft.com/office/drawing/2014/main" id="{16D05704-3D14-4CD9-BD7F-717979328D13}"/>
              </a:ext>
            </a:extLst>
          </p:cNvPr>
          <p:cNvGraphicFramePr>
            <a:graphicFrameLocks noGrp="1"/>
          </p:cNvGraphicFramePr>
          <p:nvPr/>
        </p:nvGraphicFramePr>
        <p:xfrm>
          <a:off x="8669648" y="5535331"/>
          <a:ext cx="673100" cy="470896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4122597166"/>
                    </a:ext>
                  </a:extLst>
                </a:gridCol>
              </a:tblGrid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0702387"/>
                  </a:ext>
                </a:extLst>
              </a:tr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203008"/>
                  </a:ext>
                </a:extLst>
              </a:tr>
            </a:tbl>
          </a:graphicData>
        </a:graphic>
      </p:graphicFrame>
      <p:graphicFrame>
        <p:nvGraphicFramePr>
          <p:cNvPr id="495" name="表 494">
            <a:extLst>
              <a:ext uri="{FF2B5EF4-FFF2-40B4-BE49-F238E27FC236}">
                <a16:creationId xmlns:a16="http://schemas.microsoft.com/office/drawing/2014/main" id="{F3FBF332-3654-4430-A5DC-5336B2BF0592}"/>
              </a:ext>
            </a:extLst>
          </p:cNvPr>
          <p:cNvGraphicFramePr>
            <a:graphicFrameLocks noGrp="1"/>
          </p:cNvGraphicFramePr>
          <p:nvPr/>
        </p:nvGraphicFramePr>
        <p:xfrm>
          <a:off x="9252409" y="5548857"/>
          <a:ext cx="673100" cy="470896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1281369321"/>
                    </a:ext>
                  </a:extLst>
                </a:gridCol>
              </a:tblGrid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447259"/>
                  </a:ext>
                </a:extLst>
              </a:tr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4833759"/>
                  </a:ext>
                </a:extLst>
              </a:tr>
            </a:tbl>
          </a:graphicData>
        </a:graphic>
      </p:graphicFrame>
      <p:graphicFrame>
        <p:nvGraphicFramePr>
          <p:cNvPr id="496" name="表 495">
            <a:extLst>
              <a:ext uri="{FF2B5EF4-FFF2-40B4-BE49-F238E27FC236}">
                <a16:creationId xmlns:a16="http://schemas.microsoft.com/office/drawing/2014/main" id="{7B07EA49-62EF-44DA-AFD8-A6DBF53A8FEE}"/>
              </a:ext>
            </a:extLst>
          </p:cNvPr>
          <p:cNvGraphicFramePr>
            <a:graphicFrameLocks noGrp="1"/>
          </p:cNvGraphicFramePr>
          <p:nvPr/>
        </p:nvGraphicFramePr>
        <p:xfrm>
          <a:off x="9856788" y="5578554"/>
          <a:ext cx="673100" cy="414102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2093682675"/>
                    </a:ext>
                  </a:extLst>
                </a:gridCol>
              </a:tblGrid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9112"/>
                  </a:ext>
                </a:extLst>
              </a:tr>
              <a:tr h="1786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827243"/>
                  </a:ext>
                </a:extLst>
              </a:tr>
            </a:tbl>
          </a:graphicData>
        </a:graphic>
      </p:graphicFrame>
      <p:graphicFrame>
        <p:nvGraphicFramePr>
          <p:cNvPr id="500" name="表 499">
            <a:extLst>
              <a:ext uri="{FF2B5EF4-FFF2-40B4-BE49-F238E27FC236}">
                <a16:creationId xmlns:a16="http://schemas.microsoft.com/office/drawing/2014/main" id="{F448CC5A-F3DA-4102-90CE-CE5A17D02F79}"/>
              </a:ext>
            </a:extLst>
          </p:cNvPr>
          <p:cNvGraphicFramePr>
            <a:graphicFrameLocks noGrp="1"/>
          </p:cNvGraphicFramePr>
          <p:nvPr/>
        </p:nvGraphicFramePr>
        <p:xfrm>
          <a:off x="10433360" y="5554784"/>
          <a:ext cx="673100" cy="470896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4122597166"/>
                    </a:ext>
                  </a:extLst>
                </a:gridCol>
              </a:tblGrid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0702387"/>
                  </a:ext>
                </a:extLst>
              </a:tr>
              <a:tr h="2354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7203008"/>
                  </a:ext>
                </a:extLst>
              </a:tr>
            </a:tbl>
          </a:graphicData>
        </a:graphic>
      </p:graphicFrame>
      <p:graphicFrame>
        <p:nvGraphicFramePr>
          <p:cNvPr id="199" name="表 198">
            <a:extLst>
              <a:ext uri="{FF2B5EF4-FFF2-40B4-BE49-F238E27FC236}">
                <a16:creationId xmlns:a16="http://schemas.microsoft.com/office/drawing/2014/main" id="{0FB4A932-F397-4903-B1C8-8E04AE4152E8}"/>
              </a:ext>
            </a:extLst>
          </p:cNvPr>
          <p:cNvGraphicFramePr>
            <a:graphicFrameLocks noGrp="1"/>
          </p:cNvGraphicFramePr>
          <p:nvPr/>
        </p:nvGraphicFramePr>
        <p:xfrm>
          <a:off x="1516453" y="5579993"/>
          <a:ext cx="673100" cy="457200"/>
        </p:xfrm>
        <a:graphic>
          <a:graphicData uri="http://schemas.openxmlformats.org/drawingml/2006/table">
            <a:tbl>
              <a:tblPr/>
              <a:tblGrid>
                <a:gridCol w="673100">
                  <a:extLst>
                    <a:ext uri="{9D8B030D-6E8A-4147-A177-3AD203B41FA5}">
                      <a16:colId xmlns:a16="http://schemas.microsoft.com/office/drawing/2014/main" val="2596578773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85560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0102669"/>
                  </a:ext>
                </a:extLst>
              </a:tr>
            </a:tbl>
          </a:graphicData>
        </a:graphic>
      </p:graphicFrame>
      <p:sp>
        <p:nvSpPr>
          <p:cNvPr id="98" name="Rectangle 62">
            <a:extLst>
              <a:ext uri="{FF2B5EF4-FFF2-40B4-BE49-F238E27FC236}">
                <a16:creationId xmlns:a16="http://schemas.microsoft.com/office/drawing/2014/main" id="{CD578CEE-FDC5-4F28-9577-4C71285A5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538" y="2260600"/>
            <a:ext cx="11113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Rectangle 63">
            <a:extLst>
              <a:ext uri="{FF2B5EF4-FFF2-40B4-BE49-F238E27FC236}">
                <a16:creationId xmlns:a16="http://schemas.microsoft.com/office/drawing/2014/main" id="{F57F3A02-7FB2-4446-A585-1B416D7781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9538" y="2260600"/>
            <a:ext cx="11113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0" name="Rectangle 110">
            <a:extLst>
              <a:ext uri="{FF2B5EF4-FFF2-40B4-BE49-F238E27FC236}">
                <a16:creationId xmlns:a16="http://schemas.microsoft.com/office/drawing/2014/main" id="{4AD9CD18-7846-4FEF-960E-F7387881F8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5900" y="2271713"/>
            <a:ext cx="11113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1" name="Rectangle 111">
            <a:extLst>
              <a:ext uri="{FF2B5EF4-FFF2-40B4-BE49-F238E27FC236}">
                <a16:creationId xmlns:a16="http://schemas.microsoft.com/office/drawing/2014/main" id="{DBB878D8-4DA0-4FEE-BD86-CCC0C2376C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5900" y="2271713"/>
            <a:ext cx="11113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2" name="Line 132">
            <a:extLst>
              <a:ext uri="{FF2B5EF4-FFF2-40B4-BE49-F238E27FC236}">
                <a16:creationId xmlns:a16="http://schemas.microsoft.com/office/drawing/2014/main" id="{1D33D284-F2F3-45F0-B24E-5919B5262C1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806238" y="3346451"/>
            <a:ext cx="0" cy="0"/>
          </a:xfrm>
          <a:prstGeom prst="line">
            <a:avLst/>
          </a:prstGeom>
          <a:noFill/>
          <a:ln w="20638">
            <a:solidFill>
              <a:srgbClr val="D44958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3" name="Rectangle 24">
            <a:extLst>
              <a:ext uri="{FF2B5EF4-FFF2-40B4-BE49-F238E27FC236}">
                <a16:creationId xmlns:a16="http://schemas.microsoft.com/office/drawing/2014/main" id="{3B9B8CFF-2A91-4CE8-9D81-7725DF3CC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4240" y="2876518"/>
            <a:ext cx="276999" cy="189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Overall survival (%)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D110868-9244-452E-857F-4BA721D0C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013" y="2428875"/>
            <a:ext cx="11112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0AA26F6-0333-4F55-8B60-1451E34D0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013" y="2428875"/>
            <a:ext cx="11112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Line 7">
            <a:extLst>
              <a:ext uri="{FF2B5EF4-FFF2-40B4-BE49-F238E27FC236}">
                <a16:creationId xmlns:a16="http://schemas.microsoft.com/office/drawing/2014/main" id="{6637C1A1-0EFF-4C1A-A7D6-3225E6100A9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71588" y="4845050"/>
            <a:ext cx="31750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Line 8">
            <a:extLst>
              <a:ext uri="{FF2B5EF4-FFF2-40B4-BE49-F238E27FC236}">
                <a16:creationId xmlns:a16="http://schemas.microsoft.com/office/drawing/2014/main" id="{6B3997F1-D816-4D04-9A42-897F21799E3F}"/>
              </a:ext>
            </a:extLst>
          </p:cNvPr>
          <p:cNvSpPr>
            <a:spLocks noChangeShapeType="1"/>
          </p:cNvSpPr>
          <p:nvPr/>
        </p:nvSpPr>
        <p:spPr bwMode="auto">
          <a:xfrm>
            <a:off x="1271588" y="4332288"/>
            <a:ext cx="31750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Line 9">
            <a:extLst>
              <a:ext uri="{FF2B5EF4-FFF2-40B4-BE49-F238E27FC236}">
                <a16:creationId xmlns:a16="http://schemas.microsoft.com/office/drawing/2014/main" id="{9EA411D2-0582-42AA-AFD8-775FB688D3D4}"/>
              </a:ext>
            </a:extLst>
          </p:cNvPr>
          <p:cNvSpPr>
            <a:spLocks noChangeShapeType="1"/>
          </p:cNvSpPr>
          <p:nvPr/>
        </p:nvSpPr>
        <p:spPr bwMode="auto">
          <a:xfrm>
            <a:off x="1271588" y="3819525"/>
            <a:ext cx="31750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Line 10">
            <a:extLst>
              <a:ext uri="{FF2B5EF4-FFF2-40B4-BE49-F238E27FC236}">
                <a16:creationId xmlns:a16="http://schemas.microsoft.com/office/drawing/2014/main" id="{BC61930F-9B55-4254-BB98-42B36400EF3E}"/>
              </a:ext>
            </a:extLst>
          </p:cNvPr>
          <p:cNvSpPr>
            <a:spLocks noChangeShapeType="1"/>
          </p:cNvSpPr>
          <p:nvPr/>
        </p:nvSpPr>
        <p:spPr bwMode="auto">
          <a:xfrm>
            <a:off x="1271588" y="3305175"/>
            <a:ext cx="31750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6" name="Line 11">
            <a:extLst>
              <a:ext uri="{FF2B5EF4-FFF2-40B4-BE49-F238E27FC236}">
                <a16:creationId xmlns:a16="http://schemas.microsoft.com/office/drawing/2014/main" id="{286C82DD-3C8A-4104-8BA4-CB5236488C61}"/>
              </a:ext>
            </a:extLst>
          </p:cNvPr>
          <p:cNvSpPr>
            <a:spLocks noChangeShapeType="1"/>
          </p:cNvSpPr>
          <p:nvPr/>
        </p:nvSpPr>
        <p:spPr bwMode="auto">
          <a:xfrm>
            <a:off x="1271588" y="2792413"/>
            <a:ext cx="31750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Line 12">
            <a:extLst>
              <a:ext uri="{FF2B5EF4-FFF2-40B4-BE49-F238E27FC236}">
                <a16:creationId xmlns:a16="http://schemas.microsoft.com/office/drawing/2014/main" id="{FDEFED51-A08F-419F-94C0-E056D4B3DD3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9838" y="5102225"/>
            <a:ext cx="63500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Line 13">
            <a:extLst>
              <a:ext uri="{FF2B5EF4-FFF2-40B4-BE49-F238E27FC236}">
                <a16:creationId xmlns:a16="http://schemas.microsoft.com/office/drawing/2014/main" id="{CC106F0A-B583-4BB9-A469-7A95860660C0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9838" y="4589463"/>
            <a:ext cx="63500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Line 14">
            <a:extLst>
              <a:ext uri="{FF2B5EF4-FFF2-40B4-BE49-F238E27FC236}">
                <a16:creationId xmlns:a16="http://schemas.microsoft.com/office/drawing/2014/main" id="{252C0A6E-8589-40E4-9D73-E87B298B5BC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9838" y="4075113"/>
            <a:ext cx="63500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" name="Line 15">
            <a:extLst>
              <a:ext uri="{FF2B5EF4-FFF2-40B4-BE49-F238E27FC236}">
                <a16:creationId xmlns:a16="http://schemas.microsoft.com/office/drawing/2014/main" id="{B3BB3C76-B19F-4356-84E2-4AC62BBAC1B9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9838" y="3562350"/>
            <a:ext cx="63500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3" name="Line 16">
            <a:extLst>
              <a:ext uri="{FF2B5EF4-FFF2-40B4-BE49-F238E27FC236}">
                <a16:creationId xmlns:a16="http://schemas.microsoft.com/office/drawing/2014/main" id="{B08F61AF-E48B-4750-A4D6-95230EBC634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9838" y="3049588"/>
            <a:ext cx="63500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4" name="Line 17">
            <a:extLst>
              <a:ext uri="{FF2B5EF4-FFF2-40B4-BE49-F238E27FC236}">
                <a16:creationId xmlns:a16="http://schemas.microsoft.com/office/drawing/2014/main" id="{8DD53C17-BEA1-4B89-ABBF-5FEECF4D404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39838" y="2535238"/>
            <a:ext cx="63500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5" name="Rectangle 18">
            <a:extLst>
              <a:ext uri="{FF2B5EF4-FFF2-40B4-BE49-F238E27FC236}">
                <a16:creationId xmlns:a16="http://schemas.microsoft.com/office/drawing/2014/main" id="{1CA7591A-CB6E-4EB3-9CED-496CD7358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7035" y="5017503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Rectangle 19">
            <a:extLst>
              <a:ext uri="{FF2B5EF4-FFF2-40B4-BE49-F238E27FC236}">
                <a16:creationId xmlns:a16="http://schemas.microsoft.com/office/drawing/2014/main" id="{DEBE028B-FB40-4CF4-976E-2C9EBFBE1A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000" y="4492625"/>
            <a:ext cx="12824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2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Rectangle 20">
            <a:extLst>
              <a:ext uri="{FF2B5EF4-FFF2-40B4-BE49-F238E27FC236}">
                <a16:creationId xmlns:a16="http://schemas.microsoft.com/office/drawing/2014/main" id="{25C465EA-B8E2-41FF-80B9-A842FB9F96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000" y="3978275"/>
            <a:ext cx="12824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4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" name="Rectangle 21">
            <a:extLst>
              <a:ext uri="{FF2B5EF4-FFF2-40B4-BE49-F238E27FC236}">
                <a16:creationId xmlns:a16="http://schemas.microsoft.com/office/drawing/2014/main" id="{C05F2CBC-588D-454B-ABEE-7D214622C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000" y="3465513"/>
            <a:ext cx="12824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6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Rectangle 22">
            <a:extLst>
              <a:ext uri="{FF2B5EF4-FFF2-40B4-BE49-F238E27FC236}">
                <a16:creationId xmlns:a16="http://schemas.microsoft.com/office/drawing/2014/main" id="{89B69AE6-CD28-4CF7-BFDB-09C7915EED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6000" y="2952750"/>
            <a:ext cx="12824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8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" name="Rectangle 23">
            <a:extLst>
              <a:ext uri="{FF2B5EF4-FFF2-40B4-BE49-F238E27FC236}">
                <a16:creationId xmlns:a16="http://schemas.microsoft.com/office/drawing/2014/main" id="{D8D0FB5F-42F4-4E6B-B891-2CB9EE871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0816" y="2442871"/>
            <a:ext cx="1923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10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4" name="Rectangle 25">
            <a:extLst>
              <a:ext uri="{FF2B5EF4-FFF2-40B4-BE49-F238E27FC236}">
                <a16:creationId xmlns:a16="http://schemas.microsoft.com/office/drawing/2014/main" id="{7411B9B8-AF41-468E-A212-36DF381E9F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3338" y="2535238"/>
            <a:ext cx="3803650" cy="25669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7" name="Freeform 28">
            <a:extLst>
              <a:ext uri="{FF2B5EF4-FFF2-40B4-BE49-F238E27FC236}">
                <a16:creationId xmlns:a16="http://schemas.microsoft.com/office/drawing/2014/main" id="{8E7D83FD-75B1-471D-BA94-66B8EBC47D99}"/>
              </a:ext>
            </a:extLst>
          </p:cNvPr>
          <p:cNvSpPr>
            <a:spLocks/>
          </p:cNvSpPr>
          <p:nvPr/>
        </p:nvSpPr>
        <p:spPr bwMode="auto">
          <a:xfrm>
            <a:off x="1303338" y="2535238"/>
            <a:ext cx="3803650" cy="363538"/>
          </a:xfrm>
          <a:custGeom>
            <a:avLst/>
            <a:gdLst>
              <a:gd name="T0" fmla="*/ 0 w 2396"/>
              <a:gd name="T1" fmla="*/ 0 h 229"/>
              <a:gd name="T2" fmla="*/ 283 w 2396"/>
              <a:gd name="T3" fmla="*/ 0 h 229"/>
              <a:gd name="T4" fmla="*/ 317 w 2396"/>
              <a:gd name="T5" fmla="*/ 0 h 229"/>
              <a:gd name="T6" fmla="*/ 317 w 2396"/>
              <a:gd name="T7" fmla="*/ 101 h 229"/>
              <a:gd name="T8" fmla="*/ 465 w 2396"/>
              <a:gd name="T9" fmla="*/ 101 h 229"/>
              <a:gd name="T10" fmla="*/ 552 w 2396"/>
              <a:gd name="T11" fmla="*/ 101 h 229"/>
              <a:gd name="T12" fmla="*/ 1037 w 2396"/>
              <a:gd name="T13" fmla="*/ 101 h 229"/>
              <a:gd name="T14" fmla="*/ 1360 w 2396"/>
              <a:gd name="T15" fmla="*/ 101 h 229"/>
              <a:gd name="T16" fmla="*/ 1360 w 2396"/>
              <a:gd name="T17" fmla="*/ 229 h 229"/>
              <a:gd name="T18" fmla="*/ 1380 w 2396"/>
              <a:gd name="T19" fmla="*/ 229 h 229"/>
              <a:gd name="T20" fmla="*/ 1757 w 2396"/>
              <a:gd name="T21" fmla="*/ 229 h 229"/>
              <a:gd name="T22" fmla="*/ 1851 w 2396"/>
              <a:gd name="T23" fmla="*/ 229 h 229"/>
              <a:gd name="T24" fmla="*/ 1986 w 2396"/>
              <a:gd name="T25" fmla="*/ 229 h 229"/>
              <a:gd name="T26" fmla="*/ 2019 w 2396"/>
              <a:gd name="T27" fmla="*/ 229 h 229"/>
              <a:gd name="T28" fmla="*/ 2080 w 2396"/>
              <a:gd name="T29" fmla="*/ 229 h 229"/>
              <a:gd name="T30" fmla="*/ 2221 w 2396"/>
              <a:gd name="T31" fmla="*/ 229 h 229"/>
              <a:gd name="T32" fmla="*/ 2228 w 2396"/>
              <a:gd name="T33" fmla="*/ 229 h 229"/>
              <a:gd name="T34" fmla="*/ 2396 w 2396"/>
              <a:gd name="T35" fmla="*/ 229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396" h="229">
                <a:moveTo>
                  <a:pt x="0" y="0"/>
                </a:moveTo>
                <a:lnTo>
                  <a:pt x="283" y="0"/>
                </a:lnTo>
                <a:lnTo>
                  <a:pt x="317" y="0"/>
                </a:lnTo>
                <a:lnTo>
                  <a:pt x="317" y="101"/>
                </a:lnTo>
                <a:lnTo>
                  <a:pt x="465" y="101"/>
                </a:lnTo>
                <a:lnTo>
                  <a:pt x="552" y="101"/>
                </a:lnTo>
                <a:lnTo>
                  <a:pt x="1037" y="101"/>
                </a:lnTo>
                <a:lnTo>
                  <a:pt x="1360" y="101"/>
                </a:lnTo>
                <a:lnTo>
                  <a:pt x="1360" y="229"/>
                </a:lnTo>
                <a:lnTo>
                  <a:pt x="1380" y="229"/>
                </a:lnTo>
                <a:lnTo>
                  <a:pt x="1757" y="229"/>
                </a:lnTo>
                <a:lnTo>
                  <a:pt x="1851" y="229"/>
                </a:lnTo>
                <a:lnTo>
                  <a:pt x="1986" y="229"/>
                </a:lnTo>
                <a:lnTo>
                  <a:pt x="2019" y="229"/>
                </a:lnTo>
                <a:lnTo>
                  <a:pt x="2080" y="229"/>
                </a:lnTo>
                <a:lnTo>
                  <a:pt x="2221" y="229"/>
                </a:lnTo>
                <a:lnTo>
                  <a:pt x="2228" y="229"/>
                </a:lnTo>
                <a:lnTo>
                  <a:pt x="2396" y="229"/>
                </a:lnTo>
              </a:path>
            </a:pathLst>
          </a:custGeom>
          <a:noFill/>
          <a:ln w="20638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0" name="Line 31">
            <a:extLst>
              <a:ext uri="{FF2B5EF4-FFF2-40B4-BE49-F238E27FC236}">
                <a16:creationId xmlns:a16="http://schemas.microsoft.com/office/drawing/2014/main" id="{99958ABE-06A9-4891-9817-518CD78AAE9C}"/>
              </a:ext>
            </a:extLst>
          </p:cNvPr>
          <p:cNvSpPr>
            <a:spLocks noChangeShapeType="1"/>
          </p:cNvSpPr>
          <p:nvPr/>
        </p:nvSpPr>
        <p:spPr bwMode="auto">
          <a:xfrm>
            <a:off x="1592263" y="5102225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1" name="Line 32">
            <a:extLst>
              <a:ext uri="{FF2B5EF4-FFF2-40B4-BE49-F238E27FC236}">
                <a16:creationId xmlns:a16="http://schemas.microsoft.com/office/drawing/2014/main" id="{C4D4FFDC-D4AA-4868-B964-8AD2E5D60363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9638" y="5102225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2" name="Line 33">
            <a:extLst>
              <a:ext uri="{FF2B5EF4-FFF2-40B4-BE49-F238E27FC236}">
                <a16:creationId xmlns:a16="http://schemas.microsoft.com/office/drawing/2014/main" id="{440C4E03-B672-4ABC-895E-34C14D3A7B7F}"/>
              </a:ext>
            </a:extLst>
          </p:cNvPr>
          <p:cNvSpPr>
            <a:spLocks noChangeShapeType="1"/>
          </p:cNvSpPr>
          <p:nvPr/>
        </p:nvSpPr>
        <p:spPr bwMode="auto">
          <a:xfrm>
            <a:off x="2767013" y="5102225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3" name="Line 34">
            <a:extLst>
              <a:ext uri="{FF2B5EF4-FFF2-40B4-BE49-F238E27FC236}">
                <a16:creationId xmlns:a16="http://schemas.microsoft.com/office/drawing/2014/main" id="{FDBEE295-6C4F-466E-B0D9-B9E3BC6A13D4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4388" y="5102225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4" name="Line 35">
            <a:extLst>
              <a:ext uri="{FF2B5EF4-FFF2-40B4-BE49-F238E27FC236}">
                <a16:creationId xmlns:a16="http://schemas.microsoft.com/office/drawing/2014/main" id="{FB9B6C75-C906-4690-8055-FCA1343CC68F}"/>
              </a:ext>
            </a:extLst>
          </p:cNvPr>
          <p:cNvSpPr>
            <a:spLocks noChangeShapeType="1"/>
          </p:cNvSpPr>
          <p:nvPr/>
        </p:nvSpPr>
        <p:spPr bwMode="auto">
          <a:xfrm>
            <a:off x="3932238" y="5102225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5" name="Line 36">
            <a:extLst>
              <a:ext uri="{FF2B5EF4-FFF2-40B4-BE49-F238E27FC236}">
                <a16:creationId xmlns:a16="http://schemas.microsoft.com/office/drawing/2014/main" id="{D8BB82A3-7827-4144-B693-04D12F317A5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19613" y="5102225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6" name="Line 37">
            <a:extLst>
              <a:ext uri="{FF2B5EF4-FFF2-40B4-BE49-F238E27FC236}">
                <a16:creationId xmlns:a16="http://schemas.microsoft.com/office/drawing/2014/main" id="{A86B3A7D-AC15-465E-AEC5-01D6BBE45662}"/>
              </a:ext>
            </a:extLst>
          </p:cNvPr>
          <p:cNvSpPr>
            <a:spLocks noChangeShapeType="1"/>
          </p:cNvSpPr>
          <p:nvPr/>
        </p:nvSpPr>
        <p:spPr bwMode="auto">
          <a:xfrm>
            <a:off x="5106988" y="5102225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8" name="Line 38">
            <a:extLst>
              <a:ext uri="{FF2B5EF4-FFF2-40B4-BE49-F238E27FC236}">
                <a16:creationId xmlns:a16="http://schemas.microsoft.com/office/drawing/2014/main" id="{7087FCCB-0730-4D13-84B5-C69ED5BEDA6E}"/>
              </a:ext>
            </a:extLst>
          </p:cNvPr>
          <p:cNvSpPr>
            <a:spLocks noChangeShapeType="1"/>
          </p:cNvSpPr>
          <p:nvPr/>
        </p:nvSpPr>
        <p:spPr bwMode="auto">
          <a:xfrm>
            <a:off x="1303338" y="5102225"/>
            <a:ext cx="0" cy="65088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9" name="Line 39">
            <a:extLst>
              <a:ext uri="{FF2B5EF4-FFF2-40B4-BE49-F238E27FC236}">
                <a16:creationId xmlns:a16="http://schemas.microsoft.com/office/drawing/2014/main" id="{5E847C04-1864-4E8C-AAE8-6D1DECCEB756}"/>
              </a:ext>
            </a:extLst>
          </p:cNvPr>
          <p:cNvSpPr>
            <a:spLocks noChangeShapeType="1"/>
          </p:cNvSpPr>
          <p:nvPr/>
        </p:nvSpPr>
        <p:spPr bwMode="auto">
          <a:xfrm>
            <a:off x="1890713" y="5102225"/>
            <a:ext cx="0" cy="65088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0" name="Line 40">
            <a:extLst>
              <a:ext uri="{FF2B5EF4-FFF2-40B4-BE49-F238E27FC236}">
                <a16:creationId xmlns:a16="http://schemas.microsoft.com/office/drawing/2014/main" id="{D01378D4-DE93-42E8-8AA6-943BB8B63E41}"/>
              </a:ext>
            </a:extLst>
          </p:cNvPr>
          <p:cNvSpPr>
            <a:spLocks noChangeShapeType="1"/>
          </p:cNvSpPr>
          <p:nvPr/>
        </p:nvSpPr>
        <p:spPr bwMode="auto">
          <a:xfrm>
            <a:off x="2479675" y="5102225"/>
            <a:ext cx="0" cy="65088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1" name="Line 41">
            <a:extLst>
              <a:ext uri="{FF2B5EF4-FFF2-40B4-BE49-F238E27FC236}">
                <a16:creationId xmlns:a16="http://schemas.microsoft.com/office/drawing/2014/main" id="{ABBC01A5-5F2D-432A-BDCD-7AC0560A01B3}"/>
              </a:ext>
            </a:extLst>
          </p:cNvPr>
          <p:cNvSpPr>
            <a:spLocks noChangeShapeType="1"/>
          </p:cNvSpPr>
          <p:nvPr/>
        </p:nvSpPr>
        <p:spPr bwMode="auto">
          <a:xfrm>
            <a:off x="3055938" y="5102225"/>
            <a:ext cx="0" cy="65088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2" name="Line 42">
            <a:extLst>
              <a:ext uri="{FF2B5EF4-FFF2-40B4-BE49-F238E27FC236}">
                <a16:creationId xmlns:a16="http://schemas.microsoft.com/office/drawing/2014/main" id="{90A31DA0-CFE4-4765-96E4-79DD346ACDD2}"/>
              </a:ext>
            </a:extLst>
          </p:cNvPr>
          <p:cNvSpPr>
            <a:spLocks noChangeShapeType="1"/>
          </p:cNvSpPr>
          <p:nvPr/>
        </p:nvSpPr>
        <p:spPr bwMode="auto">
          <a:xfrm>
            <a:off x="3643313" y="5102225"/>
            <a:ext cx="0" cy="65088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3" name="Line 43">
            <a:extLst>
              <a:ext uri="{FF2B5EF4-FFF2-40B4-BE49-F238E27FC236}">
                <a16:creationId xmlns:a16="http://schemas.microsoft.com/office/drawing/2014/main" id="{388D557C-9325-43F6-BE85-4A7069F879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230688" y="5102225"/>
            <a:ext cx="0" cy="65088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Line 44">
            <a:extLst>
              <a:ext uri="{FF2B5EF4-FFF2-40B4-BE49-F238E27FC236}">
                <a16:creationId xmlns:a16="http://schemas.microsoft.com/office/drawing/2014/main" id="{06E97772-B30C-44B2-9C4C-9A30194CFE08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9650" y="5102225"/>
            <a:ext cx="0" cy="65088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5" name="Rectangle 45">
            <a:extLst>
              <a:ext uri="{FF2B5EF4-FFF2-40B4-BE49-F238E27FC236}">
                <a16:creationId xmlns:a16="http://schemas.microsoft.com/office/drawing/2014/main" id="{7524C53E-9F15-461F-9BBE-7D33EECFAF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0475" y="5165725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6" name="Rectangle 46">
            <a:extLst>
              <a:ext uri="{FF2B5EF4-FFF2-40B4-BE49-F238E27FC236}">
                <a16:creationId xmlns:a16="http://schemas.microsoft.com/office/drawing/2014/main" id="{185743E0-EE4C-474E-93E6-89A0C5C44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7850" y="5165725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1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7" name="Rectangle 47">
            <a:extLst>
              <a:ext uri="{FF2B5EF4-FFF2-40B4-BE49-F238E27FC236}">
                <a16:creationId xmlns:a16="http://schemas.microsoft.com/office/drawing/2014/main" id="{5DECF406-7AAA-4CEC-8562-A81617A0FE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6813" y="5165725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2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8" name="Rectangle 48">
            <a:extLst>
              <a:ext uri="{FF2B5EF4-FFF2-40B4-BE49-F238E27FC236}">
                <a16:creationId xmlns:a16="http://schemas.microsoft.com/office/drawing/2014/main" id="{06A6A59B-0463-4684-A28F-461A20D46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3075" y="5165725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3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9" name="Rectangle 49">
            <a:extLst>
              <a:ext uri="{FF2B5EF4-FFF2-40B4-BE49-F238E27FC236}">
                <a16:creationId xmlns:a16="http://schemas.microsoft.com/office/drawing/2014/main" id="{B4B605DB-7D6A-41E6-BA6E-46D4C37FA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0450" y="5165725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4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0" name="Rectangle 50">
            <a:extLst>
              <a:ext uri="{FF2B5EF4-FFF2-40B4-BE49-F238E27FC236}">
                <a16:creationId xmlns:a16="http://schemas.microsoft.com/office/drawing/2014/main" id="{05039732-0BEE-4928-8CAF-ECDB95744C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7825" y="5165725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5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1" name="Rectangle 51">
            <a:extLst>
              <a:ext uri="{FF2B5EF4-FFF2-40B4-BE49-F238E27FC236}">
                <a16:creationId xmlns:a16="http://schemas.microsoft.com/office/drawing/2014/main" id="{FB2DEA9D-6A8B-47B1-9224-2ABF67971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6788" y="5165725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6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" name="Rectangle 49">
            <a:extLst>
              <a:ext uri="{FF2B5EF4-FFF2-40B4-BE49-F238E27FC236}">
                <a16:creationId xmlns:a16="http://schemas.microsoft.com/office/drawing/2014/main" id="{2F51FAC2-F743-4797-B98F-6BA6F0C0A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6007" y="5268854"/>
            <a:ext cx="19261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Years after treatment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5" name="直線コネクタ 194">
            <a:extLst>
              <a:ext uri="{FF2B5EF4-FFF2-40B4-BE49-F238E27FC236}">
                <a16:creationId xmlns:a16="http://schemas.microsoft.com/office/drawing/2014/main" id="{E83630DB-BEF4-4F6F-9DDD-16C84AF63CF7}"/>
              </a:ext>
            </a:extLst>
          </p:cNvPr>
          <p:cNvCxnSpPr>
            <a:cxnSpLocks/>
            <a:endCxn id="117" idx="0"/>
          </p:cNvCxnSpPr>
          <p:nvPr/>
        </p:nvCxnSpPr>
        <p:spPr>
          <a:xfrm flipV="1">
            <a:off x="1302699" y="2535238"/>
            <a:ext cx="639" cy="256698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線コネクタ 195">
            <a:extLst>
              <a:ext uri="{FF2B5EF4-FFF2-40B4-BE49-F238E27FC236}">
                <a16:creationId xmlns:a16="http://schemas.microsoft.com/office/drawing/2014/main" id="{0E92B85B-866E-49D7-8554-150669802347}"/>
              </a:ext>
            </a:extLst>
          </p:cNvPr>
          <p:cNvCxnSpPr>
            <a:cxnSpLocks/>
          </p:cNvCxnSpPr>
          <p:nvPr/>
        </p:nvCxnSpPr>
        <p:spPr>
          <a:xfrm>
            <a:off x="1302699" y="5102224"/>
            <a:ext cx="381555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テキスト ボックス 210">
            <a:extLst>
              <a:ext uri="{FF2B5EF4-FFF2-40B4-BE49-F238E27FC236}">
                <a16:creationId xmlns:a16="http://schemas.microsoft.com/office/drawing/2014/main" id="{34BDC3B8-F117-499F-A2F3-2BA7498F39C0}"/>
              </a:ext>
            </a:extLst>
          </p:cNvPr>
          <p:cNvSpPr txBox="1"/>
          <p:nvPr/>
        </p:nvSpPr>
        <p:spPr>
          <a:xfrm>
            <a:off x="1212356" y="4700313"/>
            <a:ext cx="3359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0.164 by log-rank test 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7" name="Rectangle 56">
            <a:extLst>
              <a:ext uri="{FF2B5EF4-FFF2-40B4-BE49-F238E27FC236}">
                <a16:creationId xmlns:a16="http://schemas.microsoft.com/office/drawing/2014/main" id="{A6BBDB46-E10E-4729-91C7-D2A7F63E2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363" y="2460625"/>
            <a:ext cx="11113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8" name="Rectangle 57">
            <a:extLst>
              <a:ext uri="{FF2B5EF4-FFF2-40B4-BE49-F238E27FC236}">
                <a16:creationId xmlns:a16="http://schemas.microsoft.com/office/drawing/2014/main" id="{FE40C17E-AA59-4782-8AFA-2B2C3D55D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6363" y="2460625"/>
            <a:ext cx="11113" cy="11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0" name="Rectangle 100">
            <a:extLst>
              <a:ext uri="{FF2B5EF4-FFF2-40B4-BE49-F238E27FC236}">
                <a16:creationId xmlns:a16="http://schemas.microsoft.com/office/drawing/2014/main" id="{24D14D60-B415-48DB-BDF1-9C0976F1CE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0488" y="2436813"/>
            <a:ext cx="11112" cy="11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1" name="Rectangle 101">
            <a:extLst>
              <a:ext uri="{FF2B5EF4-FFF2-40B4-BE49-F238E27FC236}">
                <a16:creationId xmlns:a16="http://schemas.microsoft.com/office/drawing/2014/main" id="{D494AE47-1C1A-496A-8583-80A558DE8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0488" y="2436813"/>
            <a:ext cx="11112" cy="111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2" name="Line 102">
            <a:extLst>
              <a:ext uri="{FF2B5EF4-FFF2-40B4-BE49-F238E27FC236}">
                <a16:creationId xmlns:a16="http://schemas.microsoft.com/office/drawing/2014/main" id="{4D0259D0-9B31-40D9-8C63-7B837EF05CBE}"/>
              </a:ext>
            </a:extLst>
          </p:cNvPr>
          <p:cNvSpPr>
            <a:spLocks noChangeShapeType="1"/>
          </p:cNvSpPr>
          <p:nvPr/>
        </p:nvSpPr>
        <p:spPr bwMode="auto">
          <a:xfrm>
            <a:off x="7231063" y="4854575"/>
            <a:ext cx="33337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3" name="Line 103">
            <a:extLst>
              <a:ext uri="{FF2B5EF4-FFF2-40B4-BE49-F238E27FC236}">
                <a16:creationId xmlns:a16="http://schemas.microsoft.com/office/drawing/2014/main" id="{69271178-8E6B-4E2F-8F1A-A45E1F28FB56}"/>
              </a:ext>
            </a:extLst>
          </p:cNvPr>
          <p:cNvSpPr>
            <a:spLocks noChangeShapeType="1"/>
          </p:cNvSpPr>
          <p:nvPr/>
        </p:nvSpPr>
        <p:spPr bwMode="auto">
          <a:xfrm>
            <a:off x="7231063" y="4341813"/>
            <a:ext cx="33337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4" name="Line 104">
            <a:extLst>
              <a:ext uri="{FF2B5EF4-FFF2-40B4-BE49-F238E27FC236}">
                <a16:creationId xmlns:a16="http://schemas.microsoft.com/office/drawing/2014/main" id="{C5B80B11-70E2-4645-A4B5-21E9D5DC7BC8}"/>
              </a:ext>
            </a:extLst>
          </p:cNvPr>
          <p:cNvSpPr>
            <a:spLocks noChangeShapeType="1"/>
          </p:cNvSpPr>
          <p:nvPr/>
        </p:nvSpPr>
        <p:spPr bwMode="auto">
          <a:xfrm>
            <a:off x="7231063" y="3827463"/>
            <a:ext cx="33337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5" name="Line 105">
            <a:extLst>
              <a:ext uri="{FF2B5EF4-FFF2-40B4-BE49-F238E27FC236}">
                <a16:creationId xmlns:a16="http://schemas.microsoft.com/office/drawing/2014/main" id="{357C7C0D-3579-43BC-BFFE-2C9405E49B3B}"/>
              </a:ext>
            </a:extLst>
          </p:cNvPr>
          <p:cNvSpPr>
            <a:spLocks noChangeShapeType="1"/>
          </p:cNvSpPr>
          <p:nvPr/>
        </p:nvSpPr>
        <p:spPr bwMode="auto">
          <a:xfrm>
            <a:off x="7231063" y="3314700"/>
            <a:ext cx="33337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6" name="Line 106">
            <a:extLst>
              <a:ext uri="{FF2B5EF4-FFF2-40B4-BE49-F238E27FC236}">
                <a16:creationId xmlns:a16="http://schemas.microsoft.com/office/drawing/2014/main" id="{1CDAAAF1-E2FA-430A-9494-41A41ADAD6DD}"/>
              </a:ext>
            </a:extLst>
          </p:cNvPr>
          <p:cNvSpPr>
            <a:spLocks noChangeShapeType="1"/>
          </p:cNvSpPr>
          <p:nvPr/>
        </p:nvSpPr>
        <p:spPr bwMode="auto">
          <a:xfrm>
            <a:off x="7231063" y="2800350"/>
            <a:ext cx="33337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7" name="Line 107">
            <a:extLst>
              <a:ext uri="{FF2B5EF4-FFF2-40B4-BE49-F238E27FC236}">
                <a16:creationId xmlns:a16="http://schemas.microsoft.com/office/drawing/2014/main" id="{E6285D66-96CC-40B0-B215-32E81E12B9D2}"/>
              </a:ext>
            </a:extLst>
          </p:cNvPr>
          <p:cNvSpPr>
            <a:spLocks noChangeShapeType="1"/>
          </p:cNvSpPr>
          <p:nvPr/>
        </p:nvSpPr>
        <p:spPr bwMode="auto">
          <a:xfrm>
            <a:off x="7199313" y="5111750"/>
            <a:ext cx="65087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8" name="Line 108">
            <a:extLst>
              <a:ext uri="{FF2B5EF4-FFF2-40B4-BE49-F238E27FC236}">
                <a16:creationId xmlns:a16="http://schemas.microsoft.com/office/drawing/2014/main" id="{3B971F00-852A-4BA5-9E95-726D288187FF}"/>
              </a:ext>
            </a:extLst>
          </p:cNvPr>
          <p:cNvSpPr>
            <a:spLocks noChangeShapeType="1"/>
          </p:cNvSpPr>
          <p:nvPr/>
        </p:nvSpPr>
        <p:spPr bwMode="auto">
          <a:xfrm>
            <a:off x="7199313" y="4597400"/>
            <a:ext cx="65087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9" name="Line 109">
            <a:extLst>
              <a:ext uri="{FF2B5EF4-FFF2-40B4-BE49-F238E27FC236}">
                <a16:creationId xmlns:a16="http://schemas.microsoft.com/office/drawing/2014/main" id="{8456C7CF-CD43-42B7-B6F1-C68D48EA3E7F}"/>
              </a:ext>
            </a:extLst>
          </p:cNvPr>
          <p:cNvSpPr>
            <a:spLocks noChangeShapeType="1"/>
          </p:cNvSpPr>
          <p:nvPr/>
        </p:nvSpPr>
        <p:spPr bwMode="auto">
          <a:xfrm>
            <a:off x="7199313" y="4084638"/>
            <a:ext cx="65087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0" name="Line 110">
            <a:extLst>
              <a:ext uri="{FF2B5EF4-FFF2-40B4-BE49-F238E27FC236}">
                <a16:creationId xmlns:a16="http://schemas.microsoft.com/office/drawing/2014/main" id="{85745B88-AB2F-43F6-80DC-763F5AEA131E}"/>
              </a:ext>
            </a:extLst>
          </p:cNvPr>
          <p:cNvSpPr>
            <a:spLocks noChangeShapeType="1"/>
          </p:cNvSpPr>
          <p:nvPr/>
        </p:nvSpPr>
        <p:spPr bwMode="auto">
          <a:xfrm>
            <a:off x="7199313" y="3570288"/>
            <a:ext cx="65087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1" name="Line 111">
            <a:extLst>
              <a:ext uri="{FF2B5EF4-FFF2-40B4-BE49-F238E27FC236}">
                <a16:creationId xmlns:a16="http://schemas.microsoft.com/office/drawing/2014/main" id="{7C8734A2-D86C-4653-A620-0A7FD475AAF5}"/>
              </a:ext>
            </a:extLst>
          </p:cNvPr>
          <p:cNvSpPr>
            <a:spLocks noChangeShapeType="1"/>
          </p:cNvSpPr>
          <p:nvPr/>
        </p:nvSpPr>
        <p:spPr bwMode="auto">
          <a:xfrm>
            <a:off x="7199313" y="3057525"/>
            <a:ext cx="65087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2" name="Line 112">
            <a:extLst>
              <a:ext uri="{FF2B5EF4-FFF2-40B4-BE49-F238E27FC236}">
                <a16:creationId xmlns:a16="http://schemas.microsoft.com/office/drawing/2014/main" id="{D0C86BE7-4362-4F34-B7C7-3F6572A90B4D}"/>
              </a:ext>
            </a:extLst>
          </p:cNvPr>
          <p:cNvSpPr>
            <a:spLocks noChangeShapeType="1"/>
          </p:cNvSpPr>
          <p:nvPr/>
        </p:nvSpPr>
        <p:spPr bwMode="auto">
          <a:xfrm>
            <a:off x="7199313" y="2543175"/>
            <a:ext cx="65087" cy="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3" name="Rectangle 113">
            <a:extLst>
              <a:ext uri="{FF2B5EF4-FFF2-40B4-BE49-F238E27FC236}">
                <a16:creationId xmlns:a16="http://schemas.microsoft.com/office/drawing/2014/main" id="{BFBEED54-767E-4CBD-9534-5DD26D874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9914" y="5041156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4" name="Rectangle 114">
            <a:extLst>
              <a:ext uri="{FF2B5EF4-FFF2-40B4-BE49-F238E27FC236}">
                <a16:creationId xmlns:a16="http://schemas.microsoft.com/office/drawing/2014/main" id="{5F7E7DD4-8FFA-495C-803B-92F3EBC5E5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5475" y="4500563"/>
            <a:ext cx="12824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2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" name="Rectangle 115">
            <a:extLst>
              <a:ext uri="{FF2B5EF4-FFF2-40B4-BE49-F238E27FC236}">
                <a16:creationId xmlns:a16="http://schemas.microsoft.com/office/drawing/2014/main" id="{174B0D8F-0E46-4B82-AB27-589A8B7CD6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5475" y="3987800"/>
            <a:ext cx="12824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4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6" name="Rectangle 116">
            <a:extLst>
              <a:ext uri="{FF2B5EF4-FFF2-40B4-BE49-F238E27FC236}">
                <a16:creationId xmlns:a16="http://schemas.microsoft.com/office/drawing/2014/main" id="{08CDEF1F-06C7-428B-9353-E7FE36B342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5475" y="3473450"/>
            <a:ext cx="12824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6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7" name="Rectangle 117">
            <a:extLst>
              <a:ext uri="{FF2B5EF4-FFF2-40B4-BE49-F238E27FC236}">
                <a16:creationId xmlns:a16="http://schemas.microsoft.com/office/drawing/2014/main" id="{663A7EB7-8E50-4EAE-9055-57C21C6AF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5475" y="2960688"/>
            <a:ext cx="12824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8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8" name="Rectangle 118">
            <a:extLst>
              <a:ext uri="{FF2B5EF4-FFF2-40B4-BE49-F238E27FC236}">
                <a16:creationId xmlns:a16="http://schemas.microsoft.com/office/drawing/2014/main" id="{50C18D88-9B6A-40F3-902A-0DC9ABC97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1222" y="2440062"/>
            <a:ext cx="19236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10</a:t>
            </a:r>
            <a:r>
              <a:rPr kumimoji="0" lang="en-US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" name="Freeform 121">
            <a:extLst>
              <a:ext uri="{FF2B5EF4-FFF2-40B4-BE49-F238E27FC236}">
                <a16:creationId xmlns:a16="http://schemas.microsoft.com/office/drawing/2014/main" id="{3F8DA50A-38AC-459A-9395-76CF61A080C4}"/>
              </a:ext>
            </a:extLst>
          </p:cNvPr>
          <p:cNvSpPr>
            <a:spLocks/>
          </p:cNvSpPr>
          <p:nvPr/>
        </p:nvSpPr>
        <p:spPr bwMode="auto">
          <a:xfrm>
            <a:off x="7264400" y="2543175"/>
            <a:ext cx="3805237" cy="995362"/>
          </a:xfrm>
          <a:custGeom>
            <a:avLst/>
            <a:gdLst>
              <a:gd name="T0" fmla="*/ 0 w 2397"/>
              <a:gd name="T1" fmla="*/ 0 h 627"/>
              <a:gd name="T2" fmla="*/ 195 w 2397"/>
              <a:gd name="T3" fmla="*/ 0 h 627"/>
              <a:gd name="T4" fmla="*/ 195 w 2397"/>
              <a:gd name="T5" fmla="*/ 54 h 627"/>
              <a:gd name="T6" fmla="*/ 256 w 2397"/>
              <a:gd name="T7" fmla="*/ 54 h 627"/>
              <a:gd name="T8" fmla="*/ 269 w 2397"/>
              <a:gd name="T9" fmla="*/ 54 h 627"/>
              <a:gd name="T10" fmla="*/ 357 w 2397"/>
              <a:gd name="T11" fmla="*/ 54 h 627"/>
              <a:gd name="T12" fmla="*/ 431 w 2397"/>
              <a:gd name="T13" fmla="*/ 54 h 627"/>
              <a:gd name="T14" fmla="*/ 431 w 2397"/>
              <a:gd name="T15" fmla="*/ 115 h 627"/>
              <a:gd name="T16" fmla="*/ 491 w 2397"/>
              <a:gd name="T17" fmla="*/ 115 h 627"/>
              <a:gd name="T18" fmla="*/ 491 w 2397"/>
              <a:gd name="T19" fmla="*/ 182 h 627"/>
              <a:gd name="T20" fmla="*/ 606 w 2397"/>
              <a:gd name="T21" fmla="*/ 182 h 627"/>
              <a:gd name="T22" fmla="*/ 646 w 2397"/>
              <a:gd name="T23" fmla="*/ 182 h 627"/>
              <a:gd name="T24" fmla="*/ 666 w 2397"/>
              <a:gd name="T25" fmla="*/ 182 h 627"/>
              <a:gd name="T26" fmla="*/ 680 w 2397"/>
              <a:gd name="T27" fmla="*/ 182 h 627"/>
              <a:gd name="T28" fmla="*/ 700 w 2397"/>
              <a:gd name="T29" fmla="*/ 182 h 627"/>
              <a:gd name="T30" fmla="*/ 875 w 2397"/>
              <a:gd name="T31" fmla="*/ 182 h 627"/>
              <a:gd name="T32" fmla="*/ 882 w 2397"/>
              <a:gd name="T33" fmla="*/ 182 h 627"/>
              <a:gd name="T34" fmla="*/ 882 w 2397"/>
              <a:gd name="T35" fmla="*/ 263 h 627"/>
              <a:gd name="T36" fmla="*/ 1266 w 2397"/>
              <a:gd name="T37" fmla="*/ 263 h 627"/>
              <a:gd name="T38" fmla="*/ 1293 w 2397"/>
              <a:gd name="T39" fmla="*/ 263 h 627"/>
              <a:gd name="T40" fmla="*/ 1340 w 2397"/>
              <a:gd name="T41" fmla="*/ 263 h 627"/>
              <a:gd name="T42" fmla="*/ 1461 w 2397"/>
              <a:gd name="T43" fmla="*/ 263 h 627"/>
              <a:gd name="T44" fmla="*/ 1461 w 2397"/>
              <a:gd name="T45" fmla="*/ 371 h 627"/>
              <a:gd name="T46" fmla="*/ 1528 w 2397"/>
              <a:gd name="T47" fmla="*/ 371 h 627"/>
              <a:gd name="T48" fmla="*/ 1602 w 2397"/>
              <a:gd name="T49" fmla="*/ 371 h 627"/>
              <a:gd name="T50" fmla="*/ 1602 w 2397"/>
              <a:gd name="T51" fmla="*/ 479 h 627"/>
              <a:gd name="T52" fmla="*/ 1744 w 2397"/>
              <a:gd name="T53" fmla="*/ 479 h 627"/>
              <a:gd name="T54" fmla="*/ 1764 w 2397"/>
              <a:gd name="T55" fmla="*/ 479 h 627"/>
              <a:gd name="T56" fmla="*/ 1825 w 2397"/>
              <a:gd name="T57" fmla="*/ 479 h 627"/>
              <a:gd name="T58" fmla="*/ 1825 w 2397"/>
              <a:gd name="T59" fmla="*/ 627 h 627"/>
              <a:gd name="T60" fmla="*/ 1865 w 2397"/>
              <a:gd name="T61" fmla="*/ 627 h 627"/>
              <a:gd name="T62" fmla="*/ 1959 w 2397"/>
              <a:gd name="T63" fmla="*/ 627 h 627"/>
              <a:gd name="T64" fmla="*/ 1993 w 2397"/>
              <a:gd name="T65" fmla="*/ 627 h 627"/>
              <a:gd name="T66" fmla="*/ 2148 w 2397"/>
              <a:gd name="T67" fmla="*/ 627 h 627"/>
              <a:gd name="T68" fmla="*/ 2397 w 2397"/>
              <a:gd name="T69" fmla="*/ 627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97" h="627">
                <a:moveTo>
                  <a:pt x="0" y="0"/>
                </a:moveTo>
                <a:lnTo>
                  <a:pt x="195" y="0"/>
                </a:lnTo>
                <a:lnTo>
                  <a:pt x="195" y="54"/>
                </a:lnTo>
                <a:lnTo>
                  <a:pt x="256" y="54"/>
                </a:lnTo>
                <a:lnTo>
                  <a:pt x="269" y="54"/>
                </a:lnTo>
                <a:lnTo>
                  <a:pt x="357" y="54"/>
                </a:lnTo>
                <a:lnTo>
                  <a:pt x="431" y="54"/>
                </a:lnTo>
                <a:lnTo>
                  <a:pt x="431" y="115"/>
                </a:lnTo>
                <a:lnTo>
                  <a:pt x="491" y="115"/>
                </a:lnTo>
                <a:lnTo>
                  <a:pt x="491" y="182"/>
                </a:lnTo>
                <a:lnTo>
                  <a:pt x="606" y="182"/>
                </a:lnTo>
                <a:lnTo>
                  <a:pt x="646" y="182"/>
                </a:lnTo>
                <a:lnTo>
                  <a:pt x="666" y="182"/>
                </a:lnTo>
                <a:lnTo>
                  <a:pt x="680" y="182"/>
                </a:lnTo>
                <a:lnTo>
                  <a:pt x="700" y="182"/>
                </a:lnTo>
                <a:lnTo>
                  <a:pt x="875" y="182"/>
                </a:lnTo>
                <a:lnTo>
                  <a:pt x="882" y="182"/>
                </a:lnTo>
                <a:lnTo>
                  <a:pt x="882" y="263"/>
                </a:lnTo>
                <a:lnTo>
                  <a:pt x="1266" y="263"/>
                </a:lnTo>
                <a:lnTo>
                  <a:pt x="1293" y="263"/>
                </a:lnTo>
                <a:lnTo>
                  <a:pt x="1340" y="263"/>
                </a:lnTo>
                <a:lnTo>
                  <a:pt x="1461" y="263"/>
                </a:lnTo>
                <a:lnTo>
                  <a:pt x="1461" y="371"/>
                </a:lnTo>
                <a:lnTo>
                  <a:pt x="1528" y="371"/>
                </a:lnTo>
                <a:lnTo>
                  <a:pt x="1602" y="371"/>
                </a:lnTo>
                <a:lnTo>
                  <a:pt x="1602" y="479"/>
                </a:lnTo>
                <a:lnTo>
                  <a:pt x="1744" y="479"/>
                </a:lnTo>
                <a:lnTo>
                  <a:pt x="1764" y="479"/>
                </a:lnTo>
                <a:lnTo>
                  <a:pt x="1825" y="479"/>
                </a:lnTo>
                <a:lnTo>
                  <a:pt x="1825" y="627"/>
                </a:lnTo>
                <a:lnTo>
                  <a:pt x="1865" y="627"/>
                </a:lnTo>
                <a:lnTo>
                  <a:pt x="1959" y="627"/>
                </a:lnTo>
                <a:lnTo>
                  <a:pt x="1993" y="627"/>
                </a:lnTo>
                <a:lnTo>
                  <a:pt x="2148" y="627"/>
                </a:lnTo>
                <a:lnTo>
                  <a:pt x="2397" y="627"/>
                </a:lnTo>
              </a:path>
            </a:pathLst>
          </a:custGeom>
          <a:noFill/>
          <a:ln w="20638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3" name="Freeform 123">
            <a:extLst>
              <a:ext uri="{FF2B5EF4-FFF2-40B4-BE49-F238E27FC236}">
                <a16:creationId xmlns:a16="http://schemas.microsoft.com/office/drawing/2014/main" id="{99C76C09-69EA-4650-8363-F2CFFA3F1730}"/>
              </a:ext>
            </a:extLst>
          </p:cNvPr>
          <p:cNvSpPr>
            <a:spLocks/>
          </p:cNvSpPr>
          <p:nvPr/>
        </p:nvSpPr>
        <p:spPr bwMode="auto">
          <a:xfrm>
            <a:off x="7264400" y="2543175"/>
            <a:ext cx="3805237" cy="2054225"/>
          </a:xfrm>
          <a:custGeom>
            <a:avLst/>
            <a:gdLst>
              <a:gd name="T0" fmla="*/ 0 w 2397"/>
              <a:gd name="T1" fmla="*/ 0 h 1294"/>
              <a:gd name="T2" fmla="*/ 13 w 2397"/>
              <a:gd name="T3" fmla="*/ 0 h 1294"/>
              <a:gd name="T4" fmla="*/ 13 w 2397"/>
              <a:gd name="T5" fmla="*/ 41 h 1294"/>
              <a:gd name="T6" fmla="*/ 27 w 2397"/>
              <a:gd name="T7" fmla="*/ 41 h 1294"/>
              <a:gd name="T8" fmla="*/ 27 w 2397"/>
              <a:gd name="T9" fmla="*/ 81 h 1294"/>
              <a:gd name="T10" fmla="*/ 181 w 2397"/>
              <a:gd name="T11" fmla="*/ 81 h 1294"/>
              <a:gd name="T12" fmla="*/ 181 w 2397"/>
              <a:gd name="T13" fmla="*/ 128 h 1294"/>
              <a:gd name="T14" fmla="*/ 181 w 2397"/>
              <a:gd name="T15" fmla="*/ 128 h 1294"/>
              <a:gd name="T16" fmla="*/ 269 w 2397"/>
              <a:gd name="T17" fmla="*/ 128 h 1294"/>
              <a:gd name="T18" fmla="*/ 296 w 2397"/>
              <a:gd name="T19" fmla="*/ 128 h 1294"/>
              <a:gd name="T20" fmla="*/ 370 w 2397"/>
              <a:gd name="T21" fmla="*/ 128 h 1294"/>
              <a:gd name="T22" fmla="*/ 383 w 2397"/>
              <a:gd name="T23" fmla="*/ 128 h 1294"/>
              <a:gd name="T24" fmla="*/ 383 w 2397"/>
              <a:gd name="T25" fmla="*/ 128 h 1294"/>
              <a:gd name="T26" fmla="*/ 383 w 2397"/>
              <a:gd name="T27" fmla="*/ 176 h 1294"/>
              <a:gd name="T28" fmla="*/ 390 w 2397"/>
              <a:gd name="T29" fmla="*/ 223 h 1294"/>
              <a:gd name="T30" fmla="*/ 404 w 2397"/>
              <a:gd name="T31" fmla="*/ 223 h 1294"/>
              <a:gd name="T32" fmla="*/ 404 w 2397"/>
              <a:gd name="T33" fmla="*/ 277 h 1294"/>
              <a:gd name="T34" fmla="*/ 431 w 2397"/>
              <a:gd name="T35" fmla="*/ 277 h 1294"/>
              <a:gd name="T36" fmla="*/ 444 w 2397"/>
              <a:gd name="T37" fmla="*/ 277 h 1294"/>
              <a:gd name="T38" fmla="*/ 444 w 2397"/>
              <a:gd name="T39" fmla="*/ 324 h 1294"/>
              <a:gd name="T40" fmla="*/ 484 w 2397"/>
              <a:gd name="T41" fmla="*/ 324 h 1294"/>
              <a:gd name="T42" fmla="*/ 525 w 2397"/>
              <a:gd name="T43" fmla="*/ 324 h 1294"/>
              <a:gd name="T44" fmla="*/ 525 w 2397"/>
              <a:gd name="T45" fmla="*/ 378 h 1294"/>
              <a:gd name="T46" fmla="*/ 592 w 2397"/>
              <a:gd name="T47" fmla="*/ 378 h 1294"/>
              <a:gd name="T48" fmla="*/ 599 w 2397"/>
              <a:gd name="T49" fmla="*/ 438 h 1294"/>
              <a:gd name="T50" fmla="*/ 606 w 2397"/>
              <a:gd name="T51" fmla="*/ 438 h 1294"/>
              <a:gd name="T52" fmla="*/ 612 w 2397"/>
              <a:gd name="T53" fmla="*/ 499 h 1294"/>
              <a:gd name="T54" fmla="*/ 633 w 2397"/>
              <a:gd name="T55" fmla="*/ 499 h 1294"/>
              <a:gd name="T56" fmla="*/ 673 w 2397"/>
              <a:gd name="T57" fmla="*/ 499 h 1294"/>
              <a:gd name="T58" fmla="*/ 673 w 2397"/>
              <a:gd name="T59" fmla="*/ 567 h 1294"/>
              <a:gd name="T60" fmla="*/ 734 w 2397"/>
              <a:gd name="T61" fmla="*/ 567 h 1294"/>
              <a:gd name="T62" fmla="*/ 734 w 2397"/>
              <a:gd name="T63" fmla="*/ 627 h 1294"/>
              <a:gd name="T64" fmla="*/ 740 w 2397"/>
              <a:gd name="T65" fmla="*/ 627 h 1294"/>
              <a:gd name="T66" fmla="*/ 740 w 2397"/>
              <a:gd name="T67" fmla="*/ 695 h 1294"/>
              <a:gd name="T68" fmla="*/ 929 w 2397"/>
              <a:gd name="T69" fmla="*/ 695 h 1294"/>
              <a:gd name="T70" fmla="*/ 929 w 2397"/>
              <a:gd name="T71" fmla="*/ 762 h 1294"/>
              <a:gd name="T72" fmla="*/ 1030 w 2397"/>
              <a:gd name="T73" fmla="*/ 762 h 1294"/>
              <a:gd name="T74" fmla="*/ 1030 w 2397"/>
              <a:gd name="T75" fmla="*/ 829 h 1294"/>
              <a:gd name="T76" fmla="*/ 1070 w 2397"/>
              <a:gd name="T77" fmla="*/ 829 h 1294"/>
              <a:gd name="T78" fmla="*/ 1097 w 2397"/>
              <a:gd name="T79" fmla="*/ 829 h 1294"/>
              <a:gd name="T80" fmla="*/ 1097 w 2397"/>
              <a:gd name="T81" fmla="*/ 897 h 1294"/>
              <a:gd name="T82" fmla="*/ 1118 w 2397"/>
              <a:gd name="T83" fmla="*/ 897 h 1294"/>
              <a:gd name="T84" fmla="*/ 1380 w 2397"/>
              <a:gd name="T85" fmla="*/ 897 h 1294"/>
              <a:gd name="T86" fmla="*/ 1380 w 2397"/>
              <a:gd name="T87" fmla="*/ 1059 h 1294"/>
              <a:gd name="T88" fmla="*/ 1508 w 2397"/>
              <a:gd name="T89" fmla="*/ 1059 h 1294"/>
              <a:gd name="T90" fmla="*/ 1508 w 2397"/>
              <a:gd name="T91" fmla="*/ 1139 h 1294"/>
              <a:gd name="T92" fmla="*/ 1656 w 2397"/>
              <a:gd name="T93" fmla="*/ 1139 h 1294"/>
              <a:gd name="T94" fmla="*/ 1724 w 2397"/>
              <a:gd name="T95" fmla="*/ 1139 h 1294"/>
              <a:gd name="T96" fmla="*/ 2114 w 2397"/>
              <a:gd name="T97" fmla="*/ 1139 h 1294"/>
              <a:gd name="T98" fmla="*/ 2343 w 2397"/>
              <a:gd name="T99" fmla="*/ 1139 h 1294"/>
              <a:gd name="T100" fmla="*/ 2343 w 2397"/>
              <a:gd name="T101" fmla="*/ 1294 h 1294"/>
              <a:gd name="T102" fmla="*/ 2397 w 2397"/>
              <a:gd name="T103" fmla="*/ 1294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397" h="1294">
                <a:moveTo>
                  <a:pt x="0" y="0"/>
                </a:moveTo>
                <a:lnTo>
                  <a:pt x="13" y="0"/>
                </a:lnTo>
                <a:lnTo>
                  <a:pt x="13" y="41"/>
                </a:lnTo>
                <a:lnTo>
                  <a:pt x="27" y="41"/>
                </a:lnTo>
                <a:lnTo>
                  <a:pt x="27" y="81"/>
                </a:lnTo>
                <a:lnTo>
                  <a:pt x="181" y="81"/>
                </a:lnTo>
                <a:lnTo>
                  <a:pt x="181" y="128"/>
                </a:lnTo>
                <a:lnTo>
                  <a:pt x="181" y="128"/>
                </a:lnTo>
                <a:lnTo>
                  <a:pt x="269" y="128"/>
                </a:lnTo>
                <a:lnTo>
                  <a:pt x="296" y="128"/>
                </a:lnTo>
                <a:lnTo>
                  <a:pt x="370" y="128"/>
                </a:lnTo>
                <a:lnTo>
                  <a:pt x="383" y="128"/>
                </a:lnTo>
                <a:lnTo>
                  <a:pt x="383" y="128"/>
                </a:lnTo>
                <a:lnTo>
                  <a:pt x="383" y="176"/>
                </a:lnTo>
                <a:lnTo>
                  <a:pt x="390" y="223"/>
                </a:lnTo>
                <a:lnTo>
                  <a:pt x="404" y="223"/>
                </a:lnTo>
                <a:lnTo>
                  <a:pt x="404" y="277"/>
                </a:lnTo>
                <a:lnTo>
                  <a:pt x="431" y="277"/>
                </a:lnTo>
                <a:lnTo>
                  <a:pt x="444" y="277"/>
                </a:lnTo>
                <a:lnTo>
                  <a:pt x="444" y="324"/>
                </a:lnTo>
                <a:lnTo>
                  <a:pt x="484" y="324"/>
                </a:lnTo>
                <a:lnTo>
                  <a:pt x="525" y="324"/>
                </a:lnTo>
                <a:lnTo>
                  <a:pt x="525" y="378"/>
                </a:lnTo>
                <a:lnTo>
                  <a:pt x="592" y="378"/>
                </a:lnTo>
                <a:lnTo>
                  <a:pt x="599" y="438"/>
                </a:lnTo>
                <a:lnTo>
                  <a:pt x="606" y="438"/>
                </a:lnTo>
                <a:lnTo>
                  <a:pt x="612" y="499"/>
                </a:lnTo>
                <a:lnTo>
                  <a:pt x="633" y="499"/>
                </a:lnTo>
                <a:lnTo>
                  <a:pt x="673" y="499"/>
                </a:lnTo>
                <a:lnTo>
                  <a:pt x="673" y="567"/>
                </a:lnTo>
                <a:lnTo>
                  <a:pt x="734" y="567"/>
                </a:lnTo>
                <a:lnTo>
                  <a:pt x="734" y="627"/>
                </a:lnTo>
                <a:lnTo>
                  <a:pt x="740" y="627"/>
                </a:lnTo>
                <a:lnTo>
                  <a:pt x="740" y="695"/>
                </a:lnTo>
                <a:lnTo>
                  <a:pt x="929" y="695"/>
                </a:lnTo>
                <a:lnTo>
                  <a:pt x="929" y="762"/>
                </a:lnTo>
                <a:lnTo>
                  <a:pt x="1030" y="762"/>
                </a:lnTo>
                <a:lnTo>
                  <a:pt x="1030" y="829"/>
                </a:lnTo>
                <a:lnTo>
                  <a:pt x="1070" y="829"/>
                </a:lnTo>
                <a:lnTo>
                  <a:pt x="1097" y="829"/>
                </a:lnTo>
                <a:lnTo>
                  <a:pt x="1097" y="897"/>
                </a:lnTo>
                <a:lnTo>
                  <a:pt x="1118" y="897"/>
                </a:lnTo>
                <a:lnTo>
                  <a:pt x="1380" y="897"/>
                </a:lnTo>
                <a:lnTo>
                  <a:pt x="1380" y="1059"/>
                </a:lnTo>
                <a:lnTo>
                  <a:pt x="1508" y="1059"/>
                </a:lnTo>
                <a:lnTo>
                  <a:pt x="1508" y="1139"/>
                </a:lnTo>
                <a:lnTo>
                  <a:pt x="1656" y="1139"/>
                </a:lnTo>
                <a:lnTo>
                  <a:pt x="1724" y="1139"/>
                </a:lnTo>
                <a:lnTo>
                  <a:pt x="2114" y="1139"/>
                </a:lnTo>
                <a:lnTo>
                  <a:pt x="2343" y="1139"/>
                </a:lnTo>
                <a:lnTo>
                  <a:pt x="2343" y="1294"/>
                </a:lnTo>
                <a:lnTo>
                  <a:pt x="2397" y="1294"/>
                </a:lnTo>
              </a:path>
            </a:pathLst>
          </a:custGeom>
          <a:noFill/>
          <a:ln w="20638">
            <a:solidFill>
              <a:schemeClr val="tx1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7" name="Line 126">
            <a:extLst>
              <a:ext uri="{FF2B5EF4-FFF2-40B4-BE49-F238E27FC236}">
                <a16:creationId xmlns:a16="http://schemas.microsoft.com/office/drawing/2014/main" id="{5BA1E9FD-7E25-46FD-A368-EE48BF315BFD}"/>
              </a:ext>
            </a:extLst>
          </p:cNvPr>
          <p:cNvSpPr>
            <a:spLocks noChangeShapeType="1"/>
          </p:cNvSpPr>
          <p:nvPr/>
        </p:nvSpPr>
        <p:spPr bwMode="auto">
          <a:xfrm>
            <a:off x="7551738" y="5111750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8" name="Line 127">
            <a:extLst>
              <a:ext uri="{FF2B5EF4-FFF2-40B4-BE49-F238E27FC236}">
                <a16:creationId xmlns:a16="http://schemas.microsoft.com/office/drawing/2014/main" id="{3AD7F15D-DD1A-4702-84D4-2FB5F4FF5342}"/>
              </a:ext>
            </a:extLst>
          </p:cNvPr>
          <p:cNvSpPr>
            <a:spLocks noChangeShapeType="1"/>
          </p:cNvSpPr>
          <p:nvPr/>
        </p:nvSpPr>
        <p:spPr bwMode="auto">
          <a:xfrm>
            <a:off x="8140700" y="5111750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9" name="Line 128">
            <a:extLst>
              <a:ext uri="{FF2B5EF4-FFF2-40B4-BE49-F238E27FC236}">
                <a16:creationId xmlns:a16="http://schemas.microsoft.com/office/drawing/2014/main" id="{1DF680F2-5D60-420F-B1D0-42CD89583610}"/>
              </a:ext>
            </a:extLst>
          </p:cNvPr>
          <p:cNvSpPr>
            <a:spLocks noChangeShapeType="1"/>
          </p:cNvSpPr>
          <p:nvPr/>
        </p:nvSpPr>
        <p:spPr bwMode="auto">
          <a:xfrm>
            <a:off x="8728075" y="5111750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0" name="Line 129">
            <a:extLst>
              <a:ext uri="{FF2B5EF4-FFF2-40B4-BE49-F238E27FC236}">
                <a16:creationId xmlns:a16="http://schemas.microsoft.com/office/drawing/2014/main" id="{972DF4F2-C5B7-4B88-95D4-7E75C41C21E3}"/>
              </a:ext>
            </a:extLst>
          </p:cNvPr>
          <p:cNvSpPr>
            <a:spLocks noChangeShapeType="1"/>
          </p:cNvSpPr>
          <p:nvPr/>
        </p:nvSpPr>
        <p:spPr bwMode="auto">
          <a:xfrm>
            <a:off x="9317038" y="5111750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1" name="Line 130">
            <a:extLst>
              <a:ext uri="{FF2B5EF4-FFF2-40B4-BE49-F238E27FC236}">
                <a16:creationId xmlns:a16="http://schemas.microsoft.com/office/drawing/2014/main" id="{ADBB0E9F-0736-417C-A98C-C755A8CD1C6F}"/>
              </a:ext>
            </a:extLst>
          </p:cNvPr>
          <p:cNvSpPr>
            <a:spLocks noChangeShapeType="1"/>
          </p:cNvSpPr>
          <p:nvPr/>
        </p:nvSpPr>
        <p:spPr bwMode="auto">
          <a:xfrm>
            <a:off x="9893300" y="5111750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2" name="Line 131">
            <a:extLst>
              <a:ext uri="{FF2B5EF4-FFF2-40B4-BE49-F238E27FC236}">
                <a16:creationId xmlns:a16="http://schemas.microsoft.com/office/drawing/2014/main" id="{E910942B-D379-466D-ABB0-3E638743DE8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482263" y="5111750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3" name="Line 132">
            <a:extLst>
              <a:ext uri="{FF2B5EF4-FFF2-40B4-BE49-F238E27FC236}">
                <a16:creationId xmlns:a16="http://schemas.microsoft.com/office/drawing/2014/main" id="{16DAAF8A-D203-483D-A2BF-33BD258C324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69638" y="5111750"/>
            <a:ext cx="0" cy="3175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4" name="Line 133">
            <a:extLst>
              <a:ext uri="{FF2B5EF4-FFF2-40B4-BE49-F238E27FC236}">
                <a16:creationId xmlns:a16="http://schemas.microsoft.com/office/drawing/2014/main" id="{E1741115-1810-4BF3-BB3A-6E7DEEAB2018}"/>
              </a:ext>
            </a:extLst>
          </p:cNvPr>
          <p:cNvSpPr>
            <a:spLocks noChangeShapeType="1"/>
          </p:cNvSpPr>
          <p:nvPr/>
        </p:nvSpPr>
        <p:spPr bwMode="auto">
          <a:xfrm>
            <a:off x="7264400" y="5111750"/>
            <a:ext cx="0" cy="6350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5" name="Line 134">
            <a:extLst>
              <a:ext uri="{FF2B5EF4-FFF2-40B4-BE49-F238E27FC236}">
                <a16:creationId xmlns:a16="http://schemas.microsoft.com/office/drawing/2014/main" id="{671AF359-C7E4-4010-8417-BB1F4ED44D97}"/>
              </a:ext>
            </a:extLst>
          </p:cNvPr>
          <p:cNvSpPr>
            <a:spLocks noChangeShapeType="1"/>
          </p:cNvSpPr>
          <p:nvPr/>
        </p:nvSpPr>
        <p:spPr bwMode="auto">
          <a:xfrm>
            <a:off x="7851775" y="5111750"/>
            <a:ext cx="0" cy="6350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3" name="Line 135">
            <a:extLst>
              <a:ext uri="{FF2B5EF4-FFF2-40B4-BE49-F238E27FC236}">
                <a16:creationId xmlns:a16="http://schemas.microsoft.com/office/drawing/2014/main" id="{8BBF15D9-5FD6-41A9-A123-F1AA7A0E92B2}"/>
              </a:ext>
            </a:extLst>
          </p:cNvPr>
          <p:cNvSpPr>
            <a:spLocks noChangeShapeType="1"/>
          </p:cNvSpPr>
          <p:nvPr/>
        </p:nvSpPr>
        <p:spPr bwMode="auto">
          <a:xfrm>
            <a:off x="8439150" y="5111750"/>
            <a:ext cx="0" cy="6350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4" name="Line 136">
            <a:extLst>
              <a:ext uri="{FF2B5EF4-FFF2-40B4-BE49-F238E27FC236}">
                <a16:creationId xmlns:a16="http://schemas.microsoft.com/office/drawing/2014/main" id="{7E259361-766E-4F50-B01E-513FBDCDB2CA}"/>
              </a:ext>
            </a:extLst>
          </p:cNvPr>
          <p:cNvSpPr>
            <a:spLocks noChangeShapeType="1"/>
          </p:cNvSpPr>
          <p:nvPr/>
        </p:nvSpPr>
        <p:spPr bwMode="auto">
          <a:xfrm>
            <a:off x="9017000" y="5111750"/>
            <a:ext cx="0" cy="6350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5" name="Line 137">
            <a:extLst>
              <a:ext uri="{FF2B5EF4-FFF2-40B4-BE49-F238E27FC236}">
                <a16:creationId xmlns:a16="http://schemas.microsoft.com/office/drawing/2014/main" id="{D1CF54ED-C7B1-4DAD-B0E7-059D922A708C}"/>
              </a:ext>
            </a:extLst>
          </p:cNvPr>
          <p:cNvSpPr>
            <a:spLocks noChangeShapeType="1"/>
          </p:cNvSpPr>
          <p:nvPr/>
        </p:nvSpPr>
        <p:spPr bwMode="auto">
          <a:xfrm>
            <a:off x="9605963" y="5111750"/>
            <a:ext cx="0" cy="6350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6" name="Line 138">
            <a:extLst>
              <a:ext uri="{FF2B5EF4-FFF2-40B4-BE49-F238E27FC236}">
                <a16:creationId xmlns:a16="http://schemas.microsoft.com/office/drawing/2014/main" id="{924CA6C0-5438-4B16-BE8F-5E5AED863AC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93338" y="5111750"/>
            <a:ext cx="0" cy="6350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7" name="Line 139">
            <a:extLst>
              <a:ext uri="{FF2B5EF4-FFF2-40B4-BE49-F238E27FC236}">
                <a16:creationId xmlns:a16="http://schemas.microsoft.com/office/drawing/2014/main" id="{779AB42B-1EA3-45CD-B26D-E6E69BBFAC4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80713" y="5111750"/>
            <a:ext cx="0" cy="63500"/>
          </a:xfrm>
          <a:prstGeom prst="line">
            <a:avLst/>
          </a:prstGeom>
          <a:noFill/>
          <a:ln w="11113">
            <a:solidFill>
              <a:srgbClr val="A5A5A5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8" name="Rectangle 140">
            <a:extLst>
              <a:ext uri="{FF2B5EF4-FFF2-40B4-BE49-F238E27FC236}">
                <a16:creationId xmlns:a16="http://schemas.microsoft.com/office/drawing/2014/main" id="{445181E2-97E9-4183-AD6A-8EC2A2F48D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1538" y="5175250"/>
            <a:ext cx="6572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0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0" name="Rectangle 141">
            <a:extLst>
              <a:ext uri="{FF2B5EF4-FFF2-40B4-BE49-F238E27FC236}">
                <a16:creationId xmlns:a16="http://schemas.microsoft.com/office/drawing/2014/main" id="{94F05A29-CB7D-4815-87E7-76DDFD94F1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8913" y="5175250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1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1" name="Rectangle 142">
            <a:extLst>
              <a:ext uri="{FF2B5EF4-FFF2-40B4-BE49-F238E27FC236}">
                <a16:creationId xmlns:a16="http://schemas.microsoft.com/office/drawing/2014/main" id="{0DC0CF8A-F881-4554-BFA9-6D32986E3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96288" y="5175250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2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2" name="Rectangle 143">
            <a:extLst>
              <a:ext uri="{FF2B5EF4-FFF2-40B4-BE49-F238E27FC236}">
                <a16:creationId xmlns:a16="http://schemas.microsoft.com/office/drawing/2014/main" id="{86D73BAC-FD29-494A-9EA8-F0E36CD125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4138" y="5175250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3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3" name="Rectangle 144">
            <a:extLst>
              <a:ext uri="{FF2B5EF4-FFF2-40B4-BE49-F238E27FC236}">
                <a16:creationId xmlns:a16="http://schemas.microsoft.com/office/drawing/2014/main" id="{1C1CA259-9EFB-411B-9CE1-AEA3E2990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3100" y="5175250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4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" name="Rectangle 145">
            <a:extLst>
              <a:ext uri="{FF2B5EF4-FFF2-40B4-BE49-F238E27FC236}">
                <a16:creationId xmlns:a16="http://schemas.microsoft.com/office/drawing/2014/main" id="{406299DE-85E5-4EE9-964C-E4B2287975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0475" y="5175250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5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7" name="Rectangle 146">
            <a:extLst>
              <a:ext uri="{FF2B5EF4-FFF2-40B4-BE49-F238E27FC236}">
                <a16:creationId xmlns:a16="http://schemas.microsoft.com/office/drawing/2014/main" id="{24A0AF9C-2AC7-47D6-9F33-CF99ED793D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7850" y="5175250"/>
            <a:ext cx="64120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ja-JP" sz="1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6</a:t>
            </a:r>
            <a:endParaRPr kumimoji="0" lang="ja-JP" altLang="ja-JP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98" name="直線コネクタ 297">
            <a:extLst>
              <a:ext uri="{FF2B5EF4-FFF2-40B4-BE49-F238E27FC236}">
                <a16:creationId xmlns:a16="http://schemas.microsoft.com/office/drawing/2014/main" id="{0C253F66-6C85-4DC2-B2C5-078D2490004D}"/>
              </a:ext>
            </a:extLst>
          </p:cNvPr>
          <p:cNvCxnSpPr>
            <a:cxnSpLocks/>
          </p:cNvCxnSpPr>
          <p:nvPr/>
        </p:nvCxnSpPr>
        <p:spPr>
          <a:xfrm>
            <a:off x="7254080" y="5109209"/>
            <a:ext cx="3815557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直線コネクタ 298">
            <a:extLst>
              <a:ext uri="{FF2B5EF4-FFF2-40B4-BE49-F238E27FC236}">
                <a16:creationId xmlns:a16="http://schemas.microsoft.com/office/drawing/2014/main" id="{ED2970B0-DBD3-4449-8566-055CEE8E0BB1}"/>
              </a:ext>
            </a:extLst>
          </p:cNvPr>
          <p:cNvCxnSpPr>
            <a:cxnSpLocks/>
          </p:cNvCxnSpPr>
          <p:nvPr/>
        </p:nvCxnSpPr>
        <p:spPr>
          <a:xfrm flipV="1">
            <a:off x="7266907" y="2542003"/>
            <a:ext cx="639" cy="2566986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Freeform 26">
            <a:extLst>
              <a:ext uri="{FF2B5EF4-FFF2-40B4-BE49-F238E27FC236}">
                <a16:creationId xmlns:a16="http://schemas.microsoft.com/office/drawing/2014/main" id="{B0E20CE6-9870-4E29-B505-80A7F8A7DD47}"/>
              </a:ext>
            </a:extLst>
          </p:cNvPr>
          <p:cNvSpPr>
            <a:spLocks/>
          </p:cNvSpPr>
          <p:nvPr/>
        </p:nvSpPr>
        <p:spPr bwMode="auto">
          <a:xfrm>
            <a:off x="1303338" y="2535238"/>
            <a:ext cx="3803650" cy="0"/>
          </a:xfrm>
          <a:custGeom>
            <a:avLst/>
            <a:gdLst>
              <a:gd name="T0" fmla="*/ 0 w 2396"/>
              <a:gd name="T1" fmla="*/ 364 w 2396"/>
              <a:gd name="T2" fmla="*/ 613 w 2396"/>
              <a:gd name="T3" fmla="*/ 1138 w 2396"/>
              <a:gd name="T4" fmla="*/ 1366 w 2396"/>
              <a:gd name="T5" fmla="*/ 1380 w 2396"/>
              <a:gd name="T6" fmla="*/ 1420 w 2396"/>
              <a:gd name="T7" fmla="*/ 1427 w 2396"/>
              <a:gd name="T8" fmla="*/ 1515 w 2396"/>
              <a:gd name="T9" fmla="*/ 1548 w 2396"/>
              <a:gd name="T10" fmla="*/ 1555 w 2396"/>
              <a:gd name="T11" fmla="*/ 1669 w 2396"/>
              <a:gd name="T12" fmla="*/ 2019 w 2396"/>
              <a:gd name="T13" fmla="*/ 2093 w 2396"/>
              <a:gd name="T14" fmla="*/ 2396 w 2396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</a:cxnLst>
            <a:rect l="0" t="0" r="r" b="b"/>
            <a:pathLst>
              <a:path w="2396">
                <a:moveTo>
                  <a:pt x="0" y="0"/>
                </a:moveTo>
                <a:lnTo>
                  <a:pt x="364" y="0"/>
                </a:lnTo>
                <a:lnTo>
                  <a:pt x="613" y="0"/>
                </a:lnTo>
                <a:lnTo>
                  <a:pt x="1138" y="0"/>
                </a:lnTo>
                <a:lnTo>
                  <a:pt x="1366" y="0"/>
                </a:lnTo>
                <a:lnTo>
                  <a:pt x="1380" y="0"/>
                </a:lnTo>
                <a:lnTo>
                  <a:pt x="1420" y="0"/>
                </a:lnTo>
                <a:lnTo>
                  <a:pt x="1427" y="0"/>
                </a:lnTo>
                <a:lnTo>
                  <a:pt x="1515" y="0"/>
                </a:lnTo>
                <a:lnTo>
                  <a:pt x="1548" y="0"/>
                </a:lnTo>
                <a:lnTo>
                  <a:pt x="1555" y="0"/>
                </a:lnTo>
                <a:lnTo>
                  <a:pt x="1669" y="0"/>
                </a:lnTo>
                <a:lnTo>
                  <a:pt x="2019" y="0"/>
                </a:lnTo>
                <a:lnTo>
                  <a:pt x="2093" y="0"/>
                </a:lnTo>
                <a:lnTo>
                  <a:pt x="2396" y="0"/>
                </a:lnTo>
              </a:path>
            </a:pathLst>
          </a:custGeom>
          <a:noFill/>
          <a:ln w="20638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6" name="テキスト ボックス 305">
            <a:extLst>
              <a:ext uri="{FF2B5EF4-FFF2-40B4-BE49-F238E27FC236}">
                <a16:creationId xmlns:a16="http://schemas.microsoft.com/office/drawing/2014/main" id="{D2CF6F1A-DDC1-4714-B6E3-8600494E118C}"/>
              </a:ext>
            </a:extLst>
          </p:cNvPr>
          <p:cNvSpPr txBox="1"/>
          <p:nvPr/>
        </p:nvSpPr>
        <p:spPr>
          <a:xfrm>
            <a:off x="6990075" y="4701080"/>
            <a:ext cx="33591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0.004 by log-rank test 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D4B11074-2BA8-421A-B382-ECB17DE35001}"/>
              </a:ext>
            </a:extLst>
          </p:cNvPr>
          <p:cNvGrpSpPr/>
          <p:nvPr/>
        </p:nvGrpSpPr>
        <p:grpSpPr>
          <a:xfrm>
            <a:off x="1436671" y="3945552"/>
            <a:ext cx="595812" cy="421887"/>
            <a:chOff x="8753905" y="4333448"/>
            <a:chExt cx="595812" cy="421887"/>
          </a:xfrm>
        </p:grpSpPr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94624215-7CBB-4F0D-816B-7F7E8C41B456}"/>
                </a:ext>
              </a:extLst>
            </p:cNvPr>
            <p:cNvGrpSpPr/>
            <p:nvPr/>
          </p:nvGrpSpPr>
          <p:grpSpPr>
            <a:xfrm>
              <a:off x="8753905" y="4333448"/>
              <a:ext cx="595812" cy="138499"/>
              <a:chOff x="1875424" y="4043362"/>
              <a:chExt cx="595812" cy="138499"/>
            </a:xfrm>
          </p:grpSpPr>
          <p:sp>
            <p:nvSpPr>
              <p:cNvPr id="152" name="Line 50">
                <a:extLst>
                  <a:ext uri="{FF2B5EF4-FFF2-40B4-BE49-F238E27FC236}">
                    <a16:creationId xmlns:a16="http://schemas.microsoft.com/office/drawing/2014/main" id="{B5E369FE-838C-48FD-8BF1-F6CE576CA5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5424" y="4137025"/>
                <a:ext cx="188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3" name="Rectangle 51">
                <a:extLst>
                  <a:ext uri="{FF2B5EF4-FFF2-40B4-BE49-F238E27FC236}">
                    <a16:creationId xmlns:a16="http://schemas.microsoft.com/office/drawing/2014/main" id="{766E9EDB-07C3-49A4-BBD0-ADD4CBA7F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1324" y="4043362"/>
                <a:ext cx="37991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Sp+Dev</a:t>
                </a:r>
                <a:endParaRPr kumimoji="0" lang="en-US" altLang="ja-JP" sz="9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F14943DE-ECE9-4CB6-9F62-8AE8123893A0}"/>
                </a:ext>
              </a:extLst>
            </p:cNvPr>
            <p:cNvGrpSpPr/>
            <p:nvPr/>
          </p:nvGrpSpPr>
          <p:grpSpPr>
            <a:xfrm>
              <a:off x="8758803" y="4616836"/>
              <a:ext cx="554779" cy="138499"/>
              <a:chOff x="1880322" y="4326750"/>
              <a:chExt cx="554779" cy="138499"/>
            </a:xfrm>
          </p:grpSpPr>
          <p:sp>
            <p:nvSpPr>
              <p:cNvPr id="146" name="Line 52">
                <a:extLst>
                  <a:ext uri="{FF2B5EF4-FFF2-40B4-BE49-F238E27FC236}">
                    <a16:creationId xmlns:a16="http://schemas.microsoft.com/office/drawing/2014/main" id="{2C1EDCEC-64E7-427E-A6E6-DB28DF29BA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0322" y="4396000"/>
                <a:ext cx="188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9" name="Rectangle 53">
                <a:extLst>
                  <a:ext uri="{FF2B5EF4-FFF2-40B4-BE49-F238E27FC236}">
                    <a16:creationId xmlns:a16="http://schemas.microsoft.com/office/drawing/2014/main" id="{359CC946-4647-4EAB-B3E7-A11C18285D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7706" y="4326750"/>
                <a:ext cx="317395" cy="138499"/>
              </a:xfrm>
              <a:prstGeom prst="rect">
                <a:avLst/>
              </a:prstGeom>
              <a:noFill/>
              <a:ln w="9525">
                <a:noFill/>
                <a:prstDash val="sys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BRTO</a:t>
                </a:r>
                <a:endParaRPr kumimoji="0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8A18CADA-1C87-42F4-92EE-F426FC2C45A4}"/>
              </a:ext>
            </a:extLst>
          </p:cNvPr>
          <p:cNvGrpSpPr/>
          <p:nvPr/>
        </p:nvGrpSpPr>
        <p:grpSpPr>
          <a:xfrm>
            <a:off x="7356991" y="3930744"/>
            <a:ext cx="595812" cy="421887"/>
            <a:chOff x="8753905" y="4333448"/>
            <a:chExt cx="595812" cy="421887"/>
          </a:xfrm>
        </p:grpSpPr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B4DB3D87-93E4-425C-9A36-BDBEE956B68E}"/>
                </a:ext>
              </a:extLst>
            </p:cNvPr>
            <p:cNvGrpSpPr/>
            <p:nvPr/>
          </p:nvGrpSpPr>
          <p:grpSpPr>
            <a:xfrm>
              <a:off x="8753905" y="4333448"/>
              <a:ext cx="595812" cy="138499"/>
              <a:chOff x="1875424" y="4043362"/>
              <a:chExt cx="595812" cy="138499"/>
            </a:xfrm>
          </p:grpSpPr>
          <p:sp>
            <p:nvSpPr>
              <p:cNvPr id="159" name="Line 50">
                <a:extLst>
                  <a:ext uri="{FF2B5EF4-FFF2-40B4-BE49-F238E27FC236}">
                    <a16:creationId xmlns:a16="http://schemas.microsoft.com/office/drawing/2014/main" id="{F40C8807-DF99-4C63-AEB9-69296C22E0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75424" y="4137025"/>
                <a:ext cx="188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0" name="Rectangle 51">
                <a:extLst>
                  <a:ext uri="{FF2B5EF4-FFF2-40B4-BE49-F238E27FC236}">
                    <a16:creationId xmlns:a16="http://schemas.microsoft.com/office/drawing/2014/main" id="{052FF099-A33F-4315-BCA0-68E8A476C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1324" y="4043362"/>
                <a:ext cx="379912" cy="1384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Sp+Dev</a:t>
                </a:r>
                <a:endParaRPr kumimoji="0" lang="en-US" altLang="ja-JP" sz="900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C4710F15-2501-4771-8AFC-3555892F3550}"/>
                </a:ext>
              </a:extLst>
            </p:cNvPr>
            <p:cNvGrpSpPr/>
            <p:nvPr/>
          </p:nvGrpSpPr>
          <p:grpSpPr>
            <a:xfrm>
              <a:off x="8758803" y="4616836"/>
              <a:ext cx="554779" cy="138499"/>
              <a:chOff x="1880322" y="4326750"/>
              <a:chExt cx="554779" cy="138499"/>
            </a:xfrm>
          </p:grpSpPr>
          <p:sp>
            <p:nvSpPr>
              <p:cNvPr id="157" name="Line 52">
                <a:extLst>
                  <a:ext uri="{FF2B5EF4-FFF2-40B4-BE49-F238E27FC236}">
                    <a16:creationId xmlns:a16="http://schemas.microsoft.com/office/drawing/2014/main" id="{A67DA962-AFBD-4BF8-BBD1-CDC3B7D116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880322" y="4396000"/>
                <a:ext cx="18891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58" name="Rectangle 53">
                <a:extLst>
                  <a:ext uri="{FF2B5EF4-FFF2-40B4-BE49-F238E27FC236}">
                    <a16:creationId xmlns:a16="http://schemas.microsoft.com/office/drawing/2014/main" id="{FFDA6005-5D10-414C-A390-A1FB3D76B4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7706" y="4326750"/>
                <a:ext cx="317395" cy="138499"/>
              </a:xfrm>
              <a:prstGeom prst="rect">
                <a:avLst/>
              </a:prstGeom>
              <a:noFill/>
              <a:ln w="9525">
                <a:noFill/>
                <a:prstDash val="sysDash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9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BRTO</a:t>
                </a:r>
                <a:endParaRPr kumimoji="0" lang="ja-JP" altLang="ja-JP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5EC2BE7-6023-4DBD-8A83-469106FCCEC3}"/>
              </a:ext>
            </a:extLst>
          </p:cNvPr>
          <p:cNvSpPr txBox="1"/>
          <p:nvPr/>
        </p:nvSpPr>
        <p:spPr>
          <a:xfrm>
            <a:off x="1368343" y="2073037"/>
            <a:ext cx="356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Patients with risk factor zero to one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B98663D4-08DB-4FD5-A71A-49C54BDA45C9}"/>
              </a:ext>
            </a:extLst>
          </p:cNvPr>
          <p:cNvSpPr txBox="1"/>
          <p:nvPr/>
        </p:nvSpPr>
        <p:spPr>
          <a:xfrm>
            <a:off x="7105365" y="2112976"/>
            <a:ext cx="3865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Patients with risk factor two or more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376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185</Words>
  <Application>Microsoft Office PowerPoint</Application>
  <PresentationFormat>ワイド画面</PresentationFormat>
  <Paragraphs>107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</dc:creator>
  <cp:lastModifiedBy>大下 航</cp:lastModifiedBy>
  <cp:revision>20</cp:revision>
  <dcterms:created xsi:type="dcterms:W3CDTF">2019-08-04T06:26:38Z</dcterms:created>
  <dcterms:modified xsi:type="dcterms:W3CDTF">2020-04-18T03:54:45Z</dcterms:modified>
</cp:coreProperties>
</file>