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8" userDrawn="1">
          <p15:clr>
            <a:srgbClr val="A4A3A4"/>
          </p15:clr>
        </p15:guide>
        <p15:guide id="2" pos="37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04" y="108"/>
      </p:cViewPr>
      <p:guideLst>
        <p:guide orient="horz" pos="968"/>
        <p:guide pos="37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D5039-6D45-4ED7-B666-004B552B94C6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83DE6-5EBB-4B22-9DEA-D8B128723E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63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Supplements 2: A) Surface Marker M1 </a:t>
            </a:r>
            <a:r>
              <a:rPr lang="de-DE" dirty="0" err="1"/>
              <a:t>MdM</a:t>
            </a:r>
            <a:r>
              <a:rPr lang="de-DE" dirty="0"/>
              <a:t> Pol B) Zytokine</a:t>
            </a:r>
            <a:r>
              <a:rPr lang="de-DE" baseline="0" dirty="0"/>
              <a:t> M1 </a:t>
            </a:r>
            <a:r>
              <a:rPr lang="de-DE" baseline="0" dirty="0" err="1"/>
              <a:t>MdM</a:t>
            </a:r>
            <a:r>
              <a:rPr lang="de-DE" baseline="0" dirty="0"/>
              <a:t> Pol</a:t>
            </a:r>
            <a:endParaRPr lang="de-DE" dirty="0"/>
          </a:p>
          <a:p>
            <a:r>
              <a:rPr lang="de-DE" dirty="0"/>
              <a:t>Note: CD206 n=4</a:t>
            </a:r>
            <a:r>
              <a:rPr lang="de-DE" baseline="0" dirty="0"/>
              <a:t> (statt n=6) weil 2x </a:t>
            </a:r>
            <a:r>
              <a:rPr lang="de-DE" baseline="0" dirty="0" err="1"/>
              <a:t>buffies</a:t>
            </a:r>
            <a:r>
              <a:rPr lang="de-DE" baseline="0" dirty="0"/>
              <a:t> aus der Reihe </a:t>
            </a:r>
            <a:r>
              <a:rPr lang="de-DE" baseline="0" dirty="0" err="1"/>
              <a:t>getantzt</a:t>
            </a:r>
            <a:r>
              <a:rPr lang="de-DE" baseline="0" dirty="0"/>
              <a:t> sind. 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83DE6-5EBB-4B22-9DEA-D8B128723EE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380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16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6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33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19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90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462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28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40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30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368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47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FB4A6-22FD-4374-A90B-1212860038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EA865-B690-483C-9C20-EB54D657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4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105172" y="210312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22321" y="3478776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B)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970020"/>
              </p:ext>
            </p:extLst>
          </p:nvPr>
        </p:nvGraphicFramePr>
        <p:xfrm>
          <a:off x="289558" y="3478776"/>
          <a:ext cx="2782049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rism 7" r:id="rId4" imgW="3709398" imgH="2686389" progId="Prism7.Document">
                  <p:embed/>
                </p:oleObj>
              </mc:Choice>
              <mc:Fallback>
                <p:oleObj name="Prism 7" r:id="rId4" imgW="3709398" imgH="2686389" progId="Prism7.Document">
                  <p:embed/>
                  <p:pic>
                    <p:nvPicPr>
                      <p:cNvPr id="11" name="Objekt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9558" y="3478776"/>
                        <a:ext cx="2782049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926114"/>
              </p:ext>
            </p:extLst>
          </p:nvPr>
        </p:nvGraphicFramePr>
        <p:xfrm>
          <a:off x="2794309" y="3478776"/>
          <a:ext cx="2891710" cy="199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rism 7" r:id="rId6" imgW="3855613" imgH="2659017" progId="Prism7.Document">
                  <p:embed/>
                </p:oleObj>
              </mc:Choice>
              <mc:Fallback>
                <p:oleObj name="Prism 7" r:id="rId6" imgW="3855613" imgH="2659017" progId="Prism7.Document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94309" y="3478776"/>
                        <a:ext cx="2891710" cy="1994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105172" y="5511476"/>
            <a:ext cx="88894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/>
              <a:t>Supplemental</a:t>
            </a:r>
            <a:r>
              <a:rPr lang="de-DE" sz="1100" b="1" dirty="0"/>
              <a:t> </a:t>
            </a:r>
            <a:r>
              <a:rPr lang="de-DE" sz="1100" b="1" dirty="0" err="1"/>
              <a:t>Figure</a:t>
            </a:r>
            <a:r>
              <a:rPr lang="de-DE" sz="1100" b="1" dirty="0"/>
              <a:t> 2</a:t>
            </a:r>
            <a:r>
              <a:rPr lang="de-DE" sz="1100" dirty="0"/>
              <a:t>: </a:t>
            </a:r>
            <a:r>
              <a:rPr lang="en-US" sz="1100" dirty="0"/>
              <a:t>Influence of </a:t>
            </a:r>
            <a:r>
              <a:rPr lang="en-US" sz="1100" dirty="0" err="1"/>
              <a:t>silvestrol</a:t>
            </a:r>
            <a:r>
              <a:rPr lang="en-US" sz="1100" dirty="0"/>
              <a:t> on M1-polarized macrophage surface marker and cytokines. Human monocytes were isolated from buffy coats and differentiated to M1 monocyte-derived macrophages (M1 </a:t>
            </a:r>
            <a:r>
              <a:rPr lang="en-US" sz="1100" dirty="0" err="1"/>
              <a:t>MdMs</a:t>
            </a:r>
            <a:r>
              <a:rPr lang="en-US" sz="1100" dirty="0"/>
              <a:t>) for 7 days using GM-CSF (c = 10 ng/ml). After differentiation, cells were polarized with IFN-γ (20 ng/ml) in the presence of different </a:t>
            </a:r>
            <a:r>
              <a:rPr lang="en-US" sz="1100" dirty="0" err="1"/>
              <a:t>silvestrol</a:t>
            </a:r>
            <a:r>
              <a:rPr lang="en-US" sz="1100" dirty="0"/>
              <a:t> or vehicle concentrations for 48 h. A) Surface marker expression of M1 </a:t>
            </a:r>
            <a:r>
              <a:rPr lang="en-US" sz="1100" dirty="0" err="1"/>
              <a:t>MdMs</a:t>
            </a:r>
            <a:r>
              <a:rPr lang="en-US" sz="1100" dirty="0"/>
              <a:t> measured by </a:t>
            </a:r>
            <a:r>
              <a:rPr lang="en-US" sz="1100" dirty="0" err="1"/>
              <a:t>MACSQuant</a:t>
            </a:r>
            <a:r>
              <a:rPr lang="en-US" sz="1100" dirty="0"/>
              <a:t>® Analyzer 10 in triplicates. Fold induction of the geometric mean of the fluorescence intensity was calculated by referring treated cells to vehicle controls (n=10). B) Released cytokines in the supernatant of M1 </a:t>
            </a:r>
            <a:r>
              <a:rPr lang="en-US" sz="1100" dirty="0" err="1"/>
              <a:t>MdMs</a:t>
            </a:r>
            <a:r>
              <a:rPr lang="en-US" sz="1100" dirty="0"/>
              <a:t> with 5 </a:t>
            </a:r>
            <a:r>
              <a:rPr lang="en-US" sz="1100" dirty="0" err="1"/>
              <a:t>nM</a:t>
            </a:r>
            <a:r>
              <a:rPr lang="en-US" sz="1100" dirty="0"/>
              <a:t> </a:t>
            </a:r>
            <a:r>
              <a:rPr lang="en-US" sz="1100" dirty="0" err="1"/>
              <a:t>silvestrol</a:t>
            </a:r>
            <a:r>
              <a:rPr lang="en-US" sz="1100" dirty="0"/>
              <a:t> or vehicle treatment. Cytokine concentrations were measured by cytometric bead array or ELISA in triplicates (n=6). For statistical analysis, one-way ANOVA with </a:t>
            </a:r>
            <a:r>
              <a:rPr lang="en-US" sz="1100" dirty="0" err="1"/>
              <a:t>Dunnett’s</a:t>
            </a:r>
            <a:r>
              <a:rPr lang="en-US" sz="1100" dirty="0"/>
              <a:t> multiple comparisons test (A) or unpaired t test (B) was used. * p&lt;0.05.</a:t>
            </a:r>
            <a:r>
              <a:rPr lang="de-DE" sz="1100" dirty="0"/>
              <a:t> </a:t>
            </a: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559241"/>
              </p:ext>
            </p:extLst>
          </p:nvPr>
        </p:nvGraphicFramePr>
        <p:xfrm>
          <a:off x="2757733" y="1803034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Prism 7" r:id="rId8" imgW="3906032" imgH="2686389" progId="Prism7.Document">
                  <p:embed/>
                </p:oleObj>
              </mc:Choice>
              <mc:Fallback>
                <p:oleObj name="Prism 7" r:id="rId8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57733" y="1803034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849489"/>
              </p:ext>
            </p:extLst>
          </p:nvPr>
        </p:nvGraphicFramePr>
        <p:xfrm>
          <a:off x="225875" y="1803034"/>
          <a:ext cx="2847143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Prism 7" r:id="rId10" imgW="3796191" imgH="2686389" progId="Prism7.Document">
                  <p:embed/>
                </p:oleObj>
              </mc:Choice>
              <mc:Fallback>
                <p:oleObj name="Prism 7" r:id="rId10" imgW="3796191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5875" y="1803034"/>
                        <a:ext cx="2847143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906587"/>
              </p:ext>
            </p:extLst>
          </p:nvPr>
        </p:nvGraphicFramePr>
        <p:xfrm>
          <a:off x="149525" y="-1411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Prism 7" r:id="rId12" imgW="3906032" imgH="2686389" progId="Prism7.Document">
                  <p:embed/>
                </p:oleObj>
              </mc:Choice>
              <mc:Fallback>
                <p:oleObj name="Prism 7" r:id="rId12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9525" y="-1411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563272"/>
              </p:ext>
            </p:extLst>
          </p:nvPr>
        </p:nvGraphicFramePr>
        <p:xfrm>
          <a:off x="2759290" y="0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Prism 7" r:id="rId14" imgW="3906032" imgH="2686389" progId="Prism7.Document">
                  <p:embed/>
                </p:oleObj>
              </mc:Choice>
              <mc:Fallback>
                <p:oleObj name="Prism 7" r:id="rId14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759290" y="0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746451"/>
              </p:ext>
            </p:extLst>
          </p:nvPr>
        </p:nvGraphicFramePr>
        <p:xfrm>
          <a:off x="5358354" y="0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Prism 7" r:id="rId16" imgW="3906032" imgH="2686389" progId="Prism7.Document">
                  <p:embed/>
                </p:oleObj>
              </mc:Choice>
              <mc:Fallback>
                <p:oleObj name="Prism 7" r:id="rId16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358354" y="0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681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219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7</vt:lpstr>
      <vt:lpstr>PowerPoint-Präsentation</vt:lpstr>
    </vt:vector>
  </TitlesOfParts>
  <Company>Fraunhofer IME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Leonard Blum</dc:creator>
  <cp:lastModifiedBy>Leo</cp:lastModifiedBy>
  <cp:revision>5</cp:revision>
  <cp:lastPrinted>2019-07-22T08:41:28Z</cp:lastPrinted>
  <dcterms:created xsi:type="dcterms:W3CDTF">2019-05-14T07:18:03Z</dcterms:created>
  <dcterms:modified xsi:type="dcterms:W3CDTF">2020-04-27T08:48:01Z</dcterms:modified>
</cp:coreProperties>
</file>