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6" r:id="rId2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4" userDrawn="1">
          <p15:clr>
            <a:srgbClr val="A4A3A4"/>
          </p15:clr>
        </p15:guide>
        <p15:guide id="2" pos="40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8" d="100"/>
          <a:sy n="108" d="100"/>
        </p:scale>
        <p:origin x="1704" y="108"/>
      </p:cViewPr>
      <p:guideLst>
        <p:guide orient="horz" pos="2154"/>
        <p:guide pos="40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0ECEA2-9845-4B22-A988-4FE4CEA20BD0}" type="datetimeFigureOut">
              <a:rPr lang="de-DE" smtClean="0"/>
              <a:t>27.04.2020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9C97F3-0D55-4AB4-9B7F-21FC43F716C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5541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M2 Pol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9C97F3-0D55-4AB4-9B7F-21FC43F716C1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69490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15BC2-0450-4A30-8469-B9919DE08518}" type="datetimeFigureOut">
              <a:rPr lang="de-DE" smtClean="0"/>
              <a:t>27.04.2020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50ABF-DFDD-4574-B7AF-779F218ED9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7567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15BC2-0450-4A30-8469-B9919DE08518}" type="datetimeFigureOut">
              <a:rPr lang="de-DE" smtClean="0"/>
              <a:t>27.04.2020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50ABF-DFDD-4574-B7AF-779F218ED9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2460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15BC2-0450-4A30-8469-B9919DE08518}" type="datetimeFigureOut">
              <a:rPr lang="de-DE" smtClean="0"/>
              <a:t>27.04.2020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50ABF-DFDD-4574-B7AF-779F218ED9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867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15BC2-0450-4A30-8469-B9919DE08518}" type="datetimeFigureOut">
              <a:rPr lang="de-DE" smtClean="0"/>
              <a:t>27.04.2020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50ABF-DFDD-4574-B7AF-779F218ED9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3868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15BC2-0450-4A30-8469-B9919DE08518}" type="datetimeFigureOut">
              <a:rPr lang="de-DE" smtClean="0"/>
              <a:t>27.04.2020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50ABF-DFDD-4574-B7AF-779F218ED9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3625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15BC2-0450-4A30-8469-B9919DE08518}" type="datetimeFigureOut">
              <a:rPr lang="de-DE" smtClean="0"/>
              <a:t>27.04.2020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50ABF-DFDD-4574-B7AF-779F218ED9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2389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15BC2-0450-4A30-8469-B9919DE08518}" type="datetimeFigureOut">
              <a:rPr lang="de-DE" smtClean="0"/>
              <a:t>27.04.2020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50ABF-DFDD-4574-B7AF-779F218ED9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7378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15BC2-0450-4A30-8469-B9919DE08518}" type="datetimeFigureOut">
              <a:rPr lang="de-DE" smtClean="0"/>
              <a:t>27.04.2020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50ABF-DFDD-4574-B7AF-779F218ED9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8463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15BC2-0450-4A30-8469-B9919DE08518}" type="datetimeFigureOut">
              <a:rPr lang="de-DE" smtClean="0"/>
              <a:t>27.04.2020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50ABF-DFDD-4574-B7AF-779F218ED9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3670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15BC2-0450-4A30-8469-B9919DE08518}" type="datetimeFigureOut">
              <a:rPr lang="de-DE" smtClean="0"/>
              <a:t>27.04.2020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50ABF-DFDD-4574-B7AF-779F218ED9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9830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15BC2-0450-4A30-8469-B9919DE08518}" type="datetimeFigureOut">
              <a:rPr lang="de-DE" smtClean="0"/>
              <a:t>27.04.2020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50ABF-DFDD-4574-B7AF-779F218ED9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8789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415BC2-0450-4A30-8469-B9919DE08518}" type="datetimeFigureOut">
              <a:rPr lang="de-DE" smtClean="0"/>
              <a:t>27.04.2020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350ABF-DFDD-4574-B7AF-779F218ED9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1471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5.emf"/><Relationship Id="rId18" Type="http://schemas.openxmlformats.org/officeDocument/2006/relationships/oleObject" Target="../embeddings/oleObject8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emf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7.e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7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emf"/><Relationship Id="rId5" Type="http://schemas.openxmlformats.org/officeDocument/2006/relationships/image" Target="../media/image1.emf"/><Relationship Id="rId15" Type="http://schemas.openxmlformats.org/officeDocument/2006/relationships/image" Target="../media/image6.emf"/><Relationship Id="rId10" Type="http://schemas.openxmlformats.org/officeDocument/2006/relationships/oleObject" Target="../embeddings/oleObject4.bin"/><Relationship Id="rId19" Type="http://schemas.openxmlformats.org/officeDocument/2006/relationships/image" Target="../media/image8.e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emf"/><Relationship Id="rId14" Type="http://schemas.openxmlformats.org/officeDocument/2006/relationships/oleObject" Target="../embeddings/oleObject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105172" y="23023"/>
            <a:ext cx="3209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A)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2695508" y="1881882"/>
            <a:ext cx="3209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B)</a:t>
            </a:r>
          </a:p>
        </p:txBody>
      </p:sp>
      <p:graphicFrame>
        <p:nvGraphicFramePr>
          <p:cNvPr id="10" name="Objek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310941"/>
              </p:ext>
            </p:extLst>
          </p:nvPr>
        </p:nvGraphicFramePr>
        <p:xfrm>
          <a:off x="2803064" y="1881882"/>
          <a:ext cx="2782049" cy="20147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" name="Prism 7" r:id="rId4" imgW="3709398" imgH="2686389" progId="Prism7.Document">
                  <p:embed/>
                </p:oleObj>
              </mc:Choice>
              <mc:Fallback>
                <p:oleObj name="Prism 7" r:id="rId4" imgW="3709398" imgH="2686389" progId="Prism7.Document">
                  <p:embed/>
                  <p:pic>
                    <p:nvPicPr>
                      <p:cNvPr id="8" name="Objekt 7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803064" y="1881882"/>
                        <a:ext cx="2782049" cy="20147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6432643"/>
              </p:ext>
            </p:extLst>
          </p:nvPr>
        </p:nvGraphicFramePr>
        <p:xfrm>
          <a:off x="5448231" y="1881882"/>
          <a:ext cx="2727218" cy="1994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7" name="Prism 7" r:id="rId6" imgW="3636290" imgH="2659017" progId="Prism7.Document">
                  <p:embed/>
                </p:oleObj>
              </mc:Choice>
              <mc:Fallback>
                <p:oleObj name="Prism 7" r:id="rId6" imgW="3636290" imgH="2659017" progId="Prism7.Document">
                  <p:embed/>
                  <p:pic>
                    <p:nvPicPr>
                      <p:cNvPr id="9" name="Objekt 8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448231" y="1881882"/>
                        <a:ext cx="2727218" cy="19942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k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9428631"/>
              </p:ext>
            </p:extLst>
          </p:nvPr>
        </p:nvGraphicFramePr>
        <p:xfrm>
          <a:off x="284760" y="3721907"/>
          <a:ext cx="2740723" cy="1994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" name="Prism 7" r:id="rId8" imgW="3654297" imgH="2659017" progId="Prism7.Document">
                  <p:embed/>
                </p:oleObj>
              </mc:Choice>
              <mc:Fallback>
                <p:oleObj name="Prism 7" r:id="rId8" imgW="3654297" imgH="2659017" progId="Prism7.Document">
                  <p:embed/>
                  <p:pic>
                    <p:nvPicPr>
                      <p:cNvPr id="10" name="Objekt 9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84760" y="3721907"/>
                        <a:ext cx="2740723" cy="19942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k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3971658"/>
              </p:ext>
            </p:extLst>
          </p:nvPr>
        </p:nvGraphicFramePr>
        <p:xfrm>
          <a:off x="2803063" y="3721906"/>
          <a:ext cx="2782049" cy="1994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9" name="Prism 7" r:id="rId10" imgW="3709398" imgH="2659017" progId="Prism7.Document">
                  <p:embed/>
                </p:oleObj>
              </mc:Choice>
              <mc:Fallback>
                <p:oleObj name="Prism 7" r:id="rId10" imgW="3709398" imgH="2659017" progId="Prism7.Document">
                  <p:embed/>
                  <p:pic>
                    <p:nvPicPr>
                      <p:cNvPr id="11" name="Objekt 10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2803063" y="3721906"/>
                        <a:ext cx="2782049" cy="19942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feld 13"/>
          <p:cNvSpPr txBox="1"/>
          <p:nvPr/>
        </p:nvSpPr>
        <p:spPr>
          <a:xfrm>
            <a:off x="105172" y="5580727"/>
            <a:ext cx="9038828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sz="1100" b="1" dirty="0" err="1"/>
              <a:t>Supplemental</a:t>
            </a:r>
            <a:r>
              <a:rPr lang="de-DE" sz="1100" b="1" dirty="0"/>
              <a:t> </a:t>
            </a:r>
            <a:r>
              <a:rPr lang="de-DE" sz="1100" b="1" dirty="0" err="1"/>
              <a:t>Figure</a:t>
            </a:r>
            <a:r>
              <a:rPr lang="de-DE" sz="1100" b="1" dirty="0"/>
              <a:t> 3: </a:t>
            </a:r>
            <a:r>
              <a:rPr lang="en-US" sz="1100" dirty="0"/>
              <a:t>Influence of </a:t>
            </a:r>
            <a:r>
              <a:rPr lang="en-US" sz="1100" dirty="0" err="1"/>
              <a:t>silvestrol</a:t>
            </a:r>
            <a:r>
              <a:rPr lang="en-US" sz="1100" dirty="0"/>
              <a:t> on surface markers and released cytokines </a:t>
            </a:r>
            <a:r>
              <a:rPr lang="en-US" sz="1100"/>
              <a:t>of M2-MdMs. </a:t>
            </a:r>
            <a:r>
              <a:rPr lang="en-US" sz="1100" dirty="0"/>
              <a:t>Human monocytes were isolated from buffy coats and differentiated to M2 </a:t>
            </a:r>
            <a:r>
              <a:rPr lang="en-US" sz="1100" dirty="0" err="1"/>
              <a:t>MdMs</a:t>
            </a:r>
            <a:r>
              <a:rPr lang="en-US" sz="1100" dirty="0"/>
              <a:t> for 7 days using M-CSF (50 ng/ml). After differentiation, cells were polarized with IL-4 (10 ng/ml) in the presence of </a:t>
            </a:r>
            <a:r>
              <a:rPr lang="en-US" sz="1100" dirty="0" err="1"/>
              <a:t>silvestrol</a:t>
            </a:r>
            <a:r>
              <a:rPr lang="en-US" sz="1100" dirty="0"/>
              <a:t> or vehicle concentrations for 48 h. A) Surface marker expression of M2 </a:t>
            </a:r>
            <a:r>
              <a:rPr lang="en-US" sz="1100" dirty="0" err="1"/>
              <a:t>MdMs</a:t>
            </a:r>
            <a:r>
              <a:rPr lang="en-US" sz="1100" dirty="0"/>
              <a:t> measured by </a:t>
            </a:r>
            <a:r>
              <a:rPr lang="en-US" sz="1100" dirty="0" err="1"/>
              <a:t>MACSQuant</a:t>
            </a:r>
            <a:r>
              <a:rPr lang="en-US" sz="1100" dirty="0"/>
              <a:t>® Analyzer 10 in triplicates. Fold induction of the geometric mean of the fluorescence intensity was calculated by referring treated cells to vehicle controls (n=10). B) Released cytokines in the supernatant of M2 </a:t>
            </a:r>
            <a:r>
              <a:rPr lang="en-US" sz="1100" dirty="0" err="1"/>
              <a:t>MdMs</a:t>
            </a:r>
            <a:r>
              <a:rPr lang="en-US" sz="1100" dirty="0"/>
              <a:t> with 5 </a:t>
            </a:r>
            <a:r>
              <a:rPr lang="en-US" sz="1100" dirty="0" err="1"/>
              <a:t>nM</a:t>
            </a:r>
            <a:r>
              <a:rPr lang="en-US" sz="1100" dirty="0"/>
              <a:t> </a:t>
            </a:r>
            <a:r>
              <a:rPr lang="en-US" sz="1100" dirty="0" err="1"/>
              <a:t>silvestrol</a:t>
            </a:r>
            <a:r>
              <a:rPr lang="en-US" sz="1100" dirty="0"/>
              <a:t> or vehicle treatment. Cytokine concentrations of CXCL10, TNF-α and IL-10 were measured by cytometric bead array while concentrations of IL-23 were determined by ELISA in triplicates (n=6). For statistical analysis, one-way ANOVA with </a:t>
            </a:r>
            <a:r>
              <a:rPr lang="en-US" sz="1100" dirty="0" err="1"/>
              <a:t>Dunnett’s</a:t>
            </a:r>
            <a:r>
              <a:rPr lang="en-US" sz="1100" dirty="0"/>
              <a:t> multiple comparisons test (A) or unpaired t test (B) was used. Data did not show any significant differences.</a:t>
            </a:r>
            <a:r>
              <a:rPr lang="de-DE" sz="1100" dirty="0"/>
              <a:t> </a:t>
            </a:r>
          </a:p>
        </p:txBody>
      </p:sp>
      <p:graphicFrame>
        <p:nvGraphicFramePr>
          <p:cNvPr id="15" name="Objek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0705340"/>
              </p:ext>
            </p:extLst>
          </p:nvPr>
        </p:nvGraphicFramePr>
        <p:xfrm>
          <a:off x="86884" y="83086"/>
          <a:ext cx="2929524" cy="20147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0" name="Prism 7" r:id="rId12" imgW="3906032" imgH="2686389" progId="Prism7.Document">
                  <p:embed/>
                </p:oleObj>
              </mc:Choice>
              <mc:Fallback>
                <p:oleObj name="Prism 7" r:id="rId12" imgW="3906032" imgH="2686389" progId="Prism7.Document">
                  <p:embed/>
                  <p:pic>
                    <p:nvPicPr>
                      <p:cNvPr id="2" name="Objekt 1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86884" y="83086"/>
                        <a:ext cx="2929524" cy="20147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k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4993473"/>
              </p:ext>
            </p:extLst>
          </p:nvPr>
        </p:nvGraphicFramePr>
        <p:xfrm>
          <a:off x="2648106" y="80760"/>
          <a:ext cx="2929524" cy="20147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" name="Prism 7" r:id="rId14" imgW="3906032" imgH="2686389" progId="Prism7.Document">
                  <p:embed/>
                </p:oleObj>
              </mc:Choice>
              <mc:Fallback>
                <p:oleObj name="Prism 7" r:id="rId14" imgW="3906032" imgH="2686389" progId="Prism7.Document">
                  <p:embed/>
                  <p:pic>
                    <p:nvPicPr>
                      <p:cNvPr id="2" name="Objekt 1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648106" y="80760"/>
                        <a:ext cx="2929524" cy="20147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k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6786632"/>
              </p:ext>
            </p:extLst>
          </p:nvPr>
        </p:nvGraphicFramePr>
        <p:xfrm>
          <a:off x="5247564" y="81701"/>
          <a:ext cx="2929524" cy="20147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" name="Prism 7" r:id="rId16" imgW="3906032" imgH="2686389" progId="Prism7.Document">
                  <p:embed/>
                </p:oleObj>
              </mc:Choice>
              <mc:Fallback>
                <p:oleObj name="Prism 7" r:id="rId16" imgW="3906032" imgH="2686389" progId="Prism7.Document">
                  <p:embed/>
                  <p:pic>
                    <p:nvPicPr>
                      <p:cNvPr id="2" name="Objekt 1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5247564" y="81701"/>
                        <a:ext cx="2929524" cy="20147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k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0670825"/>
              </p:ext>
            </p:extLst>
          </p:nvPr>
        </p:nvGraphicFramePr>
        <p:xfrm>
          <a:off x="86884" y="1883685"/>
          <a:ext cx="2929524" cy="20147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3" name="Prism 7" r:id="rId18" imgW="3906032" imgH="2686389" progId="Prism7.Document">
                  <p:embed/>
                </p:oleObj>
              </mc:Choice>
              <mc:Fallback>
                <p:oleObj name="Prism 7" r:id="rId18" imgW="3906032" imgH="2686389" progId="Prism7.Document">
                  <p:embed/>
                  <p:pic>
                    <p:nvPicPr>
                      <p:cNvPr id="2" name="Objekt 1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86884" y="1883685"/>
                        <a:ext cx="2929524" cy="20147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790921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192</Words>
  <Application>Microsoft Office PowerPoint</Application>
  <PresentationFormat>Bildschirmpräsentation (4:3)</PresentationFormat>
  <Paragraphs>5</Paragraphs>
  <Slides>1</Slides>
  <Notes>1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</vt:lpstr>
      <vt:lpstr>Prism 7</vt:lpstr>
      <vt:lpstr>PowerPoint-Präsentation</vt:lpstr>
    </vt:vector>
  </TitlesOfParts>
  <Company>Fraunhofer IME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Leonard Blum</dc:creator>
  <cp:lastModifiedBy>Leo</cp:lastModifiedBy>
  <cp:revision>5</cp:revision>
  <cp:lastPrinted>2019-07-22T08:41:17Z</cp:lastPrinted>
  <dcterms:created xsi:type="dcterms:W3CDTF">2019-05-14T07:21:14Z</dcterms:created>
  <dcterms:modified xsi:type="dcterms:W3CDTF">2020-04-27T08:48:38Z</dcterms:modified>
</cp:coreProperties>
</file>