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0F012-F624-4E41-88C7-90B90E3E7F14}" type="datetimeFigureOut">
              <a:rPr lang="en-US" smtClean="0"/>
              <a:t>10/19/2018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D3D72-CFB5-44FF-8EDF-93F7818CC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466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0F012-F624-4E41-88C7-90B90E3E7F14}" type="datetimeFigureOut">
              <a:rPr lang="en-US" smtClean="0"/>
              <a:t>10/19/2018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D3D72-CFB5-44FF-8EDF-93F7818CC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875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0F012-F624-4E41-88C7-90B90E3E7F14}" type="datetimeFigureOut">
              <a:rPr lang="en-US" smtClean="0"/>
              <a:t>10/19/2018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D3D72-CFB5-44FF-8EDF-93F7818CC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36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0F012-F624-4E41-88C7-90B90E3E7F14}" type="datetimeFigureOut">
              <a:rPr lang="en-US" smtClean="0"/>
              <a:t>10/19/2018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D3D72-CFB5-44FF-8EDF-93F7818CC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934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0F012-F624-4E41-88C7-90B90E3E7F14}" type="datetimeFigureOut">
              <a:rPr lang="en-US" smtClean="0"/>
              <a:t>10/19/2018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D3D72-CFB5-44FF-8EDF-93F7818CC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381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0F012-F624-4E41-88C7-90B90E3E7F14}" type="datetimeFigureOut">
              <a:rPr lang="en-US" smtClean="0"/>
              <a:t>10/19/2018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D3D72-CFB5-44FF-8EDF-93F7818CC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84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0F012-F624-4E41-88C7-90B90E3E7F14}" type="datetimeFigureOut">
              <a:rPr lang="en-US" smtClean="0"/>
              <a:t>10/19/2018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D3D72-CFB5-44FF-8EDF-93F7818CC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054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0F012-F624-4E41-88C7-90B90E3E7F14}" type="datetimeFigureOut">
              <a:rPr lang="en-US" smtClean="0"/>
              <a:t>10/19/2018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D3D72-CFB5-44FF-8EDF-93F7818CC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027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0F012-F624-4E41-88C7-90B90E3E7F14}" type="datetimeFigureOut">
              <a:rPr lang="en-US" smtClean="0"/>
              <a:t>10/19/2018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D3D72-CFB5-44FF-8EDF-93F7818CC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401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0F012-F624-4E41-88C7-90B90E3E7F14}" type="datetimeFigureOut">
              <a:rPr lang="en-US" smtClean="0"/>
              <a:t>10/19/2018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D3D72-CFB5-44FF-8EDF-93F7818CC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109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0F012-F624-4E41-88C7-90B90E3E7F14}" type="datetimeFigureOut">
              <a:rPr lang="en-US" smtClean="0"/>
              <a:t>10/19/2018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D3D72-CFB5-44FF-8EDF-93F7818CC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97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0F012-F624-4E41-88C7-90B90E3E7F14}" type="datetimeFigureOut">
              <a:rPr lang="en-US" smtClean="0"/>
              <a:t>10/19/2018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D3D72-CFB5-44FF-8EDF-93F7818CC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84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Rectangle 194">
            <a:extLst>
              <a:ext uri="{FF2B5EF4-FFF2-40B4-BE49-F238E27FC236}">
                <a16:creationId xmlns:a16="http://schemas.microsoft.com/office/drawing/2014/main" id="{C96EBE64-B3F0-4AC3-B73B-72036D7BBB15}"/>
              </a:ext>
            </a:extLst>
          </p:cNvPr>
          <p:cNvSpPr/>
          <p:nvPr/>
        </p:nvSpPr>
        <p:spPr>
          <a:xfrm>
            <a:off x="6026754" y="3941276"/>
            <a:ext cx="5709485" cy="2561544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B67CD41-B673-4283-943B-ED1F44945250}"/>
              </a:ext>
            </a:extLst>
          </p:cNvPr>
          <p:cNvGrpSpPr/>
          <p:nvPr/>
        </p:nvGrpSpPr>
        <p:grpSpPr>
          <a:xfrm>
            <a:off x="54751" y="339754"/>
            <a:ext cx="11570909" cy="6426789"/>
            <a:chOff x="912455" y="468893"/>
            <a:chExt cx="11570909" cy="6426789"/>
          </a:xfrm>
        </p:grpSpPr>
        <p:sp>
          <p:nvSpPr>
            <p:cNvPr id="7" name="Rectangle 6"/>
            <p:cNvSpPr/>
            <p:nvPr/>
          </p:nvSpPr>
          <p:spPr>
            <a:xfrm>
              <a:off x="5103484" y="468893"/>
              <a:ext cx="1785233" cy="27546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Total Screened (N=353)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121786" y="1098181"/>
              <a:ext cx="1785233" cy="29788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Randomized (N=220)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170172" y="788638"/>
              <a:ext cx="1971111" cy="27481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Screen Failures (N=133)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216798" y="1945687"/>
              <a:ext cx="1654591" cy="27257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NSI-189 40mg (N=44)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192823" y="1932971"/>
              <a:ext cx="1518870" cy="27257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NSI-189 80mg (N=44)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954472" y="1943208"/>
              <a:ext cx="1258464" cy="270886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Placebo (N=132)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155164" y="3262065"/>
              <a:ext cx="1819091" cy="30914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Stage 1 Completed (N=40)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646955" y="5700320"/>
              <a:ext cx="1386035" cy="633979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Completed (N=35)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Stage 2 FAS = 0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57668" y="3247016"/>
              <a:ext cx="1819092" cy="309146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Stage 1 Completed (N=43)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311528" y="5673723"/>
              <a:ext cx="1386035" cy="633979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Completed (N=38)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Stage 2 FAS = 0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046864" y="4264782"/>
              <a:ext cx="1534695" cy="4861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Placebo Responder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(N=41)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8757631" y="4254011"/>
              <a:ext cx="1954953" cy="485529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Placebo Non-Responders* (N=66) 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011760" y="5663807"/>
              <a:ext cx="1474630" cy="64389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Completed (N=39)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Stage 2 FAS = 0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888045" y="5322887"/>
              <a:ext cx="1081156" cy="37526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NSI-189 40mg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(N=22)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9141283" y="5347883"/>
              <a:ext cx="1080937" cy="37526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NSI-189 80mg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(N=22)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0408261" y="5333231"/>
              <a:ext cx="1023581" cy="38215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Placebo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(N=22)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684644" y="5977289"/>
              <a:ext cx="1336441" cy="538379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Completed (N=18)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Stage 2 FAS = 21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9068537" y="5969541"/>
              <a:ext cx="1351857" cy="538379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Completed (N=21)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Stage 2 FAS = 22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0496583" y="5982821"/>
              <a:ext cx="1477222" cy="52731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Completed (N=19)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Stage 2 FAS = 22</a:t>
              </a: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1132665" y="1966454"/>
              <a:ext cx="315476" cy="1681111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vert270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b="1" dirty="0">
                  <a:solidFill>
                    <a:schemeClr val="tx1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Stage 1 (6 weeks)</a:t>
              </a:r>
              <a:endParaRPr lang="en-US" sz="12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2167888" y="4254011"/>
              <a:ext cx="315476" cy="225390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vert270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b="1" dirty="0">
                  <a:solidFill>
                    <a:schemeClr val="tx1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Stage 2 (6 weeks)</a:t>
              </a:r>
              <a:endParaRPr lang="en-US" sz="12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1672813" y="2132295"/>
              <a:ext cx="1477847" cy="38174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Discontinued prior to 1</a:t>
              </a:r>
              <a:r>
                <a:rPr lang="en-US" sz="1200" baseline="3000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st</a:t>
              </a:r>
              <a:r>
                <a:rPr lang="en-US" sz="120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MADRS:</a:t>
              </a:r>
              <a:endParaRPr lang="en-US" sz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1815145" y="5014471"/>
              <a:ext cx="532576" cy="251102"/>
            </a:xfrm>
            <a:prstGeom prst="rect">
              <a:avLst/>
            </a:prstGeom>
            <a:noFill/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r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N=5</a:t>
              </a:r>
              <a:endPara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47" name="Straight Connector 146"/>
            <p:cNvCxnSpPr>
              <a:cxnSpLocks/>
              <a:stCxn id="31" idx="2"/>
            </p:cNvCxnSpPr>
            <p:nvPr/>
          </p:nvCxnSpPr>
          <p:spPr>
            <a:xfrm flipH="1">
              <a:off x="5803324" y="4750881"/>
              <a:ext cx="10888" cy="914400"/>
            </a:xfrm>
            <a:prstGeom prst="line">
              <a:avLst/>
            </a:prstGeom>
            <a:ln w="127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6" name="TextBox 155"/>
            <p:cNvSpPr txBox="1"/>
            <p:nvPr/>
          </p:nvSpPr>
          <p:spPr>
            <a:xfrm>
              <a:off x="933957" y="6434017"/>
              <a:ext cx="64057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*Placebo Non-Responders: 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&lt;</a:t>
              </a:r>
              <a:r>
                <a:rPr lang="en-US" sz="1200" dirty="0"/>
                <a:t>50% MADRS Reduction from Baseline and MADRS &gt;15 at Week 7</a:t>
              </a:r>
            </a:p>
            <a:p>
              <a:r>
                <a:rPr lang="en-US" sz="1200" dirty="0"/>
                <a:t>FAS= Full Analysis Set; PPS= Per Protocol Set; MADRS= Montgomery-</a:t>
              </a:r>
              <a:r>
                <a:rPr lang="en-US" sz="1200" dirty="0" err="1"/>
                <a:t>Asperg</a:t>
              </a:r>
              <a:r>
                <a:rPr lang="en-US" sz="1200" dirty="0"/>
                <a:t> Depression Rating Scale</a:t>
              </a: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988083" y="774123"/>
              <a:ext cx="1262017" cy="633979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FAS N=210</a:t>
              </a:r>
            </a:p>
            <a:p>
              <a:r>
                <a:rPr lang="en-US" sz="1200" dirty="0">
                  <a:solidFill>
                    <a:schemeClr val="tx1"/>
                  </a:solidFill>
                </a:rPr>
                <a:t>PPS N=197</a:t>
              </a:r>
            </a:p>
            <a:p>
              <a:r>
                <a:rPr lang="en-US" sz="1200" dirty="0">
                  <a:solidFill>
                    <a:schemeClr val="tx1"/>
                  </a:solidFill>
                </a:rPr>
                <a:t>Safety Set N=218</a:t>
              </a:r>
            </a:p>
          </p:txBody>
        </p:sp>
        <p:cxnSp>
          <p:nvCxnSpPr>
            <p:cNvPr id="63" name="Straight Connector 62"/>
            <p:cNvCxnSpPr>
              <a:cxnSpLocks/>
            </p:cNvCxnSpPr>
            <p:nvPr/>
          </p:nvCxnSpPr>
          <p:spPr>
            <a:xfrm>
              <a:off x="912455" y="3747201"/>
              <a:ext cx="11153465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14A0173-2256-4AC1-A855-F7C599608A70}"/>
              </a:ext>
            </a:extLst>
          </p:cNvPr>
          <p:cNvCxnSpPr>
            <a:cxnSpLocks/>
          </p:cNvCxnSpPr>
          <p:nvPr/>
        </p:nvCxnSpPr>
        <p:spPr>
          <a:xfrm>
            <a:off x="5096359" y="589300"/>
            <a:ext cx="0" cy="380759"/>
          </a:xfrm>
          <a:prstGeom prst="straightConnector1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DF96FAF-8C62-4D9C-ABD7-3D26D551C003}"/>
              </a:ext>
            </a:extLst>
          </p:cNvPr>
          <p:cNvCxnSpPr>
            <a:cxnSpLocks/>
          </p:cNvCxnSpPr>
          <p:nvPr/>
        </p:nvCxnSpPr>
        <p:spPr>
          <a:xfrm>
            <a:off x="5095108" y="779679"/>
            <a:ext cx="1209917" cy="7901"/>
          </a:xfrm>
          <a:prstGeom prst="straightConnector1">
            <a:avLst/>
          </a:prstGeom>
          <a:ln w="31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5736AF83-32A4-4FD4-9B0F-CF2E1E5A1E52}"/>
              </a:ext>
            </a:extLst>
          </p:cNvPr>
          <p:cNvCxnSpPr>
            <a:cxnSpLocks/>
          </p:cNvCxnSpPr>
          <p:nvPr/>
        </p:nvCxnSpPr>
        <p:spPr>
          <a:xfrm rot="5400000">
            <a:off x="4282865" y="757872"/>
            <a:ext cx="278505" cy="1318611"/>
          </a:xfrm>
          <a:prstGeom prst="bentConnector2">
            <a:avLst/>
          </a:prstGeom>
          <a:ln w="1270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74A548EF-D20D-4B20-A805-950566E4BAFC}"/>
              </a:ext>
            </a:extLst>
          </p:cNvPr>
          <p:cNvCxnSpPr>
            <a:cxnSpLocks/>
          </p:cNvCxnSpPr>
          <p:nvPr/>
        </p:nvCxnSpPr>
        <p:spPr>
          <a:xfrm flipH="1" flipV="1">
            <a:off x="5083453" y="1557580"/>
            <a:ext cx="1207289" cy="392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6A676A76-BC71-4709-B953-635D84BFABB6}"/>
              </a:ext>
            </a:extLst>
          </p:cNvPr>
          <p:cNvCxnSpPr/>
          <p:nvPr/>
        </p:nvCxnSpPr>
        <p:spPr>
          <a:xfrm>
            <a:off x="3774020" y="1556430"/>
            <a:ext cx="0" cy="254964"/>
          </a:xfrm>
          <a:prstGeom prst="straightConnector1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8D840483-CCAA-413B-8187-7039BE9E7B54}"/>
              </a:ext>
            </a:extLst>
          </p:cNvPr>
          <p:cNvCxnSpPr/>
          <p:nvPr/>
        </p:nvCxnSpPr>
        <p:spPr>
          <a:xfrm>
            <a:off x="5079610" y="1556430"/>
            <a:ext cx="0" cy="254964"/>
          </a:xfrm>
          <a:prstGeom prst="straightConnector1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54DC864E-425C-4ACE-81A3-48F33A06DB9D}"/>
              </a:ext>
            </a:extLst>
          </p:cNvPr>
          <p:cNvCxnSpPr/>
          <p:nvPr/>
        </p:nvCxnSpPr>
        <p:spPr>
          <a:xfrm>
            <a:off x="6309339" y="1557726"/>
            <a:ext cx="0" cy="254964"/>
          </a:xfrm>
          <a:prstGeom prst="straightConnector1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69FBB524-EB98-4873-BC36-132C89D51095}"/>
              </a:ext>
            </a:extLst>
          </p:cNvPr>
          <p:cNvCxnSpPr>
            <a:cxnSpLocks/>
          </p:cNvCxnSpPr>
          <p:nvPr/>
        </p:nvCxnSpPr>
        <p:spPr>
          <a:xfrm>
            <a:off x="6594464" y="2084955"/>
            <a:ext cx="0" cy="331263"/>
          </a:xfrm>
          <a:prstGeom prst="line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7" name="Rectangle 106">
            <a:extLst>
              <a:ext uri="{FF2B5EF4-FFF2-40B4-BE49-F238E27FC236}">
                <a16:creationId xmlns:a16="http://schemas.microsoft.com/office/drawing/2014/main" id="{2AE4259F-B613-4A75-B6FD-7A57C394E4A4}"/>
              </a:ext>
            </a:extLst>
          </p:cNvPr>
          <p:cNvSpPr/>
          <p:nvPr/>
        </p:nvSpPr>
        <p:spPr>
          <a:xfrm>
            <a:off x="6289192" y="3088813"/>
            <a:ext cx="2179249" cy="3195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Stage 1 Completed (N=107)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EACD99E2-9843-4170-8AD1-9B05704FBE5E}"/>
              </a:ext>
            </a:extLst>
          </p:cNvPr>
          <p:cNvSpPr/>
          <p:nvPr/>
        </p:nvSpPr>
        <p:spPr>
          <a:xfrm>
            <a:off x="2348575" y="2421586"/>
            <a:ext cx="1732530" cy="30048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FAS (N=43)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17696ED6-A814-47B2-9F35-D0981E66756B}"/>
              </a:ext>
            </a:extLst>
          </p:cNvPr>
          <p:cNvSpPr/>
          <p:nvPr/>
        </p:nvSpPr>
        <p:spPr>
          <a:xfrm>
            <a:off x="815109" y="2781657"/>
            <a:ext cx="1448447" cy="41881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Discontinued due to consent withdrawal:</a:t>
            </a:r>
            <a:endParaRPr lang="en-US" sz="1200" dirty="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DD03BE-ED07-4E25-A1F0-FA9B339319D7}"/>
              </a:ext>
            </a:extLst>
          </p:cNvPr>
          <p:cNvSpPr/>
          <p:nvPr/>
        </p:nvSpPr>
        <p:spPr>
          <a:xfrm>
            <a:off x="4324027" y="2422855"/>
            <a:ext cx="1515213" cy="24256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FAS (N=43)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F918D987-A2C9-49AA-81FA-5B35B54B6C2C}"/>
              </a:ext>
            </a:extLst>
          </p:cNvPr>
          <p:cNvSpPr/>
          <p:nvPr/>
        </p:nvSpPr>
        <p:spPr>
          <a:xfrm>
            <a:off x="6095877" y="2403258"/>
            <a:ext cx="1258464" cy="22957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FAS (N=124)</a:t>
            </a:r>
          </a:p>
        </p:txBody>
      </p: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6627E5F5-2E48-4DD5-8D82-B752B3ACEABB}"/>
              </a:ext>
            </a:extLst>
          </p:cNvPr>
          <p:cNvCxnSpPr>
            <a:cxnSpLocks/>
          </p:cNvCxnSpPr>
          <p:nvPr/>
        </p:nvCxnSpPr>
        <p:spPr>
          <a:xfrm>
            <a:off x="6593376" y="2632832"/>
            <a:ext cx="1" cy="455981"/>
          </a:xfrm>
          <a:prstGeom prst="line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5" name="Connector: Elbow 154">
            <a:extLst>
              <a:ext uri="{FF2B5EF4-FFF2-40B4-BE49-F238E27FC236}">
                <a16:creationId xmlns:a16="http://schemas.microsoft.com/office/drawing/2014/main" id="{D8D2BB77-B83A-4340-AA1A-50C3EE531BDD}"/>
              </a:ext>
            </a:extLst>
          </p:cNvPr>
          <p:cNvCxnSpPr>
            <a:cxnSpLocks/>
            <a:endCxn id="29" idx="0"/>
          </p:cNvCxnSpPr>
          <p:nvPr/>
        </p:nvCxnSpPr>
        <p:spPr>
          <a:xfrm rot="5400000">
            <a:off x="2718760" y="3851450"/>
            <a:ext cx="2121216" cy="1265052"/>
          </a:xfrm>
          <a:prstGeom prst="bentConnector3">
            <a:avLst>
              <a:gd name="adj1" fmla="val 27351"/>
            </a:avLst>
          </a:prstGeom>
          <a:ln w="1270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9" name="Rectangle 158">
            <a:extLst>
              <a:ext uri="{FF2B5EF4-FFF2-40B4-BE49-F238E27FC236}">
                <a16:creationId xmlns:a16="http://schemas.microsoft.com/office/drawing/2014/main" id="{EE131DD0-1300-4DAE-8A25-1AF9D40A34C6}"/>
              </a:ext>
            </a:extLst>
          </p:cNvPr>
          <p:cNvSpPr/>
          <p:nvPr/>
        </p:nvSpPr>
        <p:spPr>
          <a:xfrm>
            <a:off x="7639357" y="4691247"/>
            <a:ext cx="1118575" cy="19348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</a:t>
            </a:r>
            <a:r>
              <a:rPr lang="en-US" sz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-randomized</a:t>
            </a:r>
          </a:p>
        </p:txBody>
      </p: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C56D7400-C83E-44BC-A02F-5CACDDD2EAFE}"/>
              </a:ext>
            </a:extLst>
          </p:cNvPr>
          <p:cNvCxnSpPr>
            <a:cxnSpLocks/>
            <a:stCxn id="32" idx="2"/>
            <a:endCxn id="32" idx="2"/>
          </p:cNvCxnSpPr>
          <p:nvPr/>
        </p:nvCxnSpPr>
        <p:spPr>
          <a:xfrm>
            <a:off x="8877404" y="4610401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AB4CC391-EE3A-4EEA-B5EF-E8FFDE61CA43}"/>
              </a:ext>
            </a:extLst>
          </p:cNvPr>
          <p:cNvCxnSpPr>
            <a:cxnSpLocks/>
          </p:cNvCxnSpPr>
          <p:nvPr/>
        </p:nvCxnSpPr>
        <p:spPr>
          <a:xfrm flipH="1">
            <a:off x="8862407" y="4612614"/>
            <a:ext cx="1" cy="379413"/>
          </a:xfrm>
          <a:prstGeom prst="straightConnector1">
            <a:avLst/>
          </a:prstGeom>
          <a:ln w="1270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94DBF4E6-732A-440A-892C-5057EF99A14E}"/>
              </a:ext>
            </a:extLst>
          </p:cNvPr>
          <p:cNvCxnSpPr>
            <a:cxnSpLocks/>
          </p:cNvCxnSpPr>
          <p:nvPr/>
        </p:nvCxnSpPr>
        <p:spPr>
          <a:xfrm>
            <a:off x="7570919" y="4994071"/>
            <a:ext cx="2555637" cy="11283"/>
          </a:xfrm>
          <a:prstGeom prst="line">
            <a:avLst/>
          </a:prstGeom>
          <a:ln w="1270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2AE3DEF2-2E80-4835-99C6-5ACA7A600FB2}"/>
              </a:ext>
            </a:extLst>
          </p:cNvPr>
          <p:cNvCxnSpPr>
            <a:cxnSpLocks/>
          </p:cNvCxnSpPr>
          <p:nvPr/>
        </p:nvCxnSpPr>
        <p:spPr>
          <a:xfrm>
            <a:off x="10130446" y="5002859"/>
            <a:ext cx="1" cy="193488"/>
          </a:xfrm>
          <a:prstGeom prst="straightConnector1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7BB9082B-75C4-46B1-9E54-800CFFEFB162}"/>
              </a:ext>
            </a:extLst>
          </p:cNvPr>
          <p:cNvCxnSpPr>
            <a:cxnSpLocks/>
          </p:cNvCxnSpPr>
          <p:nvPr/>
        </p:nvCxnSpPr>
        <p:spPr>
          <a:xfrm>
            <a:off x="7580335" y="5575836"/>
            <a:ext cx="0" cy="277391"/>
          </a:xfrm>
          <a:prstGeom prst="line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8CFD1FD1-1B49-402F-BBCA-3E14A509D273}"/>
              </a:ext>
            </a:extLst>
          </p:cNvPr>
          <p:cNvSpPr/>
          <p:nvPr/>
        </p:nvSpPr>
        <p:spPr>
          <a:xfrm>
            <a:off x="6057197" y="5302556"/>
            <a:ext cx="1006382" cy="589466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Discontinued prior to 1</a:t>
            </a:r>
            <a:r>
              <a:rPr lang="en-US" sz="1200" baseline="300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US" sz="12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MADRS:</a:t>
            </a:r>
            <a:endParaRPr lang="en-US" sz="1200" dirty="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6FAB4D-7EEE-4AC2-A851-C1EE45D399E5}"/>
              </a:ext>
            </a:extLst>
          </p:cNvPr>
          <p:cNvSpPr txBox="1"/>
          <p:nvPr/>
        </p:nvSpPr>
        <p:spPr>
          <a:xfrm>
            <a:off x="2746845" y="2112086"/>
            <a:ext cx="5323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N=1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C9B01D0-0C88-4CB4-90D4-E85F4119FECD}"/>
              </a:ext>
            </a:extLst>
          </p:cNvPr>
          <p:cNvSpPr txBox="1"/>
          <p:nvPr/>
        </p:nvSpPr>
        <p:spPr>
          <a:xfrm>
            <a:off x="4601879" y="2097975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N=1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3F82DDD-15EB-4A7B-B3A5-1951786AD82B}"/>
              </a:ext>
            </a:extLst>
          </p:cNvPr>
          <p:cNvSpPr txBox="1"/>
          <p:nvPr/>
        </p:nvSpPr>
        <p:spPr>
          <a:xfrm>
            <a:off x="6133702" y="2092373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N=8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597AB0CD-B618-49EA-A15C-963851940A2C}"/>
              </a:ext>
            </a:extLst>
          </p:cNvPr>
          <p:cNvSpPr txBox="1"/>
          <p:nvPr/>
        </p:nvSpPr>
        <p:spPr>
          <a:xfrm>
            <a:off x="2746845" y="2779238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N=3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04AE466B-72C9-4E7E-83DC-B7327EA4B957}"/>
              </a:ext>
            </a:extLst>
          </p:cNvPr>
          <p:cNvSpPr txBox="1"/>
          <p:nvPr/>
        </p:nvSpPr>
        <p:spPr>
          <a:xfrm>
            <a:off x="6109927" y="2681027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N=17</a:t>
            </a:r>
          </a:p>
        </p:txBody>
      </p: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31316AC6-1C22-441E-81F7-C8285A3CA7E6}"/>
              </a:ext>
            </a:extLst>
          </p:cNvPr>
          <p:cNvCxnSpPr>
            <a:cxnSpLocks/>
          </p:cNvCxnSpPr>
          <p:nvPr/>
        </p:nvCxnSpPr>
        <p:spPr>
          <a:xfrm rot="10800000" flipV="1">
            <a:off x="1490018" y="3883905"/>
            <a:ext cx="1721432" cy="1702773"/>
          </a:xfrm>
          <a:prstGeom prst="bentConnector2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0E91C56-2DF5-4BE6-B471-C370FD6B3927}"/>
              </a:ext>
            </a:extLst>
          </p:cNvPr>
          <p:cNvCxnSpPr>
            <a:cxnSpLocks/>
            <a:stCxn id="24" idx="2"/>
          </p:cNvCxnSpPr>
          <p:nvPr/>
        </p:nvCxnSpPr>
        <p:spPr>
          <a:xfrm flipH="1">
            <a:off x="3200396" y="3442073"/>
            <a:ext cx="6610" cy="45511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0" name="Rectangle 139">
            <a:extLst>
              <a:ext uri="{FF2B5EF4-FFF2-40B4-BE49-F238E27FC236}">
                <a16:creationId xmlns:a16="http://schemas.microsoft.com/office/drawing/2014/main" id="{F0CEE91B-73FF-4FC8-AF45-31000E8EEBAE}"/>
              </a:ext>
            </a:extLst>
          </p:cNvPr>
          <p:cNvSpPr/>
          <p:nvPr/>
        </p:nvSpPr>
        <p:spPr>
          <a:xfrm>
            <a:off x="127096" y="3694415"/>
            <a:ext cx="1267657" cy="65749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Discontinued due to consent withdrawal:</a:t>
            </a:r>
            <a:endParaRPr lang="en-US" sz="1200" dirty="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7F58AB9F-5E0D-430A-9F31-85457B603026}"/>
              </a:ext>
            </a:extLst>
          </p:cNvPr>
          <p:cNvSpPr/>
          <p:nvPr/>
        </p:nvSpPr>
        <p:spPr>
          <a:xfrm>
            <a:off x="2661734" y="4910200"/>
            <a:ext cx="532576" cy="251102"/>
          </a:xfrm>
          <a:prstGeom prst="rect">
            <a:avLst/>
          </a:prstGeom>
          <a:noFill/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N=5</a:t>
            </a:r>
            <a:endParaRPr lang="en-U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5F7FDA44-02A9-4C8C-9632-626E1F421F88}"/>
              </a:ext>
            </a:extLst>
          </p:cNvPr>
          <p:cNvSpPr/>
          <p:nvPr/>
        </p:nvSpPr>
        <p:spPr>
          <a:xfrm>
            <a:off x="4430963" y="4916568"/>
            <a:ext cx="532576" cy="251102"/>
          </a:xfrm>
          <a:prstGeom prst="rect">
            <a:avLst/>
          </a:prstGeom>
          <a:noFill/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N=</a:t>
            </a:r>
            <a:r>
              <a:rPr lang="en-US" sz="12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en-U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4A0E1D85-4533-4BAC-A61E-C4AC74AEF279}"/>
              </a:ext>
            </a:extLst>
          </p:cNvPr>
          <p:cNvCxnSpPr>
            <a:cxnSpLocks/>
          </p:cNvCxnSpPr>
          <p:nvPr/>
        </p:nvCxnSpPr>
        <p:spPr>
          <a:xfrm flipH="1">
            <a:off x="7075209" y="3408388"/>
            <a:ext cx="7260" cy="45735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2A41D10-2C20-4190-827E-12CAB81C191E}"/>
              </a:ext>
            </a:extLst>
          </p:cNvPr>
          <p:cNvCxnSpPr>
            <a:cxnSpLocks/>
          </p:cNvCxnSpPr>
          <p:nvPr/>
        </p:nvCxnSpPr>
        <p:spPr>
          <a:xfrm flipV="1">
            <a:off x="5221024" y="3842605"/>
            <a:ext cx="3646907" cy="231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DBEE7457-0E2D-49C2-97E2-3B1873AC514F}"/>
              </a:ext>
            </a:extLst>
          </p:cNvPr>
          <p:cNvCxnSpPr>
            <a:cxnSpLocks/>
          </p:cNvCxnSpPr>
          <p:nvPr/>
        </p:nvCxnSpPr>
        <p:spPr>
          <a:xfrm>
            <a:off x="5238757" y="3878300"/>
            <a:ext cx="2652" cy="26454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16C8DE71-42A9-4279-8BA5-1190EA47EF43}"/>
              </a:ext>
            </a:extLst>
          </p:cNvPr>
          <p:cNvCxnSpPr>
            <a:cxnSpLocks/>
          </p:cNvCxnSpPr>
          <p:nvPr/>
        </p:nvCxnSpPr>
        <p:spPr>
          <a:xfrm>
            <a:off x="8862408" y="3835187"/>
            <a:ext cx="2652" cy="26454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F252ADB0-A9F7-45FA-8E93-E4022BF75BD1}"/>
              </a:ext>
            </a:extLst>
          </p:cNvPr>
          <p:cNvCxnSpPr>
            <a:cxnSpLocks/>
          </p:cNvCxnSpPr>
          <p:nvPr/>
        </p:nvCxnSpPr>
        <p:spPr>
          <a:xfrm>
            <a:off x="8864543" y="5010883"/>
            <a:ext cx="1" cy="193488"/>
          </a:xfrm>
          <a:prstGeom prst="straightConnector1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588C7B82-4EC6-4C0D-BB57-374054E098C0}"/>
              </a:ext>
            </a:extLst>
          </p:cNvPr>
          <p:cNvCxnSpPr>
            <a:cxnSpLocks/>
          </p:cNvCxnSpPr>
          <p:nvPr/>
        </p:nvCxnSpPr>
        <p:spPr>
          <a:xfrm>
            <a:off x="7578193" y="4987636"/>
            <a:ext cx="1" cy="193488"/>
          </a:xfrm>
          <a:prstGeom prst="straightConnector1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4F546CB2-4D68-4926-BF98-8F44A8BCCFDE}"/>
              </a:ext>
            </a:extLst>
          </p:cNvPr>
          <p:cNvCxnSpPr>
            <a:cxnSpLocks/>
          </p:cNvCxnSpPr>
          <p:nvPr/>
        </p:nvCxnSpPr>
        <p:spPr>
          <a:xfrm>
            <a:off x="8863624" y="5581837"/>
            <a:ext cx="0" cy="277391"/>
          </a:xfrm>
          <a:prstGeom prst="line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DD364547-D90B-4296-8F6D-A9A4C6AC52BC}"/>
              </a:ext>
            </a:extLst>
          </p:cNvPr>
          <p:cNvCxnSpPr>
            <a:cxnSpLocks/>
          </p:cNvCxnSpPr>
          <p:nvPr/>
        </p:nvCxnSpPr>
        <p:spPr>
          <a:xfrm>
            <a:off x="10134689" y="5597289"/>
            <a:ext cx="0" cy="277391"/>
          </a:xfrm>
          <a:prstGeom prst="line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1" name="TextBox 170">
            <a:extLst>
              <a:ext uri="{FF2B5EF4-FFF2-40B4-BE49-F238E27FC236}">
                <a16:creationId xmlns:a16="http://schemas.microsoft.com/office/drawing/2014/main" id="{FF859F54-06FF-48A3-B48B-A294651E1852}"/>
              </a:ext>
            </a:extLst>
          </p:cNvPr>
          <p:cNvSpPr txBox="1"/>
          <p:nvPr/>
        </p:nvSpPr>
        <p:spPr>
          <a:xfrm>
            <a:off x="7115065" y="5593329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N=1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03F47C1-F7F4-4499-86F2-4EDECCCF5874}"/>
              </a:ext>
            </a:extLst>
          </p:cNvPr>
          <p:cNvCxnSpPr>
            <a:stCxn id="108" idx="0"/>
            <a:endCxn id="108" idx="0"/>
          </p:cNvCxnSpPr>
          <p:nvPr/>
        </p:nvCxnSpPr>
        <p:spPr>
          <a:xfrm>
            <a:off x="3214840" y="242158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F3122F96-3201-4CBA-AAB1-B04146FC9EF3}"/>
              </a:ext>
            </a:extLst>
          </p:cNvPr>
          <p:cNvCxnSpPr>
            <a:cxnSpLocks/>
          </p:cNvCxnSpPr>
          <p:nvPr/>
        </p:nvCxnSpPr>
        <p:spPr>
          <a:xfrm>
            <a:off x="3186389" y="2073166"/>
            <a:ext cx="0" cy="338328"/>
          </a:xfrm>
          <a:prstGeom prst="straightConnector1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F8B76684-910A-41B5-B5B4-8649921B4BF0}"/>
              </a:ext>
            </a:extLst>
          </p:cNvPr>
          <p:cNvCxnSpPr>
            <a:cxnSpLocks/>
          </p:cNvCxnSpPr>
          <p:nvPr/>
        </p:nvCxnSpPr>
        <p:spPr>
          <a:xfrm>
            <a:off x="5094554" y="2092977"/>
            <a:ext cx="0" cy="338328"/>
          </a:xfrm>
          <a:prstGeom prst="straightConnector1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F0288E1F-79DB-433C-A8F4-4E35087DC4D7}"/>
              </a:ext>
            </a:extLst>
          </p:cNvPr>
          <p:cNvCxnSpPr>
            <a:cxnSpLocks/>
          </p:cNvCxnSpPr>
          <p:nvPr/>
        </p:nvCxnSpPr>
        <p:spPr>
          <a:xfrm>
            <a:off x="5099953" y="2701773"/>
            <a:ext cx="0" cy="411480"/>
          </a:xfrm>
          <a:prstGeom prst="line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601DA93C-054A-48C1-868D-7D903DE4D7AC}"/>
              </a:ext>
            </a:extLst>
          </p:cNvPr>
          <p:cNvCxnSpPr>
            <a:cxnSpLocks/>
          </p:cNvCxnSpPr>
          <p:nvPr/>
        </p:nvCxnSpPr>
        <p:spPr>
          <a:xfrm>
            <a:off x="3191593" y="2728128"/>
            <a:ext cx="0" cy="411480"/>
          </a:xfrm>
          <a:prstGeom prst="line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-39472" y="-27428"/>
            <a:ext cx="4928080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Figure 1 –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Study CONSORT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624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233</Words>
  <Application>Microsoft Office PowerPoint</Application>
  <PresentationFormat>Widescreen</PresentationFormat>
  <Paragraphs>55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</dc:creator>
  <cp:lastModifiedBy>Papakostas, George,M.D.</cp:lastModifiedBy>
  <cp:revision>50</cp:revision>
  <cp:lastPrinted>2017-11-02T14:29:10Z</cp:lastPrinted>
  <dcterms:created xsi:type="dcterms:W3CDTF">2017-05-24T15:00:20Z</dcterms:created>
  <dcterms:modified xsi:type="dcterms:W3CDTF">2018-10-19T17:43:30Z</dcterms:modified>
</cp:coreProperties>
</file>