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108"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oleObject" Target="file:///C:\Users\Maxi%20Wass\Documents\Arbeit\TCP-ATRA\Tables_Figures\Swimmers%20Plot\SPlots_final_richtige%20Reihenfolge.xlsx" TargetMode="External"/><Relationship Id="rId1" Type="http://schemas.openxmlformats.org/officeDocument/2006/relationships/themeOverride" Target="../theme/themeOverride1.xml"/><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9450837162418673E-2"/>
          <c:y val="4.4806517311608958E-2"/>
          <c:w val="0.61001475141817385"/>
          <c:h val="0.77929406482030883"/>
        </c:manualLayout>
      </c:layout>
      <c:scatterChart>
        <c:scatterStyle val="lineMarker"/>
        <c:varyColors val="0"/>
        <c:ser>
          <c:idx val="0"/>
          <c:order val="0"/>
          <c:tx>
            <c:v>Progressive Disease</c:v>
          </c:tx>
          <c:spPr>
            <a:ln w="25400" cap="rnd">
              <a:noFill/>
              <a:round/>
            </a:ln>
            <a:effectLst/>
          </c:spPr>
          <c:marker>
            <c:symbol val="square"/>
            <c:size val="5"/>
            <c:spPr>
              <a:solidFill>
                <a:srgbClr val="0070C0"/>
              </a:solidFill>
              <a:ln w="9525">
                <a:solidFill>
                  <a:schemeClr val="accent1">
                    <a:alpha val="70000"/>
                  </a:schemeClr>
                </a:solidFill>
                <a:round/>
              </a:ln>
              <a:effectLst/>
            </c:spPr>
          </c:marker>
          <c:errBars>
            <c:errDir val="x"/>
            <c:errBarType val="minus"/>
            <c:errValType val="percentage"/>
            <c:noEndCap val="1"/>
            <c:val val="100"/>
            <c:spPr>
              <a:noFill/>
              <a:ln w="73025">
                <a:solidFill>
                  <a:srgbClr val="0070C0">
                    <a:alpha val="60000"/>
                  </a:srgbClr>
                </a:solidFill>
                <a:round/>
              </a:ln>
              <a:effectLst/>
            </c:spPr>
          </c:errBars>
          <c:errBars>
            <c:errDir val="y"/>
            <c:errBarType val="minus"/>
            <c:errValType val="percentage"/>
            <c:noEndCap val="0"/>
            <c:val val="0"/>
            <c:spPr>
              <a:noFill/>
              <a:ln w="9525">
                <a:solidFill>
                  <a:schemeClr val="tx2">
                    <a:lumMod val="75000"/>
                  </a:schemeClr>
                </a:solidFill>
                <a:round/>
              </a:ln>
              <a:effectLst/>
            </c:spPr>
          </c:errBars>
          <c:xVal>
            <c:numRef>
              <c:f>(Tabelle1!$A$5,Tabelle1!$A$6,Tabelle1!$A$7,Tabelle1!$A$8,Tabelle1!$A$9,Tabelle1!$A$10,Tabelle1!$A$11,Tabelle1!$A$14,Tabelle1!$A$15,Tabelle1!$A$17,Tabelle1!$A$18)</c:f>
              <c:numCache>
                <c:formatCode>General</c:formatCode>
                <c:ptCount val="11"/>
                <c:pt idx="0">
                  <c:v>14</c:v>
                </c:pt>
                <c:pt idx="1">
                  <c:v>51</c:v>
                </c:pt>
                <c:pt idx="2">
                  <c:v>28</c:v>
                </c:pt>
                <c:pt idx="3">
                  <c:v>19</c:v>
                </c:pt>
                <c:pt idx="4">
                  <c:v>14</c:v>
                </c:pt>
                <c:pt idx="5">
                  <c:v>35</c:v>
                </c:pt>
                <c:pt idx="6">
                  <c:v>23</c:v>
                </c:pt>
                <c:pt idx="7">
                  <c:v>7</c:v>
                </c:pt>
                <c:pt idx="8">
                  <c:v>27</c:v>
                </c:pt>
                <c:pt idx="9">
                  <c:v>35</c:v>
                </c:pt>
                <c:pt idx="10">
                  <c:v>12</c:v>
                </c:pt>
              </c:numCache>
            </c:numRef>
          </c:xVal>
          <c:yVal>
            <c:numRef>
              <c:f>(Tabelle1!$E$5,Tabelle1!$E$6,Tabelle1!$E$7,Tabelle1!$E$8,Tabelle1!$E$9,Tabelle1!$E$10,Tabelle1!$E$11,Tabelle1!$E$14,Tabelle1!$E$15,Tabelle1!$E$17,Tabelle1!$E$18)</c:f>
              <c:numCache>
                <c:formatCode>0</c:formatCode>
                <c:ptCount val="11"/>
                <c:pt idx="0">
                  <c:v>3</c:v>
                </c:pt>
                <c:pt idx="1">
                  <c:v>13</c:v>
                </c:pt>
                <c:pt idx="2">
                  <c:v>8</c:v>
                </c:pt>
                <c:pt idx="3">
                  <c:v>5</c:v>
                </c:pt>
                <c:pt idx="4">
                  <c:v>4</c:v>
                </c:pt>
                <c:pt idx="5">
                  <c:v>9</c:v>
                </c:pt>
                <c:pt idx="6">
                  <c:v>6</c:v>
                </c:pt>
                <c:pt idx="7">
                  <c:v>1</c:v>
                </c:pt>
                <c:pt idx="8">
                  <c:v>7</c:v>
                </c:pt>
                <c:pt idx="9">
                  <c:v>10</c:v>
                </c:pt>
                <c:pt idx="10">
                  <c:v>2</c:v>
                </c:pt>
              </c:numCache>
            </c:numRef>
          </c:yVal>
          <c:smooth val="0"/>
          <c:extLst xmlns:c16r2="http://schemas.microsoft.com/office/drawing/2015/06/chart">
            <c:ext xmlns:c16="http://schemas.microsoft.com/office/drawing/2014/chart" uri="{C3380CC4-5D6E-409C-BE32-E72D297353CC}">
              <c16:uniqueId val="{00000000-68F7-4675-8D4F-DE23A15DA6BB}"/>
            </c:ext>
          </c:extLst>
        </c:ser>
        <c:ser>
          <c:idx val="1"/>
          <c:order val="1"/>
          <c:tx>
            <c:v>Stable Disease</c:v>
          </c:tx>
          <c:spPr>
            <a:ln w="25400" cap="rnd">
              <a:noFill/>
              <a:round/>
            </a:ln>
            <a:effectLst/>
          </c:spPr>
          <c:marker>
            <c:symbol val="square"/>
            <c:size val="5"/>
            <c:spPr>
              <a:solidFill>
                <a:schemeClr val="accent2"/>
              </a:solidFill>
              <a:ln w="9525">
                <a:solidFill>
                  <a:schemeClr val="accent2"/>
                </a:solidFill>
                <a:round/>
              </a:ln>
              <a:effectLst/>
            </c:spPr>
          </c:marker>
          <c:errBars>
            <c:errDir val="x"/>
            <c:errBarType val="minus"/>
            <c:errValType val="percentage"/>
            <c:noEndCap val="1"/>
            <c:val val="100"/>
            <c:spPr>
              <a:noFill/>
              <a:ln w="73025">
                <a:solidFill>
                  <a:schemeClr val="accent2">
                    <a:alpha val="60000"/>
                  </a:schemeClr>
                </a:solidFill>
                <a:round/>
              </a:ln>
              <a:effectLst/>
            </c:spPr>
          </c:errBars>
          <c:errBars>
            <c:errDir val="y"/>
            <c:errBarType val="minus"/>
            <c:errValType val="percentage"/>
            <c:noEndCap val="0"/>
            <c:val val="0"/>
            <c:spPr>
              <a:noFill/>
              <a:ln w="9525">
                <a:solidFill>
                  <a:schemeClr val="tx2">
                    <a:lumMod val="75000"/>
                  </a:schemeClr>
                </a:solidFill>
                <a:round/>
              </a:ln>
              <a:effectLst/>
            </c:spPr>
          </c:errBars>
          <c:xVal>
            <c:numRef>
              <c:f>(Tabelle1!$B$2,Tabelle1!$B$3,Tabelle1!$B$12,Tabelle1!$B$19)</c:f>
              <c:numCache>
                <c:formatCode>General</c:formatCode>
                <c:ptCount val="4"/>
                <c:pt idx="0">
                  <c:v>40</c:v>
                </c:pt>
                <c:pt idx="1">
                  <c:v>63</c:v>
                </c:pt>
                <c:pt idx="2">
                  <c:v>70</c:v>
                </c:pt>
                <c:pt idx="3">
                  <c:v>35</c:v>
                </c:pt>
              </c:numCache>
            </c:numRef>
          </c:xVal>
          <c:yVal>
            <c:numRef>
              <c:f>(Tabelle1!$E$2,Tabelle1!$E$3,Tabelle1!$E$12,Tabelle1!$E$19)</c:f>
              <c:numCache>
                <c:formatCode>0</c:formatCode>
                <c:ptCount val="4"/>
                <c:pt idx="0">
                  <c:v>12</c:v>
                </c:pt>
                <c:pt idx="1">
                  <c:v>14</c:v>
                </c:pt>
                <c:pt idx="2">
                  <c:v>16</c:v>
                </c:pt>
                <c:pt idx="3">
                  <c:v>11</c:v>
                </c:pt>
              </c:numCache>
            </c:numRef>
          </c:yVal>
          <c:smooth val="0"/>
          <c:extLst xmlns:c16r2="http://schemas.microsoft.com/office/drawing/2015/06/chart">
            <c:ext xmlns:c16="http://schemas.microsoft.com/office/drawing/2014/chart" uri="{C3380CC4-5D6E-409C-BE32-E72D297353CC}">
              <c16:uniqueId val="{00000001-68F7-4675-8D4F-DE23A15DA6BB}"/>
            </c:ext>
          </c:extLst>
        </c:ser>
        <c:ser>
          <c:idx val="2"/>
          <c:order val="2"/>
          <c:tx>
            <c:v>Complete Remission</c:v>
          </c:tx>
          <c:spPr>
            <a:ln w="25400" cap="rnd">
              <a:noFill/>
              <a:round/>
            </a:ln>
            <a:effectLst/>
          </c:spPr>
          <c:marker>
            <c:symbol val="square"/>
            <c:size val="5"/>
            <c:spPr>
              <a:solidFill>
                <a:schemeClr val="accent6"/>
              </a:solidFill>
              <a:ln w="9525">
                <a:solidFill>
                  <a:schemeClr val="accent6"/>
                </a:solidFill>
                <a:round/>
              </a:ln>
              <a:effectLst/>
            </c:spPr>
          </c:marker>
          <c:errBars>
            <c:errDir val="x"/>
            <c:errBarType val="minus"/>
            <c:errValType val="percentage"/>
            <c:noEndCap val="1"/>
            <c:val val="100"/>
            <c:spPr>
              <a:noFill/>
              <a:ln w="73025">
                <a:solidFill>
                  <a:schemeClr val="accent6">
                    <a:alpha val="60000"/>
                  </a:schemeClr>
                </a:solidFill>
                <a:round/>
              </a:ln>
              <a:effectLst/>
            </c:spPr>
          </c:errBars>
          <c:errBars>
            <c:errDir val="y"/>
            <c:errBarType val="minus"/>
            <c:errValType val="percentage"/>
            <c:noEndCap val="0"/>
            <c:val val="0"/>
            <c:spPr>
              <a:noFill/>
              <a:ln w="9525">
                <a:solidFill>
                  <a:schemeClr val="tx2">
                    <a:lumMod val="75000"/>
                  </a:schemeClr>
                </a:solidFill>
                <a:round/>
              </a:ln>
              <a:effectLst/>
            </c:spPr>
          </c:errBars>
          <c:xVal>
            <c:numRef>
              <c:f>(Tabelle1!$D$4,Tabelle1!$D$16)</c:f>
              <c:numCache>
                <c:formatCode>General</c:formatCode>
                <c:ptCount val="2"/>
                <c:pt idx="0">
                  <c:v>87</c:v>
                </c:pt>
                <c:pt idx="1">
                  <c:v>66</c:v>
                </c:pt>
              </c:numCache>
            </c:numRef>
          </c:xVal>
          <c:yVal>
            <c:numRef>
              <c:f>(Tabelle1!$E$4,Tabelle1!$E$16)</c:f>
              <c:numCache>
                <c:formatCode>0</c:formatCode>
                <c:ptCount val="2"/>
                <c:pt idx="0">
                  <c:v>17</c:v>
                </c:pt>
                <c:pt idx="1">
                  <c:v>15</c:v>
                </c:pt>
              </c:numCache>
            </c:numRef>
          </c:yVal>
          <c:smooth val="0"/>
          <c:extLst xmlns:c16r2="http://schemas.microsoft.com/office/drawing/2015/06/chart">
            <c:ext xmlns:c16="http://schemas.microsoft.com/office/drawing/2014/chart" uri="{C3380CC4-5D6E-409C-BE32-E72D297353CC}">
              <c16:uniqueId val="{00000002-68F7-4675-8D4F-DE23A15DA6BB}"/>
            </c:ext>
          </c:extLst>
        </c:ser>
        <c:ser>
          <c:idx val="3"/>
          <c:order val="3"/>
          <c:tx>
            <c:v>Partial Remission</c:v>
          </c:tx>
          <c:spPr>
            <a:ln w="25400" cap="rnd">
              <a:noFill/>
              <a:round/>
            </a:ln>
            <a:effectLst/>
          </c:spPr>
          <c:marker>
            <c:symbol val="square"/>
            <c:size val="5"/>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a:solidFill>
                  <a:schemeClr val="accent4"/>
                </a:solidFill>
                <a:round/>
              </a:ln>
              <a:effectLst/>
            </c:spPr>
          </c:marker>
          <c:errBars>
            <c:errDir val="x"/>
            <c:errBarType val="minus"/>
            <c:errValType val="percentage"/>
            <c:noEndCap val="1"/>
            <c:val val="100"/>
            <c:spPr>
              <a:noFill/>
              <a:ln w="73025">
                <a:solidFill>
                  <a:schemeClr val="accent4">
                    <a:alpha val="60000"/>
                  </a:schemeClr>
                </a:solidFill>
                <a:round/>
              </a:ln>
              <a:effectLst/>
            </c:spPr>
          </c:errBars>
          <c:errBars>
            <c:errDir val="y"/>
            <c:errBarType val="both"/>
            <c:errValType val="stdErr"/>
            <c:noEndCap val="0"/>
            <c:spPr>
              <a:noFill/>
              <a:ln w="9525">
                <a:solidFill>
                  <a:schemeClr val="tx2">
                    <a:lumMod val="75000"/>
                  </a:schemeClr>
                </a:solidFill>
                <a:round/>
              </a:ln>
              <a:effectLst/>
            </c:spPr>
          </c:errBars>
          <c:xVal>
            <c:numRef>
              <c:f>Tabelle1!$C$13</c:f>
              <c:numCache>
                <c:formatCode>General</c:formatCode>
                <c:ptCount val="1"/>
                <c:pt idx="0">
                  <c:v>99</c:v>
                </c:pt>
              </c:numCache>
            </c:numRef>
          </c:xVal>
          <c:yVal>
            <c:numRef>
              <c:f>Tabelle1!$E$13</c:f>
              <c:numCache>
                <c:formatCode>0</c:formatCode>
                <c:ptCount val="1"/>
                <c:pt idx="0">
                  <c:v>18</c:v>
                </c:pt>
              </c:numCache>
            </c:numRef>
          </c:yVal>
          <c:smooth val="0"/>
          <c:extLst xmlns:c16r2="http://schemas.microsoft.com/office/drawing/2015/06/chart">
            <c:ext xmlns:c16="http://schemas.microsoft.com/office/drawing/2014/chart" uri="{C3380CC4-5D6E-409C-BE32-E72D297353CC}">
              <c16:uniqueId val="{00000003-68F7-4675-8D4F-DE23A15DA6BB}"/>
            </c:ext>
          </c:extLst>
        </c:ser>
        <c:ser>
          <c:idx val="4"/>
          <c:order val="4"/>
          <c:tx>
            <c:v>Best Response</c:v>
          </c:tx>
          <c:spPr>
            <a:ln w="25400" cap="rnd">
              <a:noFill/>
              <a:round/>
            </a:ln>
            <a:effectLst/>
          </c:spPr>
          <c:marker>
            <c:symbol val="triangle"/>
            <c:size val="4"/>
            <c:spPr>
              <a:solidFill>
                <a:srgbClr val="FF0000"/>
              </a:solidFill>
              <a:ln w="9525">
                <a:solidFill>
                  <a:srgbClr val="FF0000"/>
                </a:solidFill>
                <a:round/>
              </a:ln>
              <a:effectLst/>
            </c:spPr>
          </c:marker>
          <c:xVal>
            <c:numRef>
              <c:f>Tabelle1!$A$22:$A$28</c:f>
              <c:numCache>
                <c:formatCode>General</c:formatCode>
                <c:ptCount val="7"/>
                <c:pt idx="0">
                  <c:v>28</c:v>
                </c:pt>
                <c:pt idx="1">
                  <c:v>28</c:v>
                </c:pt>
                <c:pt idx="2">
                  <c:v>28</c:v>
                </c:pt>
                <c:pt idx="3">
                  <c:v>28</c:v>
                </c:pt>
                <c:pt idx="4">
                  <c:v>28</c:v>
                </c:pt>
                <c:pt idx="5">
                  <c:v>28</c:v>
                </c:pt>
                <c:pt idx="6">
                  <c:v>28</c:v>
                </c:pt>
              </c:numCache>
            </c:numRef>
          </c:xVal>
          <c:yVal>
            <c:numRef>
              <c:f>Tabelle1!$B$22:$B$28</c:f>
              <c:numCache>
                <c:formatCode>General</c:formatCode>
                <c:ptCount val="7"/>
                <c:pt idx="0">
                  <c:v>17</c:v>
                </c:pt>
                <c:pt idx="1">
                  <c:v>15</c:v>
                </c:pt>
                <c:pt idx="2">
                  <c:v>18</c:v>
                </c:pt>
                <c:pt idx="3">
                  <c:v>12</c:v>
                </c:pt>
                <c:pt idx="4">
                  <c:v>14</c:v>
                </c:pt>
                <c:pt idx="5">
                  <c:v>16</c:v>
                </c:pt>
                <c:pt idx="6">
                  <c:v>11</c:v>
                </c:pt>
              </c:numCache>
            </c:numRef>
          </c:yVal>
          <c:smooth val="0"/>
          <c:extLst xmlns:c16r2="http://schemas.microsoft.com/office/drawing/2015/06/chart">
            <c:ext xmlns:c16="http://schemas.microsoft.com/office/drawing/2014/chart" uri="{C3380CC4-5D6E-409C-BE32-E72D297353CC}">
              <c16:uniqueId val="{00000004-68F7-4675-8D4F-DE23A15DA6BB}"/>
            </c:ext>
          </c:extLst>
        </c:ser>
        <c:ser>
          <c:idx val="5"/>
          <c:order val="5"/>
          <c:tx>
            <c:v>Loss of Response</c:v>
          </c:tx>
          <c:spPr>
            <a:ln w="25400" cap="rnd">
              <a:noFill/>
              <a:round/>
            </a:ln>
            <a:effectLst/>
          </c:spPr>
          <c:marker>
            <c:symbol val="diamond"/>
            <c:size val="5"/>
            <c:spPr>
              <a:noFill/>
              <a:ln w="9525">
                <a:solidFill>
                  <a:schemeClr val="tx1"/>
                </a:solidFill>
                <a:round/>
              </a:ln>
              <a:effectLst/>
            </c:spPr>
          </c:marker>
          <c:xVal>
            <c:numRef>
              <c:f>Tabelle1!$E$22:$E$23</c:f>
              <c:numCache>
                <c:formatCode>0</c:formatCode>
                <c:ptCount val="2"/>
                <c:pt idx="0">
                  <c:v>84</c:v>
                </c:pt>
                <c:pt idx="1">
                  <c:v>56</c:v>
                </c:pt>
              </c:numCache>
            </c:numRef>
          </c:xVal>
          <c:yVal>
            <c:numRef>
              <c:f>Tabelle1!$F$22:$F$23</c:f>
              <c:numCache>
                <c:formatCode>General</c:formatCode>
                <c:ptCount val="2"/>
                <c:pt idx="0">
                  <c:v>17</c:v>
                </c:pt>
                <c:pt idx="1">
                  <c:v>14</c:v>
                </c:pt>
              </c:numCache>
            </c:numRef>
          </c:yVal>
          <c:smooth val="0"/>
          <c:extLst xmlns:c16r2="http://schemas.microsoft.com/office/drawing/2015/06/chart">
            <c:ext xmlns:c16="http://schemas.microsoft.com/office/drawing/2014/chart" uri="{C3380CC4-5D6E-409C-BE32-E72D297353CC}">
              <c16:uniqueId val="{00000005-68F7-4675-8D4F-DE23A15DA6BB}"/>
            </c:ext>
          </c:extLst>
        </c:ser>
        <c:ser>
          <c:idx val="6"/>
          <c:order val="6"/>
          <c:tx>
            <c:v>Death without subsequent treatment</c:v>
          </c:tx>
          <c:spPr>
            <a:ln w="25400" cap="rnd">
              <a:noFill/>
              <a:round/>
            </a:ln>
            <a:effectLst/>
          </c:spPr>
          <c:marker>
            <c:symbol val="circle"/>
            <c:size val="4"/>
            <c:spPr>
              <a:solidFill>
                <a:schemeClr val="tx1"/>
              </a:solidFill>
              <a:ln w="9525">
                <a:solidFill>
                  <a:schemeClr val="tx1"/>
                </a:solidFill>
                <a:round/>
              </a:ln>
              <a:effectLst/>
            </c:spPr>
          </c:marker>
          <c:xVal>
            <c:numRef>
              <c:f>Tabelle1!$C$22:$C$38</c:f>
              <c:numCache>
                <c:formatCode>General</c:formatCode>
                <c:ptCount val="17"/>
                <c:pt idx="0">
                  <c:v>41</c:v>
                </c:pt>
                <c:pt idx="1">
                  <c:v>15</c:v>
                </c:pt>
                <c:pt idx="2">
                  <c:v>240</c:v>
                </c:pt>
                <c:pt idx="3">
                  <c:v>89</c:v>
                </c:pt>
                <c:pt idx="4">
                  <c:v>33</c:v>
                </c:pt>
                <c:pt idx="5">
                  <c:v>20</c:v>
                </c:pt>
                <c:pt idx="6">
                  <c:v>21</c:v>
                </c:pt>
                <c:pt idx="7">
                  <c:v>36</c:v>
                </c:pt>
                <c:pt idx="8">
                  <c:v>24</c:v>
                </c:pt>
                <c:pt idx="9">
                  <c:v>28</c:v>
                </c:pt>
                <c:pt idx="10">
                  <c:v>28</c:v>
                </c:pt>
                <c:pt idx="11">
                  <c:v>264</c:v>
                </c:pt>
                <c:pt idx="12">
                  <c:v>366</c:v>
                </c:pt>
              </c:numCache>
            </c:numRef>
          </c:xVal>
          <c:yVal>
            <c:numRef>
              <c:f>Tabelle1!$D$22:$D$38</c:f>
              <c:numCache>
                <c:formatCode>General</c:formatCode>
                <c:ptCount val="17"/>
                <c:pt idx="0">
                  <c:v>12</c:v>
                </c:pt>
                <c:pt idx="1">
                  <c:v>3</c:v>
                </c:pt>
                <c:pt idx="2">
                  <c:v>17</c:v>
                </c:pt>
                <c:pt idx="3">
                  <c:v>13</c:v>
                </c:pt>
                <c:pt idx="4">
                  <c:v>8</c:v>
                </c:pt>
                <c:pt idx="5">
                  <c:v>5</c:v>
                </c:pt>
                <c:pt idx="6">
                  <c:v>4</c:v>
                </c:pt>
                <c:pt idx="7">
                  <c:v>9</c:v>
                </c:pt>
                <c:pt idx="8">
                  <c:v>6</c:v>
                </c:pt>
                <c:pt idx="9">
                  <c:v>1</c:v>
                </c:pt>
                <c:pt idx="10">
                  <c:v>7</c:v>
                </c:pt>
                <c:pt idx="11">
                  <c:v>15</c:v>
                </c:pt>
                <c:pt idx="12">
                  <c:v>10</c:v>
                </c:pt>
              </c:numCache>
            </c:numRef>
          </c:yVal>
          <c:smooth val="0"/>
          <c:extLst xmlns:c16r2="http://schemas.microsoft.com/office/drawing/2015/06/chart">
            <c:ext xmlns:c16="http://schemas.microsoft.com/office/drawing/2014/chart" uri="{C3380CC4-5D6E-409C-BE32-E72D297353CC}">
              <c16:uniqueId val="{00000006-68F7-4675-8D4F-DE23A15DA6BB}"/>
            </c:ext>
          </c:extLst>
        </c:ser>
        <c:ser>
          <c:idx val="9"/>
          <c:order val="7"/>
          <c:tx>
            <c:v>Death with subsequent treatment</c:v>
          </c:tx>
          <c:spPr>
            <a:ln w="25400" cap="rnd">
              <a:noFill/>
              <a:round/>
            </a:ln>
            <a:effectLst/>
          </c:spPr>
          <c:marker>
            <c:symbol val="circle"/>
            <c:size val="5"/>
            <c:spPr>
              <a:noFill/>
              <a:ln w="9525">
                <a:solidFill>
                  <a:schemeClr val="tx1"/>
                </a:solidFill>
                <a:round/>
              </a:ln>
              <a:effectLst/>
            </c:spPr>
          </c:marker>
          <c:xVal>
            <c:numRef>
              <c:f>Tabelle1!$M$22:$M$28</c:f>
              <c:numCache>
                <c:formatCode>General</c:formatCode>
                <c:ptCount val="7"/>
                <c:pt idx="0">
                  <c:v>63</c:v>
                </c:pt>
                <c:pt idx="1">
                  <c:v>87</c:v>
                </c:pt>
                <c:pt idx="2">
                  <c:v>99</c:v>
                </c:pt>
                <c:pt idx="3">
                  <c:v>66</c:v>
                </c:pt>
                <c:pt idx="4">
                  <c:v>35</c:v>
                </c:pt>
                <c:pt idx="5">
                  <c:v>12</c:v>
                </c:pt>
                <c:pt idx="6">
                  <c:v>35</c:v>
                </c:pt>
              </c:numCache>
            </c:numRef>
          </c:xVal>
          <c:yVal>
            <c:numRef>
              <c:f>Tabelle1!$N$22:$N$28</c:f>
              <c:numCache>
                <c:formatCode>General</c:formatCode>
                <c:ptCount val="7"/>
                <c:pt idx="0">
                  <c:v>14</c:v>
                </c:pt>
                <c:pt idx="1">
                  <c:v>17</c:v>
                </c:pt>
                <c:pt idx="2">
                  <c:v>18</c:v>
                </c:pt>
                <c:pt idx="3">
                  <c:v>15</c:v>
                </c:pt>
                <c:pt idx="4">
                  <c:v>10</c:v>
                </c:pt>
                <c:pt idx="5">
                  <c:v>2</c:v>
                </c:pt>
                <c:pt idx="6">
                  <c:v>11</c:v>
                </c:pt>
              </c:numCache>
            </c:numRef>
          </c:yVal>
          <c:smooth val="0"/>
          <c:extLst xmlns:c16r2="http://schemas.microsoft.com/office/drawing/2015/06/chart">
            <c:ext xmlns:c16="http://schemas.microsoft.com/office/drawing/2014/chart" uri="{C3380CC4-5D6E-409C-BE32-E72D297353CC}">
              <c16:uniqueId val="{00000007-68F7-4675-8D4F-DE23A15DA6BB}"/>
            </c:ext>
          </c:extLst>
        </c:ser>
        <c:ser>
          <c:idx val="10"/>
          <c:order val="8"/>
          <c:tx>
            <c:v>Alive with subsequent treatment</c:v>
          </c:tx>
          <c:spPr>
            <a:ln w="25400" cap="rnd">
              <a:noFill/>
              <a:round/>
            </a:ln>
            <a:effectLst/>
          </c:spPr>
          <c:marker>
            <c:symbol val="triangle"/>
            <c:size val="5"/>
            <c:spPr>
              <a:solidFill>
                <a:schemeClr val="tx1"/>
              </a:solidFill>
              <a:ln w="9525">
                <a:solidFill>
                  <a:schemeClr val="tx1"/>
                </a:solidFill>
                <a:round/>
              </a:ln>
              <a:effectLst/>
            </c:spPr>
          </c:marker>
          <c:xVal>
            <c:numRef>
              <c:f>Tabelle1!$O$22</c:f>
              <c:numCache>
                <c:formatCode>General</c:formatCode>
                <c:ptCount val="1"/>
                <c:pt idx="0">
                  <c:v>70</c:v>
                </c:pt>
              </c:numCache>
            </c:numRef>
          </c:xVal>
          <c:yVal>
            <c:numRef>
              <c:f>Tabelle1!$P$22</c:f>
              <c:numCache>
                <c:formatCode>General</c:formatCode>
                <c:ptCount val="1"/>
                <c:pt idx="0">
                  <c:v>16</c:v>
                </c:pt>
              </c:numCache>
            </c:numRef>
          </c:yVal>
          <c:smooth val="0"/>
          <c:extLst xmlns:c16r2="http://schemas.microsoft.com/office/drawing/2015/06/chart">
            <c:ext xmlns:c16="http://schemas.microsoft.com/office/drawing/2014/chart" uri="{C3380CC4-5D6E-409C-BE32-E72D297353CC}">
              <c16:uniqueId val="{00000008-68F7-4675-8D4F-DE23A15DA6BB}"/>
            </c:ext>
          </c:extLst>
        </c:ser>
        <c:ser>
          <c:idx val="7"/>
          <c:order val="9"/>
          <c:tx>
            <c:v>Alive at regular EOS</c:v>
          </c:tx>
          <c:spPr>
            <a:ln w="25400" cap="rnd">
              <a:noFill/>
              <a:round/>
            </a:ln>
            <a:effectLst/>
          </c:spPr>
          <c:marker>
            <c:symbol val="none"/>
          </c:marker>
          <c:errBars>
            <c:errDir val="x"/>
            <c:errBarType val="plus"/>
            <c:errValType val="percentage"/>
            <c:noEndCap val="1"/>
            <c:val val="7.5"/>
            <c:spPr>
              <a:noFill/>
              <a:ln w="25400">
                <a:solidFill>
                  <a:schemeClr val="tx2">
                    <a:lumMod val="75000"/>
                  </a:schemeClr>
                </a:solidFill>
                <a:round/>
                <a:tailEnd type="triangle"/>
              </a:ln>
              <a:effectLst/>
            </c:spPr>
          </c:errBars>
          <c:errBars>
            <c:errDir val="y"/>
            <c:errBarType val="minus"/>
            <c:errValType val="percentage"/>
            <c:noEndCap val="1"/>
            <c:val val="0"/>
            <c:spPr>
              <a:noFill/>
              <a:ln w="9525">
                <a:solidFill>
                  <a:schemeClr val="tx2">
                    <a:lumMod val="75000"/>
                  </a:schemeClr>
                </a:solidFill>
                <a:round/>
              </a:ln>
              <a:effectLst/>
            </c:spPr>
          </c:errBars>
          <c:xVal>
            <c:numRef>
              <c:f>Tabelle1!$H$22:$H$23</c:f>
              <c:numCache>
                <c:formatCode>General</c:formatCode>
                <c:ptCount val="2"/>
                <c:pt idx="0">
                  <c:v>64</c:v>
                </c:pt>
                <c:pt idx="1">
                  <c:v>71</c:v>
                </c:pt>
              </c:numCache>
            </c:numRef>
          </c:xVal>
          <c:yVal>
            <c:numRef>
              <c:f>Tabelle1!$I$22:$I$23</c:f>
              <c:numCache>
                <c:formatCode>General</c:formatCode>
                <c:ptCount val="2"/>
                <c:pt idx="0">
                  <c:v>14</c:v>
                </c:pt>
                <c:pt idx="1">
                  <c:v>16</c:v>
                </c:pt>
              </c:numCache>
            </c:numRef>
          </c:yVal>
          <c:smooth val="0"/>
          <c:extLst xmlns:c16r2="http://schemas.microsoft.com/office/drawing/2015/06/chart">
            <c:ext xmlns:c16="http://schemas.microsoft.com/office/drawing/2014/chart" uri="{C3380CC4-5D6E-409C-BE32-E72D297353CC}">
              <c16:uniqueId val="{00000009-68F7-4675-8D4F-DE23A15DA6BB}"/>
            </c:ext>
          </c:extLst>
        </c:ser>
        <c:ser>
          <c:idx val="8"/>
          <c:order val="10"/>
          <c:tx>
            <c:v>HSCT</c:v>
          </c:tx>
          <c:spPr>
            <a:ln w="25400" cap="rnd">
              <a:noFill/>
              <a:round/>
            </a:ln>
            <a:effectLst/>
          </c:spPr>
          <c:marker>
            <c:symbol val="triangle"/>
            <c:size val="5"/>
            <c:spPr>
              <a:noFill/>
              <a:ln w="9525">
                <a:solidFill>
                  <a:schemeClr val="tx1"/>
                </a:solidFill>
                <a:round/>
              </a:ln>
              <a:effectLst/>
            </c:spPr>
          </c:marker>
          <c:xVal>
            <c:numRef>
              <c:f>Tabelle1!$K$22:$K$23</c:f>
              <c:numCache>
                <c:formatCode>General</c:formatCode>
                <c:ptCount val="2"/>
                <c:pt idx="0">
                  <c:v>87</c:v>
                </c:pt>
                <c:pt idx="1">
                  <c:v>119</c:v>
                </c:pt>
              </c:numCache>
            </c:numRef>
          </c:xVal>
          <c:yVal>
            <c:numRef>
              <c:f>Tabelle1!$L$22:$L$23</c:f>
              <c:numCache>
                <c:formatCode>General</c:formatCode>
                <c:ptCount val="2"/>
                <c:pt idx="0">
                  <c:v>16</c:v>
                </c:pt>
                <c:pt idx="1">
                  <c:v>15</c:v>
                </c:pt>
              </c:numCache>
            </c:numRef>
          </c:yVal>
          <c:smooth val="0"/>
          <c:extLst xmlns:c16r2="http://schemas.microsoft.com/office/drawing/2015/06/chart">
            <c:ext xmlns:c16="http://schemas.microsoft.com/office/drawing/2014/chart" uri="{C3380CC4-5D6E-409C-BE32-E72D297353CC}">
              <c16:uniqueId val="{0000000A-68F7-4675-8D4F-DE23A15DA6BB}"/>
            </c:ext>
          </c:extLst>
        </c:ser>
        <c:dLbls>
          <c:showLegendKey val="0"/>
          <c:showVal val="0"/>
          <c:showCatName val="0"/>
          <c:showSerName val="0"/>
          <c:showPercent val="0"/>
          <c:showBubbleSize val="0"/>
        </c:dLbls>
        <c:axId val="35877248"/>
        <c:axId val="35879552"/>
      </c:scatterChart>
      <c:valAx>
        <c:axId val="35877248"/>
        <c:scaling>
          <c:orientation val="minMax"/>
          <c:max val="130"/>
          <c:min val="0"/>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900" b="1" i="0" u="none" strike="noStrike" kern="1200" baseline="0">
                    <a:ln>
                      <a:noFill/>
                    </a:ln>
                    <a:solidFill>
                      <a:schemeClr val="tx1"/>
                    </a:solidFill>
                    <a:latin typeface="+mn-lt"/>
                    <a:ea typeface="+mn-ea"/>
                    <a:cs typeface="+mn-cs"/>
                  </a:defRPr>
                </a:pPr>
                <a:r>
                  <a:rPr lang="de-DE">
                    <a:solidFill>
                      <a:schemeClr val="tx1"/>
                    </a:solidFill>
                  </a:rPr>
                  <a:t>Days</a:t>
                </a:r>
              </a:p>
            </c:rich>
          </c:tx>
          <c:layout/>
          <c:overlay val="0"/>
          <c:spPr>
            <a:noFill/>
            <a:ln>
              <a:noFill/>
            </a:ln>
            <a:effectLst/>
          </c:spPr>
        </c:title>
        <c:numFmt formatCode="General" sourceLinked="1"/>
        <c:majorTickMark val="none"/>
        <c:minorTickMark val="none"/>
        <c:tickLblPos val="low"/>
        <c:spPr>
          <a:noFill/>
          <a:ln w="6350">
            <a:solidFill>
              <a:schemeClr val="tx1"/>
            </a:solidFill>
          </a:ln>
          <a:effectLst/>
        </c:spPr>
        <c:txPr>
          <a:bodyPr rot="-60000000" spcFirstLastPara="1" vertOverflow="ellipsis" vert="horz" wrap="square" anchor="ctr" anchorCtr="1"/>
          <a:lstStyle/>
          <a:p>
            <a:pPr>
              <a:defRPr sz="900" b="0" i="0" u="none" strike="noStrike" kern="1200" baseline="0">
                <a:ln>
                  <a:noFill/>
                </a:ln>
                <a:solidFill>
                  <a:schemeClr val="tx1"/>
                </a:solidFill>
                <a:latin typeface="+mn-lt"/>
                <a:ea typeface="+mn-ea"/>
                <a:cs typeface="+mn-cs"/>
              </a:defRPr>
            </a:pPr>
            <a:endParaRPr lang="en-US"/>
          </a:p>
        </c:txPr>
        <c:crossAx val="35879552"/>
        <c:crosses val="autoZero"/>
        <c:crossBetween val="midCat"/>
        <c:majorUnit val="20"/>
      </c:valAx>
      <c:valAx>
        <c:axId val="35879552"/>
        <c:scaling>
          <c:orientation val="minMax"/>
          <c:max val="19"/>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900" b="1" i="0" u="none" strike="noStrike" kern="1200" baseline="0">
                    <a:ln>
                      <a:noFill/>
                    </a:ln>
                    <a:solidFill>
                      <a:schemeClr val="tx1"/>
                    </a:solidFill>
                    <a:latin typeface="+mn-lt"/>
                    <a:ea typeface="+mn-ea"/>
                    <a:cs typeface="+mn-cs"/>
                  </a:defRPr>
                </a:pPr>
                <a:r>
                  <a:rPr lang="de-DE">
                    <a:solidFill>
                      <a:schemeClr val="tx1"/>
                    </a:solidFill>
                  </a:rPr>
                  <a:t>Subjects recieved study drug</a:t>
                </a:r>
              </a:p>
            </c:rich>
          </c:tx>
          <c:layout>
            <c:manualLayout>
              <c:xMode val="edge"/>
              <c:yMode val="edge"/>
              <c:x val="1.3722126929674099E-2"/>
              <c:y val="0.20443318312298539"/>
            </c:manualLayout>
          </c:layout>
          <c:overlay val="0"/>
          <c:spPr>
            <a:noFill/>
            <a:ln>
              <a:noFill/>
            </a:ln>
            <a:effectLst/>
          </c:spPr>
        </c:title>
        <c:numFmt formatCode="0" sourceLinked="1"/>
        <c:majorTickMark val="none"/>
        <c:minorTickMark val="none"/>
        <c:tickLblPos val="none"/>
        <c:spPr>
          <a:noFill/>
          <a:ln>
            <a:noFill/>
          </a:ln>
          <a:effectLst/>
        </c:spPr>
        <c:txPr>
          <a:bodyPr rot="-60000000" spcFirstLastPara="1" vertOverflow="ellipsis" vert="horz" wrap="square" anchor="ctr" anchorCtr="1"/>
          <a:lstStyle/>
          <a:p>
            <a:pPr>
              <a:defRPr sz="900" b="0" i="0" u="none" strike="noStrike" kern="1200" baseline="0">
                <a:ln>
                  <a:noFill/>
                </a:ln>
                <a:solidFill>
                  <a:schemeClr val="tx2"/>
                </a:solidFill>
                <a:latin typeface="+mn-lt"/>
                <a:ea typeface="+mn-ea"/>
                <a:cs typeface="+mn-cs"/>
              </a:defRPr>
            </a:pPr>
            <a:endParaRPr lang="en-US"/>
          </a:p>
        </c:txPr>
        <c:crossAx val="35877248"/>
        <c:crossesAt val="-1"/>
        <c:crossBetween val="midCat"/>
        <c:majorUnit val="1"/>
        <c:minorUnit val="1"/>
      </c:valAx>
      <c:spPr>
        <a:noFill/>
        <a:ln w="6350">
          <a:solidFill>
            <a:schemeClr val="tx1"/>
          </a:solidFill>
        </a:ln>
        <a:effectLst/>
      </c:spPr>
    </c:plotArea>
    <c:legend>
      <c:legendPos val="r"/>
      <c:layout>
        <c:manualLayout>
          <c:xMode val="edge"/>
          <c:yMode val="edge"/>
          <c:x val="0.6808835030846494"/>
          <c:y val="8.6556120403483164E-2"/>
          <c:w val="0.25419886336551295"/>
          <c:h val="0.6950154754077329"/>
        </c:manualLayout>
      </c:layout>
      <c:overlay val="0"/>
      <c:spPr>
        <a:noFill/>
        <a:ln>
          <a:noFill/>
        </a:ln>
        <a:effectLst/>
      </c:spPr>
      <c:txPr>
        <a:bodyPr rot="0" spcFirstLastPara="1" vertOverflow="ellipsis" vert="horz" wrap="square" anchor="ctr" anchorCtr="1"/>
        <a:lstStyle/>
        <a:p>
          <a:pPr>
            <a:defRPr sz="900" b="0" i="0" u="none" strike="noStrike" kern="1200" baseline="0">
              <a:ln>
                <a:noFill/>
              </a:ln>
              <a:solidFill>
                <a:schemeClr val="tx1"/>
              </a:solidFill>
              <a:latin typeface="+mn-lt"/>
              <a:ea typeface="+mn-ea"/>
              <a:cs typeface="+mn-cs"/>
            </a:defRPr>
          </a:pPr>
          <a:endParaRPr lang="en-US"/>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a:ln>
            <a:noFill/>
          </a:ln>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9525" cap="rnd">
        <a:solidFill>
          <a:schemeClr val="phClr"/>
        </a:solidFill>
        <a:round/>
      </a:ln>
    </cs:spPr>
  </cs:dataPointLine>
  <cs:dataPointMarker>
    <cs:lnRef idx="0">
      <cs:styleClr val="auto"/>
    </cs:lnRef>
    <cs:fillRef idx="3">
      <cs:styleClr val="auto"/>
    </cs:fillRef>
    <cs:effectRef idx="2"/>
    <cs:fontRef idx="minor">
      <a:schemeClr val="tx2"/>
    </cs:fontRef>
    <cs:spPr>
      <a:ln w="9525">
        <a:solidFill>
          <a:schemeClr val="phClr"/>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9525" cap="rnd">
        <a:solidFill>
          <a:schemeClr val="phClr"/>
        </a:solidFill>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spPr>
      <a:ln>
        <a:solidFill>
          <a:schemeClr val="tx2">
            <a:lumMod val="40000"/>
            <a:lumOff val="60000"/>
          </a:schemeClr>
        </a:solidFill>
      </a:ln>
    </cs:spPr>
    <cs:defRPr sz="900" kern="1200"/>
  </cs:valueAxis>
  <cs:wall>
    <cs:lnRef idx="0"/>
    <cs:fillRef idx="0"/>
    <cs:effectRef idx="0"/>
    <cs:fontRef idx="minor">
      <a:schemeClr val="tx2"/>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C243832-9DF0-4D2A-AED2-1D2D2473DC8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 xmlns:a16="http://schemas.microsoft.com/office/drawing/2014/main" id="{CB4EB6DF-18E1-46E3-B2C0-270DF0FF3D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 xmlns:a16="http://schemas.microsoft.com/office/drawing/2014/main" id="{5CFCD02F-5EDB-41ED-AC9B-4B952331146D}"/>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2068DA92-D0F2-42D1-8ABB-4588AEF409E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 xmlns:a16="http://schemas.microsoft.com/office/drawing/2014/main" id="{DFAFEEDC-8EA1-4DB2-BA0B-6D816DE7DABD}"/>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3215606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28BCA895-1D97-4470-89AC-0B4D816F024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 xmlns:a16="http://schemas.microsoft.com/office/drawing/2014/main" id="{C1A23143-4DA9-46D2-BBA2-F384220A202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 xmlns:a16="http://schemas.microsoft.com/office/drawing/2014/main" id="{03F58FEA-3000-437B-987C-9F94F73EA42A}"/>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A0054826-333C-49C2-8F0F-C9B18FA888F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 xmlns:a16="http://schemas.microsoft.com/office/drawing/2014/main" id="{5D249D5C-15CB-4F71-8A77-20A89AA406B7}"/>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1208674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 xmlns:a16="http://schemas.microsoft.com/office/drawing/2014/main" id="{F80468A7-6151-4FC3-8482-E5756BDD05F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 xmlns:a16="http://schemas.microsoft.com/office/drawing/2014/main" id="{67D43211-AA8E-46D5-9B13-B04AF7F247F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 xmlns:a16="http://schemas.microsoft.com/office/drawing/2014/main" id="{D7CC7197-D8E2-4CCA-908B-0AB7F18467BD}"/>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0773918B-C7D7-4E8B-9A8E-E51E5D21B8F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 xmlns:a16="http://schemas.microsoft.com/office/drawing/2014/main" id="{E41CF4EA-0A4B-4F3A-9A94-0B9A0A07DE37}"/>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1328527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839A8ED1-967C-4DD6-8A2C-BE61BC387E4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 xmlns:a16="http://schemas.microsoft.com/office/drawing/2014/main" id="{4F825D41-6CEF-481A-9B2A-F78B85CE207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 xmlns:a16="http://schemas.microsoft.com/office/drawing/2014/main" id="{E6ECF003-BB55-475F-B11E-E317A6F23550}"/>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449DCE41-912B-48EA-9D04-39E844726CC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 xmlns:a16="http://schemas.microsoft.com/office/drawing/2014/main" id="{08013DB9-FE65-4884-86C0-3C1ADFA6726B}"/>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305191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8703C556-2658-4A51-ACA0-DC477910DA2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 xmlns:a16="http://schemas.microsoft.com/office/drawing/2014/main" id="{91FF065E-BB0D-41BE-B239-29C7288606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 xmlns:a16="http://schemas.microsoft.com/office/drawing/2014/main" id="{A62EB25B-F86F-4DDD-840E-A8CCD4EE5E69}"/>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19A13C27-696D-45CF-8DD6-D09A1DC1EF0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 xmlns:a16="http://schemas.microsoft.com/office/drawing/2014/main" id="{C8616EB6-6246-4171-84F6-C404908C72A2}"/>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647019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D701982-B4DE-425B-B51F-32F54D72A0D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 xmlns:a16="http://schemas.microsoft.com/office/drawing/2014/main" id="{E700048A-9C12-4B18-9D8F-37D05AB6EB5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 xmlns:a16="http://schemas.microsoft.com/office/drawing/2014/main" id="{1CB40706-6388-4AEB-899F-3115BF1887F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 xmlns:a16="http://schemas.microsoft.com/office/drawing/2014/main" id="{3C8BBAEF-0777-434C-A989-79E620C8A65F}"/>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6" name="Fußzeilenplatzhalter 5">
            <a:extLst>
              <a:ext uri="{FF2B5EF4-FFF2-40B4-BE49-F238E27FC236}">
                <a16:creationId xmlns="" xmlns:a16="http://schemas.microsoft.com/office/drawing/2014/main" id="{01AB3CB7-ED1B-4F61-AAD4-A19DD985B3F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 xmlns:a16="http://schemas.microsoft.com/office/drawing/2014/main" id="{0F24B3EB-0B63-43C1-95B0-67E95EC34324}"/>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48531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5076D5A7-F00F-40AF-8226-3965A5B7365C}"/>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 xmlns:a16="http://schemas.microsoft.com/office/drawing/2014/main" id="{A6D5FE7E-A178-405F-AA24-A29E0A6F34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 xmlns:a16="http://schemas.microsoft.com/office/drawing/2014/main" id="{8115180B-6760-49C1-9752-E0464C627CF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 xmlns:a16="http://schemas.microsoft.com/office/drawing/2014/main" id="{1B392445-435A-42B8-9A02-6211F279C6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 xmlns:a16="http://schemas.microsoft.com/office/drawing/2014/main" id="{F698F0F1-83BA-4E54-BFA3-B33FAE8F1C70}"/>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 xmlns:a16="http://schemas.microsoft.com/office/drawing/2014/main" id="{E0ECD108-85DD-4217-9A9D-5F546099A79D}"/>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8" name="Fußzeilenplatzhalter 7">
            <a:extLst>
              <a:ext uri="{FF2B5EF4-FFF2-40B4-BE49-F238E27FC236}">
                <a16:creationId xmlns="" xmlns:a16="http://schemas.microsoft.com/office/drawing/2014/main" id="{4C16F2CF-3169-41D3-AE85-28F5C9443EA1}"/>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 xmlns:a16="http://schemas.microsoft.com/office/drawing/2014/main" id="{7A432E8D-8F07-4DB3-97A7-C1ADB59F48BD}"/>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3619899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75F3A79C-A21F-4786-9CE6-43874C8465D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 xmlns:a16="http://schemas.microsoft.com/office/drawing/2014/main" id="{A1A9048B-20DD-4941-9042-B16344148B69}"/>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4" name="Fußzeilenplatzhalter 3">
            <a:extLst>
              <a:ext uri="{FF2B5EF4-FFF2-40B4-BE49-F238E27FC236}">
                <a16:creationId xmlns="" xmlns:a16="http://schemas.microsoft.com/office/drawing/2014/main" id="{DDB492A8-29AE-4FDF-9EDE-A0D5F36175D8}"/>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 xmlns:a16="http://schemas.microsoft.com/office/drawing/2014/main" id="{ACA56AA1-3B6D-47DC-B560-043C5B922BE6}"/>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227791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 xmlns:a16="http://schemas.microsoft.com/office/drawing/2014/main" id="{2BEB9676-34EA-433A-A444-149787C70341}"/>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3" name="Fußzeilenplatzhalter 2">
            <a:extLst>
              <a:ext uri="{FF2B5EF4-FFF2-40B4-BE49-F238E27FC236}">
                <a16:creationId xmlns="" xmlns:a16="http://schemas.microsoft.com/office/drawing/2014/main" id="{6973E982-9B1B-4EE6-BCEA-09AEDE215F33}"/>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 xmlns:a16="http://schemas.microsoft.com/office/drawing/2014/main" id="{0DE45C5B-B2DB-4BB2-8FFF-02368FEE2201}"/>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446103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086C2238-D7BF-4F10-BF99-D0C38310DCC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 xmlns:a16="http://schemas.microsoft.com/office/drawing/2014/main" id="{02818CF8-EB2F-4F16-95B2-E5E2AA708F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 xmlns:a16="http://schemas.microsoft.com/office/drawing/2014/main" id="{E7880A5D-BECA-4AF4-BF9D-0DB75345B3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 xmlns:a16="http://schemas.microsoft.com/office/drawing/2014/main" id="{59EE0275-129F-4F4E-8958-A012BB9AEAE4}"/>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6" name="Fußzeilenplatzhalter 5">
            <a:extLst>
              <a:ext uri="{FF2B5EF4-FFF2-40B4-BE49-F238E27FC236}">
                <a16:creationId xmlns="" xmlns:a16="http://schemas.microsoft.com/office/drawing/2014/main" id="{2197A896-369B-40CA-8218-09831507A78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 xmlns:a16="http://schemas.microsoft.com/office/drawing/2014/main" id="{877E92C7-0573-470D-89AC-C7A717F1C116}"/>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1849544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5E129E23-A4D0-4D59-A36E-3251D0A7E27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 xmlns:a16="http://schemas.microsoft.com/office/drawing/2014/main" id="{B40E26EA-0558-47E1-92BB-6EB92801D1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 xmlns:a16="http://schemas.microsoft.com/office/drawing/2014/main" id="{868D4667-51B4-431E-8138-E6BC805743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 xmlns:a16="http://schemas.microsoft.com/office/drawing/2014/main" id="{32AFB11E-DA1D-48FE-8EE8-2D453A2C365D}"/>
              </a:ext>
            </a:extLst>
          </p:cNvPr>
          <p:cNvSpPr>
            <a:spLocks noGrp="1"/>
          </p:cNvSpPr>
          <p:nvPr>
            <p:ph type="dt" sz="half" idx="10"/>
          </p:nvPr>
        </p:nvSpPr>
        <p:spPr/>
        <p:txBody>
          <a:bodyPr/>
          <a:lstStyle/>
          <a:p>
            <a:fld id="{F821D7ED-0C61-4151-A5B3-BA3165E5D2E0}" type="datetimeFigureOut">
              <a:rPr lang="de-DE" smtClean="0"/>
              <a:t>24.01.2020</a:t>
            </a:fld>
            <a:endParaRPr lang="de-DE"/>
          </a:p>
        </p:txBody>
      </p:sp>
      <p:sp>
        <p:nvSpPr>
          <p:cNvPr id="6" name="Fußzeilenplatzhalter 5">
            <a:extLst>
              <a:ext uri="{FF2B5EF4-FFF2-40B4-BE49-F238E27FC236}">
                <a16:creationId xmlns="" xmlns:a16="http://schemas.microsoft.com/office/drawing/2014/main" id="{6A6B27F0-3CD0-4D22-ADE7-243BD917F0F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 xmlns:a16="http://schemas.microsoft.com/office/drawing/2014/main" id="{9B0DD6D4-65A8-4563-A39C-6D8BB8ACC8D6}"/>
              </a:ext>
            </a:extLst>
          </p:cNvPr>
          <p:cNvSpPr>
            <a:spLocks noGrp="1"/>
          </p:cNvSpPr>
          <p:nvPr>
            <p:ph type="sldNum" sz="quarter" idx="12"/>
          </p:nvPr>
        </p:nvSpPr>
        <p:spPr/>
        <p:txBody>
          <a:bodyPr/>
          <a:lstStyle/>
          <a:p>
            <a:fld id="{101754F8-78C2-4568-84EF-AC56C7F4C4CA}" type="slidenum">
              <a:rPr lang="de-DE" smtClean="0"/>
              <a:t>‹Nr.›</a:t>
            </a:fld>
            <a:endParaRPr lang="de-DE"/>
          </a:p>
        </p:txBody>
      </p:sp>
    </p:spTree>
    <p:extLst>
      <p:ext uri="{BB962C8B-B14F-4D97-AF65-F5344CB8AC3E}">
        <p14:creationId xmlns:p14="http://schemas.microsoft.com/office/powerpoint/2010/main" val="3607475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1EB1CB80-12C1-49D3-8248-61220D8ACF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 xmlns:a16="http://schemas.microsoft.com/office/drawing/2014/main" id="{B58B68F4-E185-4872-9AAF-FE71A9099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 xmlns:a16="http://schemas.microsoft.com/office/drawing/2014/main" id="{9F44EDB9-8228-44C5-88F9-061EE529BBC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21D7ED-0C61-4151-A5B3-BA3165E5D2E0}" type="datetimeFigureOut">
              <a:rPr lang="de-DE" smtClean="0"/>
              <a:t>24.01.2020</a:t>
            </a:fld>
            <a:endParaRPr lang="de-DE"/>
          </a:p>
        </p:txBody>
      </p:sp>
      <p:sp>
        <p:nvSpPr>
          <p:cNvPr id="5" name="Fußzeilenplatzhalter 4">
            <a:extLst>
              <a:ext uri="{FF2B5EF4-FFF2-40B4-BE49-F238E27FC236}">
                <a16:creationId xmlns="" xmlns:a16="http://schemas.microsoft.com/office/drawing/2014/main" id="{4AB1F498-9A8B-4DCA-9874-56C15338E2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 xmlns:a16="http://schemas.microsoft.com/office/drawing/2014/main" id="{7F24BD7E-A544-40FB-8B23-CF59A0EBA2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754F8-78C2-4568-84EF-AC56C7F4C4CA}" type="slidenum">
              <a:rPr lang="de-DE" smtClean="0"/>
              <a:t>‹Nr.›</a:t>
            </a:fld>
            <a:endParaRPr lang="de-DE"/>
          </a:p>
        </p:txBody>
      </p:sp>
    </p:spTree>
    <p:extLst>
      <p:ext uri="{BB962C8B-B14F-4D97-AF65-F5344CB8AC3E}">
        <p14:creationId xmlns:p14="http://schemas.microsoft.com/office/powerpoint/2010/main" val="4223097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a:extLst>
              <a:ext uri="{FF2B5EF4-FFF2-40B4-BE49-F238E27FC236}">
                <a16:creationId xmlns="" xmlns:a16="http://schemas.microsoft.com/office/drawing/2014/main" id="{CA1E54FC-6B2F-4B83-AB7D-AB2DB635C749}"/>
              </a:ext>
            </a:extLst>
          </p:cNvPr>
          <p:cNvGrpSpPr/>
          <p:nvPr/>
        </p:nvGrpSpPr>
        <p:grpSpPr>
          <a:xfrm>
            <a:off x="1109139" y="955675"/>
            <a:ext cx="7635876" cy="3117850"/>
            <a:chOff x="1109139" y="955675"/>
            <a:chExt cx="7635876" cy="3117850"/>
          </a:xfrm>
        </p:grpSpPr>
        <p:graphicFrame>
          <p:nvGraphicFramePr>
            <p:cNvPr id="4" name="Diagramm 3">
              <a:extLst>
                <a:ext uri="{FF2B5EF4-FFF2-40B4-BE49-F238E27FC236}">
                  <a16:creationId xmlns="" xmlns:a16="http://schemas.microsoft.com/office/drawing/2014/main" id="{FC91A495-EEB2-435A-9BC4-AED3D71FC477}"/>
                </a:ext>
              </a:extLst>
            </p:cNvPr>
            <p:cNvGraphicFramePr>
              <a:graphicFrameLocks/>
            </p:cNvGraphicFramePr>
            <p:nvPr>
              <p:extLst>
                <p:ext uri="{D42A27DB-BD31-4B8C-83A1-F6EECF244321}">
                  <p14:modId xmlns:p14="http://schemas.microsoft.com/office/powerpoint/2010/main" val="1184298144"/>
                </p:ext>
              </p:extLst>
            </p:nvPr>
          </p:nvGraphicFramePr>
          <p:xfrm>
            <a:off x="1109139" y="955675"/>
            <a:ext cx="7635876" cy="311785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Gerade Verbindung mit Pfeil 4">
              <a:extLst>
                <a:ext uri="{FF2B5EF4-FFF2-40B4-BE49-F238E27FC236}">
                  <a16:creationId xmlns="" xmlns:a16="http://schemas.microsoft.com/office/drawing/2014/main" id="{882D8065-091B-4496-A9CE-B09DC3D9C360}"/>
                </a:ext>
              </a:extLst>
            </p:cNvPr>
            <p:cNvCxnSpPr/>
            <p:nvPr/>
          </p:nvCxnSpPr>
          <p:spPr>
            <a:xfrm>
              <a:off x="6317382" y="3093598"/>
              <a:ext cx="114300" cy="0"/>
            </a:xfrm>
            <a:prstGeom prst="straightConnector1">
              <a:avLst/>
            </a:prstGeom>
            <a:ln>
              <a:solidFill>
                <a:schemeClr val="tx1"/>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7" name="Rechteck 6">
            <a:extLst>
              <a:ext uri="{FF2B5EF4-FFF2-40B4-BE49-F238E27FC236}">
                <a16:creationId xmlns="" xmlns:a16="http://schemas.microsoft.com/office/drawing/2014/main" id="{1BCB06AF-4499-486D-B950-D22CF6250E83}"/>
              </a:ext>
            </a:extLst>
          </p:cNvPr>
          <p:cNvSpPr/>
          <p:nvPr/>
        </p:nvSpPr>
        <p:spPr>
          <a:xfrm>
            <a:off x="1379953" y="4240322"/>
            <a:ext cx="6585696" cy="646331"/>
          </a:xfrm>
          <a:prstGeom prst="rect">
            <a:avLst/>
          </a:prstGeom>
        </p:spPr>
        <p:txBody>
          <a:bodyPr wrap="square">
            <a:spAutoFit/>
          </a:bodyPr>
          <a:lstStyle/>
          <a:p>
            <a:pPr algn="just"/>
            <a:r>
              <a:rPr lang="en-US" sz="1200" b="1" dirty="0"/>
              <a:t>Figure </a:t>
            </a:r>
            <a:r>
              <a:rPr lang="en-US" sz="1200" b="1" dirty="0" smtClean="0"/>
              <a:t>S1. Swimmer´s </a:t>
            </a:r>
            <a:r>
              <a:rPr lang="en-US" sz="1200" b="1" dirty="0"/>
              <a:t>plot illustrating the clinical course of study patients. </a:t>
            </a:r>
            <a:r>
              <a:rPr lang="en-US" sz="1200" dirty="0"/>
              <a:t>The best response, alive or dead status, and allogeneic stem cell status for the 18 patients enrolled on study are shown in this swimmers plot. End of study (EOS) was 12 months after start of treatment.</a:t>
            </a:r>
            <a:endParaRPr lang="de-DE" sz="1200" dirty="0"/>
          </a:p>
        </p:txBody>
      </p:sp>
    </p:spTree>
    <p:extLst>
      <p:ext uri="{BB962C8B-B14F-4D97-AF65-F5344CB8AC3E}">
        <p14:creationId xmlns:p14="http://schemas.microsoft.com/office/powerpoint/2010/main" val="154458501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60</Words>
  <Application>Microsoft Office PowerPoint</Application>
  <PresentationFormat>Benutzerdefiniert</PresentationFormat>
  <Paragraphs>3</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Office</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Maxi Wass</dc:creator>
  <cp:lastModifiedBy>0Administrator Trebeck, Marcel</cp:lastModifiedBy>
  <cp:revision>15</cp:revision>
  <dcterms:created xsi:type="dcterms:W3CDTF">2019-10-16T11:13:43Z</dcterms:created>
  <dcterms:modified xsi:type="dcterms:W3CDTF">2020-01-24T15:01:44Z</dcterms:modified>
</cp:coreProperties>
</file>