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08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axi%20Wass\Documents\Arbeit\TCP-ATRA\Tables_Figures\TCP-ATRA_Blastenverlauf\TCP_ATRA_Blastenverlauf%20-%20kombinierte%20Grafiken%20-%20Kopi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Maxi%20Wass\Documents\Arbeit\TCP-ATRA\Tables_Figures\TCP-ATRA_Blastenverlauf\TCP_ATRA_Blastenverlauf%20-%20kombinierte%20Grafiken%20-%20Kopi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Maxi%20Wass\Documents\Arbeit\TCP-ATRA\Tables_Figures\TCP-ATRA_Blastenverlauf\TCP_ATRA_Blastenverlauf%20-%20kombinierte%20Grafiken%20-%20Kop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2635064582499082E-2"/>
          <c:y val="0.26832713754646842"/>
          <c:w val="0.9300616807976726"/>
          <c:h val="0.3816848637414747"/>
        </c:manualLayout>
      </c:layout>
      <c:scatterChart>
        <c:scatterStyle val="lineMarker"/>
        <c:varyColors val="0"/>
        <c:ser>
          <c:idx val="2"/>
          <c:order val="0"/>
          <c:tx>
            <c:v>Complete Remission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yVal>
            <c:numRef>
              <c:f>Tabelle1!$P$7:$Q$7</c:f>
              <c:numCache>
                <c:formatCode>General</c:formatCode>
                <c:ptCount val="2"/>
                <c:pt idx="0">
                  <c:v>4</c:v>
                </c:pt>
                <c:pt idx="1">
                  <c:v>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64D-4F91-82A3-95498A1A8BED}"/>
            </c:ext>
          </c:extLst>
        </c:ser>
        <c:ser>
          <c:idx val="3"/>
          <c:order val="1"/>
          <c:tx>
            <c:v>Partial Remission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yVal>
            <c:numRef>
              <c:f>Tabelle1!$P$8:$Q$8</c:f>
              <c:numCache>
                <c:formatCode>General</c:formatCode>
                <c:ptCount val="2"/>
                <c:pt idx="0">
                  <c:v>23</c:v>
                </c:pt>
                <c:pt idx="1">
                  <c:v>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64D-4F91-82A3-95498A1A8BED}"/>
            </c:ext>
          </c:extLst>
        </c:ser>
        <c:ser>
          <c:idx val="1"/>
          <c:order val="2"/>
          <c:tx>
            <c:v>Stable Disease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Tabelle1!$P$6:$Q$6</c:f>
              <c:numCache>
                <c:formatCode>General</c:formatCode>
                <c:ptCount val="2"/>
                <c:pt idx="0">
                  <c:v>10</c:v>
                </c:pt>
                <c:pt idx="1">
                  <c:v>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64D-4F91-82A3-95498A1A8BED}"/>
            </c:ext>
          </c:extLst>
        </c:ser>
        <c:ser>
          <c:idx val="0"/>
          <c:order val="3"/>
          <c:tx>
            <c:v>Progressive / Refractory Disease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Tabelle1!$P$5:$Q$5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64D-4F91-82A3-95498A1A8BED}"/>
            </c:ext>
          </c:extLst>
        </c:ser>
        <c:ser>
          <c:idx val="4"/>
          <c:order val="4"/>
          <c:tx>
            <c:v>Death within first cycle</c:v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yVal>
            <c:numRef>
              <c:f>Tabelle1!$P$9</c:f>
              <c:numCache>
                <c:formatCode>General</c:formatCode>
                <c:ptCount val="1"/>
                <c:pt idx="0">
                  <c:v>29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64D-4F91-82A3-95498A1A8B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47808"/>
        <c:axId val="49054080"/>
      </c:scatterChart>
      <c:valAx>
        <c:axId val="49047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54080"/>
        <c:crosses val="autoZero"/>
        <c:crossBetween val="midCat"/>
      </c:valAx>
      <c:valAx>
        <c:axId val="49054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47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396200398849523E-2"/>
          <c:y val="0.82992477241460061"/>
          <c:w val="0.96965600874046465"/>
          <c:h val="0.125465562157890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Non-Responders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(Tabelle1!$A$2,Tabelle1!$B$2)</c:f>
              <c:strCache>
                <c:ptCount val="2"/>
                <c:pt idx="0">
                  <c:v>Baseline </c:v>
                </c:pt>
                <c:pt idx="1">
                  <c:v>C1D28</c:v>
                </c:pt>
              </c:strCache>
            </c:strRef>
          </c:cat>
          <c:val>
            <c:numRef>
              <c:f>Tabelle1!$K$4:$L$4</c:f>
              <c:numCache>
                <c:formatCode>0%</c:formatCode>
                <c:ptCount val="2"/>
                <c:pt idx="0">
                  <c:v>0.9</c:v>
                </c:pt>
                <c:pt idx="1">
                  <c:v>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A2-4391-AC17-592FE5F79BCF}"/>
            </c:ext>
          </c:extLst>
        </c:ser>
        <c:ser>
          <c:idx val="1"/>
          <c:order val="1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Tabelle1!$K$5:$L$5</c:f>
              <c:numCache>
                <c:formatCode>0%</c:formatCode>
                <c:ptCount val="2"/>
                <c:pt idx="0">
                  <c:v>0.15</c:v>
                </c:pt>
                <c:pt idx="1">
                  <c:v>0.43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A2-4391-AC17-592FE5F79BCF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A2-4391-AC17-592FE5F79BCF}"/>
              </c:ext>
            </c:extLst>
          </c:dPt>
          <c:val>
            <c:numRef>
              <c:f>Tabelle1!$K$8:$L$8</c:f>
              <c:numCache>
                <c:formatCode>0%</c:formatCode>
                <c:ptCount val="2"/>
                <c:pt idx="0">
                  <c:v>0.65</c:v>
                </c:pt>
                <c:pt idx="1">
                  <c:v>0.7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7A2-4391-AC17-592FE5F79BCF}"/>
            </c:ext>
          </c:extLst>
        </c:ser>
        <c:ser>
          <c:idx val="3"/>
          <c:order val="3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Tabelle1!$K$12:$L$12</c:f>
              <c:numCache>
                <c:formatCode>0%</c:formatCode>
                <c:ptCount val="2"/>
                <c:pt idx="0">
                  <c:v>0.25</c:v>
                </c:pt>
                <c:pt idx="1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07A2-4391-AC17-592FE5F79BCF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val>
            <c:numRef>
              <c:f>Tabelle1!$K$3</c:f>
              <c:numCache>
                <c:formatCode>0%</c:formatCode>
                <c:ptCount val="1"/>
                <c:pt idx="0">
                  <c:v>0.93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07A2-4391-AC17-592FE5F79BCF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val>
            <c:numRef>
              <c:f>Tabelle1!$K$6</c:f>
              <c:numCache>
                <c:formatCode>0%</c:formatCode>
                <c:ptCount val="1"/>
                <c:pt idx="0">
                  <c:v>0.95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7A2-4391-AC17-592FE5F79BCF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val>
            <c:numRef>
              <c:f>Tabelle1!$K$7</c:f>
              <c:numCache>
                <c:formatCode>0%</c:formatCode>
                <c:ptCount val="1"/>
                <c:pt idx="0">
                  <c:v>0.27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7A2-4391-AC17-592FE5F79BCF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Tabelle1!$K$13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7A2-4391-AC17-592FE5F79BCF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val>
            <c:numRef>
              <c:f>Tabelle1!$K$11</c:f>
              <c:numCache>
                <c:formatCode>0%</c:formatCode>
                <c:ptCount val="1"/>
                <c:pt idx="0">
                  <c:v>0.91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07A2-4391-AC17-592FE5F79BCF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plus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Tabelle1!$K$10</c:f>
              <c:numCache>
                <c:formatCode>0%</c:formatCode>
                <c:ptCount val="1"/>
                <c:pt idx="0">
                  <c:v>0.92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07A2-4391-AC17-592FE5F79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096576"/>
        <c:axId val="49098112"/>
      </c:lineChart>
      <c:catAx>
        <c:axId val="49096576"/>
        <c:scaling>
          <c:orientation val="minMax"/>
        </c:scaling>
        <c:delete val="0"/>
        <c:axPos val="b"/>
        <c:numFmt formatCode="#.##0;\-#.##0" sourceLinked="0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98112"/>
        <c:crosses val="autoZero"/>
        <c:auto val="1"/>
        <c:lblAlgn val="ctr"/>
        <c:lblOffset val="100"/>
        <c:tickLblSkip val="1"/>
        <c:noMultiLvlLbl val="0"/>
      </c:catAx>
      <c:valAx>
        <c:axId val="4909811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Bone marrow blasts</a:t>
                </a:r>
              </a:p>
            </c:rich>
          </c:tx>
          <c:layout>
            <c:manualLayout>
              <c:xMode val="edge"/>
              <c:yMode val="edge"/>
              <c:x val="3.1285122220518498E-2"/>
              <c:y val="0.2984940518798786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9657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Responders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(Tabelle1!$A$2,Tabelle1!$B$2)</c:f>
              <c:strCache>
                <c:ptCount val="2"/>
                <c:pt idx="0">
                  <c:v>Baseline </c:v>
                </c:pt>
                <c:pt idx="1">
                  <c:v>C1D28</c:v>
                </c:pt>
              </c:strCache>
            </c:strRef>
          </c:cat>
          <c:val>
            <c:numRef>
              <c:f>Tabelle1!$A$3:$B$3</c:f>
              <c:numCache>
                <c:formatCode>0%</c:formatCode>
                <c:ptCount val="2"/>
                <c:pt idx="0">
                  <c:v>0.77</c:v>
                </c:pt>
                <c:pt idx="1">
                  <c:v>0.65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37C-4B71-A241-2246A013C4FA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(Tabelle1!$A$2,Tabelle1!$B$2)</c:f>
              <c:strCache>
                <c:ptCount val="2"/>
                <c:pt idx="0">
                  <c:v>Baseline </c:v>
                </c:pt>
                <c:pt idx="1">
                  <c:v>C1D28</c:v>
                </c:pt>
              </c:strCache>
            </c:strRef>
          </c:cat>
          <c:val>
            <c:numRef>
              <c:f>Tabelle1!$A$4:$B$4</c:f>
              <c:numCache>
                <c:formatCode>0%</c:formatCode>
                <c:ptCount val="2"/>
                <c:pt idx="0">
                  <c:v>0.17</c:v>
                </c:pt>
                <c:pt idx="1">
                  <c:v>0.04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37C-4B71-A241-2246A013C4FA}"/>
            </c:ext>
          </c:extLst>
        </c:ser>
        <c:ser>
          <c:idx val="2"/>
          <c:order val="2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(Tabelle1!$A$2,Tabelle1!$B$2)</c:f>
              <c:strCache>
                <c:ptCount val="2"/>
                <c:pt idx="0">
                  <c:v>Baseline </c:v>
                </c:pt>
                <c:pt idx="1">
                  <c:v>C1D28</c:v>
                </c:pt>
              </c:strCache>
            </c:strRef>
          </c:cat>
          <c:val>
            <c:numRef>
              <c:f>Tabelle1!$A$5:$B$5</c:f>
              <c:numCache>
                <c:formatCode>0%</c:formatCode>
                <c:ptCount val="2"/>
                <c:pt idx="0">
                  <c:v>0.15</c:v>
                </c:pt>
                <c:pt idx="1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37C-4B71-A241-2246A013C4FA}"/>
            </c:ext>
          </c:extLst>
        </c:ser>
        <c:ser>
          <c:idx val="3"/>
          <c:order val="3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(Tabelle1!$A$2,Tabelle1!$B$2)</c:f>
              <c:strCache>
                <c:ptCount val="2"/>
                <c:pt idx="0">
                  <c:v>Baseline </c:v>
                </c:pt>
                <c:pt idx="1">
                  <c:v>C1D28</c:v>
                </c:pt>
              </c:strCache>
            </c:strRef>
          </c:cat>
          <c:val>
            <c:numRef>
              <c:f>Tabelle1!$A$6:$B$6</c:f>
              <c:numCache>
                <c:formatCode>0%</c:formatCode>
                <c:ptCount val="2"/>
                <c:pt idx="0">
                  <c:v>0.4</c:v>
                </c:pt>
                <c:pt idx="1">
                  <c:v>0.4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37C-4B71-A241-2246A013C4FA}"/>
            </c:ext>
          </c:extLst>
        </c:ser>
        <c:ser>
          <c:idx val="4"/>
          <c:order val="4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Tabelle1!$E$3:$F$3</c:f>
              <c:numCache>
                <c:formatCode>0%</c:formatCode>
                <c:ptCount val="2"/>
                <c:pt idx="0">
                  <c:v>0.25</c:v>
                </c:pt>
                <c:pt idx="1">
                  <c:v>0.01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37C-4B71-A241-2246A013C4FA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Tabelle1!$E$4:$F$4</c:f>
              <c:numCache>
                <c:formatCode>0%</c:formatCode>
                <c:ptCount val="2"/>
                <c:pt idx="0">
                  <c:v>0.13</c:v>
                </c:pt>
                <c:pt idx="1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D37C-4B71-A241-2246A013C4FA}"/>
            </c:ext>
          </c:extLst>
        </c:ser>
        <c:ser>
          <c:idx val="6"/>
          <c:order val="6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Tabelle1!$H$3:$I$3</c:f>
              <c:numCache>
                <c:formatCode>0%</c:formatCode>
                <c:ptCount val="2"/>
                <c:pt idx="0">
                  <c:v>0.25</c:v>
                </c:pt>
                <c:pt idx="1">
                  <c:v>0.06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D37C-4B71-A241-2246A013C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138688"/>
        <c:axId val="49144960"/>
      </c:lineChart>
      <c:catAx>
        <c:axId val="49138688"/>
        <c:scaling>
          <c:orientation val="minMax"/>
        </c:scaling>
        <c:delete val="0"/>
        <c:axPos val="b"/>
        <c:numFmt formatCode="#.##0;\-#.##0" sourceLinked="0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44960"/>
        <c:crosses val="autoZero"/>
        <c:auto val="1"/>
        <c:lblAlgn val="ctr"/>
        <c:lblOffset val="100"/>
        <c:tickLblSkip val="1"/>
        <c:noMultiLvlLbl val="0"/>
      </c:catAx>
      <c:valAx>
        <c:axId val="4914496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Bone marrow blasts</a:t>
                </a:r>
              </a:p>
            </c:rich>
          </c:tx>
          <c:layout>
            <c:manualLayout>
              <c:xMode val="edge"/>
              <c:yMode val="edge"/>
              <c:x val="2.7873740913275893E-2"/>
              <c:y val="0.3098847871288816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3868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544CF54-26D7-4DFE-A7A5-3B9C7FF4C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E8CBD4D6-4A71-4CD7-A5C4-177266524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3F64458-B63A-4126-8C59-1C80777D7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8793189-9C13-451A-B2AB-608FFF50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7745071-49F3-4314-A680-838B8C13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A44CBE9-EA78-4387-905E-286652962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93B217B5-B03E-4711-98E3-C477B981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E0AD283-4F78-4E01-9F1E-3F98D9435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B8C527C-209E-463F-9310-249850D7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7F5B6DA-D251-4BC2-AAA2-1DEE3BC13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459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D8E73724-9927-475E-BB26-61AD0A136D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84EAD299-2096-4180-A74E-3A1B18A04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2F6832F-3366-4024-BDE8-C64CB9330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0592F94-E07E-4374-89D1-58B9A434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B35873F-AF3A-4CBF-BD23-374DE7E2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83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AFD83FD-2422-4D63-9F25-66461697D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FB716A0-0F73-4C2A-83E8-CE92800B9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3DFEC70-2D2B-4403-94B4-4FA75E190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75B97819-0CFF-4592-8D84-2C77E29A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836FF9FF-4F3F-409A-A726-FD6C66032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72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54BE936-0F90-4692-9377-623219634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22CEEC2-25BC-45AB-9EAF-B896D041E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3A7B625-4C6D-4C1E-AE8C-E1534E5C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D953CC9-7467-403F-9727-4CAA6676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EF0C26A-6A27-437C-94F3-B0F00DB92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0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71ED818-6CCD-4974-A883-3E4B079DE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36AF2D9-F01A-437F-B78E-4601FA6468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C8A15E06-C8E4-48DE-8D4D-79BB6A2D6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B3FB177-2AC1-4BA4-8FD9-CF8D847EA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3CF76525-F301-40D1-AD89-F7BF0727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383CC048-FD4B-4EAD-AAD5-4A312FCC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51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D9ECCB0-1E69-405C-BE73-4E8EB7F8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976039D-D49A-496D-BC8B-07FF70BCC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F079DDC4-E40F-4101-A8D0-A308F77AE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6F36EF8-E986-4FFD-8119-443857ED23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D4B8C464-96A5-4E0A-B9F0-660F7D77FC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6AF240FC-2B34-4129-821D-4159E7FE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9DBA21DF-6B3B-4041-B268-C5150102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112D7646-BFD6-44D8-ABB0-3D5C1036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83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F5D3A99-ED03-4865-B252-946E39C2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5EEF195-604F-4868-9338-4963BACC9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A4847DC-B3F8-49D6-9135-060484B6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E2EDE5E-8E6C-4A1D-83DD-1FACFA4AC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7973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52E3A315-F46F-46F1-8203-EEE4FBCB5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0359E050-EAC6-4AEF-A5D3-A734CDA1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D03EBA1E-8CB7-45F8-B2DB-E23A527D9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95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3B7A9B3-5E46-4F88-B507-A860958F9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F60F9F8A-582F-48F2-B7C1-F91AF89CA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3C8AB818-D2F0-44C3-A652-DFCDF1E81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DE775639-26B1-49E7-8CD6-B5F814132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BE106914-1BBD-4B68-9E95-3BE546B4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77B73BF3-8B65-4F29-A8CB-D7E0544F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03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48BCBCE-3818-4A19-92FE-E8DBB785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D5F81D9F-D359-4F48-A5F7-9B2F2EA58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CAD0736F-26E1-474E-A122-ED35EB547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5A06CFD9-61A8-46BA-A38D-7D56150B7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5C1EC55B-40AC-44A2-AD4D-500685F44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E21CDD96-05FF-4AF5-9BC2-62CE15F2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72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43D7F4FC-138A-4E8C-B0B6-FFAAB971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F1208C3-C9B9-4906-9B52-F87FBA3EC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1D67C17-D847-413B-9DEF-2800B9FAE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6E367-3CC5-44AD-9287-163AF441222C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F5E3A51-0A67-4D13-B7B3-293D67A21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563D067-7201-4722-821A-EB8D0B4EA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098EF-CAF4-4018-B95A-813D6C2C7A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64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xmlns="" id="{C866CA0F-DEF1-465B-8BF2-64C4B397CDC5}"/>
              </a:ext>
            </a:extLst>
          </p:cNvPr>
          <p:cNvGrpSpPr/>
          <p:nvPr/>
        </p:nvGrpSpPr>
        <p:grpSpPr>
          <a:xfrm>
            <a:off x="1788048" y="1215371"/>
            <a:ext cx="7296150" cy="3333750"/>
            <a:chOff x="0" y="0"/>
            <a:chExt cx="7296150" cy="3333750"/>
          </a:xfrm>
        </p:grpSpPr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xmlns="" id="{6A38A5C2-728A-471D-AA8B-DAE8A373ADF7}"/>
                </a:ext>
              </a:extLst>
            </p:cNvPr>
            <p:cNvGraphicFramePr/>
            <p:nvPr/>
          </p:nvGraphicFramePr>
          <p:xfrm>
            <a:off x="3174" y="1625600"/>
            <a:ext cx="7292976" cy="17081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Diagramm 6">
              <a:extLst>
                <a:ext uri="{FF2B5EF4-FFF2-40B4-BE49-F238E27FC236}">
                  <a16:creationId xmlns:a16="http://schemas.microsoft.com/office/drawing/2014/main" xmlns="" id="{29A931AA-436F-4828-AC7A-39B16247CA9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638021" y="0"/>
            <a:ext cx="3639078" cy="29337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8" name="Diagramm 7">
              <a:extLst>
                <a:ext uri="{FF2B5EF4-FFF2-40B4-BE49-F238E27FC236}">
                  <a16:creationId xmlns:a16="http://schemas.microsoft.com/office/drawing/2014/main" xmlns="" id="{4508D0EE-AB71-4B35-B66D-90E75B4B211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0" y="0"/>
            <a:ext cx="3638550" cy="29337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CD094BC2-B2FA-4266-B271-7A5E011C532F}"/>
              </a:ext>
            </a:extLst>
          </p:cNvPr>
          <p:cNvSpPr/>
          <p:nvPr/>
        </p:nvSpPr>
        <p:spPr>
          <a:xfrm>
            <a:off x="1982770" y="4789612"/>
            <a:ext cx="71800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</a:t>
            </a:r>
            <a:r>
              <a:rPr lang="en-US" sz="1200" b="1" dirty="0" smtClean="0"/>
              <a:t>S2. </a:t>
            </a:r>
            <a:r>
              <a:rPr lang="en-US" sz="1200" b="1" dirty="0"/>
              <a:t>Bone marrow blasts pre- and post-treatment. </a:t>
            </a:r>
            <a:r>
              <a:rPr lang="en-US" sz="1200" dirty="0"/>
              <a:t>The graphs </a:t>
            </a:r>
            <a:r>
              <a:rPr lang="en-US" sz="1200" dirty="0" smtClean="0"/>
              <a:t>illustrate </a:t>
            </a:r>
            <a:r>
              <a:rPr lang="en-US" sz="1200" dirty="0"/>
              <a:t>the changes in responding and non-responding patients before and after the first cycle of TCP/ATRA (C1D28, cycle 1 day 28). </a:t>
            </a:r>
          </a:p>
        </p:txBody>
      </p:sp>
    </p:spTree>
    <p:extLst>
      <p:ext uri="{BB962C8B-B14F-4D97-AF65-F5344CB8AC3E}">
        <p14:creationId xmlns:p14="http://schemas.microsoft.com/office/powerpoint/2010/main" val="331829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Maxi Wass</dc:creator>
  <cp:lastModifiedBy>0Administrator Trebeck, Marcel</cp:lastModifiedBy>
  <cp:revision>12</cp:revision>
  <dcterms:created xsi:type="dcterms:W3CDTF">2019-10-17T14:01:21Z</dcterms:created>
  <dcterms:modified xsi:type="dcterms:W3CDTF">2020-01-24T14:37:01Z</dcterms:modified>
</cp:coreProperties>
</file>