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36107688" cy="36576000"/>
  <p:notesSz cx="6797675" cy="9928225"/>
  <p:defaultTextStyle>
    <a:defPPr>
      <a:defRPr lang="it-IT"/>
    </a:defPPr>
    <a:lvl1pPr marL="0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1pPr>
    <a:lvl2pPr marL="1281902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2pPr>
    <a:lvl3pPr marL="2563806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3pPr>
    <a:lvl4pPr marL="3845707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4pPr>
    <a:lvl5pPr marL="5127611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5pPr>
    <a:lvl6pPr marL="6409513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6pPr>
    <a:lvl7pPr marL="7691416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7pPr>
    <a:lvl8pPr marL="8973318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8pPr>
    <a:lvl9pPr marL="10255221" algn="l" defTabSz="2563806" rtl="0" eaLnBrk="1" latinLnBrk="0" hangingPunct="1">
      <a:defRPr sz="498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0">
          <p15:clr>
            <a:srgbClr val="A4A3A4"/>
          </p15:clr>
        </p15:guide>
        <p15:guide id="2" pos="113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AD84"/>
    <a:srgbClr val="78B832"/>
    <a:srgbClr val="FF0000"/>
    <a:srgbClr val="FFFFFF"/>
    <a:srgbClr val="FFFF66"/>
    <a:srgbClr val="85CA3A"/>
    <a:srgbClr val="6666FF"/>
    <a:srgbClr val="6699FF"/>
    <a:srgbClr val="66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BC723E-6042-42D5-8B9B-7704C9171627}" v="55" dt="2020-05-04T20:33:48.3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5306" autoAdjust="0"/>
  </p:normalViewPr>
  <p:slideViewPr>
    <p:cSldViewPr>
      <p:cViewPr varScale="1">
        <p:scale>
          <a:sx n="16" d="100"/>
          <a:sy n="16" d="100"/>
        </p:scale>
        <p:origin x="2054" y="86"/>
      </p:cViewPr>
      <p:guideLst>
        <p:guide orient="horz" pos="11520"/>
        <p:guide pos="113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Vázquez" userId="341d8017fc5291fe" providerId="LiveId" clId="{C1BC723E-6042-42D5-8B9B-7704C9171627}"/>
    <pc:docChg chg="custSel modSld">
      <pc:chgData name="Natalia Vázquez" userId="341d8017fc5291fe" providerId="LiveId" clId="{C1BC723E-6042-42D5-8B9B-7704C9171627}" dt="2020-05-04T20:33:48.324" v="69" actId="554"/>
      <pc:docMkLst>
        <pc:docMk/>
      </pc:docMkLst>
      <pc:sldChg chg="addSp delSp modSp mod">
        <pc:chgData name="Natalia Vázquez" userId="341d8017fc5291fe" providerId="LiveId" clId="{C1BC723E-6042-42D5-8B9B-7704C9171627}" dt="2020-05-04T20:33:48.324" v="69" actId="554"/>
        <pc:sldMkLst>
          <pc:docMk/>
          <pc:sldMk cId="1404071930" sldId="259"/>
        </pc:sldMkLst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" creationId="{4EA75B04-2F91-4C8D-988B-F3CEDD654D3D}"/>
          </ac:spMkLst>
        </pc:spChg>
        <pc:spChg chg="mod">
          <ac:chgData name="Natalia Vázquez" userId="341d8017fc5291fe" providerId="LiveId" clId="{C1BC723E-6042-42D5-8B9B-7704C9171627}" dt="2020-05-04T20:32:04.398" v="43" actId="1036"/>
          <ac:spMkLst>
            <pc:docMk/>
            <pc:sldMk cId="1404071930" sldId="259"/>
            <ac:spMk id="103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08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09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10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11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13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14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16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17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52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3:21.864" v="66" actId="1035"/>
          <ac:spMkLst>
            <pc:docMk/>
            <pc:sldMk cId="1404071930" sldId="259"/>
            <ac:spMk id="153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60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62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63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65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79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81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82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84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88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89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90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94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199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00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17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19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22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23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24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25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26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27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28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29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32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35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36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39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40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41" creationId="{00000000-0000-0000-0000-000000000000}"/>
          </ac:spMkLst>
        </pc:spChg>
        <pc:spChg chg="mod">
          <ac:chgData name="Natalia Vázquez" userId="341d8017fc5291fe" providerId="LiveId" clId="{C1BC723E-6042-42D5-8B9B-7704C9171627}" dt="2020-05-04T20:31:59.271" v="42" actId="1036"/>
          <ac:spMkLst>
            <pc:docMk/>
            <pc:sldMk cId="1404071930" sldId="259"/>
            <ac:spMk id="244" creationId="{00000000-0000-0000-0000-000000000000}"/>
          </ac:spMkLst>
        </pc:spChg>
        <pc:grpChg chg="mod">
          <ac:chgData name="Natalia Vázquez" userId="341d8017fc5291fe" providerId="LiveId" clId="{C1BC723E-6042-42D5-8B9B-7704C9171627}" dt="2020-05-04T20:33:21.864" v="66" actId="1035"/>
          <ac:grpSpMkLst>
            <pc:docMk/>
            <pc:sldMk cId="1404071930" sldId="259"/>
            <ac:grpSpMk id="104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3:21.864" v="66" actId="1035"/>
          <ac:grpSpMkLst>
            <pc:docMk/>
            <pc:sldMk cId="1404071930" sldId="259"/>
            <ac:grpSpMk id="118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3:21.864" v="66" actId="1035"/>
          <ac:grpSpMkLst>
            <pc:docMk/>
            <pc:sldMk cId="1404071930" sldId="259"/>
            <ac:grpSpMk id="140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154" creationId="{ADFB661B-5C95-42A5-8675-1519E9B98332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157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164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186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209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210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212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213" creationId="{00000000-0000-0000-0000-000000000000}"/>
          </ac:grpSpMkLst>
        </pc:grpChg>
        <pc:grpChg chg="mod">
          <ac:chgData name="Natalia Vázquez" userId="341d8017fc5291fe" providerId="LiveId" clId="{C1BC723E-6042-42D5-8B9B-7704C9171627}" dt="2020-05-04T20:31:59.271" v="42" actId="1036"/>
          <ac:grpSpMkLst>
            <pc:docMk/>
            <pc:sldMk cId="1404071930" sldId="259"/>
            <ac:grpSpMk id="234" creationId="{00000000-0000-0000-0000-000000000000}"/>
          </ac:grpSpMkLst>
        </pc:grp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05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06" creationId="{00000000-0000-0000-0000-000000000000}"/>
          </ac:picMkLst>
        </pc:picChg>
        <pc:picChg chg="add mod">
          <ac:chgData name="Natalia Vázquez" userId="341d8017fc5291fe" providerId="LiveId" clId="{C1BC723E-6042-42D5-8B9B-7704C9171627}" dt="2020-05-04T20:33:29.667" v="68" actId="1076"/>
          <ac:picMkLst>
            <pc:docMk/>
            <pc:sldMk cId="1404071930" sldId="259"/>
            <ac:picMk id="107" creationId="{FEF80EA5-F021-41E9-970F-0E9D35D7A3D4}"/>
          </ac:picMkLst>
        </pc:picChg>
        <pc:picChg chg="del mod">
          <ac:chgData name="Natalia Vázquez" userId="341d8017fc5291fe" providerId="LiveId" clId="{C1BC723E-6042-42D5-8B9B-7704C9171627}" dt="2020-05-04T20:31:14.380" v="2" actId="478"/>
          <ac:picMkLst>
            <pc:docMk/>
            <pc:sldMk cId="1404071930" sldId="259"/>
            <ac:picMk id="112" creationId="{00000000-0000-0000-0000-000000000000}"/>
          </ac:picMkLst>
        </pc:picChg>
        <pc:picChg chg="add mod">
          <ac:chgData name="Natalia Vázquez" userId="341d8017fc5291fe" providerId="LiveId" clId="{C1BC723E-6042-42D5-8B9B-7704C9171627}" dt="2020-05-04T20:33:48.324" v="69" actId="554"/>
          <ac:picMkLst>
            <pc:docMk/>
            <pc:sldMk cId="1404071930" sldId="259"/>
            <ac:picMk id="115" creationId="{F3F8E730-AC60-4BB0-B2E6-3E07672293E3}"/>
          </ac:picMkLst>
        </pc:picChg>
        <pc:picChg chg="del">
          <ac:chgData name="Natalia Vázquez" userId="341d8017fc5291fe" providerId="LiveId" clId="{C1BC723E-6042-42D5-8B9B-7704C9171627}" dt="2020-05-04T20:31:10.001" v="0" actId="478"/>
          <ac:picMkLst>
            <pc:docMk/>
            <pc:sldMk cId="1404071930" sldId="259"/>
            <ac:picMk id="119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20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21" creationId="{00000000-0000-0000-0000-000000000000}"/>
          </ac:picMkLst>
        </pc:picChg>
        <pc:picChg chg="del mod">
          <ac:chgData name="Natalia Vázquez" userId="341d8017fc5291fe" providerId="LiveId" clId="{C1BC723E-6042-42D5-8B9B-7704C9171627}" dt="2020-05-04T20:31:12.845" v="1" actId="478"/>
          <ac:picMkLst>
            <pc:docMk/>
            <pc:sldMk cId="1404071930" sldId="259"/>
            <ac:picMk id="122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23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24" creationId="{00000000-0000-0000-0000-000000000000}"/>
          </ac:picMkLst>
        </pc:picChg>
        <pc:picChg chg="add mod">
          <ac:chgData name="Natalia Vázquez" userId="341d8017fc5291fe" providerId="LiveId" clId="{C1BC723E-6042-42D5-8B9B-7704C9171627}" dt="2020-05-04T20:33:48.324" v="69" actId="554"/>
          <ac:picMkLst>
            <pc:docMk/>
            <pc:sldMk cId="1404071930" sldId="259"/>
            <ac:picMk id="125" creationId="{898EAF64-EC43-4207-8C52-BEC88AA68327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31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34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37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38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39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41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42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43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44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46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48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50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3:21.864" v="66" actId="1035"/>
          <ac:picMkLst>
            <pc:docMk/>
            <pc:sldMk cId="1404071930" sldId="259"/>
            <ac:picMk id="151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56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59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77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78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80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85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87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93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95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196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08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11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14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15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16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18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20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21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30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31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33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37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38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42" creationId="{00000000-0000-0000-0000-000000000000}"/>
          </ac:picMkLst>
        </pc:picChg>
        <pc:picChg chg="mod">
          <ac:chgData name="Natalia Vázquez" userId="341d8017fc5291fe" providerId="LiveId" clId="{C1BC723E-6042-42D5-8B9B-7704C9171627}" dt="2020-05-04T20:31:59.271" v="42" actId="1036"/>
          <ac:picMkLst>
            <pc:docMk/>
            <pc:sldMk cId="1404071930" sldId="259"/>
            <ac:picMk id="243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740" tIns="45870" rIns="91740" bIns="4587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740" tIns="45870" rIns="91740" bIns="45870" rtlCol="0"/>
          <a:lstStyle>
            <a:lvl1pPr algn="r">
              <a:defRPr sz="1200"/>
            </a:lvl1pPr>
          </a:lstStyle>
          <a:p>
            <a:fld id="{2F28DA24-7BC1-4C41-BA29-2034166FE01F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62100" y="744538"/>
            <a:ext cx="36734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40" tIns="45870" rIns="91740" bIns="4587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740" tIns="45870" rIns="91740" bIns="4587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740" tIns="45870" rIns="91740" bIns="4587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9" cy="496411"/>
          </a:xfrm>
          <a:prstGeom prst="rect">
            <a:avLst/>
          </a:prstGeom>
        </p:spPr>
        <p:txBody>
          <a:bodyPr vert="horz" lIns="91740" tIns="45870" rIns="91740" bIns="45870" rtlCol="0" anchor="b"/>
          <a:lstStyle>
            <a:lvl1pPr algn="r">
              <a:defRPr sz="1200"/>
            </a:lvl1pPr>
          </a:lstStyle>
          <a:p>
            <a:fld id="{2D680CE9-4295-4E62-9B84-7EAF27D4E98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79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1pPr>
    <a:lvl2pPr marL="1281902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2pPr>
    <a:lvl3pPr marL="2563806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3pPr>
    <a:lvl4pPr marL="3845707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4pPr>
    <a:lvl5pPr marL="5127611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5pPr>
    <a:lvl6pPr marL="6409513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6pPr>
    <a:lvl7pPr marL="7691416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7pPr>
    <a:lvl8pPr marL="8973318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8pPr>
    <a:lvl9pPr marL="10255221" algn="l" defTabSz="2563806" rtl="0" eaLnBrk="1" latinLnBrk="0" hangingPunct="1">
      <a:defRPr sz="33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62100" y="744538"/>
            <a:ext cx="36734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Figure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80CE9-4295-4E62-9B84-7EAF27D4E98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782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8085" y="11362274"/>
            <a:ext cx="30691536" cy="7840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6163" y="20726403"/>
            <a:ext cx="25275382" cy="93472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77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70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54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406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581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3324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8078" y="1464743"/>
            <a:ext cx="8124229" cy="312081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05393" y="1464743"/>
            <a:ext cx="23770893" cy="31208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206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599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265" y="23503471"/>
            <a:ext cx="30691536" cy="7264402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2265" y="15502474"/>
            <a:ext cx="30691536" cy="8000999"/>
          </a:xfrm>
        </p:spPr>
        <p:txBody>
          <a:bodyPr anchor="b"/>
          <a:lstStyle>
            <a:lvl1pPr marL="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1pPr>
            <a:lvl2pPr marL="92583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5166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7749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70332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62915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5549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8081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40664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782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5390" y="8534405"/>
            <a:ext cx="15947563" cy="24138469"/>
          </a:xfrm>
        </p:spPr>
        <p:txBody>
          <a:bodyPr/>
          <a:lstStyle>
            <a:lvl1pPr>
              <a:defRPr sz="5700"/>
            </a:lvl1pPr>
            <a:lvl2pPr>
              <a:defRPr sz="49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54747" y="8534405"/>
            <a:ext cx="15947563" cy="24138469"/>
          </a:xfrm>
        </p:spPr>
        <p:txBody>
          <a:bodyPr/>
          <a:lstStyle>
            <a:lvl1pPr>
              <a:defRPr sz="5700"/>
            </a:lvl1pPr>
            <a:lvl2pPr>
              <a:defRPr sz="49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5929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390" y="8187274"/>
            <a:ext cx="15953833" cy="3412066"/>
          </a:xfrm>
        </p:spPr>
        <p:txBody>
          <a:bodyPr anchor="b"/>
          <a:lstStyle>
            <a:lvl1pPr marL="0" indent="0">
              <a:buNone/>
              <a:defRPr sz="4900" b="1"/>
            </a:lvl1pPr>
            <a:lvl2pPr marL="925830" indent="0">
              <a:buNone/>
              <a:defRPr sz="4100" b="1"/>
            </a:lvl2pPr>
            <a:lvl3pPr marL="1851660" indent="0">
              <a:buNone/>
              <a:defRPr sz="3600" b="1"/>
            </a:lvl3pPr>
            <a:lvl4pPr marL="2777490" indent="0">
              <a:buNone/>
              <a:defRPr sz="3200" b="1"/>
            </a:lvl4pPr>
            <a:lvl5pPr marL="3703320" indent="0">
              <a:buNone/>
              <a:defRPr sz="3200" b="1"/>
            </a:lvl5pPr>
            <a:lvl6pPr marL="4629150" indent="0">
              <a:buNone/>
              <a:defRPr sz="3200" b="1"/>
            </a:lvl6pPr>
            <a:lvl7pPr marL="5554980" indent="0">
              <a:buNone/>
              <a:defRPr sz="3200" b="1"/>
            </a:lvl7pPr>
            <a:lvl8pPr marL="6480810" indent="0">
              <a:buNone/>
              <a:defRPr sz="3200" b="1"/>
            </a:lvl8pPr>
            <a:lvl9pPr marL="740664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5390" y="11599335"/>
            <a:ext cx="15953833" cy="21073537"/>
          </a:xfrm>
        </p:spPr>
        <p:txBody>
          <a:bodyPr/>
          <a:lstStyle>
            <a:lvl1pPr>
              <a:defRPr sz="4900"/>
            </a:lvl1pPr>
            <a:lvl2pPr>
              <a:defRPr sz="41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42215" y="8187274"/>
            <a:ext cx="15960100" cy="3412066"/>
          </a:xfrm>
        </p:spPr>
        <p:txBody>
          <a:bodyPr anchor="b"/>
          <a:lstStyle>
            <a:lvl1pPr marL="0" indent="0">
              <a:buNone/>
              <a:defRPr sz="4900" b="1"/>
            </a:lvl1pPr>
            <a:lvl2pPr marL="925830" indent="0">
              <a:buNone/>
              <a:defRPr sz="4100" b="1"/>
            </a:lvl2pPr>
            <a:lvl3pPr marL="1851660" indent="0">
              <a:buNone/>
              <a:defRPr sz="3600" b="1"/>
            </a:lvl3pPr>
            <a:lvl4pPr marL="2777490" indent="0">
              <a:buNone/>
              <a:defRPr sz="3200" b="1"/>
            </a:lvl4pPr>
            <a:lvl5pPr marL="3703320" indent="0">
              <a:buNone/>
              <a:defRPr sz="3200" b="1"/>
            </a:lvl5pPr>
            <a:lvl6pPr marL="4629150" indent="0">
              <a:buNone/>
              <a:defRPr sz="3200" b="1"/>
            </a:lvl6pPr>
            <a:lvl7pPr marL="5554980" indent="0">
              <a:buNone/>
              <a:defRPr sz="3200" b="1"/>
            </a:lvl7pPr>
            <a:lvl8pPr marL="6480810" indent="0">
              <a:buNone/>
              <a:defRPr sz="3200" b="1"/>
            </a:lvl8pPr>
            <a:lvl9pPr marL="740664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42215" y="11599335"/>
            <a:ext cx="15960100" cy="21073537"/>
          </a:xfrm>
        </p:spPr>
        <p:txBody>
          <a:bodyPr/>
          <a:lstStyle>
            <a:lvl1pPr>
              <a:defRPr sz="4900"/>
            </a:lvl1pPr>
            <a:lvl2pPr>
              <a:defRPr sz="41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248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48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0481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391" y="1456270"/>
            <a:ext cx="11879181" cy="6197602"/>
          </a:xfrm>
        </p:spPr>
        <p:txBody>
          <a:bodyPr anchor="b"/>
          <a:lstStyle>
            <a:lvl1pPr algn="l">
              <a:defRPr sz="41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7107" y="1456272"/>
            <a:ext cx="20185201" cy="31216603"/>
          </a:xfrm>
        </p:spPr>
        <p:txBody>
          <a:bodyPr/>
          <a:lstStyle>
            <a:lvl1pPr>
              <a:defRPr sz="6500"/>
            </a:lvl1pPr>
            <a:lvl2pPr>
              <a:defRPr sz="5700"/>
            </a:lvl2pPr>
            <a:lvl3pPr>
              <a:defRPr sz="49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5391" y="7653871"/>
            <a:ext cx="11879181" cy="25019001"/>
          </a:xfrm>
        </p:spPr>
        <p:txBody>
          <a:bodyPr/>
          <a:lstStyle>
            <a:lvl1pPr marL="0" indent="0">
              <a:buNone/>
              <a:defRPr sz="2800"/>
            </a:lvl1pPr>
            <a:lvl2pPr marL="925830" indent="0">
              <a:buNone/>
              <a:defRPr sz="2400"/>
            </a:lvl2pPr>
            <a:lvl3pPr marL="1851660" indent="0">
              <a:buNone/>
              <a:defRPr sz="2000"/>
            </a:lvl3pPr>
            <a:lvl4pPr marL="2777490" indent="0">
              <a:buNone/>
              <a:defRPr sz="1800"/>
            </a:lvl4pPr>
            <a:lvl5pPr marL="3703320" indent="0">
              <a:buNone/>
              <a:defRPr sz="1800"/>
            </a:lvl5pPr>
            <a:lvl6pPr marL="4629150" indent="0">
              <a:buNone/>
              <a:defRPr sz="1800"/>
            </a:lvl6pPr>
            <a:lvl7pPr marL="5554980" indent="0">
              <a:buNone/>
              <a:defRPr sz="1800"/>
            </a:lvl7pPr>
            <a:lvl8pPr marL="6480810" indent="0">
              <a:buNone/>
              <a:defRPr sz="1800"/>
            </a:lvl8pPr>
            <a:lvl9pPr marL="740664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18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7364" y="25603205"/>
            <a:ext cx="21664613" cy="3022603"/>
          </a:xfrm>
        </p:spPr>
        <p:txBody>
          <a:bodyPr anchor="b"/>
          <a:lstStyle>
            <a:lvl1pPr algn="l">
              <a:defRPr sz="41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077364" y="3268142"/>
            <a:ext cx="21664613" cy="21945600"/>
          </a:xfrm>
        </p:spPr>
        <p:txBody>
          <a:bodyPr/>
          <a:lstStyle>
            <a:lvl1pPr marL="0" indent="0">
              <a:buNone/>
              <a:defRPr sz="6500"/>
            </a:lvl1pPr>
            <a:lvl2pPr marL="925830" indent="0">
              <a:buNone/>
              <a:defRPr sz="5700"/>
            </a:lvl2pPr>
            <a:lvl3pPr marL="1851660" indent="0">
              <a:buNone/>
              <a:defRPr sz="4900"/>
            </a:lvl3pPr>
            <a:lvl4pPr marL="2777490" indent="0">
              <a:buNone/>
              <a:defRPr sz="4100"/>
            </a:lvl4pPr>
            <a:lvl5pPr marL="3703320" indent="0">
              <a:buNone/>
              <a:defRPr sz="4100"/>
            </a:lvl5pPr>
            <a:lvl6pPr marL="4629150" indent="0">
              <a:buNone/>
              <a:defRPr sz="4100"/>
            </a:lvl6pPr>
            <a:lvl7pPr marL="5554980" indent="0">
              <a:buNone/>
              <a:defRPr sz="4100"/>
            </a:lvl7pPr>
            <a:lvl8pPr marL="6480810" indent="0">
              <a:buNone/>
              <a:defRPr sz="4100"/>
            </a:lvl8pPr>
            <a:lvl9pPr marL="7406640" indent="0">
              <a:buNone/>
              <a:defRPr sz="41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7364" y="28625803"/>
            <a:ext cx="21664613" cy="4292598"/>
          </a:xfrm>
        </p:spPr>
        <p:txBody>
          <a:bodyPr/>
          <a:lstStyle>
            <a:lvl1pPr marL="0" indent="0">
              <a:buNone/>
              <a:defRPr sz="2800"/>
            </a:lvl1pPr>
            <a:lvl2pPr marL="925830" indent="0">
              <a:buNone/>
              <a:defRPr sz="2400"/>
            </a:lvl2pPr>
            <a:lvl3pPr marL="1851660" indent="0">
              <a:buNone/>
              <a:defRPr sz="2000"/>
            </a:lvl3pPr>
            <a:lvl4pPr marL="2777490" indent="0">
              <a:buNone/>
              <a:defRPr sz="1800"/>
            </a:lvl4pPr>
            <a:lvl5pPr marL="3703320" indent="0">
              <a:buNone/>
              <a:defRPr sz="1800"/>
            </a:lvl5pPr>
            <a:lvl6pPr marL="4629150" indent="0">
              <a:buNone/>
              <a:defRPr sz="1800"/>
            </a:lvl6pPr>
            <a:lvl7pPr marL="5554980" indent="0">
              <a:buNone/>
              <a:defRPr sz="1800"/>
            </a:lvl7pPr>
            <a:lvl8pPr marL="6480810" indent="0">
              <a:buNone/>
              <a:defRPr sz="1800"/>
            </a:lvl8pPr>
            <a:lvl9pPr marL="740664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970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5398" y="1464740"/>
            <a:ext cx="32496919" cy="6096002"/>
          </a:xfrm>
          <a:prstGeom prst="rect">
            <a:avLst/>
          </a:prstGeom>
        </p:spPr>
        <p:txBody>
          <a:bodyPr vert="horz" lIns="185166" tIns="92583" rIns="185166" bIns="92583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398" y="8534405"/>
            <a:ext cx="32496919" cy="24138469"/>
          </a:xfrm>
          <a:prstGeom prst="rect">
            <a:avLst/>
          </a:prstGeom>
        </p:spPr>
        <p:txBody>
          <a:bodyPr vert="horz" lIns="185166" tIns="92583" rIns="185166" bIns="925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5394" y="33900540"/>
            <a:ext cx="8425126" cy="1947333"/>
          </a:xfrm>
          <a:prstGeom prst="rect">
            <a:avLst/>
          </a:prstGeom>
        </p:spPr>
        <p:txBody>
          <a:bodyPr vert="horz" lIns="185166" tIns="92583" rIns="185166" bIns="92583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F9445-1C9A-448C-B57F-B34E97988975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336802" y="33900540"/>
            <a:ext cx="11434102" cy="1947333"/>
          </a:xfrm>
          <a:prstGeom prst="rect">
            <a:avLst/>
          </a:prstGeom>
        </p:spPr>
        <p:txBody>
          <a:bodyPr vert="horz" lIns="185166" tIns="92583" rIns="185166" bIns="92583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77186" y="33900540"/>
            <a:ext cx="8425126" cy="1947333"/>
          </a:xfrm>
          <a:prstGeom prst="rect">
            <a:avLst/>
          </a:prstGeom>
        </p:spPr>
        <p:txBody>
          <a:bodyPr vert="horz" lIns="185166" tIns="92583" rIns="185166" bIns="92583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B38B7-154D-4332-AB51-FA05AC73B2E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6155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51660" rtl="0" eaLnBrk="1" latinLnBrk="0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4373" indent="-694373" algn="l" defTabSz="1851660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504474" indent="-578644" algn="l" defTabSz="1851660" rtl="0" eaLnBrk="1" latinLnBrk="0" hangingPunct="1">
        <a:spcBef>
          <a:spcPct val="20000"/>
        </a:spcBef>
        <a:buFont typeface="Arial" panose="020B0604020202020204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314575" indent="-462915" algn="l" defTabSz="18516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900" kern="1200">
          <a:solidFill>
            <a:schemeClr val="tx1"/>
          </a:solidFill>
          <a:latin typeface="+mn-lt"/>
          <a:ea typeface="+mn-ea"/>
          <a:cs typeface="+mn-cs"/>
        </a:defRPr>
      </a:lvl3pPr>
      <a:lvl4pPr marL="3240405" indent="-462915" algn="l" defTabSz="1851660" rtl="0" eaLnBrk="1" latinLnBrk="0" hangingPunct="1">
        <a:spcBef>
          <a:spcPct val="20000"/>
        </a:spcBef>
        <a:buFont typeface="Arial" panose="020B0604020202020204" pitchFamily="34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66235" indent="-462915" algn="l" defTabSz="1851660" rtl="0" eaLnBrk="1" latinLnBrk="0" hangingPunct="1">
        <a:spcBef>
          <a:spcPct val="20000"/>
        </a:spcBef>
        <a:buFont typeface="Arial" panose="020B0604020202020204" pitchFamily="34" charset="0"/>
        <a:buChar char="»"/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092065" indent="-462915" algn="l" defTabSz="18516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017895" indent="-462915" algn="l" defTabSz="18516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6943725" indent="-462915" algn="l" defTabSz="18516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7869555" indent="-462915" algn="l" defTabSz="18516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5166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7749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70332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2915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5498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8081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406640" algn="l" defTabSz="185166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microsoft.com/office/2007/relationships/hdphoto" Target="../media/hdphoto5.wdp"/><Relationship Id="rId26" Type="http://schemas.openxmlformats.org/officeDocument/2006/relationships/image" Target="../media/image16.png"/><Relationship Id="rId39" Type="http://schemas.openxmlformats.org/officeDocument/2006/relationships/image" Target="../media/image26.jpg"/><Relationship Id="rId21" Type="http://schemas.openxmlformats.org/officeDocument/2006/relationships/image" Target="../media/image13.png"/><Relationship Id="rId34" Type="http://schemas.openxmlformats.org/officeDocument/2006/relationships/image" Target="../media/image21.jpg"/><Relationship Id="rId42" Type="http://schemas.openxmlformats.org/officeDocument/2006/relationships/image" Target="../media/image29.jpg"/><Relationship Id="rId47" Type="http://schemas.openxmlformats.org/officeDocument/2006/relationships/image" Target="../media/image34.png"/><Relationship Id="rId50" Type="http://schemas.microsoft.com/office/2007/relationships/hdphoto" Target="../media/hdphoto13.wdp"/><Relationship Id="rId55" Type="http://schemas.openxmlformats.org/officeDocument/2006/relationships/image" Target="../media/image4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microsoft.com/office/2007/relationships/hdphoto" Target="../media/hdphoto4.wdp"/><Relationship Id="rId29" Type="http://schemas.microsoft.com/office/2007/relationships/hdphoto" Target="../media/hdphoto10.wdp"/><Relationship Id="rId11" Type="http://schemas.openxmlformats.org/officeDocument/2006/relationships/image" Target="../media/image8.png"/><Relationship Id="rId24" Type="http://schemas.openxmlformats.org/officeDocument/2006/relationships/image" Target="../media/image15.png"/><Relationship Id="rId32" Type="http://schemas.microsoft.com/office/2007/relationships/hdphoto" Target="../media/hdphoto11.wdp"/><Relationship Id="rId37" Type="http://schemas.openxmlformats.org/officeDocument/2006/relationships/image" Target="../media/image24.jpg"/><Relationship Id="rId40" Type="http://schemas.openxmlformats.org/officeDocument/2006/relationships/image" Target="../media/image27.jpg"/><Relationship Id="rId45" Type="http://schemas.openxmlformats.org/officeDocument/2006/relationships/image" Target="../media/image32.jpg"/><Relationship Id="rId53" Type="http://schemas.openxmlformats.org/officeDocument/2006/relationships/image" Target="../media/image38.jpg"/><Relationship Id="rId58" Type="http://schemas.openxmlformats.org/officeDocument/2006/relationships/image" Target="../media/image42.jpeg"/><Relationship Id="rId5" Type="http://schemas.openxmlformats.org/officeDocument/2006/relationships/image" Target="../media/image3.png"/><Relationship Id="rId19" Type="http://schemas.openxmlformats.org/officeDocument/2006/relationships/image" Target="../media/image12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microsoft.com/office/2007/relationships/hdphoto" Target="../media/hdphoto3.wdp"/><Relationship Id="rId22" Type="http://schemas.openxmlformats.org/officeDocument/2006/relationships/image" Target="../media/image14.png"/><Relationship Id="rId27" Type="http://schemas.microsoft.com/office/2007/relationships/hdphoto" Target="../media/hdphoto9.wdp"/><Relationship Id="rId30" Type="http://schemas.openxmlformats.org/officeDocument/2006/relationships/image" Target="../media/image18.png"/><Relationship Id="rId35" Type="http://schemas.openxmlformats.org/officeDocument/2006/relationships/image" Target="../media/image22.jpg"/><Relationship Id="rId43" Type="http://schemas.openxmlformats.org/officeDocument/2006/relationships/image" Target="../media/image30.jpg"/><Relationship Id="rId48" Type="http://schemas.microsoft.com/office/2007/relationships/hdphoto" Target="../media/hdphoto12.wdp"/><Relationship Id="rId56" Type="http://schemas.openxmlformats.org/officeDocument/2006/relationships/image" Target="../media/image41.png"/><Relationship Id="rId8" Type="http://schemas.openxmlformats.org/officeDocument/2006/relationships/image" Target="../media/image6.png"/><Relationship Id="rId51" Type="http://schemas.openxmlformats.org/officeDocument/2006/relationships/image" Target="../media/image36.png"/><Relationship Id="rId3" Type="http://schemas.openxmlformats.org/officeDocument/2006/relationships/image" Target="../media/image1.jpeg"/><Relationship Id="rId12" Type="http://schemas.microsoft.com/office/2007/relationships/hdphoto" Target="../media/hdphoto2.wdp"/><Relationship Id="rId17" Type="http://schemas.openxmlformats.org/officeDocument/2006/relationships/image" Target="../media/image11.png"/><Relationship Id="rId25" Type="http://schemas.microsoft.com/office/2007/relationships/hdphoto" Target="../media/hdphoto8.wdp"/><Relationship Id="rId33" Type="http://schemas.openxmlformats.org/officeDocument/2006/relationships/image" Target="../media/image20.jpg"/><Relationship Id="rId38" Type="http://schemas.openxmlformats.org/officeDocument/2006/relationships/image" Target="../media/image25.jpg"/><Relationship Id="rId46" Type="http://schemas.openxmlformats.org/officeDocument/2006/relationships/image" Target="../media/image33.jpg"/><Relationship Id="rId59" Type="http://schemas.openxmlformats.org/officeDocument/2006/relationships/image" Target="../media/image43.jpeg"/><Relationship Id="rId20" Type="http://schemas.microsoft.com/office/2007/relationships/hdphoto" Target="../media/hdphoto6.wdp"/><Relationship Id="rId41" Type="http://schemas.openxmlformats.org/officeDocument/2006/relationships/image" Target="../media/image28.jpg"/><Relationship Id="rId54" Type="http://schemas.openxmlformats.org/officeDocument/2006/relationships/image" Target="../media/image3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5" Type="http://schemas.openxmlformats.org/officeDocument/2006/relationships/image" Target="../media/image10.png"/><Relationship Id="rId23" Type="http://schemas.microsoft.com/office/2007/relationships/hdphoto" Target="../media/hdphoto7.wdp"/><Relationship Id="rId28" Type="http://schemas.openxmlformats.org/officeDocument/2006/relationships/image" Target="../media/image17.png"/><Relationship Id="rId36" Type="http://schemas.openxmlformats.org/officeDocument/2006/relationships/image" Target="../media/image23.png"/><Relationship Id="rId49" Type="http://schemas.openxmlformats.org/officeDocument/2006/relationships/image" Target="../media/image35.png"/><Relationship Id="rId57" Type="http://schemas.microsoft.com/office/2007/relationships/hdphoto" Target="../media/hdphoto14.wdp"/><Relationship Id="rId10" Type="http://schemas.microsoft.com/office/2007/relationships/hdphoto" Target="../media/hdphoto1.wdp"/><Relationship Id="rId31" Type="http://schemas.openxmlformats.org/officeDocument/2006/relationships/image" Target="../media/image19.png"/><Relationship Id="rId44" Type="http://schemas.openxmlformats.org/officeDocument/2006/relationships/image" Target="../media/image31.jpg"/><Relationship Id="rId52" Type="http://schemas.openxmlformats.org/officeDocument/2006/relationships/image" Target="../media/image3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AutoShape 114" descr="Image result for papaya drawing transparent"/>
          <p:cNvSpPr>
            <a:spLocks noChangeAspect="1" noChangeArrowheads="1"/>
          </p:cNvSpPr>
          <p:nvPr/>
        </p:nvSpPr>
        <p:spPr bwMode="auto">
          <a:xfrm>
            <a:off x="9773901" y="2013749"/>
            <a:ext cx="367120" cy="36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5400" b="1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104" name="Group 4"/>
          <p:cNvGrpSpPr/>
          <p:nvPr/>
        </p:nvGrpSpPr>
        <p:grpSpPr>
          <a:xfrm>
            <a:off x="9526195" y="2772086"/>
            <a:ext cx="15843325" cy="14727532"/>
            <a:chOff x="4132885" y="360190"/>
            <a:chExt cx="10772896" cy="10370317"/>
          </a:xfrm>
        </p:grpSpPr>
        <p:pic>
          <p:nvPicPr>
            <p:cNvPr id="105" name="Picture 30" descr="Image result for coconut colors transparen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69277" y="1080270"/>
              <a:ext cx="1026114" cy="947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" name="Picture 28" descr="Related image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37" t="20443" r="10229" b="24795"/>
            <a:stretch/>
          </p:blipFill>
          <p:spPr bwMode="auto">
            <a:xfrm>
              <a:off x="7718217" y="2138277"/>
              <a:ext cx="1116701" cy="819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" name="Can 165"/>
            <p:cNvSpPr/>
            <p:nvPr/>
          </p:nvSpPr>
          <p:spPr>
            <a:xfrm>
              <a:off x="7317116" y="8750311"/>
              <a:ext cx="4404435" cy="1584176"/>
            </a:xfrm>
            <a:prstGeom prst="can">
              <a:avLst>
                <a:gd name="adj" fmla="val 38432"/>
              </a:avLst>
            </a:prstGeom>
            <a:solidFill>
              <a:srgbClr val="FFFF66">
                <a:alpha val="96863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5400" b="1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Can 166"/>
            <p:cNvSpPr/>
            <p:nvPr/>
          </p:nvSpPr>
          <p:spPr>
            <a:xfrm>
              <a:off x="6494997" y="6870900"/>
              <a:ext cx="6048672" cy="2202258"/>
            </a:xfrm>
            <a:prstGeom prst="can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5400" b="1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Can 167"/>
            <p:cNvSpPr/>
            <p:nvPr/>
          </p:nvSpPr>
          <p:spPr>
            <a:xfrm>
              <a:off x="5681902" y="5289935"/>
              <a:ext cx="7674862" cy="2166962"/>
            </a:xfrm>
            <a:prstGeom prst="can">
              <a:avLst>
                <a:gd name="adj" fmla="val 50000"/>
              </a:avLst>
            </a:prstGeom>
            <a:solidFill>
              <a:srgbClr val="FFC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5400" b="1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Can 168"/>
            <p:cNvSpPr/>
            <p:nvPr/>
          </p:nvSpPr>
          <p:spPr>
            <a:xfrm>
              <a:off x="4132885" y="3349711"/>
              <a:ext cx="10772896" cy="2553196"/>
            </a:xfrm>
            <a:prstGeom prst="can">
              <a:avLst>
                <a:gd name="adj" fmla="val 50000"/>
              </a:avLst>
            </a:prstGeom>
            <a:solidFill>
              <a:srgbClr val="00B05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5400" b="1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Rectangle 171"/>
            <p:cNvSpPr/>
            <p:nvPr/>
          </p:nvSpPr>
          <p:spPr>
            <a:xfrm>
              <a:off x="6262579" y="8080361"/>
              <a:ext cx="6580009" cy="521752"/>
            </a:xfrm>
            <a:prstGeom prst="rect">
              <a:avLst/>
            </a:prstGeom>
          </p:spPr>
          <p:txBody>
            <a:bodyPr wrap="square" lIns="185166" tIns="92583" rIns="185166" bIns="92583" anchor="ctr">
              <a:spAutoFit/>
            </a:bodyPr>
            <a:lstStyle/>
            <a:p>
              <a:pPr algn="ctr"/>
              <a:r>
                <a:rPr lang="it-IT" sz="36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SYSTEMATIC VALIDATION OF PUTATIVE BFIs</a:t>
              </a:r>
            </a:p>
          </p:txBody>
        </p:sp>
        <p:sp>
          <p:nvSpPr>
            <p:cNvPr id="114" name="Rectangle 172"/>
            <p:cNvSpPr/>
            <p:nvPr/>
          </p:nvSpPr>
          <p:spPr>
            <a:xfrm>
              <a:off x="4744553" y="4851717"/>
              <a:ext cx="9809883" cy="521752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185166" tIns="92583" rIns="185166" bIns="92583" anchor="ctr">
              <a:spAutoFit/>
            </a:bodyPr>
            <a:lstStyle/>
            <a:p>
              <a:pPr algn="ctr"/>
              <a:r>
                <a:rPr lang="it-IT" sz="36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WEB SEARCH TO IDENTIFY COMPOUNDS ASSOCIATED WITH FRUIT INTAKE</a:t>
              </a:r>
            </a:p>
          </p:txBody>
        </p:sp>
        <p:sp>
          <p:nvSpPr>
            <p:cNvPr id="116" name="Rectangle 173"/>
            <p:cNvSpPr/>
            <p:nvPr/>
          </p:nvSpPr>
          <p:spPr>
            <a:xfrm>
              <a:off x="5726681" y="6595232"/>
              <a:ext cx="7585304" cy="521752"/>
            </a:xfrm>
            <a:prstGeom prst="rect">
              <a:avLst/>
            </a:prstGeom>
          </p:spPr>
          <p:txBody>
            <a:bodyPr wrap="square" lIns="185166" tIns="92583" rIns="185166" bIns="92583" anchor="ctr">
              <a:spAutoFit/>
            </a:bodyPr>
            <a:lstStyle/>
            <a:p>
              <a:pPr algn="ctr"/>
              <a:r>
                <a:rPr lang="it-IT" sz="36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LIST OF PUTATIVE BFIs</a:t>
              </a:r>
            </a:p>
          </p:txBody>
        </p:sp>
        <p:sp>
          <p:nvSpPr>
            <p:cNvPr id="117" name="Rectangle 174"/>
            <p:cNvSpPr/>
            <p:nvPr/>
          </p:nvSpPr>
          <p:spPr>
            <a:xfrm>
              <a:off x="7118146" y="9433198"/>
              <a:ext cx="4761057" cy="615189"/>
            </a:xfrm>
            <a:prstGeom prst="rect">
              <a:avLst/>
            </a:prstGeom>
          </p:spPr>
          <p:txBody>
            <a:bodyPr wrap="square" lIns="185166" tIns="92583" rIns="185166" bIns="92583">
              <a:spAutoFit/>
            </a:bodyPr>
            <a:lstStyle/>
            <a:p>
              <a:pPr algn="ctr"/>
              <a:r>
                <a:rPr lang="it-IT" sz="36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LIST OF CANDIDATE BFIs</a:t>
              </a:r>
            </a:p>
          </p:txBody>
        </p:sp>
        <p:grpSp>
          <p:nvGrpSpPr>
            <p:cNvPr id="118" name="Group 175"/>
            <p:cNvGrpSpPr/>
            <p:nvPr/>
          </p:nvGrpSpPr>
          <p:grpSpPr>
            <a:xfrm>
              <a:off x="8710851" y="10369302"/>
              <a:ext cx="1725950" cy="361205"/>
              <a:chOff x="-12414230" y="1419630"/>
              <a:chExt cx="10489207" cy="4110423"/>
            </a:xfrm>
            <a:solidFill>
              <a:srgbClr val="FFC000">
                <a:alpha val="32000"/>
              </a:srgbClr>
            </a:solidFill>
          </p:grpSpPr>
          <p:sp>
            <p:nvSpPr>
              <p:cNvPr id="152" name="Oval 190"/>
              <p:cNvSpPr/>
              <p:nvPr/>
            </p:nvSpPr>
            <p:spPr>
              <a:xfrm>
                <a:off x="-12002064" y="1862928"/>
                <a:ext cx="9665057" cy="164416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3" name="Shape 191"/>
              <p:cNvSpPr/>
              <p:nvPr/>
            </p:nvSpPr>
            <p:spPr>
              <a:xfrm>
                <a:off x="-12414230" y="1419630"/>
                <a:ext cx="10489207" cy="4110423"/>
              </a:xfrm>
              <a:prstGeom prst="funnel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pic>
          <p:nvPicPr>
            <p:cNvPr id="120" name="Picture 14" descr="Image result for banana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621" y="2952478"/>
              <a:ext cx="1022987" cy="12804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1" name="Picture 24" descr="Image result for kiwi drawing transparen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717" y="3384526"/>
              <a:ext cx="1271465" cy="1271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" name="Picture 38" descr="Image result for passion fruit colors transparent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93213" y="3744566"/>
              <a:ext cx="1069171" cy="622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4" name="Picture 52" descr="Image result for muskmelon fruit drawing transparent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4861" y="3168502"/>
              <a:ext cx="1509288" cy="1479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1" name="Picture 72" descr="Image result for avocado drawing transparent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6863" b="86520" l="2941" r="9558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1433" y="935282"/>
              <a:ext cx="1152128" cy="1152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4" name="Picture 96" descr="Related image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7000" b="94375" l="7111" r="916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8679" y="953019"/>
              <a:ext cx="1368152" cy="12161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104" descr="Related image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4900" l="7111" r="9333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5182" y="3478209"/>
              <a:ext cx="741682" cy="824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8" name="Picture 106" descr="Image result for mango drawing transparent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0" b="9316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5107" y="2515710"/>
              <a:ext cx="1296144" cy="1192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" name="Picture 108" descr="Related image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97469" y="3456534"/>
              <a:ext cx="1180356" cy="1180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0" name="Group 10"/>
            <p:cNvGrpSpPr/>
            <p:nvPr/>
          </p:nvGrpSpPr>
          <p:grpSpPr>
            <a:xfrm>
              <a:off x="11089357" y="3240510"/>
              <a:ext cx="1368152" cy="1442864"/>
              <a:chOff x="1584301" y="2232398"/>
              <a:chExt cx="1849002" cy="2018928"/>
            </a:xfrm>
          </p:grpSpPr>
          <p:pic>
            <p:nvPicPr>
              <p:cNvPr id="148" name="Picture 110" descr="Image result for acerola drawing transparent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3462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8317" y="2232398"/>
                <a:ext cx="1272938" cy="13708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0" name="Picture 110" descr="Image result for acerola drawing transparent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3462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60365" y="2592438"/>
                <a:ext cx="1272938" cy="13708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1" name="Picture 110" descr="Image result for acerola drawing transparent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3462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4301" y="2880470"/>
                <a:ext cx="1272938" cy="13708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41" name="Picture 116" descr="Image result for papaya drawing transparent"/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09"/>
            <a:stretch/>
          </p:blipFill>
          <p:spPr bwMode="auto">
            <a:xfrm>
              <a:off x="9871917" y="2134494"/>
              <a:ext cx="953408" cy="1406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2" name="Picture 118" descr="Pineapple drawin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10000" b="93400" l="9898" r="897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9437" y="360190"/>
              <a:ext cx="1224136" cy="2088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" name="Picture 122" descr="Image result for pomegranate drawing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1477" b="100000" l="3889" r="9611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5390" y="2057502"/>
              <a:ext cx="1184859" cy="1158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4" name="Picture 124" descr="Image result for watermelon drawing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7923" b="78819" l="9165" r="8981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997" y="2880470"/>
              <a:ext cx="2042442" cy="2042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6" name="Picture 2" descr="Image result for dragon fruits drawing colors transparent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79444" l="10000" r="8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72535" y="1903273"/>
              <a:ext cx="1916832" cy="191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4" name="Group 46">
            <a:extLst>
              <a:ext uri="{FF2B5EF4-FFF2-40B4-BE49-F238E27FC236}">
                <a16:creationId xmlns:a16="http://schemas.microsoft.com/office/drawing/2014/main" id="{ADFB661B-5C95-42A5-8675-1519E9B98332}"/>
              </a:ext>
            </a:extLst>
          </p:cNvPr>
          <p:cNvGrpSpPr/>
          <p:nvPr/>
        </p:nvGrpSpPr>
        <p:grpSpPr>
          <a:xfrm>
            <a:off x="8093256" y="22854683"/>
            <a:ext cx="7214676" cy="4902631"/>
            <a:chOff x="22935662" y="22761343"/>
            <a:chExt cx="6770507" cy="4655714"/>
          </a:xfrm>
        </p:grpSpPr>
        <p:pic>
          <p:nvPicPr>
            <p:cNvPr id="156" name="Picture 15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8182" y="23983119"/>
              <a:ext cx="3637247" cy="2681199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157" name="Group 83"/>
            <p:cNvGrpSpPr/>
            <p:nvPr/>
          </p:nvGrpSpPr>
          <p:grpSpPr>
            <a:xfrm>
              <a:off x="22935662" y="22761343"/>
              <a:ext cx="6770507" cy="4655714"/>
              <a:chOff x="20053434" y="13310245"/>
              <a:chExt cx="8709524" cy="5269446"/>
            </a:xfrm>
            <a:noFill/>
          </p:grpSpPr>
          <p:sp>
            <p:nvSpPr>
              <p:cNvPr id="162" name="Rounded Rectangle 84"/>
              <p:cNvSpPr/>
              <p:nvPr/>
            </p:nvSpPr>
            <p:spPr>
              <a:xfrm>
                <a:off x="20053434" y="13310245"/>
                <a:ext cx="8709524" cy="5269446"/>
              </a:xfrm>
              <a:prstGeom prst="roundRect">
                <a:avLst>
                  <a:gd name="adj" fmla="val 5373"/>
                </a:avLst>
              </a:prstGeom>
              <a:grpFill/>
              <a:ln w="857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5400" b="1"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TextBox 85"/>
              <p:cNvSpPr txBox="1"/>
              <p:nvPr/>
            </p:nvSpPr>
            <p:spPr>
              <a:xfrm>
                <a:off x="20346275" y="13578672"/>
                <a:ext cx="7943158" cy="69468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it-IT" sz="3600" b="1" dirty="0">
                    <a:solidFill>
                      <a:srgbClr val="0070C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Specific compounds Pineapple</a:t>
                </a:r>
              </a:p>
            </p:txBody>
          </p:sp>
        </p:grpSp>
        <p:pic>
          <p:nvPicPr>
            <p:cNvPr id="159" name="Picture 118" descr="Pineapple drawing"/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ackgroundRemoval t="10000" b="93400" l="9898" r="897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2597" y="23049340"/>
              <a:ext cx="784733" cy="133913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60" name="TextBox 89"/>
            <p:cNvSpPr txBox="1"/>
            <p:nvPr/>
          </p:nvSpPr>
          <p:spPr>
            <a:xfrm>
              <a:off x="26031287" y="26731812"/>
              <a:ext cx="2592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Ananasic acid</a:t>
              </a:r>
            </a:p>
          </p:txBody>
        </p:sp>
      </p:grpSp>
      <p:grpSp>
        <p:nvGrpSpPr>
          <p:cNvPr id="164" name="Group 42"/>
          <p:cNvGrpSpPr/>
          <p:nvPr/>
        </p:nvGrpSpPr>
        <p:grpSpPr>
          <a:xfrm>
            <a:off x="771849" y="18062297"/>
            <a:ext cx="14017019" cy="4360367"/>
            <a:chOff x="21129612" y="9152393"/>
            <a:chExt cx="14017019" cy="4360367"/>
          </a:xfrm>
        </p:grpSpPr>
        <p:sp>
          <p:nvSpPr>
            <p:cNvPr id="165" name="TextBox 98"/>
            <p:cNvSpPr txBox="1"/>
            <p:nvPr/>
          </p:nvSpPr>
          <p:spPr>
            <a:xfrm>
              <a:off x="21300178" y="9348625"/>
              <a:ext cx="91656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b="1" dirty="0">
                  <a:solidFill>
                    <a:srgbClr val="0070C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Specific compounds  Muskmelon</a:t>
              </a:r>
            </a:p>
          </p:txBody>
        </p:sp>
        <p:pic>
          <p:nvPicPr>
            <p:cNvPr id="177" name="Picture 26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57988" y="10446547"/>
              <a:ext cx="4039188" cy="2052536"/>
            </a:xfrm>
            <a:prstGeom prst="rect">
              <a:avLst/>
            </a:prstGeom>
          </p:spPr>
        </p:pic>
        <p:pic>
          <p:nvPicPr>
            <p:cNvPr id="178" name="Picture 24"/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3295" y="10853479"/>
              <a:ext cx="2074374" cy="1217721"/>
            </a:xfrm>
            <a:prstGeom prst="rect">
              <a:avLst/>
            </a:prstGeom>
          </p:spPr>
        </p:pic>
        <p:sp>
          <p:nvSpPr>
            <p:cNvPr id="179" name="TextBox 92"/>
            <p:cNvSpPr txBox="1"/>
            <p:nvPr/>
          </p:nvSpPr>
          <p:spPr>
            <a:xfrm>
              <a:off x="21669434" y="12617729"/>
              <a:ext cx="21713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Cucurbitin</a:t>
              </a:r>
              <a:endParaRPr lang="en-GB" sz="32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0" name="Picture 25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81846" y="10662109"/>
              <a:ext cx="4302820" cy="2186502"/>
            </a:xfrm>
            <a:prstGeom prst="rect">
              <a:avLst/>
            </a:prstGeom>
          </p:spPr>
        </p:pic>
        <p:sp>
          <p:nvSpPr>
            <p:cNvPr id="181" name="TextBox 93"/>
            <p:cNvSpPr txBox="1"/>
            <p:nvPr/>
          </p:nvSpPr>
          <p:spPr>
            <a:xfrm>
              <a:off x="25817967" y="12617729"/>
              <a:ext cx="33487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Cucurbitacin</a:t>
              </a:r>
              <a:r>
                <a:rPr lang="en-GB" sz="32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 E</a:t>
              </a:r>
            </a:p>
          </p:txBody>
        </p:sp>
        <p:sp>
          <p:nvSpPr>
            <p:cNvPr id="182" name="TextBox 94"/>
            <p:cNvSpPr txBox="1"/>
            <p:nvPr/>
          </p:nvSpPr>
          <p:spPr>
            <a:xfrm>
              <a:off x="31530517" y="12617729"/>
              <a:ext cx="33487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Cucurbitacin</a:t>
              </a:r>
              <a:r>
                <a:rPr lang="en-GB" sz="32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 B</a:t>
              </a:r>
            </a:p>
          </p:txBody>
        </p:sp>
        <p:sp>
          <p:nvSpPr>
            <p:cNvPr id="184" name="Rounded Rectangle 106"/>
            <p:cNvSpPr/>
            <p:nvPr/>
          </p:nvSpPr>
          <p:spPr>
            <a:xfrm>
              <a:off x="21129612" y="9152393"/>
              <a:ext cx="14017019" cy="4360367"/>
            </a:xfrm>
            <a:prstGeom prst="roundRect">
              <a:avLst>
                <a:gd name="adj" fmla="val 5373"/>
              </a:avLst>
            </a:prstGeom>
            <a:noFill/>
            <a:ln w="857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5400" b="1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5" name="Picture 52" descr="Image result for muskmelon fruit drawing transparent"/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90652" y="9160737"/>
              <a:ext cx="1202160" cy="1178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6" name="Group 37"/>
          <p:cNvGrpSpPr/>
          <p:nvPr/>
        </p:nvGrpSpPr>
        <p:grpSpPr>
          <a:xfrm>
            <a:off x="15991695" y="18062297"/>
            <a:ext cx="8289810" cy="16343832"/>
            <a:chOff x="20267072" y="9079390"/>
            <a:chExt cx="8180505" cy="16462686"/>
          </a:xfrm>
        </p:grpSpPr>
        <p:pic>
          <p:nvPicPr>
            <p:cNvPr id="187" name="Picture 33"/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22500" y="11734799"/>
              <a:ext cx="3306778" cy="3236546"/>
            </a:xfrm>
            <a:prstGeom prst="rect">
              <a:avLst/>
            </a:prstGeom>
          </p:spPr>
        </p:pic>
        <p:sp>
          <p:nvSpPr>
            <p:cNvPr id="188" name="Rounded Rectangle 124"/>
            <p:cNvSpPr/>
            <p:nvPr/>
          </p:nvSpPr>
          <p:spPr>
            <a:xfrm>
              <a:off x="20267072" y="9079390"/>
              <a:ext cx="8123379" cy="16462686"/>
            </a:xfrm>
            <a:prstGeom prst="roundRect">
              <a:avLst>
                <a:gd name="adj" fmla="val 5373"/>
              </a:avLst>
            </a:prstGeom>
            <a:noFill/>
            <a:ln w="857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5400" b="1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TextBox 125"/>
            <p:cNvSpPr txBox="1"/>
            <p:nvPr/>
          </p:nvSpPr>
          <p:spPr>
            <a:xfrm>
              <a:off x="20407257" y="9408029"/>
              <a:ext cx="6113300" cy="651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600" b="1" dirty="0">
                  <a:solidFill>
                    <a:srgbClr val="0070C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Specific compounds Persimmon</a:t>
              </a:r>
            </a:p>
          </p:txBody>
        </p:sp>
        <p:sp>
          <p:nvSpPr>
            <p:cNvPr id="190" name="TextBox 126"/>
            <p:cNvSpPr txBox="1"/>
            <p:nvPr/>
          </p:nvSpPr>
          <p:spPr>
            <a:xfrm>
              <a:off x="23975054" y="15509695"/>
              <a:ext cx="4472523" cy="1085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Leucodelphidin-3-glucoside</a:t>
              </a:r>
            </a:p>
          </p:txBody>
        </p:sp>
        <p:pic>
          <p:nvPicPr>
            <p:cNvPr id="193" name="Picture 34"/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50826" y="11304517"/>
              <a:ext cx="3560534" cy="1922571"/>
            </a:xfrm>
            <a:prstGeom prst="rect">
              <a:avLst/>
            </a:prstGeom>
          </p:spPr>
        </p:pic>
        <p:sp>
          <p:nvSpPr>
            <p:cNvPr id="194" name="TextBox 127"/>
            <p:cNvSpPr txBox="1"/>
            <p:nvPr/>
          </p:nvSpPr>
          <p:spPr>
            <a:xfrm>
              <a:off x="21201054" y="13560741"/>
              <a:ext cx="1673900" cy="589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Kakidiol</a:t>
              </a:r>
              <a:endParaRPr lang="en-GB" sz="32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5" name="Picture 104" descr="Related image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4900" l="7111" r="9333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78097" y="9208113"/>
              <a:ext cx="1057358" cy="11748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6" name="Picture 35"/>
            <p:cNvPicPr>
              <a:picLocks noChangeAspect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51547" y="20517185"/>
              <a:ext cx="3231460" cy="3449436"/>
            </a:xfrm>
            <a:prstGeom prst="rect">
              <a:avLst/>
            </a:prstGeom>
          </p:spPr>
        </p:pic>
        <p:sp>
          <p:nvSpPr>
            <p:cNvPr id="199" name="TextBox 129"/>
            <p:cNvSpPr txBox="1"/>
            <p:nvPr/>
          </p:nvSpPr>
          <p:spPr>
            <a:xfrm>
              <a:off x="20472959" y="19452491"/>
              <a:ext cx="4472523" cy="589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Methyl-</a:t>
              </a:r>
              <a:r>
                <a:rPr lang="en-GB" sz="3200" b="1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phaeophorbide</a:t>
              </a:r>
              <a:r>
                <a:rPr lang="en-GB" sz="32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 A</a:t>
              </a:r>
            </a:p>
          </p:txBody>
        </p:sp>
        <p:sp>
          <p:nvSpPr>
            <p:cNvPr id="200" name="TextBox 131"/>
            <p:cNvSpPr txBox="1"/>
            <p:nvPr/>
          </p:nvSpPr>
          <p:spPr>
            <a:xfrm>
              <a:off x="23814650" y="24071123"/>
              <a:ext cx="4472523" cy="589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Methyl-</a:t>
              </a:r>
              <a:r>
                <a:rPr lang="en-GB" sz="3200" b="1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phaeophorbide</a:t>
              </a:r>
              <a:r>
                <a:rPr lang="en-GB" sz="32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 B</a:t>
              </a:r>
            </a:p>
          </p:txBody>
        </p:sp>
        <p:pic>
          <p:nvPicPr>
            <p:cNvPr id="208" name="Picture 36"/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60987" y="15845817"/>
              <a:ext cx="3496129" cy="3563685"/>
            </a:xfrm>
            <a:prstGeom prst="rect">
              <a:avLst/>
            </a:prstGeom>
          </p:spPr>
        </p:pic>
      </p:grpSp>
      <p:grpSp>
        <p:nvGrpSpPr>
          <p:cNvPr id="209" name="Group 2063"/>
          <p:cNvGrpSpPr/>
          <p:nvPr/>
        </p:nvGrpSpPr>
        <p:grpSpPr>
          <a:xfrm>
            <a:off x="24847253" y="18062297"/>
            <a:ext cx="10230927" cy="16343832"/>
            <a:chOff x="17039726" y="23481947"/>
            <a:chExt cx="9976321" cy="16343832"/>
          </a:xfrm>
        </p:grpSpPr>
        <p:grpSp>
          <p:nvGrpSpPr>
            <p:cNvPr id="210" name="Group 2062"/>
            <p:cNvGrpSpPr/>
            <p:nvPr/>
          </p:nvGrpSpPr>
          <p:grpSpPr>
            <a:xfrm>
              <a:off x="17039726" y="23481947"/>
              <a:ext cx="9976321" cy="16343832"/>
              <a:chOff x="17992248" y="29307697"/>
              <a:chExt cx="9976321" cy="16343832"/>
            </a:xfrm>
          </p:grpSpPr>
          <p:grpSp>
            <p:nvGrpSpPr>
              <p:cNvPr id="212" name="Group 132"/>
              <p:cNvGrpSpPr/>
              <p:nvPr/>
            </p:nvGrpSpPr>
            <p:grpSpPr>
              <a:xfrm>
                <a:off x="17992248" y="29307697"/>
                <a:ext cx="9976321" cy="16343832"/>
                <a:chOff x="22306913" y="8890977"/>
                <a:chExt cx="9976321" cy="16392863"/>
              </a:xfrm>
            </p:grpSpPr>
            <p:sp>
              <p:nvSpPr>
                <p:cNvPr id="226" name="Rounded Rectangle 134"/>
                <p:cNvSpPr/>
                <p:nvPr/>
              </p:nvSpPr>
              <p:spPr>
                <a:xfrm>
                  <a:off x="22306913" y="8890977"/>
                  <a:ext cx="9976321" cy="16392863"/>
                </a:xfrm>
                <a:prstGeom prst="roundRect">
                  <a:avLst>
                    <a:gd name="adj" fmla="val 5373"/>
                  </a:avLst>
                </a:prstGeom>
                <a:noFill/>
                <a:ln w="857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5400" b="1" dirty="0">
                    <a:latin typeface="Arial Narrow" panose="020B0606020202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7" name="TextBox 135"/>
                <p:cNvSpPr txBox="1"/>
                <p:nvPr/>
              </p:nvSpPr>
              <p:spPr>
                <a:xfrm>
                  <a:off x="22896109" y="9204246"/>
                  <a:ext cx="7528461" cy="6482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3600" b="1" dirty="0">
                      <a:solidFill>
                        <a:srgbClr val="0070C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Specific compounds Guava</a:t>
                  </a:r>
                </a:p>
              </p:txBody>
            </p:sp>
          </p:grpSp>
          <p:grpSp>
            <p:nvGrpSpPr>
              <p:cNvPr id="213" name="Group 2057"/>
              <p:cNvGrpSpPr/>
              <p:nvPr/>
            </p:nvGrpSpPr>
            <p:grpSpPr>
              <a:xfrm>
                <a:off x="18106838" y="30529722"/>
                <a:ext cx="9413884" cy="14018066"/>
                <a:chOff x="18051690" y="24835186"/>
                <a:chExt cx="9413884" cy="14018066"/>
              </a:xfrm>
            </p:grpSpPr>
            <p:pic>
              <p:nvPicPr>
                <p:cNvPr id="214" name="Picture 60"/>
                <p:cNvPicPr>
                  <a:picLocks noChangeAspect="1"/>
                </p:cNvPicPr>
                <p:nvPr/>
              </p:nvPicPr>
              <p:blipFill>
                <a:blip r:embed="rId4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51690" y="24835186"/>
                  <a:ext cx="4028572" cy="3700317"/>
                </a:xfrm>
                <a:prstGeom prst="rect">
                  <a:avLst/>
                </a:prstGeom>
              </p:spPr>
            </p:pic>
            <p:pic>
              <p:nvPicPr>
                <p:cNvPr id="215" name="Picture 45"/>
                <p:cNvPicPr>
                  <a:picLocks noChangeAspect="1"/>
                </p:cNvPicPr>
                <p:nvPr/>
              </p:nvPicPr>
              <p:blipFill>
                <a:blip r:embed="rId4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103628" y="26119177"/>
                  <a:ext cx="3361946" cy="2373476"/>
                </a:xfrm>
                <a:prstGeom prst="rect">
                  <a:avLst/>
                </a:prstGeom>
              </p:spPr>
            </p:pic>
            <p:pic>
              <p:nvPicPr>
                <p:cNvPr id="216" name="Picture 38"/>
                <p:cNvPicPr>
                  <a:picLocks noChangeAspect="1"/>
                </p:cNvPicPr>
                <p:nvPr/>
              </p:nvPicPr>
              <p:blipFill>
                <a:blip r:embed="rId4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121357" y="35033417"/>
                  <a:ext cx="3092088" cy="2538832"/>
                </a:xfrm>
                <a:prstGeom prst="rect">
                  <a:avLst/>
                </a:prstGeom>
              </p:spPr>
            </p:pic>
            <p:sp>
              <p:nvSpPr>
                <p:cNvPr id="217" name="TextBox 146"/>
                <p:cNvSpPr txBox="1"/>
                <p:nvPr/>
              </p:nvSpPr>
              <p:spPr>
                <a:xfrm>
                  <a:off x="25095681" y="38268477"/>
                  <a:ext cx="1468961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3200" b="1" dirty="0" err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Guadial</a:t>
                  </a:r>
                  <a:endParaRPr lang="en-GB" sz="3200" b="1" dirty="0">
                    <a:latin typeface="Arial Narrow" panose="020B060602020203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18" name="Picture 43"/>
                <p:cNvPicPr>
                  <a:picLocks noChangeAspect="1"/>
                </p:cNvPicPr>
                <p:nvPr/>
              </p:nvPicPr>
              <p:blipFill>
                <a:blip r:embed="rId4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626477" y="30590339"/>
                  <a:ext cx="3350117" cy="2267770"/>
                </a:xfrm>
                <a:prstGeom prst="rect">
                  <a:avLst/>
                </a:prstGeom>
              </p:spPr>
            </p:pic>
            <p:sp>
              <p:nvSpPr>
                <p:cNvPr id="219" name="TextBox 154"/>
                <p:cNvSpPr txBox="1"/>
                <p:nvPr/>
              </p:nvSpPr>
              <p:spPr>
                <a:xfrm>
                  <a:off x="24566360" y="28942321"/>
                  <a:ext cx="289921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3200" b="1" dirty="0">
                      <a:latin typeface="Arial Narrow" panose="020B0606020202030204" pitchFamily="34" charset="0"/>
                      <a:cs typeface="Arial" panose="020B0604020202020204" pitchFamily="34" charset="0"/>
                    </a:rPr>
                    <a:t>4,5-diepipsidial</a:t>
                  </a:r>
                </a:p>
              </p:txBody>
            </p:sp>
            <p:pic>
              <p:nvPicPr>
                <p:cNvPr id="220" name="Picture 47"/>
                <p:cNvPicPr>
                  <a:picLocks noChangeAspect="1"/>
                </p:cNvPicPr>
                <p:nvPr/>
              </p:nvPicPr>
              <p:blipFill>
                <a:blip r:embed="rId4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153372" y="30695517"/>
                  <a:ext cx="3182311" cy="2435263"/>
                </a:xfrm>
                <a:prstGeom prst="rect">
                  <a:avLst/>
                </a:prstGeom>
              </p:spPr>
            </p:pic>
            <p:pic>
              <p:nvPicPr>
                <p:cNvPr id="221" name="Picture 48"/>
                <p:cNvPicPr>
                  <a:picLocks noChangeAspect="1"/>
                </p:cNvPicPr>
                <p:nvPr/>
              </p:nvPicPr>
              <p:blipFill>
                <a:blip r:embed="rId4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285725" y="34933338"/>
                  <a:ext cx="3326635" cy="2437570"/>
                </a:xfrm>
                <a:prstGeom prst="rect">
                  <a:avLst/>
                </a:prstGeom>
              </p:spPr>
            </p:pic>
            <p:sp>
              <p:nvSpPr>
                <p:cNvPr id="222" name="TextBox 160"/>
                <p:cNvSpPr txBox="1"/>
                <p:nvPr/>
              </p:nvSpPr>
              <p:spPr>
                <a:xfrm>
                  <a:off x="18808985" y="38009684"/>
                  <a:ext cx="303868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3200" b="1" dirty="0" err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Psiguajavadial</a:t>
                  </a:r>
                  <a:r>
                    <a:rPr lang="en-GB" sz="3200" b="1" dirty="0">
                      <a:latin typeface="Arial Narrow" panose="020B0606020202030204" pitchFamily="34" charset="0"/>
                      <a:cs typeface="Arial" panose="020B0604020202020204" pitchFamily="34" charset="0"/>
                    </a:rPr>
                    <a:t> B</a:t>
                  </a:r>
                </a:p>
              </p:txBody>
            </p:sp>
            <p:sp>
              <p:nvSpPr>
                <p:cNvPr id="223" name="TextBox 157"/>
                <p:cNvSpPr txBox="1"/>
                <p:nvPr/>
              </p:nvSpPr>
              <p:spPr>
                <a:xfrm>
                  <a:off x="24369189" y="33308180"/>
                  <a:ext cx="280474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3200" b="1" dirty="0" err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Psiguajavadial</a:t>
                  </a:r>
                  <a:r>
                    <a:rPr lang="en-GB" sz="3200" b="1" dirty="0">
                      <a:latin typeface="Arial Narrow" panose="020B0606020202030204" pitchFamily="34" charset="0"/>
                      <a:cs typeface="Arial" panose="020B0604020202020204" pitchFamily="34" charset="0"/>
                    </a:rPr>
                    <a:t> A</a:t>
                  </a:r>
                </a:p>
              </p:txBody>
            </p:sp>
            <p:sp>
              <p:nvSpPr>
                <p:cNvPr id="224" name="TextBox 148"/>
                <p:cNvSpPr txBox="1"/>
                <p:nvPr/>
              </p:nvSpPr>
              <p:spPr>
                <a:xfrm>
                  <a:off x="19242951" y="33202382"/>
                  <a:ext cx="249319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3200" b="1" dirty="0" err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Guajadial</a:t>
                  </a:r>
                  <a:endParaRPr lang="en-GB" sz="3200" b="1" dirty="0">
                    <a:latin typeface="Arial Narrow" panose="020B0606020202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5" name="TextBox 203"/>
                <p:cNvSpPr txBox="1"/>
                <p:nvPr/>
              </p:nvSpPr>
              <p:spPr>
                <a:xfrm>
                  <a:off x="18922397" y="28935472"/>
                  <a:ext cx="260930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3200" b="1" dirty="0" err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Mongolicain</a:t>
                  </a:r>
                  <a:r>
                    <a:rPr lang="en-GB" sz="3200" b="1" dirty="0">
                      <a:latin typeface="Arial Narrow" panose="020B0606020202030204" pitchFamily="34" charset="0"/>
                      <a:cs typeface="Arial" panose="020B0604020202020204" pitchFamily="34" charset="0"/>
                    </a:rPr>
                    <a:t>-A</a:t>
                  </a:r>
                </a:p>
              </p:txBody>
            </p:sp>
          </p:grpSp>
        </p:grpSp>
        <p:pic>
          <p:nvPicPr>
            <p:cNvPr id="211" name="Picture 96" descr="Related image"/>
            <p:cNvPicPr>
              <a:picLocks noChangeAspect="1" noChangeArrowheads="1"/>
            </p:cNvPicPr>
            <p:nvPr/>
          </p:nvPicPr>
          <p:blipFill>
            <a:blip r:embed="rId47" cstate="print">
              <a:extLst>
                <a:ext uri="{BEBA8EAE-BF5A-486C-A8C5-ECC9F3942E4B}">
                  <a14:imgProps xmlns:a14="http://schemas.microsoft.com/office/drawing/2010/main">
                    <a14:imgLayer r:embed="rId48">
                      <a14:imgEffect>
                        <a14:backgroundRemoval t="7000" b="94375" l="7111" r="916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39970" y="23522260"/>
              <a:ext cx="1220016" cy="10844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8" name="Rounded Rectangle 31"/>
          <p:cNvSpPr/>
          <p:nvPr/>
        </p:nvSpPr>
        <p:spPr>
          <a:xfrm>
            <a:off x="862303" y="22836703"/>
            <a:ext cx="6996551" cy="4920611"/>
          </a:xfrm>
          <a:prstGeom prst="roundRect">
            <a:avLst>
              <a:gd name="adj" fmla="val 5373"/>
            </a:avLst>
          </a:prstGeom>
          <a:noFill/>
          <a:ln w="857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5400" b="1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32"/>
          <p:cNvSpPr txBox="1"/>
          <p:nvPr/>
        </p:nvSpPr>
        <p:spPr>
          <a:xfrm>
            <a:off x="1100038" y="23232703"/>
            <a:ext cx="6594038" cy="68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Specific compounds Mango</a:t>
            </a:r>
          </a:p>
        </p:txBody>
      </p:sp>
      <p:pic>
        <p:nvPicPr>
          <p:cNvPr id="230" name="Picture 106" descr="Image result for mango drawing transparent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BEBA8EAE-BF5A-486C-A8C5-ECC9F3942E4B}">
                <a14:imgProps xmlns:a14="http://schemas.microsoft.com/office/drawing/2010/main">
                  <a14:imgLayer r:embed="rId50">
                    <a14:imgEffect>
                      <a14:backgroundRemoval t="0" b="9316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679" y="23031720"/>
            <a:ext cx="1185786" cy="115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1" name="Picture 17"/>
          <p:cNvPicPr>
            <a:picLocks noChangeAspect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87" y="24141258"/>
            <a:ext cx="4398391" cy="2091476"/>
          </a:xfrm>
          <a:prstGeom prst="rect">
            <a:avLst/>
          </a:prstGeom>
        </p:spPr>
      </p:pic>
      <p:sp>
        <p:nvSpPr>
          <p:cNvPr id="232" name="TextBox 114"/>
          <p:cNvSpPr txBox="1"/>
          <p:nvPr/>
        </p:nvSpPr>
        <p:spPr>
          <a:xfrm>
            <a:off x="2973245" y="26690090"/>
            <a:ext cx="2592288" cy="616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 Narrow" panose="020B0606020202030204" pitchFamily="34" charset="0"/>
                <a:cs typeface="Arial" panose="020B0604020202020204" pitchFamily="34" charset="0"/>
              </a:rPr>
              <a:t>Mangiferin</a:t>
            </a:r>
          </a:p>
        </p:txBody>
      </p:sp>
      <p:pic>
        <p:nvPicPr>
          <p:cNvPr id="233" name="Picture 28" descr="Related ima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7" t="20443" r="10229" b="24795"/>
          <a:stretch/>
        </p:blipFill>
        <p:spPr bwMode="auto">
          <a:xfrm>
            <a:off x="6408006" y="28257886"/>
            <a:ext cx="1462807" cy="98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4" name="Group 196"/>
          <p:cNvGrpSpPr/>
          <p:nvPr/>
        </p:nvGrpSpPr>
        <p:grpSpPr>
          <a:xfrm>
            <a:off x="862303" y="28139231"/>
            <a:ext cx="14620189" cy="6266898"/>
            <a:chOff x="23856564" y="13320503"/>
            <a:chExt cx="12214644" cy="2433077"/>
          </a:xfrm>
        </p:grpSpPr>
        <p:sp>
          <p:nvSpPr>
            <p:cNvPr id="235" name="Rounded Rectangle 200"/>
            <p:cNvSpPr/>
            <p:nvPr/>
          </p:nvSpPr>
          <p:spPr>
            <a:xfrm>
              <a:off x="23856564" y="13320503"/>
              <a:ext cx="12214644" cy="2433077"/>
            </a:xfrm>
            <a:prstGeom prst="roundRect">
              <a:avLst>
                <a:gd name="adj" fmla="val 5373"/>
              </a:avLst>
            </a:prstGeom>
            <a:noFill/>
            <a:ln w="857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5400" b="1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TextBox 201"/>
            <p:cNvSpPr txBox="1"/>
            <p:nvPr/>
          </p:nvSpPr>
          <p:spPr>
            <a:xfrm>
              <a:off x="24111635" y="13494139"/>
              <a:ext cx="3695073" cy="375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b="1" dirty="0">
                  <a:solidFill>
                    <a:srgbClr val="0070C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Specific compounds  Dates</a:t>
              </a:r>
            </a:p>
          </p:txBody>
        </p:sp>
      </p:grpSp>
      <p:pic>
        <p:nvPicPr>
          <p:cNvPr id="237" name="Picture 2048"/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492" y="31051241"/>
            <a:ext cx="3801634" cy="1650363"/>
          </a:xfrm>
          <a:prstGeom prst="rect">
            <a:avLst/>
          </a:prstGeom>
        </p:spPr>
      </p:pic>
      <p:pic>
        <p:nvPicPr>
          <p:cNvPr id="238" name="Picture 2047"/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03" y="29648727"/>
            <a:ext cx="3722939" cy="1616200"/>
          </a:xfrm>
          <a:prstGeom prst="rect">
            <a:avLst/>
          </a:prstGeom>
        </p:spPr>
      </p:pic>
      <p:sp>
        <p:nvSpPr>
          <p:cNvPr id="239" name="TextBox 204"/>
          <p:cNvSpPr txBox="1"/>
          <p:nvPr/>
        </p:nvSpPr>
        <p:spPr>
          <a:xfrm>
            <a:off x="953563" y="31237449"/>
            <a:ext cx="5081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Arial Narrow" panose="020B0606020202030204" pitchFamily="34" charset="0"/>
                <a:cs typeface="Arial" panose="020B0604020202020204" pitchFamily="34" charset="0"/>
              </a:rPr>
              <a:t>3-O-caffeoylshikimic</a:t>
            </a:r>
          </a:p>
          <a:p>
            <a:pPr algn="ctr"/>
            <a:r>
              <a:rPr lang="en-GB" sz="3200" b="1" dirty="0">
                <a:latin typeface="Arial Narrow" panose="020B0606020202030204" pitchFamily="34" charset="0"/>
                <a:cs typeface="Arial" panose="020B0604020202020204" pitchFamily="34" charset="0"/>
              </a:rPr>
              <a:t> acid</a:t>
            </a:r>
          </a:p>
        </p:txBody>
      </p:sp>
      <p:sp>
        <p:nvSpPr>
          <p:cNvPr id="240" name="TextBox 205"/>
          <p:cNvSpPr txBox="1"/>
          <p:nvPr/>
        </p:nvSpPr>
        <p:spPr>
          <a:xfrm>
            <a:off x="10555475" y="32992020"/>
            <a:ext cx="48289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Arial Narrow" panose="020B0606020202030204" pitchFamily="34" charset="0"/>
                <a:cs typeface="Arial" panose="020B0604020202020204" pitchFamily="34" charset="0"/>
              </a:rPr>
              <a:t>5-O-caffeoylshikimic </a:t>
            </a:r>
          </a:p>
          <a:p>
            <a:pPr algn="ctr"/>
            <a:r>
              <a:rPr lang="en-GB" sz="3200" b="1" dirty="0">
                <a:latin typeface="Arial Narrow" panose="020B0606020202030204" pitchFamily="34" charset="0"/>
                <a:cs typeface="Arial" panose="020B0604020202020204" pitchFamily="34" charset="0"/>
              </a:rPr>
              <a:t>acid</a:t>
            </a:r>
          </a:p>
        </p:txBody>
      </p:sp>
      <p:sp>
        <p:nvSpPr>
          <p:cNvPr id="241" name="TextBox 206"/>
          <p:cNvSpPr txBox="1"/>
          <p:nvPr/>
        </p:nvSpPr>
        <p:spPr>
          <a:xfrm>
            <a:off x="6369139" y="31104446"/>
            <a:ext cx="50268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Arial Narrow" panose="020B0606020202030204" pitchFamily="34" charset="0"/>
                <a:cs typeface="Arial" panose="020B0604020202020204" pitchFamily="34" charset="0"/>
              </a:rPr>
              <a:t>4-O-caffeoylshikimic </a:t>
            </a:r>
          </a:p>
          <a:p>
            <a:pPr algn="ctr"/>
            <a:r>
              <a:rPr lang="en-GB" sz="3200" b="1" dirty="0">
                <a:latin typeface="Arial Narrow" panose="020B0606020202030204" pitchFamily="34" charset="0"/>
                <a:cs typeface="Arial" panose="020B0604020202020204" pitchFamily="34" charset="0"/>
              </a:rPr>
              <a:t>acid</a:t>
            </a:r>
          </a:p>
        </p:txBody>
      </p:sp>
      <p:pic>
        <p:nvPicPr>
          <p:cNvPr id="242" name="Picture 2050"/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518" y="28982553"/>
            <a:ext cx="3767166" cy="1649123"/>
          </a:xfrm>
          <a:prstGeom prst="rect">
            <a:avLst/>
          </a:prstGeom>
        </p:spPr>
      </p:pic>
      <p:pic>
        <p:nvPicPr>
          <p:cNvPr id="243" name="Picture 39"/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776" y="31685458"/>
            <a:ext cx="2340203" cy="1616930"/>
          </a:xfrm>
          <a:prstGeom prst="rect">
            <a:avLst/>
          </a:prstGeom>
        </p:spPr>
      </p:pic>
      <p:sp>
        <p:nvSpPr>
          <p:cNvPr id="244" name="TextBox 197"/>
          <p:cNvSpPr txBox="1"/>
          <p:nvPr/>
        </p:nvSpPr>
        <p:spPr>
          <a:xfrm>
            <a:off x="5248061" y="33530571"/>
            <a:ext cx="2512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Xanthoxylin</a:t>
            </a:r>
            <a:endParaRPr lang="en-GB" sz="32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A75B04-2F91-4C8D-988B-F3CEDD654D3D}"/>
              </a:ext>
            </a:extLst>
          </p:cNvPr>
          <p:cNvSpPr txBox="1"/>
          <p:nvPr/>
        </p:nvSpPr>
        <p:spPr>
          <a:xfrm>
            <a:off x="2916822" y="35574550"/>
            <a:ext cx="33339704" cy="85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Figure S1.  Specific compounds found in different tropical fruits that may be further explored  as putative BFIs in human studies. </a:t>
            </a:r>
          </a:p>
        </p:txBody>
      </p:sp>
      <p:pic>
        <p:nvPicPr>
          <p:cNvPr id="107" name="Content Placeholder 4" descr="A picture containing object, mirror&#10;&#10;Description automatically generated">
            <a:extLst>
              <a:ext uri="{FF2B5EF4-FFF2-40B4-BE49-F238E27FC236}">
                <a16:creationId xmlns:a16="http://schemas.microsoft.com/office/drawing/2014/main" id="{FEF80EA5-F021-41E9-970F-0E9D35D7A3D4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BEBA8EAE-BF5A-486C-A8C5-ECC9F3942E4B}">
                <a14:imgProps xmlns:a14="http://schemas.microsoft.com/office/drawing/2010/main">
                  <a14:imgLayer r:embed="rId5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9567" y="579930"/>
            <a:ext cx="4221550" cy="3376687"/>
          </a:xfrm>
          <a:prstGeom prst="rect">
            <a:avLst/>
          </a:prstGeom>
        </p:spPr>
      </p:pic>
      <p:pic>
        <p:nvPicPr>
          <p:cNvPr id="115" name="Picture 114" descr="A picture containing shirt, table&#10;&#10;Description automatically generated">
            <a:extLst>
              <a:ext uri="{FF2B5EF4-FFF2-40B4-BE49-F238E27FC236}">
                <a16:creationId xmlns:a16="http://schemas.microsoft.com/office/drawing/2014/main" id="{F3F8E730-AC60-4BB0-B2E6-3E07672293E3}"/>
              </a:ext>
            </a:extLst>
          </p:cNvPr>
          <p:cNvPicPr>
            <a:picLocks noChangeAspect="1"/>
          </p:cNvPicPr>
          <p:nvPr/>
        </p:nvPicPr>
        <p:blipFill rotWithShape="1">
          <a:blip r:embed="rId58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9" t="26535" r="31163" b="27068"/>
          <a:stretch/>
        </p:blipFill>
        <p:spPr>
          <a:xfrm>
            <a:off x="22883528" y="2655367"/>
            <a:ext cx="2081239" cy="2547884"/>
          </a:xfrm>
          <a:prstGeom prst="rect">
            <a:avLst/>
          </a:prstGeom>
        </p:spPr>
      </p:pic>
      <p:pic>
        <p:nvPicPr>
          <p:cNvPr id="125" name="Picture 124" descr="A picture containing shirt, table&#10;&#10;Description automatically generated">
            <a:extLst>
              <a:ext uri="{FF2B5EF4-FFF2-40B4-BE49-F238E27FC236}">
                <a16:creationId xmlns:a16="http://schemas.microsoft.com/office/drawing/2014/main" id="{898EAF64-EC43-4207-8C52-BEC88AA68327}"/>
              </a:ext>
            </a:extLst>
          </p:cNvPr>
          <p:cNvPicPr>
            <a:picLocks noChangeAspect="1"/>
          </p:cNvPicPr>
          <p:nvPr/>
        </p:nvPicPr>
        <p:blipFill rotWithShape="1">
          <a:blip r:embed="rId59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8" t="26178" r="29165" b="23594"/>
          <a:stretch/>
        </p:blipFill>
        <p:spPr>
          <a:xfrm>
            <a:off x="9997649" y="2655367"/>
            <a:ext cx="2366251" cy="283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071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4159</TotalTime>
  <Words>94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marynka</dc:creator>
  <cp:lastModifiedBy>Natalia Vázquez Manjarrez</cp:lastModifiedBy>
  <cp:revision>182</cp:revision>
  <cp:lastPrinted>2019-04-17T14:28:33Z</cp:lastPrinted>
  <dcterms:created xsi:type="dcterms:W3CDTF">2018-01-09T09:47:45Z</dcterms:created>
  <dcterms:modified xsi:type="dcterms:W3CDTF">2020-05-04T20:33:59Z</dcterms:modified>
</cp:coreProperties>
</file>