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94" r:id="rId2"/>
    <p:sldId id="291" r:id="rId3"/>
    <p:sldId id="292" r:id="rId4"/>
    <p:sldId id="293"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00" userDrawn="1">
          <p15:clr>
            <a:srgbClr val="A4A3A4"/>
          </p15:clr>
        </p15:guide>
        <p15:guide id="2" pos="19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95"/>
    <p:restoredTop sz="93118"/>
  </p:normalViewPr>
  <p:slideViewPr>
    <p:cSldViewPr snapToGrid="0" snapToObjects="1">
      <p:cViewPr varScale="1">
        <p:scale>
          <a:sx n="194" d="100"/>
          <a:sy n="194" d="100"/>
        </p:scale>
        <p:origin x="216" y="224"/>
      </p:cViewPr>
      <p:guideLst>
        <p:guide orient="horz" pos="3600"/>
        <p:guide pos="194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71E4BF-A519-8D4C-A969-E9967FC23528}" type="datetimeFigureOut">
              <a:rPr lang="en-US" smtClean="0"/>
              <a:t>6/1/20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8E9774-87A7-2849-922F-1981C23BD8BD}" type="slidenum">
              <a:rPr lang="en-US" smtClean="0"/>
              <a:t>‹#›</a:t>
            </a:fld>
            <a:endParaRPr lang="en-US"/>
          </a:p>
        </p:txBody>
      </p:sp>
    </p:spTree>
    <p:extLst>
      <p:ext uri="{BB962C8B-B14F-4D97-AF65-F5344CB8AC3E}">
        <p14:creationId xmlns:p14="http://schemas.microsoft.com/office/powerpoint/2010/main" val="2108029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8E9774-87A7-2849-922F-1981C23BD8BD}" type="slidenum">
              <a:rPr lang="en-US" smtClean="0"/>
              <a:t>1</a:t>
            </a:fld>
            <a:endParaRPr lang="en-US"/>
          </a:p>
        </p:txBody>
      </p:sp>
    </p:spTree>
    <p:extLst>
      <p:ext uri="{BB962C8B-B14F-4D97-AF65-F5344CB8AC3E}">
        <p14:creationId xmlns:p14="http://schemas.microsoft.com/office/powerpoint/2010/main" val="254151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458E9774-87A7-2849-922F-1981C23BD8BD}" type="slidenum">
              <a:rPr lang="en-US" smtClean="0"/>
              <a:t>3</a:t>
            </a:fld>
            <a:endParaRPr lang="en-US"/>
          </a:p>
        </p:txBody>
      </p:sp>
    </p:spTree>
    <p:extLst>
      <p:ext uri="{BB962C8B-B14F-4D97-AF65-F5344CB8AC3E}">
        <p14:creationId xmlns:p14="http://schemas.microsoft.com/office/powerpoint/2010/main" val="198551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8E9774-87A7-2849-922F-1981C23BD8BD}" type="slidenum">
              <a:rPr lang="en-US" smtClean="0"/>
              <a:t>4</a:t>
            </a:fld>
            <a:endParaRPr lang="en-US"/>
          </a:p>
        </p:txBody>
      </p:sp>
    </p:spTree>
    <p:extLst>
      <p:ext uri="{BB962C8B-B14F-4D97-AF65-F5344CB8AC3E}">
        <p14:creationId xmlns:p14="http://schemas.microsoft.com/office/powerpoint/2010/main" val="3543365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9177B-E31E-B145-9D5D-6689F5D1216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4F4C11D-E458-3342-A034-55337551CD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6F57F12-3598-714C-8BF2-BA784255A7C8}"/>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5" name="Footer Placeholder 4">
            <a:extLst>
              <a:ext uri="{FF2B5EF4-FFF2-40B4-BE49-F238E27FC236}">
                <a16:creationId xmlns:a16="http://schemas.microsoft.com/office/drawing/2014/main" id="{CF621739-D852-8147-95E4-6EC3B579E6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C686E4-1482-944C-B8B4-D602D98010FA}"/>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3016567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06C80-78D6-3148-91F7-EB2863C9ED1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979A3BC-0145-CC45-A164-8C0A31D63FD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46D531-4419-EB49-842A-C9469825E254}"/>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5" name="Footer Placeholder 4">
            <a:extLst>
              <a:ext uri="{FF2B5EF4-FFF2-40B4-BE49-F238E27FC236}">
                <a16:creationId xmlns:a16="http://schemas.microsoft.com/office/drawing/2014/main" id="{48B89375-F42D-CF48-A12D-8DAA1A0FD9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4E7616-1DA1-2D46-BA93-666E8BE0CBB1}"/>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3960562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4F43AB-4672-5B4E-B798-4721DB4E98B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93B854C-B678-0B46-B223-764E5DE0A31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7DD0F6-AD2D-7047-82D6-FB52945E79F5}"/>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5" name="Footer Placeholder 4">
            <a:extLst>
              <a:ext uri="{FF2B5EF4-FFF2-40B4-BE49-F238E27FC236}">
                <a16:creationId xmlns:a16="http://schemas.microsoft.com/office/drawing/2014/main" id="{5DAC0EF6-704A-D040-BC5C-D67B49A31F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0557F6-A083-2E47-B9D3-1A2AFE81B481}"/>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1945569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85AE6-1910-B746-82F4-E69463425B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B69ABB-19C5-3C48-B09F-1987A5FBECB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179D25-D5A7-A746-ABB4-E6DCDABC3570}"/>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5" name="Footer Placeholder 4">
            <a:extLst>
              <a:ext uri="{FF2B5EF4-FFF2-40B4-BE49-F238E27FC236}">
                <a16:creationId xmlns:a16="http://schemas.microsoft.com/office/drawing/2014/main" id="{4AA7FD7A-3C0A-8C43-B3D8-140A0C8972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5B4A67-B953-4D41-B081-2CFB040A191C}"/>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4031078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81122-5BCB-3E4C-A0E3-989CCA35D5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C34094D-78D4-D649-8F6B-7B06F331A8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E94E3E3-01C1-D849-8D95-96DE9E9A944A}"/>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5" name="Footer Placeholder 4">
            <a:extLst>
              <a:ext uri="{FF2B5EF4-FFF2-40B4-BE49-F238E27FC236}">
                <a16:creationId xmlns:a16="http://schemas.microsoft.com/office/drawing/2014/main" id="{ADAC827B-8AB5-BD41-B758-F81BD696E2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EDCBD4-A626-964F-BD38-8AFE465D2D2A}"/>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2740578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B2FF2-19C6-894B-84F9-44FCE83687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171A0A-0474-8243-8EB7-171FDCD0AC1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71CE5B0-3E14-3043-9C3A-B9E69909F8E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7A4989F-AAFF-8B43-AE03-92E9E5D8529C}"/>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6" name="Footer Placeholder 5">
            <a:extLst>
              <a:ext uri="{FF2B5EF4-FFF2-40B4-BE49-F238E27FC236}">
                <a16:creationId xmlns:a16="http://schemas.microsoft.com/office/drawing/2014/main" id="{B567057A-82CA-2A43-A760-20C5059993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CE9C08-DCE8-7440-BF28-A867B04B20C2}"/>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884754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80C76-7F85-9341-B4D3-786E2599F5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0D7A61-FBE4-0D42-8158-AC3C379C71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C4732CF-E2A2-C84E-BC6F-DA8D8623C27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2FB2360-15BA-6044-9C14-043EBA084F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64BF5C2-B93A-AB42-AE06-A6344273984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3CEE367-59D8-9E42-B0E6-5DE194158737}"/>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8" name="Footer Placeholder 7">
            <a:extLst>
              <a:ext uri="{FF2B5EF4-FFF2-40B4-BE49-F238E27FC236}">
                <a16:creationId xmlns:a16="http://schemas.microsoft.com/office/drawing/2014/main" id="{7501B9D5-F3E9-C74E-AAAE-79435AFF231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2DFA58F-E481-A347-BDC3-7B95366D59BB}"/>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2490748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25DF3-4194-EC41-8F5B-46A79EDFEF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BD4E0A2-97B2-5844-B6CA-E49DDC6D44B7}"/>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4" name="Footer Placeholder 3">
            <a:extLst>
              <a:ext uri="{FF2B5EF4-FFF2-40B4-BE49-F238E27FC236}">
                <a16:creationId xmlns:a16="http://schemas.microsoft.com/office/drawing/2014/main" id="{FB983D35-41F5-7C43-B524-20D4E43936C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3FDDCBB-2757-4044-B6CB-1EF2C2C6FCC3}"/>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1553983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7E6E3C1-0C38-6447-8986-7DB3C5740262}"/>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3" name="Footer Placeholder 2">
            <a:extLst>
              <a:ext uri="{FF2B5EF4-FFF2-40B4-BE49-F238E27FC236}">
                <a16:creationId xmlns:a16="http://schemas.microsoft.com/office/drawing/2014/main" id="{04C463FC-9312-C047-B159-0F702800F94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5BAE37-F279-B341-BEE6-6E01BE107984}"/>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3246374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F81D0-E8C3-FE42-A980-0A022A891D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84BCD0-A98D-B64A-9D76-9A7D00E602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E9F05EA-8521-3B4D-A7C8-E82758E9FD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E84381E-C1A9-9C47-8BF4-4FBE4B65EEB5}"/>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6" name="Footer Placeholder 5">
            <a:extLst>
              <a:ext uri="{FF2B5EF4-FFF2-40B4-BE49-F238E27FC236}">
                <a16:creationId xmlns:a16="http://schemas.microsoft.com/office/drawing/2014/main" id="{24C3BFBB-F922-6545-B440-AF393857B8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00AAC7-BECB-2248-9139-35ACA4A2ECB5}"/>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694856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07EBD-CBFE-D845-AFC3-9EFEA9015A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43D80BF-F99B-8E47-89CF-9B40720D5F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9810C51-A51E-EB4D-A1F6-F7AF501391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FC8B08D-509E-5948-8D92-9DEB4420D375}"/>
              </a:ext>
            </a:extLst>
          </p:cNvPr>
          <p:cNvSpPr>
            <a:spLocks noGrp="1"/>
          </p:cNvSpPr>
          <p:nvPr>
            <p:ph type="dt" sz="half" idx="10"/>
          </p:nvPr>
        </p:nvSpPr>
        <p:spPr/>
        <p:txBody>
          <a:bodyPr/>
          <a:lstStyle/>
          <a:p>
            <a:fld id="{387FF5D9-B8D4-1548-AECB-A9F60982297A}" type="datetimeFigureOut">
              <a:rPr lang="en-US" smtClean="0"/>
              <a:t>6/1/20</a:t>
            </a:fld>
            <a:endParaRPr lang="en-US"/>
          </a:p>
        </p:txBody>
      </p:sp>
      <p:sp>
        <p:nvSpPr>
          <p:cNvPr id="6" name="Footer Placeholder 5">
            <a:extLst>
              <a:ext uri="{FF2B5EF4-FFF2-40B4-BE49-F238E27FC236}">
                <a16:creationId xmlns:a16="http://schemas.microsoft.com/office/drawing/2014/main" id="{C1B89D74-F4AC-1045-AFA2-29D3A86E37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33B3077-9399-3346-9889-8CC48F1635DB}"/>
              </a:ext>
            </a:extLst>
          </p:cNvPr>
          <p:cNvSpPr>
            <a:spLocks noGrp="1"/>
          </p:cNvSpPr>
          <p:nvPr>
            <p:ph type="sldNum" sz="quarter" idx="12"/>
          </p:nvPr>
        </p:nvSpPr>
        <p:spPr/>
        <p:txBody>
          <a:bodyPr/>
          <a:lstStyle/>
          <a:p>
            <a:fld id="{35DE139A-14B6-384B-8B0A-97EF88BA9AAC}" type="slidenum">
              <a:rPr lang="en-US" smtClean="0"/>
              <a:t>‹#›</a:t>
            </a:fld>
            <a:endParaRPr lang="en-US"/>
          </a:p>
        </p:txBody>
      </p:sp>
    </p:spTree>
    <p:extLst>
      <p:ext uri="{BB962C8B-B14F-4D97-AF65-F5344CB8AC3E}">
        <p14:creationId xmlns:p14="http://schemas.microsoft.com/office/powerpoint/2010/main" val="3005362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78A81B-58F5-F34A-9705-54F9BFEB57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0D5CAB9-0F27-2E47-AC07-187E90AB4E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8C3BBB-50C5-BC42-8F6A-290779CB58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7FF5D9-B8D4-1548-AECB-A9F60982297A}" type="datetimeFigureOut">
              <a:rPr lang="en-US" smtClean="0"/>
              <a:t>6/1/20</a:t>
            </a:fld>
            <a:endParaRPr lang="en-US"/>
          </a:p>
        </p:txBody>
      </p:sp>
      <p:sp>
        <p:nvSpPr>
          <p:cNvPr id="5" name="Footer Placeholder 4">
            <a:extLst>
              <a:ext uri="{FF2B5EF4-FFF2-40B4-BE49-F238E27FC236}">
                <a16:creationId xmlns:a16="http://schemas.microsoft.com/office/drawing/2014/main" id="{3E7941CD-2645-6942-B87E-075A15C051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E1E3FD-B148-BD44-A43F-ED6B07517B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E139A-14B6-384B-8B0A-97EF88BA9AAC}" type="slidenum">
              <a:rPr lang="en-US" smtClean="0"/>
              <a:t>‹#›</a:t>
            </a:fld>
            <a:endParaRPr lang="en-US"/>
          </a:p>
        </p:txBody>
      </p:sp>
    </p:spTree>
    <p:extLst>
      <p:ext uri="{BB962C8B-B14F-4D97-AF65-F5344CB8AC3E}">
        <p14:creationId xmlns:p14="http://schemas.microsoft.com/office/powerpoint/2010/main" val="1181638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 Id="rId9" Type="http://schemas.microsoft.com/office/2007/relationships/hdphoto" Target="../media/hdphoto2.wdp"/></Relationships>
</file>

<file path=ppt/slides/_rels/slide2.xml.rels><?xml version="1.0" encoding="UTF-8" standalone="yes"?>
<Relationships xmlns="http://schemas.openxmlformats.org/package/2006/relationships"><Relationship Id="rId8" Type="http://schemas.microsoft.com/office/2007/relationships/hdphoto" Target="../media/hdphoto3.wdp"/><Relationship Id="rId13" Type="http://schemas.microsoft.com/office/2007/relationships/hdphoto" Target="../media/hdphoto2.wdp"/><Relationship Id="rId18" Type="http://schemas.openxmlformats.org/officeDocument/2006/relationships/image" Target="../media/image12.svg"/><Relationship Id="rId3" Type="http://schemas.openxmlformats.org/officeDocument/2006/relationships/image" Target="../media/image1.png"/><Relationship Id="rId21" Type="http://schemas.microsoft.com/office/2007/relationships/hdphoto" Target="../media/hdphoto8.wdp"/><Relationship Id="rId7" Type="http://schemas.openxmlformats.org/officeDocument/2006/relationships/image" Target="../media/image5.png"/><Relationship Id="rId12" Type="http://schemas.microsoft.com/office/2007/relationships/hdphoto" Target="../media/hdphoto1.wdp"/><Relationship Id="rId17" Type="http://schemas.openxmlformats.org/officeDocument/2006/relationships/image" Target="../media/image11.png"/><Relationship Id="rId2" Type="http://schemas.openxmlformats.org/officeDocument/2006/relationships/image" Target="../media/image6.png"/><Relationship Id="rId16" Type="http://schemas.openxmlformats.org/officeDocument/2006/relationships/image" Target="../media/image10.svg"/><Relationship Id="rId20" Type="http://schemas.microsoft.com/office/2007/relationships/hdphoto" Target="../media/hdphoto7.wdp"/><Relationship Id="rId1" Type="http://schemas.openxmlformats.org/officeDocument/2006/relationships/slideLayout" Target="../slideLayouts/slideLayout7.xml"/><Relationship Id="rId6" Type="http://schemas.openxmlformats.org/officeDocument/2006/relationships/image" Target="../media/image8.svg"/><Relationship Id="rId11" Type="http://schemas.microsoft.com/office/2007/relationships/hdphoto" Target="../media/hdphoto4.wdp"/><Relationship Id="rId5" Type="http://schemas.openxmlformats.org/officeDocument/2006/relationships/image" Target="../media/image7.png"/><Relationship Id="rId15" Type="http://schemas.openxmlformats.org/officeDocument/2006/relationships/image" Target="../media/image9.png"/><Relationship Id="rId10" Type="http://schemas.openxmlformats.org/officeDocument/2006/relationships/image" Target="../media/image4.svg"/><Relationship Id="rId19" Type="http://schemas.microsoft.com/office/2007/relationships/hdphoto" Target="../media/hdphoto6.wdp"/><Relationship Id="rId4" Type="http://schemas.openxmlformats.org/officeDocument/2006/relationships/image" Target="../media/image2.svg"/><Relationship Id="rId9" Type="http://schemas.openxmlformats.org/officeDocument/2006/relationships/image" Target="../media/image3.png"/><Relationship Id="rId14" Type="http://schemas.microsoft.com/office/2007/relationships/hdphoto" Target="../media/hdphoto5.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microsoft.com/office/2007/relationships/hdphoto" Target="../media/hdphoto4.wdp"/><Relationship Id="rId5" Type="http://schemas.microsoft.com/office/2007/relationships/hdphoto" Target="../media/hdphoto7.wdp"/><Relationship Id="rId4" Type="http://schemas.microsoft.com/office/2007/relationships/hdphoto" Target="../media/hdphoto6.wdp"/></Relationships>
</file>

<file path=ppt/slides/_rels/slide4.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13.emf"/><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6.emf"/><Relationship Id="rId5" Type="http://schemas.openxmlformats.org/officeDocument/2006/relationships/image" Target="../media/image15.emf"/><Relationship Id="rId10" Type="http://schemas.microsoft.com/office/2007/relationships/hdphoto" Target="../media/hdphoto4.wdp"/><Relationship Id="rId4" Type="http://schemas.openxmlformats.org/officeDocument/2006/relationships/image" Target="../media/image14.emf"/><Relationship Id="rId9" Type="http://schemas.microsoft.com/office/2007/relationships/hdphoto" Target="../media/hdphoto7.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BB1E03D-FA7E-9946-97E1-2FCF24CE649C}"/>
              </a:ext>
            </a:extLst>
          </p:cNvPr>
          <p:cNvSpPr txBox="1"/>
          <p:nvPr/>
        </p:nvSpPr>
        <p:spPr>
          <a:xfrm>
            <a:off x="4988324" y="1087415"/>
            <a:ext cx="2430474"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Filtration Systems</a:t>
            </a:r>
          </a:p>
        </p:txBody>
      </p:sp>
      <p:sp>
        <p:nvSpPr>
          <p:cNvPr id="3" name="Text Box 438">
            <a:extLst>
              <a:ext uri="{FF2B5EF4-FFF2-40B4-BE49-F238E27FC236}">
                <a16:creationId xmlns:a16="http://schemas.microsoft.com/office/drawing/2014/main" id="{D30D30E9-F993-9F4B-A639-71C325E0084B}"/>
              </a:ext>
            </a:extLst>
          </p:cNvPr>
          <p:cNvSpPr txBox="1"/>
          <p:nvPr/>
        </p:nvSpPr>
        <p:spPr>
          <a:xfrm>
            <a:off x="7018957" y="2110693"/>
            <a:ext cx="1716856" cy="32315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Filter Sterilize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A6C97B23-91E2-2E44-A10C-64E04721FDC4}"/>
              </a:ext>
            </a:extLst>
          </p:cNvPr>
          <p:cNvGrpSpPr/>
          <p:nvPr/>
        </p:nvGrpSpPr>
        <p:grpSpPr>
          <a:xfrm>
            <a:off x="4658645" y="3187874"/>
            <a:ext cx="457200" cy="384933"/>
            <a:chOff x="4798503" y="5516183"/>
            <a:chExt cx="457200" cy="384933"/>
          </a:xfrm>
        </p:grpSpPr>
        <p:grpSp>
          <p:nvGrpSpPr>
            <p:cNvPr id="5" name="Group 4">
              <a:extLst>
                <a:ext uri="{FF2B5EF4-FFF2-40B4-BE49-F238E27FC236}">
                  <a16:creationId xmlns:a16="http://schemas.microsoft.com/office/drawing/2014/main" id="{63337CE8-359C-CA45-B0C7-E37BCAB4DBA5}"/>
                </a:ext>
              </a:extLst>
            </p:cNvPr>
            <p:cNvGrpSpPr/>
            <p:nvPr/>
          </p:nvGrpSpPr>
          <p:grpSpPr>
            <a:xfrm>
              <a:off x="4798503" y="5516183"/>
              <a:ext cx="457200" cy="384933"/>
              <a:chOff x="4798503" y="5516183"/>
              <a:chExt cx="457200" cy="384933"/>
            </a:xfrm>
          </p:grpSpPr>
          <p:grpSp>
            <p:nvGrpSpPr>
              <p:cNvPr id="7" name="Group 6">
                <a:extLst>
                  <a:ext uri="{FF2B5EF4-FFF2-40B4-BE49-F238E27FC236}">
                    <a16:creationId xmlns:a16="http://schemas.microsoft.com/office/drawing/2014/main" id="{9F72F4EF-AF20-CA4D-9D1E-17899E3152B4}"/>
                  </a:ext>
                </a:extLst>
              </p:cNvPr>
              <p:cNvGrpSpPr/>
              <p:nvPr/>
            </p:nvGrpSpPr>
            <p:grpSpPr>
              <a:xfrm>
                <a:off x="4878427" y="5783692"/>
                <a:ext cx="314670" cy="117424"/>
                <a:chOff x="4878427" y="5888563"/>
                <a:chExt cx="314670" cy="117424"/>
              </a:xfrm>
            </p:grpSpPr>
            <p:sp>
              <p:nvSpPr>
                <p:cNvPr id="10" name="Can 9">
                  <a:extLst>
                    <a:ext uri="{FF2B5EF4-FFF2-40B4-BE49-F238E27FC236}">
                      <a16:creationId xmlns:a16="http://schemas.microsoft.com/office/drawing/2014/main" id="{3C04AEF1-D0DC-B146-88C4-781490A3D85B}"/>
                    </a:ext>
                  </a:extLst>
                </p:cNvPr>
                <p:cNvSpPr/>
                <p:nvPr/>
              </p:nvSpPr>
              <p:spPr>
                <a:xfrm flipV="1">
                  <a:off x="4960577" y="5914553"/>
                  <a:ext cx="136525" cy="9143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1" name="Rectangle 10">
                  <a:extLst>
                    <a:ext uri="{FF2B5EF4-FFF2-40B4-BE49-F238E27FC236}">
                      <a16:creationId xmlns:a16="http://schemas.microsoft.com/office/drawing/2014/main" id="{F15DB425-76BB-B245-A319-DDC9A39F78C8}"/>
                    </a:ext>
                  </a:extLst>
                </p:cNvPr>
                <p:cNvSpPr/>
                <p:nvPr/>
              </p:nvSpPr>
              <p:spPr>
                <a:xfrm>
                  <a:off x="4878427" y="5888563"/>
                  <a:ext cx="314670" cy="5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Can 7">
                <a:extLst>
                  <a:ext uri="{FF2B5EF4-FFF2-40B4-BE49-F238E27FC236}">
                    <a16:creationId xmlns:a16="http://schemas.microsoft.com/office/drawing/2014/main" id="{53A6CCF5-497C-024E-9146-F871349C4853}"/>
                  </a:ext>
                </a:extLst>
              </p:cNvPr>
              <p:cNvSpPr/>
              <p:nvPr/>
            </p:nvSpPr>
            <p:spPr>
              <a:xfrm>
                <a:off x="4798503" y="5561900"/>
                <a:ext cx="457200" cy="274320"/>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an 8">
                <a:extLst>
                  <a:ext uri="{FF2B5EF4-FFF2-40B4-BE49-F238E27FC236}">
                    <a16:creationId xmlns:a16="http://schemas.microsoft.com/office/drawing/2014/main" id="{83468512-8038-AB49-A9E2-090E0BD0267E}"/>
                  </a:ext>
                </a:extLst>
              </p:cNvPr>
              <p:cNvSpPr/>
              <p:nvPr/>
            </p:nvSpPr>
            <p:spPr>
              <a:xfrm>
                <a:off x="4960577" y="5516183"/>
                <a:ext cx="136525" cy="9143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6" name="Oval 5">
              <a:extLst>
                <a:ext uri="{FF2B5EF4-FFF2-40B4-BE49-F238E27FC236}">
                  <a16:creationId xmlns:a16="http://schemas.microsoft.com/office/drawing/2014/main" id="{498085F4-5E8A-CD47-B2F5-642440713F27}"/>
                </a:ext>
              </a:extLst>
            </p:cNvPr>
            <p:cNvSpPr/>
            <p:nvPr/>
          </p:nvSpPr>
          <p:spPr>
            <a:xfrm>
              <a:off x="4807614" y="5782545"/>
              <a:ext cx="438978" cy="45719"/>
            </a:xfrm>
            <a:prstGeom prst="ellipse">
              <a:avLst/>
            </a:prstGeom>
            <a:pattFill prst="pct40">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Oval 11">
            <a:extLst>
              <a:ext uri="{FF2B5EF4-FFF2-40B4-BE49-F238E27FC236}">
                <a16:creationId xmlns:a16="http://schemas.microsoft.com/office/drawing/2014/main" id="{A94D08A1-DA69-0840-B80C-2C3506E8BB0D}"/>
              </a:ext>
            </a:extLst>
          </p:cNvPr>
          <p:cNvSpPr/>
          <p:nvPr/>
        </p:nvSpPr>
        <p:spPr>
          <a:xfrm>
            <a:off x="4670423" y="3453161"/>
            <a:ext cx="438978" cy="45719"/>
          </a:xfrm>
          <a:prstGeom prst="ellipse">
            <a:avLst/>
          </a:prstGeom>
          <a:pattFill prst="pct40">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AF43BEE7-D0CF-594C-B233-BBD4993B0DD8}"/>
              </a:ext>
            </a:extLst>
          </p:cNvPr>
          <p:cNvGrpSpPr/>
          <p:nvPr/>
        </p:nvGrpSpPr>
        <p:grpSpPr>
          <a:xfrm>
            <a:off x="3613083" y="2370372"/>
            <a:ext cx="696286" cy="914346"/>
            <a:chOff x="0" y="0"/>
            <a:chExt cx="696288" cy="914400"/>
          </a:xfrm>
        </p:grpSpPr>
        <p:sp>
          <p:nvSpPr>
            <p:cNvPr id="14" name="U-Turn Arrow 13">
              <a:extLst>
                <a:ext uri="{FF2B5EF4-FFF2-40B4-BE49-F238E27FC236}">
                  <a16:creationId xmlns:a16="http://schemas.microsoft.com/office/drawing/2014/main" id="{F47EC828-6776-EF42-89CC-3C7B8E4B687F}"/>
                </a:ext>
              </a:extLst>
            </p:cNvPr>
            <p:cNvSpPr/>
            <p:nvPr/>
          </p:nvSpPr>
          <p:spPr>
            <a:xfrm>
              <a:off x="0" y="0"/>
              <a:ext cx="653143" cy="914400"/>
            </a:xfrm>
            <a:prstGeom prst="utur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5" name="Rectangle 14">
              <a:extLst>
                <a:ext uri="{FF2B5EF4-FFF2-40B4-BE49-F238E27FC236}">
                  <a16:creationId xmlns:a16="http://schemas.microsoft.com/office/drawing/2014/main" id="{D9D001E9-5E9F-D74A-BA6A-E7535A763354}"/>
                </a:ext>
              </a:extLst>
            </p:cNvPr>
            <p:cNvSpPr/>
            <p:nvPr/>
          </p:nvSpPr>
          <p:spPr>
            <a:xfrm>
              <a:off x="315884" y="498763"/>
              <a:ext cx="380404" cy="3368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16" name="Teardrop 15">
            <a:extLst>
              <a:ext uri="{FF2B5EF4-FFF2-40B4-BE49-F238E27FC236}">
                <a16:creationId xmlns:a16="http://schemas.microsoft.com/office/drawing/2014/main" id="{11205E0F-72E5-7D49-8857-0578FA2529B1}"/>
              </a:ext>
            </a:extLst>
          </p:cNvPr>
          <p:cNvSpPr/>
          <p:nvPr/>
        </p:nvSpPr>
        <p:spPr>
          <a:xfrm rot="18865339">
            <a:off x="4020185" y="2996331"/>
            <a:ext cx="182753" cy="182879"/>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7" name="Text Box 414">
            <a:extLst>
              <a:ext uri="{FF2B5EF4-FFF2-40B4-BE49-F238E27FC236}">
                <a16:creationId xmlns:a16="http://schemas.microsoft.com/office/drawing/2014/main" id="{48D939CB-1A62-134E-BFEE-B6421EE9C052}"/>
              </a:ext>
            </a:extLst>
          </p:cNvPr>
          <p:cNvSpPr txBox="1"/>
          <p:nvPr/>
        </p:nvSpPr>
        <p:spPr>
          <a:xfrm>
            <a:off x="3346047" y="3591875"/>
            <a:ext cx="981560" cy="26728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Water Spigot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Text Box 421">
            <a:extLst>
              <a:ext uri="{FF2B5EF4-FFF2-40B4-BE49-F238E27FC236}">
                <a16:creationId xmlns:a16="http://schemas.microsoft.com/office/drawing/2014/main" id="{EFFE70A7-918A-9C48-827F-6711364CAA6E}"/>
              </a:ext>
            </a:extLst>
          </p:cNvPr>
          <p:cNvSpPr txBox="1"/>
          <p:nvPr/>
        </p:nvSpPr>
        <p:spPr>
          <a:xfrm>
            <a:off x="4453295" y="3647303"/>
            <a:ext cx="981560" cy="26728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Pall Filter</a:t>
            </a:r>
          </a:p>
          <a:p>
            <a:pPr algn="ctr"/>
            <a:r>
              <a:rPr lang="en-US" sz="1000" dirty="0">
                <a:latin typeface="Times New Roman" panose="02020603050405020304" pitchFamily="18" charset="0"/>
                <a:ea typeface="Calibri" panose="020F0502020204030204" pitchFamily="34" charset="0"/>
                <a:cs typeface="Times New Roman" panose="02020603050405020304" pitchFamily="18" charset="0"/>
              </a:rPr>
              <a:t>(</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0.2</a:t>
            </a:r>
            <a:r>
              <a:rPr lang="en-US" sz="1000" dirty="0">
                <a:latin typeface="Times New Roman" panose="02020603050405020304" pitchFamily="18" charset="0"/>
                <a:ea typeface="Calibri" panose="020F0502020204030204" pitchFamily="34" charset="0"/>
                <a:cs typeface="Times New Roman" panose="02020603050405020304" pitchFamily="18" charset="0"/>
              </a:rPr>
              <a:t> </a:t>
            </a:r>
            <a:r>
              <a:rPr lang="en-US" sz="1000" dirty="0" err="1">
                <a:latin typeface="Times New Roman" panose="02020603050405020304" pitchFamily="18" charset="0"/>
                <a:ea typeface="Calibri" panose="020F0502020204030204" pitchFamily="34" charset="0"/>
                <a:cs typeface="Times New Roman" panose="02020603050405020304" pitchFamily="18" charset="0"/>
              </a:rPr>
              <a:t>μm</a:t>
            </a:r>
            <a:r>
              <a:rPr lang="en-US" sz="1000" dirty="0">
                <a:latin typeface="Times New Roman" panose="02020603050405020304" pitchFamily="18" charset="0"/>
                <a:ea typeface="Calibri" panose="020F0502020204030204" pitchFamily="34" charset="0"/>
                <a:cs typeface="Times New Roman" panose="02020603050405020304" pitchFamily="18" charset="0"/>
              </a:rPr>
              <a:t> pore)</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9" name="Straight Arrow Connector 18">
            <a:extLst>
              <a:ext uri="{FF2B5EF4-FFF2-40B4-BE49-F238E27FC236}">
                <a16:creationId xmlns:a16="http://schemas.microsoft.com/office/drawing/2014/main" id="{B2508AB1-64FD-6E47-9666-97F9FD792EDC}"/>
              </a:ext>
            </a:extLst>
          </p:cNvPr>
          <p:cNvCxnSpPr/>
          <p:nvPr/>
        </p:nvCxnSpPr>
        <p:spPr>
          <a:xfrm rot="16200000">
            <a:off x="7139967" y="3189139"/>
            <a:ext cx="0" cy="4565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3D366AB-3A48-CF42-8125-70CB7F485925}"/>
              </a:ext>
            </a:extLst>
          </p:cNvPr>
          <p:cNvSpPr txBox="1"/>
          <p:nvPr/>
        </p:nvSpPr>
        <p:spPr>
          <a:xfrm>
            <a:off x="5460299" y="3259614"/>
            <a:ext cx="389850" cy="369332"/>
          </a:xfrm>
          <a:prstGeom prst="rect">
            <a:avLst/>
          </a:prstGeom>
          <a:noFill/>
        </p:spPr>
        <p:txBody>
          <a:bodyPr wrap="none" rtlCol="0">
            <a:spAutoFit/>
          </a:bodyPr>
          <a:lstStyle/>
          <a:p>
            <a:r>
              <a:rPr lang="en-US" dirty="0">
                <a:latin typeface="Times New Roman" panose="02020603050405020304" pitchFamily="18" charset="0"/>
                <a:cs typeface="Times New Roman" panose="02020603050405020304" pitchFamily="18" charset="0"/>
              </a:rPr>
              <a:t>vs</a:t>
            </a:r>
          </a:p>
        </p:txBody>
      </p:sp>
      <p:sp>
        <p:nvSpPr>
          <p:cNvPr id="21" name="Text Box 421">
            <a:extLst>
              <a:ext uri="{FF2B5EF4-FFF2-40B4-BE49-F238E27FC236}">
                <a16:creationId xmlns:a16="http://schemas.microsoft.com/office/drawing/2014/main" id="{73C9F889-0BC3-D448-8CAC-39BD30B79214}"/>
              </a:ext>
            </a:extLst>
          </p:cNvPr>
          <p:cNvSpPr txBox="1"/>
          <p:nvPr/>
        </p:nvSpPr>
        <p:spPr>
          <a:xfrm>
            <a:off x="5954465" y="3700512"/>
            <a:ext cx="981560" cy="26728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GAC Filter</a:t>
            </a:r>
          </a:p>
          <a:p>
            <a:pPr algn="ctr"/>
            <a:r>
              <a:rPr lang="en-US" sz="1000" dirty="0">
                <a:latin typeface="Times New Roman" panose="02020603050405020304" pitchFamily="18" charset="0"/>
                <a:ea typeface="Calibri" panose="020F0502020204030204" pitchFamily="34" charset="0"/>
                <a:cs typeface="Times New Roman" panose="02020603050405020304" pitchFamily="18" charset="0"/>
              </a:rPr>
              <a:t>(</a:t>
            </a: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0.45</a:t>
            </a:r>
            <a:r>
              <a:rPr lang="en-US" sz="1000" dirty="0">
                <a:latin typeface="Times New Roman" panose="02020603050405020304" pitchFamily="18" charset="0"/>
                <a:ea typeface="Calibri" panose="020F0502020204030204" pitchFamily="34" charset="0"/>
                <a:cs typeface="Times New Roman" panose="02020603050405020304" pitchFamily="18" charset="0"/>
              </a:rPr>
              <a:t> </a:t>
            </a:r>
            <a:r>
              <a:rPr lang="en-US" sz="1000" dirty="0" err="1">
                <a:latin typeface="Times New Roman" panose="02020603050405020304" pitchFamily="18" charset="0"/>
                <a:ea typeface="Calibri" panose="020F0502020204030204" pitchFamily="34" charset="0"/>
                <a:cs typeface="Times New Roman" panose="02020603050405020304" pitchFamily="18" charset="0"/>
              </a:rPr>
              <a:t>μm</a:t>
            </a:r>
            <a:r>
              <a:rPr lang="en-US" sz="1000" dirty="0">
                <a:latin typeface="Times New Roman" panose="02020603050405020304" pitchFamily="18" charset="0"/>
                <a:ea typeface="Calibri" panose="020F0502020204030204" pitchFamily="34" charset="0"/>
                <a:cs typeface="Times New Roman" panose="02020603050405020304" pitchFamily="18" charset="0"/>
              </a:rPr>
              <a:t> pore)</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22" name="Group 21">
            <a:extLst>
              <a:ext uri="{FF2B5EF4-FFF2-40B4-BE49-F238E27FC236}">
                <a16:creationId xmlns:a16="http://schemas.microsoft.com/office/drawing/2014/main" id="{400ED779-AF37-324E-AC99-7F9ADBF09390}"/>
              </a:ext>
            </a:extLst>
          </p:cNvPr>
          <p:cNvGrpSpPr/>
          <p:nvPr/>
        </p:nvGrpSpPr>
        <p:grpSpPr>
          <a:xfrm>
            <a:off x="7633285" y="2669010"/>
            <a:ext cx="715244" cy="1201379"/>
            <a:chOff x="4715111" y="4125464"/>
            <a:chExt cx="715244" cy="1201379"/>
          </a:xfrm>
        </p:grpSpPr>
        <p:grpSp>
          <p:nvGrpSpPr>
            <p:cNvPr id="23" name="Group 22">
              <a:extLst>
                <a:ext uri="{FF2B5EF4-FFF2-40B4-BE49-F238E27FC236}">
                  <a16:creationId xmlns:a16="http://schemas.microsoft.com/office/drawing/2014/main" id="{13E0F96A-A209-A64B-A324-113ECE478ED3}"/>
                </a:ext>
              </a:extLst>
            </p:cNvPr>
            <p:cNvGrpSpPr/>
            <p:nvPr/>
          </p:nvGrpSpPr>
          <p:grpSpPr>
            <a:xfrm>
              <a:off x="4715111" y="4125464"/>
              <a:ext cx="715244" cy="914346"/>
              <a:chOff x="4715111" y="4125464"/>
              <a:chExt cx="715244" cy="914346"/>
            </a:xfrm>
          </p:grpSpPr>
          <p:sp>
            <p:nvSpPr>
              <p:cNvPr id="35" name="U-Turn Arrow 34">
                <a:extLst>
                  <a:ext uri="{FF2B5EF4-FFF2-40B4-BE49-F238E27FC236}">
                    <a16:creationId xmlns:a16="http://schemas.microsoft.com/office/drawing/2014/main" id="{8A8E7A7C-40EF-CC43-9B61-25A606A5F3BF}"/>
                  </a:ext>
                </a:extLst>
              </p:cNvPr>
              <p:cNvSpPr/>
              <p:nvPr/>
            </p:nvSpPr>
            <p:spPr>
              <a:xfrm>
                <a:off x="4715111" y="4125464"/>
                <a:ext cx="653141" cy="914346"/>
              </a:xfrm>
              <a:prstGeom prst="utur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6" name="Rectangle 35">
                <a:extLst>
                  <a:ext uri="{FF2B5EF4-FFF2-40B4-BE49-F238E27FC236}">
                    <a16:creationId xmlns:a16="http://schemas.microsoft.com/office/drawing/2014/main" id="{DD87A70B-ED08-9C4A-955C-E95FA4DEFE61}"/>
                  </a:ext>
                </a:extLst>
              </p:cNvPr>
              <p:cNvSpPr/>
              <p:nvPr/>
            </p:nvSpPr>
            <p:spPr>
              <a:xfrm>
                <a:off x="5030994" y="4624198"/>
                <a:ext cx="399361" cy="3368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grpSp>
        <p:sp>
          <p:nvSpPr>
            <p:cNvPr id="24" name="Teardrop 23">
              <a:extLst>
                <a:ext uri="{FF2B5EF4-FFF2-40B4-BE49-F238E27FC236}">
                  <a16:creationId xmlns:a16="http://schemas.microsoft.com/office/drawing/2014/main" id="{A4B8B5B6-8899-8048-94CE-605E2164B426}"/>
                </a:ext>
              </a:extLst>
            </p:cNvPr>
            <p:cNvSpPr/>
            <p:nvPr/>
          </p:nvSpPr>
          <p:spPr>
            <a:xfrm rot="18865339">
              <a:off x="5118599" y="5027175"/>
              <a:ext cx="182753" cy="182879"/>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25" name="Straight Arrow Connector 24">
              <a:extLst>
                <a:ext uri="{FF2B5EF4-FFF2-40B4-BE49-F238E27FC236}">
                  <a16:creationId xmlns:a16="http://schemas.microsoft.com/office/drawing/2014/main" id="{C541E0C6-EDAB-E84F-8E80-4DBF54C31A04}"/>
                </a:ext>
              </a:extLst>
            </p:cNvPr>
            <p:cNvCxnSpPr>
              <a:cxnSpLocks/>
            </p:cNvCxnSpPr>
            <p:nvPr/>
          </p:nvCxnSpPr>
          <p:spPr>
            <a:xfrm flipH="1">
              <a:off x="5203593" y="4613980"/>
              <a:ext cx="1" cy="712863"/>
            </a:xfrm>
            <a:prstGeom prst="straightConnector1">
              <a:avLst/>
            </a:prstGeom>
            <a:ln w="12700">
              <a:solidFill>
                <a:srgbClr val="FF0000"/>
              </a:solidFill>
              <a:prstDash val="dash"/>
              <a:tailEnd type="arrow" w="med" len="med"/>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46515ECE-E039-9740-8E96-0AD88A1FEDC9}"/>
                </a:ext>
              </a:extLst>
            </p:cNvPr>
            <p:cNvGrpSpPr/>
            <p:nvPr/>
          </p:nvGrpSpPr>
          <p:grpSpPr>
            <a:xfrm>
              <a:off x="4972456" y="4599350"/>
              <a:ext cx="457200" cy="384933"/>
              <a:chOff x="4798503" y="5516183"/>
              <a:chExt cx="457200" cy="384933"/>
            </a:xfrm>
          </p:grpSpPr>
          <p:grpSp>
            <p:nvGrpSpPr>
              <p:cNvPr id="28" name="Group 27">
                <a:extLst>
                  <a:ext uri="{FF2B5EF4-FFF2-40B4-BE49-F238E27FC236}">
                    <a16:creationId xmlns:a16="http://schemas.microsoft.com/office/drawing/2014/main" id="{0D6C7150-ACEB-B444-9CA1-96BF059F58A2}"/>
                  </a:ext>
                </a:extLst>
              </p:cNvPr>
              <p:cNvGrpSpPr/>
              <p:nvPr/>
            </p:nvGrpSpPr>
            <p:grpSpPr>
              <a:xfrm>
                <a:off x="4798503" y="5516183"/>
                <a:ext cx="457200" cy="384933"/>
                <a:chOff x="4798503" y="5516183"/>
                <a:chExt cx="457200" cy="384933"/>
              </a:xfrm>
            </p:grpSpPr>
            <p:grpSp>
              <p:nvGrpSpPr>
                <p:cNvPr id="30" name="Group 29">
                  <a:extLst>
                    <a:ext uri="{FF2B5EF4-FFF2-40B4-BE49-F238E27FC236}">
                      <a16:creationId xmlns:a16="http://schemas.microsoft.com/office/drawing/2014/main" id="{BEC60705-1377-7B41-BF5F-3EF6C0AEF5F7}"/>
                    </a:ext>
                  </a:extLst>
                </p:cNvPr>
                <p:cNvGrpSpPr/>
                <p:nvPr/>
              </p:nvGrpSpPr>
              <p:grpSpPr>
                <a:xfrm>
                  <a:off x="4878427" y="5783692"/>
                  <a:ext cx="314670" cy="117424"/>
                  <a:chOff x="4878427" y="5888563"/>
                  <a:chExt cx="314670" cy="117424"/>
                </a:xfrm>
              </p:grpSpPr>
              <p:sp>
                <p:nvSpPr>
                  <p:cNvPr id="33" name="Can 32">
                    <a:extLst>
                      <a:ext uri="{FF2B5EF4-FFF2-40B4-BE49-F238E27FC236}">
                        <a16:creationId xmlns:a16="http://schemas.microsoft.com/office/drawing/2014/main" id="{52817F80-80D5-6C41-836A-EBF0542B5280}"/>
                      </a:ext>
                    </a:extLst>
                  </p:cNvPr>
                  <p:cNvSpPr/>
                  <p:nvPr/>
                </p:nvSpPr>
                <p:spPr>
                  <a:xfrm flipV="1">
                    <a:off x="4960577" y="5914553"/>
                    <a:ext cx="136525" cy="9143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4" name="Rectangle 33">
                    <a:extLst>
                      <a:ext uri="{FF2B5EF4-FFF2-40B4-BE49-F238E27FC236}">
                        <a16:creationId xmlns:a16="http://schemas.microsoft.com/office/drawing/2014/main" id="{2C0A4A49-E104-1042-95B1-C043D6FB7D94}"/>
                      </a:ext>
                    </a:extLst>
                  </p:cNvPr>
                  <p:cNvSpPr/>
                  <p:nvPr/>
                </p:nvSpPr>
                <p:spPr>
                  <a:xfrm>
                    <a:off x="4878427" y="5888563"/>
                    <a:ext cx="314670" cy="5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Can 30">
                  <a:extLst>
                    <a:ext uri="{FF2B5EF4-FFF2-40B4-BE49-F238E27FC236}">
                      <a16:creationId xmlns:a16="http://schemas.microsoft.com/office/drawing/2014/main" id="{FD824D4E-E4DE-0148-B886-27E39A9D9B2B}"/>
                    </a:ext>
                  </a:extLst>
                </p:cNvPr>
                <p:cNvSpPr/>
                <p:nvPr/>
              </p:nvSpPr>
              <p:spPr>
                <a:xfrm>
                  <a:off x="4798503" y="5561900"/>
                  <a:ext cx="457200" cy="274320"/>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an 31">
                  <a:extLst>
                    <a:ext uri="{FF2B5EF4-FFF2-40B4-BE49-F238E27FC236}">
                      <a16:creationId xmlns:a16="http://schemas.microsoft.com/office/drawing/2014/main" id="{0C3AB73D-7FE8-7C49-A8D0-D23EE1C5AC2B}"/>
                    </a:ext>
                  </a:extLst>
                </p:cNvPr>
                <p:cNvSpPr/>
                <p:nvPr/>
              </p:nvSpPr>
              <p:spPr>
                <a:xfrm>
                  <a:off x="4960577" y="5516183"/>
                  <a:ext cx="136525" cy="9143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Oval 28">
                <a:extLst>
                  <a:ext uri="{FF2B5EF4-FFF2-40B4-BE49-F238E27FC236}">
                    <a16:creationId xmlns:a16="http://schemas.microsoft.com/office/drawing/2014/main" id="{59653B0B-A506-BA4C-B635-10A026465E2B}"/>
                  </a:ext>
                </a:extLst>
              </p:cNvPr>
              <p:cNvSpPr/>
              <p:nvPr/>
            </p:nvSpPr>
            <p:spPr>
              <a:xfrm>
                <a:off x="4807614" y="5782545"/>
                <a:ext cx="438978" cy="45719"/>
              </a:xfrm>
              <a:prstGeom prst="ellipse">
                <a:avLst/>
              </a:prstGeom>
              <a:pattFill prst="pct40">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Rectangle 26">
              <a:extLst>
                <a:ext uri="{FF2B5EF4-FFF2-40B4-BE49-F238E27FC236}">
                  <a16:creationId xmlns:a16="http://schemas.microsoft.com/office/drawing/2014/main" id="{7420624A-2D4A-0B4E-8C1C-F78DA94E2E56}"/>
                </a:ext>
              </a:extLst>
            </p:cNvPr>
            <p:cNvSpPr/>
            <p:nvPr/>
          </p:nvSpPr>
          <p:spPr>
            <a:xfrm>
              <a:off x="5141712" y="4475435"/>
              <a:ext cx="136525" cy="13651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37" name="Group 36">
            <a:extLst>
              <a:ext uri="{FF2B5EF4-FFF2-40B4-BE49-F238E27FC236}">
                <a16:creationId xmlns:a16="http://schemas.microsoft.com/office/drawing/2014/main" id="{852689F3-8819-364E-94F2-045A1CADB1C3}"/>
              </a:ext>
            </a:extLst>
          </p:cNvPr>
          <p:cNvGrpSpPr/>
          <p:nvPr/>
        </p:nvGrpSpPr>
        <p:grpSpPr>
          <a:xfrm>
            <a:off x="6158079" y="3224953"/>
            <a:ext cx="457200" cy="384933"/>
            <a:chOff x="4798503" y="5516183"/>
            <a:chExt cx="457200" cy="384933"/>
          </a:xfrm>
        </p:grpSpPr>
        <p:grpSp>
          <p:nvGrpSpPr>
            <p:cNvPr id="38" name="Group 37">
              <a:extLst>
                <a:ext uri="{FF2B5EF4-FFF2-40B4-BE49-F238E27FC236}">
                  <a16:creationId xmlns:a16="http://schemas.microsoft.com/office/drawing/2014/main" id="{96FB3948-6D6E-514A-A194-A0898208100A}"/>
                </a:ext>
              </a:extLst>
            </p:cNvPr>
            <p:cNvGrpSpPr/>
            <p:nvPr/>
          </p:nvGrpSpPr>
          <p:grpSpPr>
            <a:xfrm>
              <a:off x="4878427" y="5783692"/>
              <a:ext cx="314670" cy="117424"/>
              <a:chOff x="4878427" y="5888563"/>
              <a:chExt cx="314670" cy="117424"/>
            </a:xfrm>
          </p:grpSpPr>
          <p:sp>
            <p:nvSpPr>
              <p:cNvPr id="41" name="Can 40">
                <a:extLst>
                  <a:ext uri="{FF2B5EF4-FFF2-40B4-BE49-F238E27FC236}">
                    <a16:creationId xmlns:a16="http://schemas.microsoft.com/office/drawing/2014/main" id="{59B92A1E-223A-C64A-B23D-1109FFB0DC11}"/>
                  </a:ext>
                </a:extLst>
              </p:cNvPr>
              <p:cNvSpPr/>
              <p:nvPr/>
            </p:nvSpPr>
            <p:spPr>
              <a:xfrm flipV="1">
                <a:off x="4960577" y="5914553"/>
                <a:ext cx="136525" cy="9143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Rectangle 41">
                <a:extLst>
                  <a:ext uri="{FF2B5EF4-FFF2-40B4-BE49-F238E27FC236}">
                    <a16:creationId xmlns:a16="http://schemas.microsoft.com/office/drawing/2014/main" id="{0AB76B52-23D3-D244-9218-38A149F4E9A3}"/>
                  </a:ext>
                </a:extLst>
              </p:cNvPr>
              <p:cNvSpPr/>
              <p:nvPr/>
            </p:nvSpPr>
            <p:spPr>
              <a:xfrm>
                <a:off x="4878427" y="5888563"/>
                <a:ext cx="314670" cy="59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Can 38">
              <a:extLst>
                <a:ext uri="{FF2B5EF4-FFF2-40B4-BE49-F238E27FC236}">
                  <a16:creationId xmlns:a16="http://schemas.microsoft.com/office/drawing/2014/main" id="{76AED8FD-62AC-AE4E-9992-E2767B40292A}"/>
                </a:ext>
              </a:extLst>
            </p:cNvPr>
            <p:cNvSpPr/>
            <p:nvPr/>
          </p:nvSpPr>
          <p:spPr>
            <a:xfrm>
              <a:off x="4798503" y="5561900"/>
              <a:ext cx="457200" cy="274320"/>
            </a:xfrm>
            <a:prstGeom prst="can">
              <a:avLst/>
            </a:prstGeom>
            <a:pattFill prst="sphere">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Can 39">
              <a:extLst>
                <a:ext uri="{FF2B5EF4-FFF2-40B4-BE49-F238E27FC236}">
                  <a16:creationId xmlns:a16="http://schemas.microsoft.com/office/drawing/2014/main" id="{F22BE553-D6ED-2F45-8AEB-3DBE0C465822}"/>
                </a:ext>
              </a:extLst>
            </p:cNvPr>
            <p:cNvSpPr/>
            <p:nvPr/>
          </p:nvSpPr>
          <p:spPr>
            <a:xfrm>
              <a:off x="4960577" y="5516183"/>
              <a:ext cx="136525" cy="9143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43" name="Group 42">
            <a:extLst>
              <a:ext uri="{FF2B5EF4-FFF2-40B4-BE49-F238E27FC236}">
                <a16:creationId xmlns:a16="http://schemas.microsoft.com/office/drawing/2014/main" id="{5E5501D1-136D-3B4C-B984-A65C81343335}"/>
              </a:ext>
            </a:extLst>
          </p:cNvPr>
          <p:cNvGrpSpPr/>
          <p:nvPr/>
        </p:nvGrpSpPr>
        <p:grpSpPr>
          <a:xfrm>
            <a:off x="7662522" y="3967624"/>
            <a:ext cx="918490" cy="138599"/>
            <a:chOff x="4448560" y="5788672"/>
            <a:chExt cx="918490" cy="138599"/>
          </a:xfrm>
        </p:grpSpPr>
        <p:sp>
          <p:nvSpPr>
            <p:cNvPr id="44" name="Can 43">
              <a:extLst>
                <a:ext uri="{FF2B5EF4-FFF2-40B4-BE49-F238E27FC236}">
                  <a16:creationId xmlns:a16="http://schemas.microsoft.com/office/drawing/2014/main" id="{28D18469-7BA2-DF44-9377-8AD154B3E0AA}"/>
                </a:ext>
              </a:extLst>
            </p:cNvPr>
            <p:cNvSpPr/>
            <p:nvPr/>
          </p:nvSpPr>
          <p:spPr>
            <a:xfrm>
              <a:off x="4448560" y="5788672"/>
              <a:ext cx="918490" cy="138599"/>
            </a:xfrm>
            <a:prstGeom prst="ca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an 44">
              <a:extLst>
                <a:ext uri="{FF2B5EF4-FFF2-40B4-BE49-F238E27FC236}">
                  <a16:creationId xmlns:a16="http://schemas.microsoft.com/office/drawing/2014/main" id="{126E7B1E-BC2C-2945-AC6E-CC665E693208}"/>
                </a:ext>
              </a:extLst>
            </p:cNvPr>
            <p:cNvSpPr/>
            <p:nvPr/>
          </p:nvSpPr>
          <p:spPr>
            <a:xfrm>
              <a:off x="4458443" y="5848516"/>
              <a:ext cx="896112" cy="64008"/>
            </a:xfrm>
            <a:prstGeom prst="can">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 Box 421">
            <a:extLst>
              <a:ext uri="{FF2B5EF4-FFF2-40B4-BE49-F238E27FC236}">
                <a16:creationId xmlns:a16="http://schemas.microsoft.com/office/drawing/2014/main" id="{102B70A4-0865-114A-BEC8-3879580C1C4E}"/>
              </a:ext>
            </a:extLst>
          </p:cNvPr>
          <p:cNvSpPr txBox="1"/>
          <p:nvPr/>
        </p:nvSpPr>
        <p:spPr>
          <a:xfrm>
            <a:off x="7642375" y="4107798"/>
            <a:ext cx="981560" cy="26728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Middlebrook</a:t>
            </a:r>
          </a:p>
          <a:p>
            <a:pPr algn="ctr"/>
            <a:r>
              <a:rPr lang="en-US" sz="1000" dirty="0">
                <a:latin typeface="Times New Roman" panose="02020603050405020304" pitchFamily="18" charset="0"/>
                <a:ea typeface="Calibri" panose="020F0502020204030204" pitchFamily="34" charset="0"/>
                <a:cs typeface="Times New Roman" panose="02020603050405020304" pitchFamily="18" charset="0"/>
              </a:rPr>
              <a:t>7H10 Agar</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47" name="Group 46">
            <a:extLst>
              <a:ext uri="{FF2B5EF4-FFF2-40B4-BE49-F238E27FC236}">
                <a16:creationId xmlns:a16="http://schemas.microsoft.com/office/drawing/2014/main" id="{A8CFC0D6-EA59-374B-9D80-673147D51EF2}"/>
              </a:ext>
            </a:extLst>
          </p:cNvPr>
          <p:cNvGrpSpPr/>
          <p:nvPr/>
        </p:nvGrpSpPr>
        <p:grpSpPr>
          <a:xfrm>
            <a:off x="4607976" y="1841442"/>
            <a:ext cx="579120" cy="914400"/>
            <a:chOff x="6509768" y="2943603"/>
            <a:chExt cx="579120" cy="914400"/>
          </a:xfrm>
        </p:grpSpPr>
        <p:pic>
          <p:nvPicPr>
            <p:cNvPr id="48" name="Graphic 47">
              <a:extLst>
                <a:ext uri="{FF2B5EF4-FFF2-40B4-BE49-F238E27FC236}">
                  <a16:creationId xmlns:a16="http://schemas.microsoft.com/office/drawing/2014/main" id="{1B765FEC-66EF-DA4D-94CA-F78F7E6ABCA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09768" y="2943603"/>
              <a:ext cx="579120" cy="914400"/>
            </a:xfrm>
            <a:prstGeom prst="rect">
              <a:avLst/>
            </a:prstGeom>
          </p:spPr>
        </p:pic>
        <p:pic>
          <p:nvPicPr>
            <p:cNvPr id="49" name="Graphic 48">
              <a:extLst>
                <a:ext uri="{FF2B5EF4-FFF2-40B4-BE49-F238E27FC236}">
                  <a16:creationId xmlns:a16="http://schemas.microsoft.com/office/drawing/2014/main" id="{05D3D587-009E-CC41-B837-A021356BF0B6}"/>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t="57500"/>
            <a:stretch/>
          </p:blipFill>
          <p:spPr>
            <a:xfrm>
              <a:off x="6509768" y="3462456"/>
              <a:ext cx="579120" cy="388620"/>
            </a:xfrm>
            <a:prstGeom prst="rect">
              <a:avLst/>
            </a:prstGeom>
          </p:spPr>
        </p:pic>
      </p:grpSp>
      <p:grpSp>
        <p:nvGrpSpPr>
          <p:cNvPr id="50" name="Group 49">
            <a:extLst>
              <a:ext uri="{FF2B5EF4-FFF2-40B4-BE49-F238E27FC236}">
                <a16:creationId xmlns:a16="http://schemas.microsoft.com/office/drawing/2014/main" id="{5353209F-683F-E24D-AC5E-11A895C2722C}"/>
              </a:ext>
            </a:extLst>
          </p:cNvPr>
          <p:cNvGrpSpPr/>
          <p:nvPr/>
        </p:nvGrpSpPr>
        <p:grpSpPr>
          <a:xfrm>
            <a:off x="6108198" y="1811440"/>
            <a:ext cx="579120" cy="914400"/>
            <a:chOff x="6509768" y="2943603"/>
            <a:chExt cx="579120" cy="914400"/>
          </a:xfrm>
        </p:grpSpPr>
        <p:pic>
          <p:nvPicPr>
            <p:cNvPr id="51" name="Graphic 50">
              <a:extLst>
                <a:ext uri="{FF2B5EF4-FFF2-40B4-BE49-F238E27FC236}">
                  <a16:creationId xmlns:a16="http://schemas.microsoft.com/office/drawing/2014/main" id="{FFB20EFD-3C78-B840-8BAA-CAA579D379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09768" y="2943603"/>
              <a:ext cx="579120" cy="914400"/>
            </a:xfrm>
            <a:prstGeom prst="rect">
              <a:avLst/>
            </a:prstGeom>
          </p:spPr>
        </p:pic>
        <p:pic>
          <p:nvPicPr>
            <p:cNvPr id="52" name="Graphic 51">
              <a:extLst>
                <a:ext uri="{FF2B5EF4-FFF2-40B4-BE49-F238E27FC236}">
                  <a16:creationId xmlns:a16="http://schemas.microsoft.com/office/drawing/2014/main" id="{97810504-DC43-2C47-B668-386E2A4C316F}"/>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t="57500"/>
            <a:stretch/>
          </p:blipFill>
          <p:spPr>
            <a:xfrm>
              <a:off x="6509768" y="3462456"/>
              <a:ext cx="579120" cy="388620"/>
            </a:xfrm>
            <a:prstGeom prst="rect">
              <a:avLst/>
            </a:prstGeom>
          </p:spPr>
        </p:pic>
      </p:grpSp>
      <p:sp>
        <p:nvSpPr>
          <p:cNvPr id="53" name="Text Box 37">
            <a:extLst>
              <a:ext uri="{FF2B5EF4-FFF2-40B4-BE49-F238E27FC236}">
                <a16:creationId xmlns:a16="http://schemas.microsoft.com/office/drawing/2014/main" id="{4A24B472-86BB-A648-BE86-365B1882F1CC}"/>
              </a:ext>
            </a:extLst>
          </p:cNvPr>
          <p:cNvSpPr txBox="1"/>
          <p:nvPr/>
        </p:nvSpPr>
        <p:spPr>
          <a:xfrm>
            <a:off x="4371159" y="2814996"/>
            <a:ext cx="1253529"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t>
            </a:r>
            <a:r>
              <a:rPr lang="en-US" sz="1200" i="1" dirty="0">
                <a:latin typeface="Times New Roman" panose="02020603050405020304" pitchFamily="18" charset="0"/>
                <a:ea typeface="Calibri" panose="020F0502020204030204" pitchFamily="34" charset="0"/>
                <a:cs typeface="Times New Roman" panose="02020603050405020304" pitchFamily="18" charset="0"/>
              </a:rPr>
              <a:t>smegmatis</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4" name="Text Box 39">
            <a:extLst>
              <a:ext uri="{FF2B5EF4-FFF2-40B4-BE49-F238E27FC236}">
                <a16:creationId xmlns:a16="http://schemas.microsoft.com/office/drawing/2014/main" id="{6F7D78EA-FB83-224B-BFA7-9241001DD9E1}"/>
              </a:ext>
            </a:extLst>
          </p:cNvPr>
          <p:cNvSpPr txBox="1"/>
          <p:nvPr/>
        </p:nvSpPr>
        <p:spPr>
          <a:xfrm>
            <a:off x="5976215" y="2746813"/>
            <a:ext cx="1067500"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t>
            </a:r>
            <a:r>
              <a:rPr lang="en-US" sz="1200" i="1" dirty="0">
                <a:latin typeface="Times New Roman" panose="02020603050405020304" pitchFamily="18" charset="0"/>
                <a:ea typeface="Calibri" panose="020F0502020204030204" pitchFamily="34" charset="0"/>
                <a:cs typeface="Times New Roman" panose="02020603050405020304" pitchFamily="18" charset="0"/>
              </a:rPr>
              <a:t>a</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vium or M. abscessus</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5" name="Picture 54">
            <a:extLst>
              <a:ext uri="{FF2B5EF4-FFF2-40B4-BE49-F238E27FC236}">
                <a16:creationId xmlns:a16="http://schemas.microsoft.com/office/drawing/2014/main" id="{51B99B9B-216C-D64F-8C79-18A087EB3C73}"/>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4726562" y="2479843"/>
            <a:ext cx="274320" cy="274320"/>
          </a:xfrm>
          <a:prstGeom prst="rect">
            <a:avLst/>
          </a:prstGeom>
        </p:spPr>
      </p:pic>
      <p:pic>
        <p:nvPicPr>
          <p:cNvPr id="56" name="Picture 55">
            <a:extLst>
              <a:ext uri="{FF2B5EF4-FFF2-40B4-BE49-F238E27FC236}">
                <a16:creationId xmlns:a16="http://schemas.microsoft.com/office/drawing/2014/main" id="{94B38196-0865-0340-9C7D-2B9E16677D37}"/>
              </a:ext>
            </a:extLst>
          </p:cNvPr>
          <p:cNvPicPr>
            <a:picLocks noChangeAspect="1"/>
          </p:cNvPicPr>
          <p:nvPr/>
        </p:nvPicPr>
        <p:blipFill>
          <a:blip r:embed="rId7">
            <a:extLst>
              <a:ext uri="{BEBA8EAE-BF5A-486C-A8C5-ECC9F3942E4B}">
                <a14:imgProps xmlns:a14="http://schemas.microsoft.com/office/drawing/2010/main">
                  <a14:imgLayer r:embed="rId9">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6297476" y="2441767"/>
            <a:ext cx="274320" cy="274320"/>
          </a:xfrm>
          <a:prstGeom prst="rect">
            <a:avLst/>
          </a:prstGeom>
        </p:spPr>
      </p:pic>
      <p:sp>
        <p:nvSpPr>
          <p:cNvPr id="58" name="TextBox 57">
            <a:extLst>
              <a:ext uri="{FF2B5EF4-FFF2-40B4-BE49-F238E27FC236}">
                <a16:creationId xmlns:a16="http://schemas.microsoft.com/office/drawing/2014/main" id="{D637E706-3C63-7345-B7D7-0D12F2B3EE4A}"/>
              </a:ext>
            </a:extLst>
          </p:cNvPr>
          <p:cNvSpPr txBox="1"/>
          <p:nvPr/>
        </p:nvSpPr>
        <p:spPr>
          <a:xfrm>
            <a:off x="3136063" y="4540878"/>
            <a:ext cx="5977115" cy="830997"/>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1</a:t>
            </a:r>
            <a:r>
              <a:rPr lang="en-US" sz="1200" dirty="0">
                <a:latin typeface="Times New Roman" panose="02020603050405020304" pitchFamily="18" charset="0"/>
                <a:cs typeface="Times New Roman" panose="02020603050405020304" pitchFamily="18" charset="0"/>
              </a:rPr>
              <a:t>. Filtration systems tested.</a:t>
            </a:r>
            <a:r>
              <a:rPr lang="en-US" sz="1200" b="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Filter sterilization was evaluated as physical means of removing NTM from drinking water. Schematic depicts sterilization per the manufacturer’s protocol for filter-based systems, Pall-Aquasafe and GAC filters. </a:t>
            </a:r>
          </a:p>
          <a:p>
            <a:endParaRPr lang="en-US" sz="1200" dirty="0">
              <a:latin typeface="Times New Roman" panose="02020603050405020304" pitchFamily="18" charset="0"/>
              <a:cs typeface="Times New Roman" panose="02020603050405020304" pitchFamily="18" charset="0"/>
            </a:endParaRPr>
          </a:p>
        </p:txBody>
      </p:sp>
      <p:sp>
        <p:nvSpPr>
          <p:cNvPr id="59" name="TextBox 58">
            <a:extLst>
              <a:ext uri="{FF2B5EF4-FFF2-40B4-BE49-F238E27FC236}">
                <a16:creationId xmlns:a16="http://schemas.microsoft.com/office/drawing/2014/main" id="{80832C74-3EAA-BE4F-ADD5-4E0A64247945}"/>
              </a:ext>
            </a:extLst>
          </p:cNvPr>
          <p:cNvSpPr txBox="1"/>
          <p:nvPr/>
        </p:nvSpPr>
        <p:spPr>
          <a:xfrm>
            <a:off x="154253" y="6326798"/>
            <a:ext cx="1544012" cy="430887"/>
          </a:xfrm>
          <a:prstGeom prst="rect">
            <a:avLst/>
          </a:prstGeom>
          <a:noFill/>
        </p:spPr>
        <p:txBody>
          <a:bodyPr wrap="none" rtlCol="0">
            <a:spAutoFit/>
          </a:bodyPr>
          <a:lstStyle/>
          <a:p>
            <a:r>
              <a:rPr lang="en-US" sz="1100" dirty="0">
                <a:latin typeface="Times New Roman" panose="02020603050405020304" pitchFamily="18" charset="0"/>
                <a:cs typeface="Times New Roman" panose="02020603050405020304" pitchFamily="18" charset="0"/>
              </a:rPr>
              <a:t>Supplementary Figure 1</a:t>
            </a:r>
          </a:p>
          <a:p>
            <a:r>
              <a:rPr lang="en-US" sz="1100" dirty="0">
                <a:latin typeface="Times New Roman" panose="02020603050405020304" pitchFamily="18" charset="0"/>
                <a:cs typeface="Times New Roman" panose="02020603050405020304" pitchFamily="18" charset="0"/>
              </a:rPr>
              <a:t>Norton, et al </a:t>
            </a:r>
          </a:p>
        </p:txBody>
      </p:sp>
    </p:spTree>
    <p:extLst>
      <p:ext uri="{BB962C8B-B14F-4D97-AF65-F5344CB8AC3E}">
        <p14:creationId xmlns:p14="http://schemas.microsoft.com/office/powerpoint/2010/main" val="4277510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E75D0A03-7A9C-574A-AED0-94260F569044}"/>
              </a:ext>
            </a:extLst>
          </p:cNvPr>
          <p:cNvCxnSpPr/>
          <p:nvPr/>
        </p:nvCxnSpPr>
        <p:spPr>
          <a:xfrm>
            <a:off x="0" y="1910871"/>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AE9574EA-4865-5541-B6DE-6F01D41FA4C6}"/>
              </a:ext>
            </a:extLst>
          </p:cNvPr>
          <p:cNvCxnSpPr/>
          <p:nvPr/>
        </p:nvCxnSpPr>
        <p:spPr>
          <a:xfrm>
            <a:off x="-12996" y="3278317"/>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261D9EC-97A3-B646-9205-FEA1EE220C67}"/>
              </a:ext>
            </a:extLst>
          </p:cNvPr>
          <p:cNvSpPr txBox="1"/>
          <p:nvPr/>
        </p:nvSpPr>
        <p:spPr>
          <a:xfrm>
            <a:off x="4443530" y="1953393"/>
            <a:ext cx="2488245" cy="461665"/>
          </a:xfrm>
          <a:prstGeom prst="rect">
            <a:avLst/>
          </a:prstGeom>
          <a:noFill/>
        </p:spPr>
        <p:txBody>
          <a:bodyPr wrap="none" rtlCol="0">
            <a:spAutoFit/>
          </a:bodyPr>
          <a:lstStyle/>
          <a:p>
            <a:pPr algn="ctr"/>
            <a:r>
              <a:rPr lang="en-US" sz="2400" dirty="0">
                <a:latin typeface="Times New Roman" panose="02020603050405020304" pitchFamily="18" charset="0"/>
                <a:cs typeface="Times New Roman" panose="02020603050405020304" pitchFamily="18" charset="0"/>
              </a:rPr>
              <a:t>Water Acclimation</a:t>
            </a:r>
          </a:p>
        </p:txBody>
      </p:sp>
      <p:sp>
        <p:nvSpPr>
          <p:cNvPr id="7" name="TextBox 6">
            <a:extLst>
              <a:ext uri="{FF2B5EF4-FFF2-40B4-BE49-F238E27FC236}">
                <a16:creationId xmlns:a16="http://schemas.microsoft.com/office/drawing/2014/main" id="{5AE3E086-2723-3B4C-AA3C-3DEE1D6D9952}"/>
              </a:ext>
            </a:extLst>
          </p:cNvPr>
          <p:cNvSpPr txBox="1"/>
          <p:nvPr/>
        </p:nvSpPr>
        <p:spPr>
          <a:xfrm>
            <a:off x="4197712" y="3437905"/>
            <a:ext cx="3770584" cy="461665"/>
          </a:xfrm>
          <a:prstGeom prst="rect">
            <a:avLst/>
          </a:prstGeom>
          <a:noFill/>
        </p:spPr>
        <p:txBody>
          <a:bodyPr wrap="none" rtlCol="0">
            <a:spAutoFit/>
          </a:bodyPr>
          <a:lstStyle/>
          <a:p>
            <a:pPr algn="ctr"/>
            <a:r>
              <a:rPr lang="en-US" sz="2400" dirty="0">
                <a:latin typeface="Times New Roman" panose="02020603050405020304" pitchFamily="18" charset="0"/>
                <a:cs typeface="Times New Roman" panose="02020603050405020304" pitchFamily="18" charset="0"/>
              </a:rPr>
              <a:t>Preparation of </a:t>
            </a:r>
            <a:r>
              <a:rPr lang="en-US" sz="2400" dirty="0" err="1">
                <a:latin typeface="Times New Roman" panose="02020603050405020304" pitchFamily="18" charset="0"/>
                <a:cs typeface="Times New Roman" panose="02020603050405020304" pitchFamily="18" charset="0"/>
              </a:rPr>
              <a:t>MycoCocktail</a:t>
            </a:r>
            <a:endParaRPr lang="en-US" sz="2400" dirty="0">
              <a:latin typeface="Times New Roman" panose="02020603050405020304" pitchFamily="18" charset="0"/>
              <a:cs typeface="Times New Roman" panose="02020603050405020304" pitchFamily="18" charset="0"/>
            </a:endParaRPr>
          </a:p>
        </p:txBody>
      </p:sp>
      <p:grpSp>
        <p:nvGrpSpPr>
          <p:cNvPr id="8" name="Group 7">
            <a:extLst>
              <a:ext uri="{FF2B5EF4-FFF2-40B4-BE49-F238E27FC236}">
                <a16:creationId xmlns:a16="http://schemas.microsoft.com/office/drawing/2014/main" id="{294C8CDB-970A-CE43-938F-A140F24ACF68}"/>
              </a:ext>
            </a:extLst>
          </p:cNvPr>
          <p:cNvGrpSpPr/>
          <p:nvPr/>
        </p:nvGrpSpPr>
        <p:grpSpPr>
          <a:xfrm>
            <a:off x="1008448" y="813830"/>
            <a:ext cx="2849979" cy="970795"/>
            <a:chOff x="498618" y="715005"/>
            <a:chExt cx="2849979" cy="970795"/>
          </a:xfrm>
        </p:grpSpPr>
        <p:sp>
          <p:nvSpPr>
            <p:cNvPr id="9" name="Text Box 39">
              <a:extLst>
                <a:ext uri="{FF2B5EF4-FFF2-40B4-BE49-F238E27FC236}">
                  <a16:creationId xmlns:a16="http://schemas.microsoft.com/office/drawing/2014/main" id="{4926D7E2-E264-8F44-A0F0-9BDA1C2727A4}"/>
                </a:ext>
              </a:extLst>
            </p:cNvPr>
            <p:cNvSpPr txBox="1"/>
            <p:nvPr/>
          </p:nvSpPr>
          <p:spPr>
            <a:xfrm>
              <a:off x="1552084" y="1402590"/>
              <a:ext cx="768600"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avium</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37">
              <a:extLst>
                <a:ext uri="{FF2B5EF4-FFF2-40B4-BE49-F238E27FC236}">
                  <a16:creationId xmlns:a16="http://schemas.microsoft.com/office/drawing/2014/main" id="{5C68677E-DBAB-7342-8F4F-923B51E76E9F}"/>
                </a:ext>
              </a:extLst>
            </p:cNvPr>
            <p:cNvSpPr txBox="1"/>
            <p:nvPr/>
          </p:nvSpPr>
          <p:spPr>
            <a:xfrm>
              <a:off x="498618" y="1402590"/>
              <a:ext cx="1008565"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abscessus</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40">
              <a:extLst>
                <a:ext uri="{FF2B5EF4-FFF2-40B4-BE49-F238E27FC236}">
                  <a16:creationId xmlns:a16="http://schemas.microsoft.com/office/drawing/2014/main" id="{86B4FFFA-5AC6-0348-920A-EC67134DD74C}"/>
                </a:ext>
              </a:extLst>
            </p:cNvPr>
            <p:cNvSpPr txBox="1"/>
            <p:nvPr/>
          </p:nvSpPr>
          <p:spPr>
            <a:xfrm>
              <a:off x="2374887" y="1402590"/>
              <a:ext cx="973710"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t>
              </a:r>
              <a:r>
                <a:rPr lang="en-US" sz="1200" i="1" dirty="0">
                  <a:latin typeface="Times New Roman" panose="02020603050405020304" pitchFamily="18" charset="0"/>
                  <a:ea typeface="Calibri" panose="020F0502020204030204" pitchFamily="34" charset="0"/>
                  <a:cs typeface="Times New Roman" panose="02020603050405020304" pitchFamily="18" charset="0"/>
                </a:rPr>
                <a:t>chimaera</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Picture 11">
              <a:extLst>
                <a:ext uri="{FF2B5EF4-FFF2-40B4-BE49-F238E27FC236}">
                  <a16:creationId xmlns:a16="http://schemas.microsoft.com/office/drawing/2014/main" id="{021CC8E5-C4AD-FF4A-8DF8-17C6B94FB9DF}"/>
                </a:ext>
              </a:extLst>
            </p:cNvPr>
            <p:cNvPicPr>
              <a:picLocks noChangeAspect="1"/>
            </p:cNvPicPr>
            <p:nvPr/>
          </p:nvPicPr>
          <p:blipFill>
            <a:blip r:embed="rId2"/>
            <a:stretch>
              <a:fillRect/>
            </a:stretch>
          </p:blipFill>
          <p:spPr>
            <a:xfrm>
              <a:off x="660000" y="715005"/>
              <a:ext cx="685800" cy="685800"/>
            </a:xfrm>
            <a:prstGeom prst="rect">
              <a:avLst/>
            </a:prstGeom>
          </p:spPr>
        </p:pic>
        <p:pic>
          <p:nvPicPr>
            <p:cNvPr id="13" name="Picture 12">
              <a:extLst>
                <a:ext uri="{FF2B5EF4-FFF2-40B4-BE49-F238E27FC236}">
                  <a16:creationId xmlns:a16="http://schemas.microsoft.com/office/drawing/2014/main" id="{04C5AE4B-8F28-AD41-AD12-553DDF5518E5}"/>
                </a:ext>
              </a:extLst>
            </p:cNvPr>
            <p:cNvPicPr>
              <a:picLocks noChangeAspect="1"/>
            </p:cNvPicPr>
            <p:nvPr/>
          </p:nvPicPr>
          <p:blipFill>
            <a:blip r:embed="rId2"/>
            <a:stretch>
              <a:fillRect/>
            </a:stretch>
          </p:blipFill>
          <p:spPr>
            <a:xfrm>
              <a:off x="1593484" y="715005"/>
              <a:ext cx="685800" cy="685800"/>
            </a:xfrm>
            <a:prstGeom prst="rect">
              <a:avLst/>
            </a:prstGeom>
          </p:spPr>
        </p:pic>
        <p:pic>
          <p:nvPicPr>
            <p:cNvPr id="14" name="Picture 13">
              <a:extLst>
                <a:ext uri="{FF2B5EF4-FFF2-40B4-BE49-F238E27FC236}">
                  <a16:creationId xmlns:a16="http://schemas.microsoft.com/office/drawing/2014/main" id="{CBFCF9CE-42C4-BE4D-B10C-8C770287D29C}"/>
                </a:ext>
              </a:extLst>
            </p:cNvPr>
            <p:cNvPicPr>
              <a:picLocks noChangeAspect="1"/>
            </p:cNvPicPr>
            <p:nvPr/>
          </p:nvPicPr>
          <p:blipFill>
            <a:blip r:embed="rId2"/>
            <a:stretch>
              <a:fillRect/>
            </a:stretch>
          </p:blipFill>
          <p:spPr>
            <a:xfrm>
              <a:off x="2515313" y="715005"/>
              <a:ext cx="685800" cy="685800"/>
            </a:xfrm>
            <a:prstGeom prst="rect">
              <a:avLst/>
            </a:prstGeom>
          </p:spPr>
        </p:pic>
      </p:grpSp>
      <p:cxnSp>
        <p:nvCxnSpPr>
          <p:cNvPr id="15" name="Straight Arrow Connector 14">
            <a:extLst>
              <a:ext uri="{FF2B5EF4-FFF2-40B4-BE49-F238E27FC236}">
                <a16:creationId xmlns:a16="http://schemas.microsoft.com/office/drawing/2014/main" id="{4B58107E-BC33-0241-9C9D-6C3F3BF17409}"/>
              </a:ext>
            </a:extLst>
          </p:cNvPr>
          <p:cNvCxnSpPr/>
          <p:nvPr/>
        </p:nvCxnSpPr>
        <p:spPr>
          <a:xfrm>
            <a:off x="5168604" y="1299227"/>
            <a:ext cx="914400" cy="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6" name="Text Box 40">
            <a:extLst>
              <a:ext uri="{FF2B5EF4-FFF2-40B4-BE49-F238E27FC236}">
                <a16:creationId xmlns:a16="http://schemas.microsoft.com/office/drawing/2014/main" id="{D6575D04-BF78-2C46-9390-24767697B57B}"/>
              </a:ext>
            </a:extLst>
          </p:cNvPr>
          <p:cNvSpPr txBox="1"/>
          <p:nvPr/>
        </p:nvSpPr>
        <p:spPr>
          <a:xfrm>
            <a:off x="4274285" y="898146"/>
            <a:ext cx="2703038"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Incubate 3 days at 37 </a:t>
            </a:r>
            <a:r>
              <a:rPr lang="en-US" sz="1200" baseline="30000" dirty="0" err="1">
                <a:effectLst/>
                <a:latin typeface="Times New Roman" panose="02020603050405020304" pitchFamily="18" charset="0"/>
                <a:ea typeface="Calibri" panose="020F0502020204030204" pitchFamily="34" charset="0"/>
                <a:cs typeface="Times New Roman" panose="02020603050405020304" pitchFamily="18" charset="0"/>
              </a:rPr>
              <a:t>o</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C</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abscessus</a:t>
            </a:r>
            <a:r>
              <a:rPr lang="en-US" sz="1200" dirty="0">
                <a:latin typeface="Times New Roman" panose="02020603050405020304" pitchFamily="18" charset="0"/>
                <a:ea typeface="Calibri" panose="020F0502020204030204" pitchFamily="34" charset="0"/>
                <a:cs typeface="Times New Roman" panose="02020603050405020304" pitchFamily="18" charset="0"/>
              </a:rPr>
              <a: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7" name="Text Box 40">
            <a:extLst>
              <a:ext uri="{FF2B5EF4-FFF2-40B4-BE49-F238E27FC236}">
                <a16:creationId xmlns:a16="http://schemas.microsoft.com/office/drawing/2014/main" id="{77BB8C83-1850-5D40-96F9-7B5735662DA1}"/>
              </a:ext>
            </a:extLst>
          </p:cNvPr>
          <p:cNvSpPr txBox="1"/>
          <p:nvPr/>
        </p:nvSpPr>
        <p:spPr>
          <a:xfrm>
            <a:off x="3993395" y="1388455"/>
            <a:ext cx="3264818"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Incubate 7 days at 37 </a:t>
            </a:r>
            <a:r>
              <a:rPr lang="en-US" sz="1200" baseline="30000" dirty="0" err="1">
                <a:effectLst/>
                <a:latin typeface="Times New Roman" panose="02020603050405020304" pitchFamily="18" charset="0"/>
                <a:ea typeface="Calibri" panose="020F0502020204030204" pitchFamily="34" charset="0"/>
                <a:cs typeface="Times New Roman" panose="02020603050405020304" pitchFamily="18" charset="0"/>
              </a:rPr>
              <a:t>o</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C</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avium</a:t>
            </a:r>
            <a:r>
              <a:rPr lang="en-US" sz="1200" dirty="0">
                <a:latin typeface="Times New Roman" panose="02020603050405020304" pitchFamily="18" charset="0"/>
                <a:ea typeface="Calibri" panose="020F0502020204030204" pitchFamily="34" charset="0"/>
                <a:cs typeface="Times New Roman" panose="02020603050405020304" pitchFamily="18" charset="0"/>
              </a:rPr>
              <a:t>/</a:t>
            </a:r>
            <a:r>
              <a:rPr lang="en-US" sz="1200" i="1" dirty="0">
                <a:latin typeface="Times New Roman" panose="02020603050405020304" pitchFamily="18" charset="0"/>
                <a:ea typeface="Calibri" panose="020F0502020204030204" pitchFamily="34" charset="0"/>
                <a:cs typeface="Times New Roman" panose="02020603050405020304" pitchFamily="18" charset="0"/>
              </a:rPr>
              <a:t>M. chimaera</a:t>
            </a:r>
            <a:r>
              <a:rPr lang="en-US" sz="1200" dirty="0">
                <a:latin typeface="Times New Roman" panose="02020603050405020304" pitchFamily="18" charset="0"/>
                <a:ea typeface="Calibri" panose="020F0502020204030204" pitchFamily="34" charset="0"/>
                <a:cs typeface="Times New Roman" panose="02020603050405020304" pitchFamily="18" charset="0"/>
              </a:rPr>
              <a:t>)</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22" name="Group 21">
            <a:extLst>
              <a:ext uri="{FF2B5EF4-FFF2-40B4-BE49-F238E27FC236}">
                <a16:creationId xmlns:a16="http://schemas.microsoft.com/office/drawing/2014/main" id="{4BE92E17-0C71-A844-8C9F-F77D12E45803}"/>
              </a:ext>
            </a:extLst>
          </p:cNvPr>
          <p:cNvGrpSpPr/>
          <p:nvPr/>
        </p:nvGrpSpPr>
        <p:grpSpPr>
          <a:xfrm>
            <a:off x="7137627" y="623129"/>
            <a:ext cx="1758964" cy="1189446"/>
            <a:chOff x="6606543" y="609202"/>
            <a:chExt cx="1758964" cy="1189446"/>
          </a:xfrm>
        </p:grpSpPr>
        <p:grpSp>
          <p:nvGrpSpPr>
            <p:cNvPr id="18" name="Group 17">
              <a:extLst>
                <a:ext uri="{FF2B5EF4-FFF2-40B4-BE49-F238E27FC236}">
                  <a16:creationId xmlns:a16="http://schemas.microsoft.com/office/drawing/2014/main" id="{2DBF342D-3DCD-7341-8EA5-A5D13EAA6985}"/>
                </a:ext>
              </a:extLst>
            </p:cNvPr>
            <p:cNvGrpSpPr>
              <a:grpSpLocks noChangeAspect="1"/>
            </p:cNvGrpSpPr>
            <p:nvPr/>
          </p:nvGrpSpPr>
          <p:grpSpPr>
            <a:xfrm>
              <a:off x="7196465" y="609202"/>
              <a:ext cx="579120" cy="914400"/>
              <a:chOff x="4452432" y="680940"/>
              <a:chExt cx="434340" cy="685800"/>
            </a:xfrm>
          </p:grpSpPr>
          <p:pic>
            <p:nvPicPr>
              <p:cNvPr id="19" name="Graphic 18">
                <a:extLst>
                  <a:ext uri="{FF2B5EF4-FFF2-40B4-BE49-F238E27FC236}">
                    <a16:creationId xmlns:a16="http://schemas.microsoft.com/office/drawing/2014/main" id="{FF96D800-FF6C-DF47-871D-1EA2DA3BD8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52432" y="680940"/>
                <a:ext cx="434340" cy="685800"/>
              </a:xfrm>
              <a:prstGeom prst="rect">
                <a:avLst/>
              </a:prstGeom>
            </p:spPr>
          </p:pic>
          <p:pic>
            <p:nvPicPr>
              <p:cNvPr id="20" name="Graphic 19">
                <a:extLst>
                  <a:ext uri="{FF2B5EF4-FFF2-40B4-BE49-F238E27FC236}">
                    <a16:creationId xmlns:a16="http://schemas.microsoft.com/office/drawing/2014/main" id="{3F36792A-90E4-6A4C-9853-CED7FDA48AF9}"/>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t="57500"/>
              <a:stretch/>
            </p:blipFill>
            <p:spPr>
              <a:xfrm>
                <a:off x="4452432" y="1070080"/>
                <a:ext cx="434340" cy="291465"/>
              </a:xfrm>
              <a:prstGeom prst="rect">
                <a:avLst/>
              </a:prstGeom>
            </p:spPr>
          </p:pic>
        </p:grpSp>
        <p:sp>
          <p:nvSpPr>
            <p:cNvPr id="21" name="Text Box 40">
              <a:extLst>
                <a:ext uri="{FF2B5EF4-FFF2-40B4-BE49-F238E27FC236}">
                  <a16:creationId xmlns:a16="http://schemas.microsoft.com/office/drawing/2014/main" id="{64856FBD-F498-424A-B811-DF98C85FA792}"/>
                </a:ext>
              </a:extLst>
            </p:cNvPr>
            <p:cNvSpPr txBox="1"/>
            <p:nvPr/>
          </p:nvSpPr>
          <p:spPr>
            <a:xfrm>
              <a:off x="6606543" y="1515438"/>
              <a:ext cx="1758964"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50 mL Middlebrook 7H9</a:t>
              </a:r>
            </a:p>
          </p:txBody>
        </p:sp>
      </p:grpSp>
      <p:cxnSp>
        <p:nvCxnSpPr>
          <p:cNvPr id="23" name="Straight Arrow Connector 22">
            <a:extLst>
              <a:ext uri="{FF2B5EF4-FFF2-40B4-BE49-F238E27FC236}">
                <a16:creationId xmlns:a16="http://schemas.microsoft.com/office/drawing/2014/main" id="{C791E592-92F1-9A44-BE04-713E0EBF39AA}"/>
              </a:ext>
            </a:extLst>
          </p:cNvPr>
          <p:cNvCxnSpPr/>
          <p:nvPr/>
        </p:nvCxnSpPr>
        <p:spPr>
          <a:xfrm>
            <a:off x="9147245" y="1202324"/>
            <a:ext cx="914400" cy="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4" name="Text Box 40">
            <a:extLst>
              <a:ext uri="{FF2B5EF4-FFF2-40B4-BE49-F238E27FC236}">
                <a16:creationId xmlns:a16="http://schemas.microsoft.com/office/drawing/2014/main" id="{D940E49B-D2BA-554E-A06A-D916B96491D2}"/>
              </a:ext>
            </a:extLst>
          </p:cNvPr>
          <p:cNvSpPr txBox="1"/>
          <p:nvPr/>
        </p:nvSpPr>
        <p:spPr>
          <a:xfrm>
            <a:off x="9321967" y="794758"/>
            <a:ext cx="564956"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Pellet</a:t>
            </a:r>
          </a:p>
        </p:txBody>
      </p:sp>
      <p:grpSp>
        <p:nvGrpSpPr>
          <p:cNvPr id="34" name="Group 33">
            <a:extLst>
              <a:ext uri="{FF2B5EF4-FFF2-40B4-BE49-F238E27FC236}">
                <a16:creationId xmlns:a16="http://schemas.microsoft.com/office/drawing/2014/main" id="{52C559D6-A6F8-E94A-9B9B-C73FFD1CEF3F}"/>
              </a:ext>
            </a:extLst>
          </p:cNvPr>
          <p:cNvGrpSpPr/>
          <p:nvPr/>
        </p:nvGrpSpPr>
        <p:grpSpPr>
          <a:xfrm>
            <a:off x="10819307" y="859423"/>
            <a:ext cx="349223" cy="685800"/>
            <a:chOff x="10288223" y="806584"/>
            <a:chExt cx="349223" cy="685800"/>
          </a:xfrm>
        </p:grpSpPr>
        <p:sp>
          <p:nvSpPr>
            <p:cNvPr id="26" name="Pentagon 25">
              <a:extLst>
                <a:ext uri="{FF2B5EF4-FFF2-40B4-BE49-F238E27FC236}">
                  <a16:creationId xmlns:a16="http://schemas.microsoft.com/office/drawing/2014/main" id="{305EC4EE-8407-2844-BC5B-6E3E36D1B5AC}"/>
                </a:ext>
              </a:extLst>
            </p:cNvPr>
            <p:cNvSpPr/>
            <p:nvPr/>
          </p:nvSpPr>
          <p:spPr>
            <a:xfrm rot="5400000">
              <a:off x="10119935" y="974872"/>
              <a:ext cx="685800" cy="349223"/>
            </a:xfrm>
            <a:prstGeom prst="homePlate">
              <a:avLst/>
            </a:prstGeom>
            <a:solidFill>
              <a:schemeClr val="accent4">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 name="Chord 29">
              <a:extLst>
                <a:ext uri="{FF2B5EF4-FFF2-40B4-BE49-F238E27FC236}">
                  <a16:creationId xmlns:a16="http://schemas.microsoft.com/office/drawing/2014/main" id="{CD80AB64-6DA4-384F-9E0A-4F782BDACD76}"/>
                </a:ext>
              </a:extLst>
            </p:cNvPr>
            <p:cNvSpPr/>
            <p:nvPr/>
          </p:nvSpPr>
          <p:spPr>
            <a:xfrm rot="3880147">
              <a:off x="10464338" y="1339832"/>
              <a:ext cx="79387" cy="133543"/>
            </a:xfrm>
            <a:prstGeom prst="chord">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B0D31CA8-147D-E548-B3E3-E618B07D05EB}"/>
              </a:ext>
            </a:extLst>
          </p:cNvPr>
          <p:cNvGrpSpPr/>
          <p:nvPr/>
        </p:nvGrpSpPr>
        <p:grpSpPr>
          <a:xfrm>
            <a:off x="4286388" y="2522940"/>
            <a:ext cx="349223" cy="685800"/>
            <a:chOff x="3795566" y="2996873"/>
            <a:chExt cx="349223" cy="685800"/>
          </a:xfrm>
        </p:grpSpPr>
        <p:sp>
          <p:nvSpPr>
            <p:cNvPr id="31" name="Pentagon 30">
              <a:extLst>
                <a:ext uri="{FF2B5EF4-FFF2-40B4-BE49-F238E27FC236}">
                  <a16:creationId xmlns:a16="http://schemas.microsoft.com/office/drawing/2014/main" id="{EBF6D9E8-ED95-864F-8550-99CD6C8E36A9}"/>
                </a:ext>
              </a:extLst>
            </p:cNvPr>
            <p:cNvSpPr/>
            <p:nvPr/>
          </p:nvSpPr>
          <p:spPr>
            <a:xfrm rot="5400000">
              <a:off x="3627278" y="3165161"/>
              <a:ext cx="685800" cy="349223"/>
            </a:xfrm>
            <a:prstGeom prst="homePlate">
              <a:avLst/>
            </a:prstGeom>
            <a:solidFill>
              <a:srgbClr val="00B0F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2" name="Chord 31">
              <a:extLst>
                <a:ext uri="{FF2B5EF4-FFF2-40B4-BE49-F238E27FC236}">
                  <a16:creationId xmlns:a16="http://schemas.microsoft.com/office/drawing/2014/main" id="{3ED9B94B-55D1-7D46-8679-40A984324E98}"/>
                </a:ext>
              </a:extLst>
            </p:cNvPr>
            <p:cNvSpPr/>
            <p:nvPr/>
          </p:nvSpPr>
          <p:spPr>
            <a:xfrm rot="3880147">
              <a:off x="3971681" y="3530121"/>
              <a:ext cx="79387" cy="133543"/>
            </a:xfrm>
            <a:prstGeom prst="chord">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5" name="Straight Arrow Connector 34">
            <a:extLst>
              <a:ext uri="{FF2B5EF4-FFF2-40B4-BE49-F238E27FC236}">
                <a16:creationId xmlns:a16="http://schemas.microsoft.com/office/drawing/2014/main" id="{1C507B67-C5F2-144A-A42F-5D4BB49E9B8A}"/>
              </a:ext>
            </a:extLst>
          </p:cNvPr>
          <p:cNvCxnSpPr/>
          <p:nvPr/>
        </p:nvCxnSpPr>
        <p:spPr>
          <a:xfrm>
            <a:off x="2171988" y="2865840"/>
            <a:ext cx="914400" cy="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6" name="Text Box 40">
            <a:extLst>
              <a:ext uri="{FF2B5EF4-FFF2-40B4-BE49-F238E27FC236}">
                <a16:creationId xmlns:a16="http://schemas.microsoft.com/office/drawing/2014/main" id="{E49B9738-B0DF-4148-B59F-CEFE18D1369A}"/>
              </a:ext>
            </a:extLst>
          </p:cNvPr>
          <p:cNvSpPr txBox="1"/>
          <p:nvPr/>
        </p:nvSpPr>
        <p:spPr>
          <a:xfrm>
            <a:off x="1426621" y="2464759"/>
            <a:ext cx="2387064"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Resuspend in 50 mL sterile tap H</a:t>
            </a:r>
            <a:r>
              <a:rPr lang="en-US" sz="1200" baseline="-25000" dirty="0">
                <a:effectLst/>
                <a:latin typeface="Times New Roman" panose="02020603050405020304" pitchFamily="18" charset="0"/>
                <a:ea typeface="Calibri" panose="020F0502020204030204" pitchFamily="34" charset="0"/>
                <a:cs typeface="Times New Roman" panose="02020603050405020304" pitchFamily="18" charset="0"/>
              </a:rPr>
              <a:t>2</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O</a:t>
            </a:r>
          </a:p>
        </p:txBody>
      </p:sp>
      <p:cxnSp>
        <p:nvCxnSpPr>
          <p:cNvPr id="37" name="Straight Arrow Connector 36">
            <a:extLst>
              <a:ext uri="{FF2B5EF4-FFF2-40B4-BE49-F238E27FC236}">
                <a16:creationId xmlns:a16="http://schemas.microsoft.com/office/drawing/2014/main" id="{7E895854-BE42-854D-8781-341E3ECD2394}"/>
              </a:ext>
            </a:extLst>
          </p:cNvPr>
          <p:cNvCxnSpPr/>
          <p:nvPr/>
        </p:nvCxnSpPr>
        <p:spPr>
          <a:xfrm>
            <a:off x="5473305" y="2856086"/>
            <a:ext cx="914400" cy="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8" name="Text Box 40">
            <a:extLst>
              <a:ext uri="{FF2B5EF4-FFF2-40B4-BE49-F238E27FC236}">
                <a16:creationId xmlns:a16="http://schemas.microsoft.com/office/drawing/2014/main" id="{895074F0-FC7A-2A4F-8007-CB76CBE39851}"/>
              </a:ext>
            </a:extLst>
          </p:cNvPr>
          <p:cNvSpPr txBox="1"/>
          <p:nvPr/>
        </p:nvSpPr>
        <p:spPr>
          <a:xfrm>
            <a:off x="5087569" y="2464759"/>
            <a:ext cx="1685871"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Incubate 7 days at 37 </a:t>
            </a:r>
            <a:r>
              <a:rPr lang="en-US" sz="1200" baseline="30000" dirty="0" err="1">
                <a:effectLst/>
                <a:latin typeface="Times New Roman" panose="02020603050405020304" pitchFamily="18" charset="0"/>
                <a:ea typeface="Calibri" panose="020F0502020204030204" pitchFamily="34" charset="0"/>
                <a:cs typeface="Times New Roman" panose="02020603050405020304" pitchFamily="18" charset="0"/>
              </a:rPr>
              <a:t>o</a:t>
            </a:r>
            <a:r>
              <a:rPr lang="en-US" sz="1200" dirty="0" err="1">
                <a:effectLst/>
                <a:latin typeface="Times New Roman" panose="02020603050405020304" pitchFamily="18" charset="0"/>
                <a:ea typeface="Calibri" panose="020F0502020204030204" pitchFamily="34" charset="0"/>
                <a:cs typeface="Times New Roman" panose="02020603050405020304" pitchFamily="18" charset="0"/>
              </a:rPr>
              <a:t>C</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1" name="Picture 50">
            <a:extLst>
              <a:ext uri="{FF2B5EF4-FFF2-40B4-BE49-F238E27FC236}">
                <a16:creationId xmlns:a16="http://schemas.microsoft.com/office/drawing/2014/main" id="{013F1077-46F1-634D-B531-B6750EF7793E}"/>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7875033" y="1199132"/>
            <a:ext cx="274320" cy="274320"/>
          </a:xfrm>
          <a:prstGeom prst="rect">
            <a:avLst/>
          </a:prstGeom>
        </p:spPr>
      </p:pic>
      <p:grpSp>
        <p:nvGrpSpPr>
          <p:cNvPr id="55" name="Group 54">
            <a:extLst>
              <a:ext uri="{FF2B5EF4-FFF2-40B4-BE49-F238E27FC236}">
                <a16:creationId xmlns:a16="http://schemas.microsoft.com/office/drawing/2014/main" id="{8A212633-4CD0-A943-835B-F4DA1BAC32D8}"/>
              </a:ext>
            </a:extLst>
          </p:cNvPr>
          <p:cNvGrpSpPr/>
          <p:nvPr/>
        </p:nvGrpSpPr>
        <p:grpSpPr>
          <a:xfrm>
            <a:off x="7132535" y="2040965"/>
            <a:ext cx="3245644" cy="1197610"/>
            <a:chOff x="6295045" y="2982931"/>
            <a:chExt cx="3245644" cy="1197610"/>
          </a:xfrm>
        </p:grpSpPr>
        <p:grpSp>
          <p:nvGrpSpPr>
            <p:cNvPr id="41" name="Group 40">
              <a:extLst>
                <a:ext uri="{FF2B5EF4-FFF2-40B4-BE49-F238E27FC236}">
                  <a16:creationId xmlns:a16="http://schemas.microsoft.com/office/drawing/2014/main" id="{431E5E5A-BDE7-E74C-93D9-3D6F95D2CA00}"/>
                </a:ext>
              </a:extLst>
            </p:cNvPr>
            <p:cNvGrpSpPr/>
            <p:nvPr/>
          </p:nvGrpSpPr>
          <p:grpSpPr>
            <a:xfrm>
              <a:off x="6509768" y="2982931"/>
              <a:ext cx="579120" cy="914400"/>
              <a:chOff x="6509768" y="2943603"/>
              <a:chExt cx="579120" cy="914400"/>
            </a:xfrm>
          </p:grpSpPr>
          <p:pic>
            <p:nvPicPr>
              <p:cNvPr id="39" name="Graphic 38">
                <a:extLst>
                  <a:ext uri="{FF2B5EF4-FFF2-40B4-BE49-F238E27FC236}">
                    <a16:creationId xmlns:a16="http://schemas.microsoft.com/office/drawing/2014/main" id="{ED044C9D-B465-644C-B69F-D2257602C4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09768" y="2943603"/>
                <a:ext cx="579120" cy="914400"/>
              </a:xfrm>
              <a:prstGeom prst="rect">
                <a:avLst/>
              </a:prstGeom>
            </p:spPr>
          </p:pic>
          <p:pic>
            <p:nvPicPr>
              <p:cNvPr id="40" name="Graphic 39">
                <a:extLst>
                  <a:ext uri="{FF2B5EF4-FFF2-40B4-BE49-F238E27FC236}">
                    <a16:creationId xmlns:a16="http://schemas.microsoft.com/office/drawing/2014/main" id="{143630C9-5096-8645-AAC5-9ADDFD9743D4}"/>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t="57500"/>
              <a:stretch/>
            </p:blipFill>
            <p:spPr>
              <a:xfrm>
                <a:off x="6509768" y="3462456"/>
                <a:ext cx="579120" cy="388620"/>
              </a:xfrm>
              <a:prstGeom prst="rect">
                <a:avLst/>
              </a:prstGeom>
            </p:spPr>
          </p:pic>
        </p:grpSp>
        <p:grpSp>
          <p:nvGrpSpPr>
            <p:cNvPr id="42" name="Group 41">
              <a:extLst>
                <a:ext uri="{FF2B5EF4-FFF2-40B4-BE49-F238E27FC236}">
                  <a16:creationId xmlns:a16="http://schemas.microsoft.com/office/drawing/2014/main" id="{D631EB1E-CD91-6A43-9424-0BBCFB107EA7}"/>
                </a:ext>
              </a:extLst>
            </p:cNvPr>
            <p:cNvGrpSpPr/>
            <p:nvPr/>
          </p:nvGrpSpPr>
          <p:grpSpPr>
            <a:xfrm>
              <a:off x="7637021" y="2984627"/>
              <a:ext cx="579120" cy="914400"/>
              <a:chOff x="6509768" y="2943603"/>
              <a:chExt cx="579120" cy="914400"/>
            </a:xfrm>
          </p:grpSpPr>
          <p:pic>
            <p:nvPicPr>
              <p:cNvPr id="43" name="Graphic 42">
                <a:extLst>
                  <a:ext uri="{FF2B5EF4-FFF2-40B4-BE49-F238E27FC236}">
                    <a16:creationId xmlns:a16="http://schemas.microsoft.com/office/drawing/2014/main" id="{B8B908CE-5180-4941-9A14-93506AF8E2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09768" y="2943603"/>
                <a:ext cx="579120" cy="914400"/>
              </a:xfrm>
              <a:prstGeom prst="rect">
                <a:avLst/>
              </a:prstGeom>
            </p:spPr>
          </p:pic>
          <p:pic>
            <p:nvPicPr>
              <p:cNvPr id="44" name="Graphic 43">
                <a:extLst>
                  <a:ext uri="{FF2B5EF4-FFF2-40B4-BE49-F238E27FC236}">
                    <a16:creationId xmlns:a16="http://schemas.microsoft.com/office/drawing/2014/main" id="{7863108F-0E8B-3942-A578-2B10AFF0957C}"/>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t="57500"/>
              <a:stretch/>
            </p:blipFill>
            <p:spPr>
              <a:xfrm>
                <a:off x="6509768" y="3462456"/>
                <a:ext cx="579120" cy="388620"/>
              </a:xfrm>
              <a:prstGeom prst="rect">
                <a:avLst/>
              </a:prstGeom>
            </p:spPr>
          </p:pic>
        </p:grpSp>
        <p:grpSp>
          <p:nvGrpSpPr>
            <p:cNvPr id="45" name="Group 44">
              <a:extLst>
                <a:ext uri="{FF2B5EF4-FFF2-40B4-BE49-F238E27FC236}">
                  <a16:creationId xmlns:a16="http://schemas.microsoft.com/office/drawing/2014/main" id="{DB8EDF6F-6268-C84F-B1BE-CBA4E5A3C7EE}"/>
                </a:ext>
              </a:extLst>
            </p:cNvPr>
            <p:cNvGrpSpPr/>
            <p:nvPr/>
          </p:nvGrpSpPr>
          <p:grpSpPr>
            <a:xfrm>
              <a:off x="8764274" y="2982931"/>
              <a:ext cx="579120" cy="914400"/>
              <a:chOff x="6509768" y="2943603"/>
              <a:chExt cx="579120" cy="914400"/>
            </a:xfrm>
          </p:grpSpPr>
          <p:pic>
            <p:nvPicPr>
              <p:cNvPr id="46" name="Graphic 45">
                <a:extLst>
                  <a:ext uri="{FF2B5EF4-FFF2-40B4-BE49-F238E27FC236}">
                    <a16:creationId xmlns:a16="http://schemas.microsoft.com/office/drawing/2014/main" id="{BA538342-7EFB-C94E-8956-4C927E5A942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09768" y="2943603"/>
                <a:ext cx="579120" cy="914400"/>
              </a:xfrm>
              <a:prstGeom prst="rect">
                <a:avLst/>
              </a:prstGeom>
            </p:spPr>
          </p:pic>
          <p:pic>
            <p:nvPicPr>
              <p:cNvPr id="47" name="Graphic 46">
                <a:extLst>
                  <a:ext uri="{FF2B5EF4-FFF2-40B4-BE49-F238E27FC236}">
                    <a16:creationId xmlns:a16="http://schemas.microsoft.com/office/drawing/2014/main" id="{C3F50C62-A3DD-F14A-A877-D32CEABB54D6}"/>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t="57500"/>
              <a:stretch/>
            </p:blipFill>
            <p:spPr>
              <a:xfrm>
                <a:off x="6509768" y="3462456"/>
                <a:ext cx="579120" cy="388620"/>
              </a:xfrm>
              <a:prstGeom prst="rect">
                <a:avLst/>
              </a:prstGeom>
            </p:spPr>
          </p:pic>
        </p:grpSp>
        <p:sp>
          <p:nvSpPr>
            <p:cNvPr id="48" name="Text Box 37">
              <a:extLst>
                <a:ext uri="{FF2B5EF4-FFF2-40B4-BE49-F238E27FC236}">
                  <a16:creationId xmlns:a16="http://schemas.microsoft.com/office/drawing/2014/main" id="{6D425E2E-CB5C-714C-A041-2226C2DBE734}"/>
                </a:ext>
              </a:extLst>
            </p:cNvPr>
            <p:cNvSpPr txBox="1"/>
            <p:nvPr/>
          </p:nvSpPr>
          <p:spPr>
            <a:xfrm>
              <a:off x="6295045" y="3893617"/>
              <a:ext cx="1008565"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abscessus</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9" name="Text Box 39">
              <a:extLst>
                <a:ext uri="{FF2B5EF4-FFF2-40B4-BE49-F238E27FC236}">
                  <a16:creationId xmlns:a16="http://schemas.microsoft.com/office/drawing/2014/main" id="{BD1C0E0D-B3AB-F149-86CC-9EB82CDC7DE6}"/>
                </a:ext>
              </a:extLst>
            </p:cNvPr>
            <p:cNvSpPr txBox="1"/>
            <p:nvPr/>
          </p:nvSpPr>
          <p:spPr>
            <a:xfrm>
              <a:off x="7542281" y="3897331"/>
              <a:ext cx="768600"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avium</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0" name="Text Box 40">
              <a:extLst>
                <a:ext uri="{FF2B5EF4-FFF2-40B4-BE49-F238E27FC236}">
                  <a16:creationId xmlns:a16="http://schemas.microsoft.com/office/drawing/2014/main" id="{B0CC48F7-6040-B848-A19A-5FD8BA0F54DE}"/>
                </a:ext>
              </a:extLst>
            </p:cNvPr>
            <p:cNvSpPr txBox="1"/>
            <p:nvPr/>
          </p:nvSpPr>
          <p:spPr>
            <a:xfrm>
              <a:off x="8566979" y="3897331"/>
              <a:ext cx="973710"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t>
              </a:r>
              <a:r>
                <a:rPr lang="en-US" sz="1200" i="1" dirty="0">
                  <a:latin typeface="Times New Roman" panose="02020603050405020304" pitchFamily="18" charset="0"/>
                  <a:ea typeface="Calibri" panose="020F0502020204030204" pitchFamily="34" charset="0"/>
                  <a:cs typeface="Times New Roman" panose="02020603050405020304" pitchFamily="18" charset="0"/>
                </a:rPr>
                <a:t>chimaera</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2" name="Picture 51">
              <a:extLst>
                <a:ext uri="{FF2B5EF4-FFF2-40B4-BE49-F238E27FC236}">
                  <a16:creationId xmlns:a16="http://schemas.microsoft.com/office/drawing/2014/main" id="{E117DE20-908F-B742-8DBD-99CFCCEFAAC1}"/>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6662167" y="3558871"/>
              <a:ext cx="274320" cy="274320"/>
            </a:xfrm>
            <a:prstGeom prst="rect">
              <a:avLst/>
            </a:prstGeom>
          </p:spPr>
        </p:pic>
        <p:pic>
          <p:nvPicPr>
            <p:cNvPr id="53" name="Picture 52">
              <a:extLst>
                <a:ext uri="{FF2B5EF4-FFF2-40B4-BE49-F238E27FC236}">
                  <a16:creationId xmlns:a16="http://schemas.microsoft.com/office/drawing/2014/main" id="{129CC555-AAC4-024C-B694-C4A94137C026}"/>
                </a:ext>
              </a:extLst>
            </p:cNvPr>
            <p:cNvPicPr>
              <a:picLocks noChangeAspect="1"/>
            </p:cNvPicPr>
            <p:nvPr/>
          </p:nvPicPr>
          <p:blipFill>
            <a:blip r:embed="rId7">
              <a:extLst>
                <a:ext uri="{BEBA8EAE-BF5A-486C-A8C5-ECC9F3942E4B}">
                  <a14:imgProps xmlns:a14="http://schemas.microsoft.com/office/drawing/2010/main">
                    <a14:imgLayer r:embed="rId11">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7794658" y="3558871"/>
              <a:ext cx="274320" cy="274320"/>
            </a:xfrm>
            <a:prstGeom prst="rect">
              <a:avLst/>
            </a:prstGeom>
          </p:spPr>
        </p:pic>
        <p:pic>
          <p:nvPicPr>
            <p:cNvPr id="54" name="Picture 53">
              <a:extLst>
                <a:ext uri="{FF2B5EF4-FFF2-40B4-BE49-F238E27FC236}">
                  <a16:creationId xmlns:a16="http://schemas.microsoft.com/office/drawing/2014/main" id="{564DC8A0-BE92-B341-961E-373B97A25647}"/>
                </a:ext>
              </a:extLst>
            </p:cNvPr>
            <p:cNvPicPr>
              <a:picLocks noChangeAspect="1"/>
            </p:cNvPicPr>
            <p:nvPr/>
          </p:nvPicPr>
          <p:blipFill>
            <a:blip r:embed="rId7">
              <a:extLst>
                <a:ext uri="{BEBA8EAE-BF5A-486C-A8C5-ECC9F3942E4B}">
                  <a14:imgProps xmlns:a14="http://schemas.microsoft.com/office/drawing/2010/main">
                    <a14:imgLayer r:embed="rId11">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8916674" y="3558713"/>
              <a:ext cx="274320" cy="274320"/>
            </a:xfrm>
            <a:prstGeom prst="rect">
              <a:avLst/>
            </a:prstGeom>
          </p:spPr>
        </p:pic>
      </p:grpSp>
      <p:grpSp>
        <p:nvGrpSpPr>
          <p:cNvPr id="57" name="Group 56">
            <a:extLst>
              <a:ext uri="{FF2B5EF4-FFF2-40B4-BE49-F238E27FC236}">
                <a16:creationId xmlns:a16="http://schemas.microsoft.com/office/drawing/2014/main" id="{ADF7DA05-3D0E-FE4E-A05C-9AA8CB80579B}"/>
              </a:ext>
            </a:extLst>
          </p:cNvPr>
          <p:cNvGrpSpPr/>
          <p:nvPr/>
        </p:nvGrpSpPr>
        <p:grpSpPr>
          <a:xfrm>
            <a:off x="2170369" y="3900523"/>
            <a:ext cx="579120" cy="914400"/>
            <a:chOff x="6509768" y="2943603"/>
            <a:chExt cx="579120" cy="914400"/>
          </a:xfrm>
        </p:grpSpPr>
        <p:pic>
          <p:nvPicPr>
            <p:cNvPr id="70" name="Graphic 69">
              <a:extLst>
                <a:ext uri="{FF2B5EF4-FFF2-40B4-BE49-F238E27FC236}">
                  <a16:creationId xmlns:a16="http://schemas.microsoft.com/office/drawing/2014/main" id="{A8954B38-539A-8442-BEBD-CB61F61F8BE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09768" y="2943603"/>
              <a:ext cx="579120" cy="914400"/>
            </a:xfrm>
            <a:prstGeom prst="rect">
              <a:avLst/>
            </a:prstGeom>
          </p:spPr>
        </p:pic>
        <p:pic>
          <p:nvPicPr>
            <p:cNvPr id="71" name="Graphic 70">
              <a:extLst>
                <a:ext uri="{FF2B5EF4-FFF2-40B4-BE49-F238E27FC236}">
                  <a16:creationId xmlns:a16="http://schemas.microsoft.com/office/drawing/2014/main" id="{98BEAF2F-26B5-0B40-8B7A-DE78BFD43341}"/>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t="57500"/>
            <a:stretch/>
          </p:blipFill>
          <p:spPr>
            <a:xfrm>
              <a:off x="6509768" y="3462456"/>
              <a:ext cx="579120" cy="388620"/>
            </a:xfrm>
            <a:prstGeom prst="rect">
              <a:avLst/>
            </a:prstGeom>
          </p:spPr>
        </p:pic>
      </p:grpSp>
      <p:grpSp>
        <p:nvGrpSpPr>
          <p:cNvPr id="58" name="Group 57">
            <a:extLst>
              <a:ext uri="{FF2B5EF4-FFF2-40B4-BE49-F238E27FC236}">
                <a16:creationId xmlns:a16="http://schemas.microsoft.com/office/drawing/2014/main" id="{ED0783E8-251E-6648-B3EB-E55A8F90CEF0}"/>
              </a:ext>
            </a:extLst>
          </p:cNvPr>
          <p:cNvGrpSpPr/>
          <p:nvPr/>
        </p:nvGrpSpPr>
        <p:grpSpPr>
          <a:xfrm>
            <a:off x="3297622" y="3902219"/>
            <a:ext cx="579120" cy="914400"/>
            <a:chOff x="6509768" y="2943603"/>
            <a:chExt cx="579120" cy="914400"/>
          </a:xfrm>
        </p:grpSpPr>
        <p:pic>
          <p:nvPicPr>
            <p:cNvPr id="68" name="Graphic 67">
              <a:extLst>
                <a:ext uri="{FF2B5EF4-FFF2-40B4-BE49-F238E27FC236}">
                  <a16:creationId xmlns:a16="http://schemas.microsoft.com/office/drawing/2014/main" id="{EE084EBB-8A62-384F-B989-9FE9C89042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09768" y="2943603"/>
              <a:ext cx="579120" cy="914400"/>
            </a:xfrm>
            <a:prstGeom prst="rect">
              <a:avLst/>
            </a:prstGeom>
          </p:spPr>
        </p:pic>
        <p:pic>
          <p:nvPicPr>
            <p:cNvPr id="69" name="Graphic 68">
              <a:extLst>
                <a:ext uri="{FF2B5EF4-FFF2-40B4-BE49-F238E27FC236}">
                  <a16:creationId xmlns:a16="http://schemas.microsoft.com/office/drawing/2014/main" id="{F523C9F2-1F09-944D-94E6-687CABF25FF7}"/>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t="57500"/>
            <a:stretch/>
          </p:blipFill>
          <p:spPr>
            <a:xfrm>
              <a:off x="6509768" y="3462456"/>
              <a:ext cx="579120" cy="388620"/>
            </a:xfrm>
            <a:prstGeom prst="rect">
              <a:avLst/>
            </a:prstGeom>
          </p:spPr>
        </p:pic>
      </p:grpSp>
      <p:grpSp>
        <p:nvGrpSpPr>
          <p:cNvPr id="59" name="Group 58">
            <a:extLst>
              <a:ext uri="{FF2B5EF4-FFF2-40B4-BE49-F238E27FC236}">
                <a16:creationId xmlns:a16="http://schemas.microsoft.com/office/drawing/2014/main" id="{0F64CABC-856C-6F4F-A5F6-34B1AE2E146D}"/>
              </a:ext>
            </a:extLst>
          </p:cNvPr>
          <p:cNvGrpSpPr/>
          <p:nvPr/>
        </p:nvGrpSpPr>
        <p:grpSpPr>
          <a:xfrm>
            <a:off x="4424875" y="3900523"/>
            <a:ext cx="579120" cy="914400"/>
            <a:chOff x="6509768" y="2943603"/>
            <a:chExt cx="579120" cy="914400"/>
          </a:xfrm>
        </p:grpSpPr>
        <p:pic>
          <p:nvPicPr>
            <p:cNvPr id="66" name="Graphic 65">
              <a:extLst>
                <a:ext uri="{FF2B5EF4-FFF2-40B4-BE49-F238E27FC236}">
                  <a16:creationId xmlns:a16="http://schemas.microsoft.com/office/drawing/2014/main" id="{666AED17-F52C-7C4D-9144-8275B529446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09768" y="2943603"/>
              <a:ext cx="579120" cy="914400"/>
            </a:xfrm>
            <a:prstGeom prst="rect">
              <a:avLst/>
            </a:prstGeom>
          </p:spPr>
        </p:pic>
        <p:pic>
          <p:nvPicPr>
            <p:cNvPr id="67" name="Graphic 66">
              <a:extLst>
                <a:ext uri="{FF2B5EF4-FFF2-40B4-BE49-F238E27FC236}">
                  <a16:creationId xmlns:a16="http://schemas.microsoft.com/office/drawing/2014/main" id="{4FE9DF7D-1E30-E049-992A-DB4DB7FE2F3C}"/>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t="57500"/>
            <a:stretch/>
          </p:blipFill>
          <p:spPr>
            <a:xfrm>
              <a:off x="6509768" y="3462456"/>
              <a:ext cx="579120" cy="388620"/>
            </a:xfrm>
            <a:prstGeom prst="rect">
              <a:avLst/>
            </a:prstGeom>
          </p:spPr>
        </p:pic>
      </p:grpSp>
      <p:sp>
        <p:nvSpPr>
          <p:cNvPr id="60" name="Text Box 37">
            <a:extLst>
              <a:ext uri="{FF2B5EF4-FFF2-40B4-BE49-F238E27FC236}">
                <a16:creationId xmlns:a16="http://schemas.microsoft.com/office/drawing/2014/main" id="{D8476B5D-DF97-8542-90B9-737122900A3D}"/>
              </a:ext>
            </a:extLst>
          </p:cNvPr>
          <p:cNvSpPr txBox="1"/>
          <p:nvPr/>
        </p:nvSpPr>
        <p:spPr>
          <a:xfrm>
            <a:off x="1955646" y="4811209"/>
            <a:ext cx="1008565"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abscessus</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1" name="Text Box 39">
            <a:extLst>
              <a:ext uri="{FF2B5EF4-FFF2-40B4-BE49-F238E27FC236}">
                <a16:creationId xmlns:a16="http://schemas.microsoft.com/office/drawing/2014/main" id="{F860300C-5A39-7145-B772-4D84C499AF93}"/>
              </a:ext>
            </a:extLst>
          </p:cNvPr>
          <p:cNvSpPr txBox="1"/>
          <p:nvPr/>
        </p:nvSpPr>
        <p:spPr>
          <a:xfrm>
            <a:off x="3202882" y="4814923"/>
            <a:ext cx="768600"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avium</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2" name="Text Box 40">
            <a:extLst>
              <a:ext uri="{FF2B5EF4-FFF2-40B4-BE49-F238E27FC236}">
                <a16:creationId xmlns:a16="http://schemas.microsoft.com/office/drawing/2014/main" id="{9276C965-283E-C94E-A5A1-F7DBBCD2E369}"/>
              </a:ext>
            </a:extLst>
          </p:cNvPr>
          <p:cNvSpPr txBox="1"/>
          <p:nvPr/>
        </p:nvSpPr>
        <p:spPr>
          <a:xfrm>
            <a:off x="4227580" y="4814923"/>
            <a:ext cx="973710"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i="1" dirty="0">
                <a:effectLst/>
                <a:latin typeface="Times New Roman" panose="02020603050405020304" pitchFamily="18" charset="0"/>
                <a:ea typeface="Calibri" panose="020F0502020204030204" pitchFamily="34" charset="0"/>
                <a:cs typeface="Times New Roman" panose="02020603050405020304" pitchFamily="18" charset="0"/>
              </a:rPr>
              <a:t>M. </a:t>
            </a:r>
            <a:r>
              <a:rPr lang="en-US" sz="1200" i="1" dirty="0">
                <a:latin typeface="Times New Roman" panose="02020603050405020304" pitchFamily="18" charset="0"/>
                <a:ea typeface="Calibri" panose="020F0502020204030204" pitchFamily="34" charset="0"/>
                <a:cs typeface="Times New Roman" panose="02020603050405020304" pitchFamily="18" charset="0"/>
              </a:rPr>
              <a:t>chimaera</a:t>
            </a:r>
            <a:endParaRPr lang="en-US" sz="1200" i="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3" name="Picture 62">
            <a:extLst>
              <a:ext uri="{FF2B5EF4-FFF2-40B4-BE49-F238E27FC236}">
                <a16:creationId xmlns:a16="http://schemas.microsoft.com/office/drawing/2014/main" id="{CCAEAD81-891A-3A4F-A891-6490C060F6C2}"/>
              </a:ext>
            </a:extLst>
          </p:cNvPr>
          <p:cNvPicPr>
            <a:picLocks noChangeAspect="1"/>
          </p:cNvPicPr>
          <p:nvPr/>
        </p:nvPicPr>
        <p:blipFill>
          <a:blip r:embed="rId7">
            <a:extLst>
              <a:ext uri="{BEBA8EAE-BF5A-486C-A8C5-ECC9F3942E4B}">
                <a14:imgProps xmlns:a14="http://schemas.microsoft.com/office/drawing/2010/main">
                  <a14:imgLayer r:embed="rId12">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2322768" y="4476463"/>
            <a:ext cx="274320" cy="274320"/>
          </a:xfrm>
          <a:prstGeom prst="rect">
            <a:avLst/>
          </a:prstGeom>
        </p:spPr>
      </p:pic>
      <p:pic>
        <p:nvPicPr>
          <p:cNvPr id="64" name="Picture 63">
            <a:extLst>
              <a:ext uri="{FF2B5EF4-FFF2-40B4-BE49-F238E27FC236}">
                <a16:creationId xmlns:a16="http://schemas.microsoft.com/office/drawing/2014/main" id="{1CA152E8-CCB6-4D48-95B3-6B86E7E86A26}"/>
              </a:ext>
            </a:extLst>
          </p:cNvPr>
          <p:cNvPicPr>
            <a:picLocks noChangeAspect="1"/>
          </p:cNvPicPr>
          <p:nvPr/>
        </p:nvPicPr>
        <p:blipFill>
          <a:blip r:embed="rId7">
            <a:extLst>
              <a:ext uri="{BEBA8EAE-BF5A-486C-A8C5-ECC9F3942E4B}">
                <a14:imgProps xmlns:a14="http://schemas.microsoft.com/office/drawing/2010/main">
                  <a14:imgLayer r:embed="rId13">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3455259" y="4476463"/>
            <a:ext cx="274320" cy="274320"/>
          </a:xfrm>
          <a:prstGeom prst="rect">
            <a:avLst/>
          </a:prstGeom>
        </p:spPr>
      </p:pic>
      <p:pic>
        <p:nvPicPr>
          <p:cNvPr id="65" name="Picture 64">
            <a:extLst>
              <a:ext uri="{FF2B5EF4-FFF2-40B4-BE49-F238E27FC236}">
                <a16:creationId xmlns:a16="http://schemas.microsoft.com/office/drawing/2014/main" id="{E5FFE66E-4A47-CD41-B08A-D4CC989A3009}"/>
              </a:ext>
            </a:extLst>
          </p:cNvPr>
          <p:cNvPicPr>
            <a:picLocks noChangeAspect="1"/>
          </p:cNvPicPr>
          <p:nvPr/>
        </p:nvPicPr>
        <p:blipFill>
          <a:blip r:embed="rId7">
            <a:extLst>
              <a:ext uri="{BEBA8EAE-BF5A-486C-A8C5-ECC9F3942E4B}">
                <a14:imgProps xmlns:a14="http://schemas.microsoft.com/office/drawing/2010/main">
                  <a14:imgLayer r:embed="rId14">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4577275" y="4476305"/>
            <a:ext cx="274320" cy="274320"/>
          </a:xfrm>
          <a:prstGeom prst="rect">
            <a:avLst/>
          </a:prstGeom>
        </p:spPr>
      </p:pic>
      <p:cxnSp>
        <p:nvCxnSpPr>
          <p:cNvPr id="72" name="Straight Arrow Connector 71">
            <a:extLst>
              <a:ext uri="{FF2B5EF4-FFF2-40B4-BE49-F238E27FC236}">
                <a16:creationId xmlns:a16="http://schemas.microsoft.com/office/drawing/2014/main" id="{BF4A0A97-A314-3947-A0D2-19FBCB5CD341}"/>
              </a:ext>
            </a:extLst>
          </p:cNvPr>
          <p:cNvCxnSpPr/>
          <p:nvPr/>
        </p:nvCxnSpPr>
        <p:spPr>
          <a:xfrm>
            <a:off x="6335156" y="4518835"/>
            <a:ext cx="914400" cy="0"/>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73" name="Text Box 40">
            <a:extLst>
              <a:ext uri="{FF2B5EF4-FFF2-40B4-BE49-F238E27FC236}">
                <a16:creationId xmlns:a16="http://schemas.microsoft.com/office/drawing/2014/main" id="{08921FCE-2EFD-C64E-860F-10CD958EBA22}"/>
              </a:ext>
            </a:extLst>
          </p:cNvPr>
          <p:cNvSpPr txBox="1"/>
          <p:nvPr/>
        </p:nvSpPr>
        <p:spPr>
          <a:xfrm>
            <a:off x="5598824" y="4157082"/>
            <a:ext cx="2387064"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Dilute 1:1000 in sterile tap H</a:t>
            </a:r>
            <a:r>
              <a:rPr lang="en-US" sz="1200" baseline="-25000" dirty="0">
                <a:effectLst/>
                <a:latin typeface="Times New Roman" panose="02020603050405020304" pitchFamily="18" charset="0"/>
                <a:ea typeface="Calibri" panose="020F0502020204030204" pitchFamily="34" charset="0"/>
                <a:cs typeface="Times New Roman" panose="02020603050405020304" pitchFamily="18" charset="0"/>
              </a:rPr>
              <a:t>2</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O</a:t>
            </a:r>
          </a:p>
        </p:txBody>
      </p:sp>
      <p:grpSp>
        <p:nvGrpSpPr>
          <p:cNvPr id="78" name="Group 77">
            <a:extLst>
              <a:ext uri="{FF2B5EF4-FFF2-40B4-BE49-F238E27FC236}">
                <a16:creationId xmlns:a16="http://schemas.microsoft.com/office/drawing/2014/main" id="{0E12C86A-FC59-B64A-A3EC-A9348EC10723}"/>
              </a:ext>
            </a:extLst>
          </p:cNvPr>
          <p:cNvGrpSpPr/>
          <p:nvPr/>
        </p:nvGrpSpPr>
        <p:grpSpPr>
          <a:xfrm>
            <a:off x="8580717" y="3623646"/>
            <a:ext cx="1042922" cy="1371600"/>
            <a:chOff x="7929572" y="4878196"/>
            <a:chExt cx="1042922" cy="1371600"/>
          </a:xfrm>
        </p:grpSpPr>
        <p:pic>
          <p:nvPicPr>
            <p:cNvPr id="74" name="Graphic 73">
              <a:extLst>
                <a:ext uri="{FF2B5EF4-FFF2-40B4-BE49-F238E27FC236}">
                  <a16:creationId xmlns:a16="http://schemas.microsoft.com/office/drawing/2014/main" id="{A8AFD51D-2E28-8B4A-9E4E-E107371D3B84}"/>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929572" y="4878196"/>
              <a:ext cx="1042922" cy="1371600"/>
            </a:xfrm>
            <a:prstGeom prst="rect">
              <a:avLst/>
            </a:prstGeom>
          </p:spPr>
        </p:pic>
        <p:pic>
          <p:nvPicPr>
            <p:cNvPr id="75" name="Graphic 74">
              <a:extLst>
                <a:ext uri="{FF2B5EF4-FFF2-40B4-BE49-F238E27FC236}">
                  <a16:creationId xmlns:a16="http://schemas.microsoft.com/office/drawing/2014/main" id="{69D2D4B0-4591-5447-8278-59D1D2B31130}"/>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t="33507"/>
            <a:stretch/>
          </p:blipFill>
          <p:spPr>
            <a:xfrm>
              <a:off x="7929572" y="5335578"/>
              <a:ext cx="1042922" cy="912016"/>
            </a:xfrm>
            <a:prstGeom prst="rect">
              <a:avLst/>
            </a:prstGeom>
          </p:spPr>
        </p:pic>
      </p:grpSp>
      <p:sp>
        <p:nvSpPr>
          <p:cNvPr id="76" name="Text Box 40">
            <a:extLst>
              <a:ext uri="{FF2B5EF4-FFF2-40B4-BE49-F238E27FC236}">
                <a16:creationId xmlns:a16="http://schemas.microsoft.com/office/drawing/2014/main" id="{658694F3-FC93-8E48-AAB5-56C3632838F9}"/>
              </a:ext>
            </a:extLst>
          </p:cNvPr>
          <p:cNvSpPr txBox="1"/>
          <p:nvPr/>
        </p:nvSpPr>
        <p:spPr>
          <a:xfrm>
            <a:off x="7798298" y="4995246"/>
            <a:ext cx="2607759"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MycoCocktail ~ 5x10</a:t>
            </a:r>
            <a:r>
              <a:rPr lang="en-US" sz="1200" baseline="30000" dirty="0">
                <a:effectLst/>
                <a:latin typeface="Times New Roman" panose="02020603050405020304" pitchFamily="18" charset="0"/>
                <a:ea typeface="Calibri" panose="020F0502020204030204" pitchFamily="34" charset="0"/>
                <a:cs typeface="Times New Roman" panose="02020603050405020304" pitchFamily="18" charset="0"/>
              </a:rPr>
              <a:t>4</a:t>
            </a: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 CFU/mL</a:t>
            </a:r>
          </a:p>
          <a:p>
            <a:pPr marL="0" marR="0" algn="ctr">
              <a:spcBef>
                <a:spcPts val="0"/>
              </a:spcBef>
              <a:spcAft>
                <a:spcPts val="0"/>
              </a:spcAft>
            </a:pPr>
            <a:r>
              <a:rPr lang="en-US" sz="1200" i="1" dirty="0">
                <a:latin typeface="Times New Roman" panose="02020603050405020304" pitchFamily="18" charset="0"/>
                <a:ea typeface="Calibri" panose="020F0502020204030204" pitchFamily="34" charset="0"/>
                <a:cs typeface="Times New Roman" panose="02020603050405020304" pitchFamily="18" charset="0"/>
              </a:rPr>
              <a:t>M. </a:t>
            </a:r>
            <a:r>
              <a:rPr lang="en-US" sz="1200" i="1" dirty="0" err="1">
                <a:latin typeface="Times New Roman" panose="02020603050405020304" pitchFamily="18" charset="0"/>
                <a:ea typeface="Calibri" panose="020F0502020204030204" pitchFamily="34" charset="0"/>
                <a:cs typeface="Times New Roman" panose="02020603050405020304" pitchFamily="18" charset="0"/>
              </a:rPr>
              <a:t>abscessus</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i="1" dirty="0">
                <a:latin typeface="Times New Roman" panose="02020603050405020304" pitchFamily="18" charset="0"/>
                <a:ea typeface="Calibri" panose="020F0502020204030204" pitchFamily="34" charset="0"/>
                <a:cs typeface="Times New Roman" panose="02020603050405020304" pitchFamily="18" charset="0"/>
              </a:rPr>
              <a:t>M. avium</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i="1" dirty="0">
                <a:latin typeface="Times New Roman" panose="02020603050405020304" pitchFamily="18" charset="0"/>
                <a:ea typeface="Calibri" panose="020F0502020204030204" pitchFamily="34" charset="0"/>
                <a:cs typeface="Times New Roman" panose="02020603050405020304" pitchFamily="18" charset="0"/>
              </a:rPr>
              <a:t>M. chimaera</a:t>
            </a:r>
            <a:endParaRPr lang="en-US" sz="120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9" name="Picture 78">
            <a:extLst>
              <a:ext uri="{FF2B5EF4-FFF2-40B4-BE49-F238E27FC236}">
                <a16:creationId xmlns:a16="http://schemas.microsoft.com/office/drawing/2014/main" id="{FB9C9318-A92B-5141-B814-72B35203D960}"/>
              </a:ext>
            </a:extLst>
          </p:cNvPr>
          <p:cNvPicPr>
            <a:picLocks noChangeAspect="1"/>
          </p:cNvPicPr>
          <p:nvPr/>
        </p:nvPicPr>
        <p:blipFill>
          <a:blip r:embed="rId7">
            <a:extLst>
              <a:ext uri="{BEBA8EAE-BF5A-486C-A8C5-ECC9F3942E4B}">
                <a14:imgProps xmlns:a14="http://schemas.microsoft.com/office/drawing/2010/main">
                  <a14:imgLayer r:embed="rId19">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8796265" y="4167279"/>
            <a:ext cx="274320" cy="274320"/>
          </a:xfrm>
          <a:prstGeom prst="rect">
            <a:avLst/>
          </a:prstGeom>
        </p:spPr>
      </p:pic>
      <p:pic>
        <p:nvPicPr>
          <p:cNvPr id="81" name="Picture 80">
            <a:extLst>
              <a:ext uri="{FF2B5EF4-FFF2-40B4-BE49-F238E27FC236}">
                <a16:creationId xmlns:a16="http://schemas.microsoft.com/office/drawing/2014/main" id="{7D5446C9-D20D-324F-9A67-F513B83E56C1}"/>
              </a:ext>
            </a:extLst>
          </p:cNvPr>
          <p:cNvPicPr>
            <a:picLocks noChangeAspect="1"/>
          </p:cNvPicPr>
          <p:nvPr/>
        </p:nvPicPr>
        <p:blipFill>
          <a:blip r:embed="rId7">
            <a:extLst>
              <a:ext uri="{BEBA8EAE-BF5A-486C-A8C5-ECC9F3942E4B}">
                <a14:imgProps xmlns:a14="http://schemas.microsoft.com/office/drawing/2010/main">
                  <a14:imgLayer r:embed="rId20">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9161537" y="4661798"/>
            <a:ext cx="274320" cy="274320"/>
          </a:xfrm>
          <a:prstGeom prst="rect">
            <a:avLst/>
          </a:prstGeom>
        </p:spPr>
      </p:pic>
      <p:pic>
        <p:nvPicPr>
          <p:cNvPr id="82" name="Picture 81">
            <a:extLst>
              <a:ext uri="{FF2B5EF4-FFF2-40B4-BE49-F238E27FC236}">
                <a16:creationId xmlns:a16="http://schemas.microsoft.com/office/drawing/2014/main" id="{B56E5907-0A69-3B41-9052-56A0FCF02E04}"/>
              </a:ext>
            </a:extLst>
          </p:cNvPr>
          <p:cNvPicPr>
            <a:picLocks noChangeAspect="1"/>
          </p:cNvPicPr>
          <p:nvPr/>
        </p:nvPicPr>
        <p:blipFill>
          <a:blip r:embed="rId7">
            <a:extLst>
              <a:ext uri="{BEBA8EAE-BF5A-486C-A8C5-ECC9F3942E4B}">
                <a14:imgProps xmlns:a14="http://schemas.microsoft.com/office/drawing/2010/main">
                  <a14:imgLayer r:embed="rId11">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9217797" y="4116152"/>
            <a:ext cx="274320" cy="274320"/>
          </a:xfrm>
          <a:prstGeom prst="rect">
            <a:avLst/>
          </a:prstGeom>
        </p:spPr>
      </p:pic>
      <p:pic>
        <p:nvPicPr>
          <p:cNvPr id="83" name="Picture 82">
            <a:extLst>
              <a:ext uri="{FF2B5EF4-FFF2-40B4-BE49-F238E27FC236}">
                <a16:creationId xmlns:a16="http://schemas.microsoft.com/office/drawing/2014/main" id="{5F467E4D-515A-EE41-855C-9B069998845F}"/>
              </a:ext>
            </a:extLst>
          </p:cNvPr>
          <p:cNvPicPr>
            <a:picLocks noChangeAspect="1"/>
          </p:cNvPicPr>
          <p:nvPr/>
        </p:nvPicPr>
        <p:blipFill>
          <a:blip r:embed="rId7">
            <a:extLst>
              <a:ext uri="{BEBA8EAE-BF5A-486C-A8C5-ECC9F3942E4B}">
                <a14:imgProps xmlns:a14="http://schemas.microsoft.com/office/drawing/2010/main">
                  <a14:imgLayer r:embed="rId11">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9031946" y="4357723"/>
            <a:ext cx="274320" cy="274320"/>
          </a:xfrm>
          <a:prstGeom prst="rect">
            <a:avLst/>
          </a:prstGeom>
        </p:spPr>
      </p:pic>
      <p:pic>
        <p:nvPicPr>
          <p:cNvPr id="84" name="Picture 83">
            <a:extLst>
              <a:ext uri="{FF2B5EF4-FFF2-40B4-BE49-F238E27FC236}">
                <a16:creationId xmlns:a16="http://schemas.microsoft.com/office/drawing/2014/main" id="{B076AEC4-DA62-704D-92EB-EA12A23FD142}"/>
              </a:ext>
            </a:extLst>
          </p:cNvPr>
          <p:cNvPicPr>
            <a:picLocks noChangeAspect="1"/>
          </p:cNvPicPr>
          <p:nvPr/>
        </p:nvPicPr>
        <p:blipFill>
          <a:blip r:embed="rId7">
            <a:extLst>
              <a:ext uri="{BEBA8EAE-BF5A-486C-A8C5-ECC9F3942E4B}">
                <a14:imgProps xmlns:a14="http://schemas.microsoft.com/office/drawing/2010/main">
                  <a14:imgLayer r:embed="rId21">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8770328" y="4600523"/>
            <a:ext cx="274320" cy="274320"/>
          </a:xfrm>
          <a:prstGeom prst="rect">
            <a:avLst/>
          </a:prstGeom>
        </p:spPr>
      </p:pic>
      <p:sp>
        <p:nvSpPr>
          <p:cNvPr id="85" name="TextBox 84">
            <a:extLst>
              <a:ext uri="{FF2B5EF4-FFF2-40B4-BE49-F238E27FC236}">
                <a16:creationId xmlns:a16="http://schemas.microsoft.com/office/drawing/2014/main" id="{D965F9B2-CCE3-BD49-A537-2D32EDE601A2}"/>
              </a:ext>
            </a:extLst>
          </p:cNvPr>
          <p:cNvSpPr txBox="1"/>
          <p:nvPr/>
        </p:nvSpPr>
        <p:spPr>
          <a:xfrm>
            <a:off x="154253" y="6326798"/>
            <a:ext cx="1544012" cy="430887"/>
          </a:xfrm>
          <a:prstGeom prst="rect">
            <a:avLst/>
          </a:prstGeom>
          <a:noFill/>
        </p:spPr>
        <p:txBody>
          <a:bodyPr wrap="none" rtlCol="0">
            <a:spAutoFit/>
          </a:bodyPr>
          <a:lstStyle/>
          <a:p>
            <a:r>
              <a:rPr lang="en-US" sz="1100" dirty="0">
                <a:latin typeface="Times New Roman" panose="02020603050405020304" pitchFamily="18" charset="0"/>
                <a:cs typeface="Times New Roman" panose="02020603050405020304" pitchFamily="18" charset="0"/>
              </a:rPr>
              <a:t>Supplementary Figure 2</a:t>
            </a:r>
          </a:p>
          <a:p>
            <a:r>
              <a:rPr lang="en-US" sz="1100" dirty="0">
                <a:latin typeface="Times New Roman" panose="02020603050405020304" pitchFamily="18" charset="0"/>
                <a:cs typeface="Times New Roman" panose="02020603050405020304" pitchFamily="18" charset="0"/>
              </a:rPr>
              <a:t>Norton, et al </a:t>
            </a:r>
          </a:p>
        </p:txBody>
      </p:sp>
      <p:sp>
        <p:nvSpPr>
          <p:cNvPr id="80" name="TextBox 79">
            <a:extLst>
              <a:ext uri="{FF2B5EF4-FFF2-40B4-BE49-F238E27FC236}">
                <a16:creationId xmlns:a16="http://schemas.microsoft.com/office/drawing/2014/main" id="{BEBA41B5-3F08-CE49-B031-CCFA0AA7A83B}"/>
              </a:ext>
            </a:extLst>
          </p:cNvPr>
          <p:cNvSpPr txBox="1"/>
          <p:nvPr/>
        </p:nvSpPr>
        <p:spPr>
          <a:xfrm>
            <a:off x="4664914" y="347492"/>
            <a:ext cx="1867819"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NTM Culture</a:t>
            </a:r>
          </a:p>
        </p:txBody>
      </p:sp>
      <p:sp>
        <p:nvSpPr>
          <p:cNvPr id="87" name="TextBox 86">
            <a:extLst>
              <a:ext uri="{FF2B5EF4-FFF2-40B4-BE49-F238E27FC236}">
                <a16:creationId xmlns:a16="http://schemas.microsoft.com/office/drawing/2014/main" id="{F6B26591-0DE3-A944-9406-6F271A590452}"/>
              </a:ext>
            </a:extLst>
          </p:cNvPr>
          <p:cNvSpPr txBox="1"/>
          <p:nvPr/>
        </p:nvSpPr>
        <p:spPr>
          <a:xfrm>
            <a:off x="434939" y="5476582"/>
            <a:ext cx="11322121" cy="830997"/>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2</a:t>
            </a:r>
            <a:r>
              <a:rPr lang="en-US" sz="1200" dirty="0">
                <a:latin typeface="Times New Roman" panose="02020603050405020304" pitchFamily="18" charset="0"/>
                <a:cs typeface="Times New Roman" panose="02020603050405020304" pitchFamily="18" charset="0"/>
              </a:rPr>
              <a:t>. Preparation of MycoCocktail.</a:t>
            </a:r>
            <a:r>
              <a:rPr lang="en-US" sz="1200" b="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Stocks of clinical </a:t>
            </a:r>
            <a:r>
              <a:rPr lang="en-US" sz="1200" i="1" dirty="0">
                <a:latin typeface="Times New Roman" panose="02020603050405020304" pitchFamily="18" charset="0"/>
                <a:cs typeface="Times New Roman" panose="02020603050405020304" pitchFamily="18" charset="0"/>
              </a:rPr>
              <a:t>M. abscessus</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M. avium, </a:t>
            </a:r>
            <a:r>
              <a:rPr lang="en-US" sz="1200" dirty="0">
                <a:latin typeface="Times New Roman" panose="02020603050405020304" pitchFamily="18" charset="0"/>
                <a:cs typeface="Times New Roman" panose="02020603050405020304" pitchFamily="18" charset="0"/>
              </a:rPr>
              <a:t>and </a:t>
            </a:r>
            <a:r>
              <a:rPr lang="en-US" sz="1200" i="1" dirty="0">
                <a:latin typeface="Times New Roman" panose="02020603050405020304" pitchFamily="18" charset="0"/>
                <a:cs typeface="Times New Roman" panose="02020603050405020304" pitchFamily="18" charset="0"/>
              </a:rPr>
              <a:t>M. chimaera </a:t>
            </a:r>
            <a:r>
              <a:rPr lang="en-US" sz="1200" dirty="0">
                <a:latin typeface="Times New Roman" panose="02020603050405020304" pitchFamily="18" charset="0"/>
                <a:cs typeface="Times New Roman" panose="02020603050405020304" pitchFamily="18" charset="0"/>
              </a:rPr>
              <a:t>isolates were cultured in 7H9 broth for 3 or 7 days at 37 </a:t>
            </a:r>
            <a:r>
              <a:rPr lang="en-US" sz="1200" dirty="0">
                <a:latin typeface="Times New Roman" panose="02020603050405020304" pitchFamily="18" charset="0"/>
                <a:cs typeface="Times New Roman" panose="02020603050405020304" pitchFamily="18" charset="0"/>
                <a:sym typeface="Symbol" pitchFamily="2" charset="2"/>
              </a:rPr>
              <a:t></a:t>
            </a:r>
            <a:r>
              <a:rPr lang="en-US" sz="1200" dirty="0">
                <a:latin typeface="Times New Roman" panose="02020603050405020304" pitchFamily="18" charset="0"/>
                <a:cs typeface="Times New Roman" panose="02020603050405020304" pitchFamily="18" charset="0"/>
              </a:rPr>
              <a:t>C. Cultures were then pelleted, resuspended in sterile tap water and allowed to incubate for 7 days at 37 </a:t>
            </a:r>
            <a:r>
              <a:rPr lang="en-US" sz="1200" dirty="0">
                <a:latin typeface="Times New Roman" panose="02020603050405020304" pitchFamily="18" charset="0"/>
                <a:cs typeface="Times New Roman" panose="02020603050405020304" pitchFamily="18" charset="0"/>
                <a:sym typeface="Symbol" pitchFamily="2" charset="2"/>
              </a:rPr>
              <a:t></a:t>
            </a:r>
            <a:r>
              <a:rPr lang="en-US" sz="1200" dirty="0">
                <a:latin typeface="Times New Roman" panose="02020603050405020304" pitchFamily="18" charset="0"/>
                <a:cs typeface="Times New Roman" panose="02020603050405020304" pitchFamily="18" charset="0"/>
              </a:rPr>
              <a:t>C to facilitate water acclimation. Water-acclimated cultures were then diluted 1:1000 in sterile tap water to produce a “MycoCocktail” of ~5x104 NTM CFU/</a:t>
            </a:r>
            <a:r>
              <a:rPr lang="en-US" sz="1200" dirty="0" err="1">
                <a:latin typeface="Times New Roman" panose="02020603050405020304" pitchFamily="18" charset="0"/>
                <a:cs typeface="Times New Roman" panose="02020603050405020304" pitchFamily="18" charset="0"/>
              </a:rPr>
              <a:t>mL.</a:t>
            </a:r>
            <a:r>
              <a:rPr lang="en-US" sz="1200" dirty="0">
                <a:latin typeface="Times New Roman" panose="02020603050405020304" pitchFamily="18" charset="0"/>
                <a:cs typeface="Times New Roman" panose="02020603050405020304" pitchFamily="18" charset="0"/>
              </a:rPr>
              <a:t> A modified version of this protocol was used to prepare single-isolate suspensions of </a:t>
            </a:r>
            <a:r>
              <a:rPr lang="en-US" sz="1200" i="1" dirty="0">
                <a:latin typeface="Times New Roman" panose="02020603050405020304" pitchFamily="18" charset="0"/>
                <a:cs typeface="Times New Roman" panose="02020603050405020304" pitchFamily="18" charset="0"/>
              </a:rPr>
              <a:t>M. smegmatis</a:t>
            </a:r>
            <a:r>
              <a:rPr lang="en-US" sz="1200" dirty="0">
                <a:latin typeface="Times New Roman" panose="02020603050405020304" pitchFamily="18" charset="0"/>
                <a:cs typeface="Times New Roman" panose="02020603050405020304" pitchFamily="18" charset="0"/>
              </a:rPr>
              <a:t>, </a:t>
            </a:r>
            <a:r>
              <a:rPr lang="en-US" sz="1200" i="1" dirty="0">
                <a:latin typeface="Times New Roman" panose="02020603050405020304" pitchFamily="18" charset="0"/>
                <a:cs typeface="Times New Roman" panose="02020603050405020304" pitchFamily="18" charset="0"/>
              </a:rPr>
              <a:t>M. abscessus</a:t>
            </a:r>
            <a:r>
              <a:rPr lang="en-US" sz="1200" dirty="0">
                <a:latin typeface="Times New Roman" panose="02020603050405020304" pitchFamily="18" charset="0"/>
                <a:cs typeface="Times New Roman" panose="02020603050405020304" pitchFamily="18" charset="0"/>
              </a:rPr>
              <a:t>, and </a:t>
            </a:r>
            <a:r>
              <a:rPr lang="en-US" sz="1200" i="1" dirty="0">
                <a:latin typeface="Times New Roman" panose="02020603050405020304" pitchFamily="18" charset="0"/>
                <a:cs typeface="Times New Roman" panose="02020603050405020304" pitchFamily="18" charset="0"/>
              </a:rPr>
              <a:t>M. avium </a:t>
            </a:r>
            <a:r>
              <a:rPr lang="en-US" sz="1200" dirty="0">
                <a:latin typeface="Times New Roman" panose="02020603050405020304" pitchFamily="18" charset="0"/>
                <a:cs typeface="Times New Roman" panose="02020603050405020304" pitchFamily="18" charset="0"/>
              </a:rPr>
              <a:t>isolates.</a:t>
            </a:r>
          </a:p>
        </p:txBody>
      </p:sp>
    </p:spTree>
    <p:extLst>
      <p:ext uri="{BB962C8B-B14F-4D97-AF65-F5344CB8AC3E}">
        <p14:creationId xmlns:p14="http://schemas.microsoft.com/office/powerpoint/2010/main" val="1325454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52">
            <a:extLst>
              <a:ext uri="{FF2B5EF4-FFF2-40B4-BE49-F238E27FC236}">
                <a16:creationId xmlns:a16="http://schemas.microsoft.com/office/drawing/2014/main" id="{AAC263B2-679F-974A-8133-17B6CDB7B694}"/>
              </a:ext>
            </a:extLst>
          </p:cNvPr>
          <p:cNvGrpSpPr/>
          <p:nvPr/>
        </p:nvGrpSpPr>
        <p:grpSpPr>
          <a:xfrm>
            <a:off x="6425106" y="728028"/>
            <a:ext cx="3938904" cy="2259965"/>
            <a:chOff x="0" y="0"/>
            <a:chExt cx="3939531" cy="2260258"/>
          </a:xfrm>
        </p:grpSpPr>
        <p:sp>
          <p:nvSpPr>
            <p:cNvPr id="54" name="Rounded Rectangle 53">
              <a:extLst>
                <a:ext uri="{FF2B5EF4-FFF2-40B4-BE49-F238E27FC236}">
                  <a16:creationId xmlns:a16="http://schemas.microsoft.com/office/drawing/2014/main" id="{06DB5671-EEBA-DB40-93FA-760F1A2E122D}"/>
                </a:ext>
              </a:extLst>
            </p:cNvPr>
            <p:cNvSpPr/>
            <p:nvPr/>
          </p:nvSpPr>
          <p:spPr>
            <a:xfrm>
              <a:off x="2899508" y="703384"/>
              <a:ext cx="546735" cy="1100864"/>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5" name="Group 54">
              <a:extLst>
                <a:ext uri="{FF2B5EF4-FFF2-40B4-BE49-F238E27FC236}">
                  <a16:creationId xmlns:a16="http://schemas.microsoft.com/office/drawing/2014/main" id="{2F4D8705-DA6B-1748-B3E0-745EB162EE39}"/>
                </a:ext>
              </a:extLst>
            </p:cNvPr>
            <p:cNvGrpSpPr/>
            <p:nvPr/>
          </p:nvGrpSpPr>
          <p:grpSpPr>
            <a:xfrm>
              <a:off x="0" y="0"/>
              <a:ext cx="3939531" cy="2260258"/>
              <a:chOff x="0" y="0"/>
              <a:chExt cx="3939531" cy="2260258"/>
            </a:xfrm>
          </p:grpSpPr>
          <p:grpSp>
            <p:nvGrpSpPr>
              <p:cNvPr id="56" name="Group 55">
                <a:extLst>
                  <a:ext uri="{FF2B5EF4-FFF2-40B4-BE49-F238E27FC236}">
                    <a16:creationId xmlns:a16="http://schemas.microsoft.com/office/drawing/2014/main" id="{2F710C31-B98F-B04E-8A66-E7B17EB77D10}"/>
                  </a:ext>
                </a:extLst>
              </p:cNvPr>
              <p:cNvGrpSpPr/>
              <p:nvPr/>
            </p:nvGrpSpPr>
            <p:grpSpPr>
              <a:xfrm>
                <a:off x="1117599" y="726830"/>
                <a:ext cx="775337" cy="1036955"/>
                <a:chOff x="0" y="0"/>
                <a:chExt cx="775527" cy="1037483"/>
              </a:xfrm>
            </p:grpSpPr>
            <p:grpSp>
              <p:nvGrpSpPr>
                <p:cNvPr id="81" name="Group 80">
                  <a:extLst>
                    <a:ext uri="{FF2B5EF4-FFF2-40B4-BE49-F238E27FC236}">
                      <a16:creationId xmlns:a16="http://schemas.microsoft.com/office/drawing/2014/main" id="{7D023943-816F-BA4B-9A94-0D0979D8E5B3}"/>
                    </a:ext>
                  </a:extLst>
                </p:cNvPr>
                <p:cNvGrpSpPr/>
                <p:nvPr/>
              </p:nvGrpSpPr>
              <p:grpSpPr>
                <a:xfrm>
                  <a:off x="286718" y="0"/>
                  <a:ext cx="205740" cy="836930"/>
                  <a:chOff x="0" y="0"/>
                  <a:chExt cx="205740" cy="836930"/>
                </a:xfrm>
              </p:grpSpPr>
              <p:sp>
                <p:nvSpPr>
                  <p:cNvPr id="104" name="Snip Same Side Corner Rectangle 103">
                    <a:extLst>
                      <a:ext uri="{FF2B5EF4-FFF2-40B4-BE49-F238E27FC236}">
                        <a16:creationId xmlns:a16="http://schemas.microsoft.com/office/drawing/2014/main" id="{8141E274-CBCB-5244-B155-06EA5971B52C}"/>
                      </a:ext>
                    </a:extLst>
                  </p:cNvPr>
                  <p:cNvSpPr/>
                  <p:nvPr/>
                </p:nvSpPr>
                <p:spPr>
                  <a:xfrm rot="10800000">
                    <a:off x="0" y="0"/>
                    <a:ext cx="205740" cy="265430"/>
                  </a:xfrm>
                  <a:prstGeom prst="snip2Same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105" name="Snip Same Side Corner Rectangle 104">
                    <a:extLst>
                      <a:ext uri="{FF2B5EF4-FFF2-40B4-BE49-F238E27FC236}">
                        <a16:creationId xmlns:a16="http://schemas.microsoft.com/office/drawing/2014/main" id="{E20E1D34-237E-D24C-9412-630642DF036B}"/>
                      </a:ext>
                    </a:extLst>
                  </p:cNvPr>
                  <p:cNvSpPr/>
                  <p:nvPr/>
                </p:nvSpPr>
                <p:spPr>
                  <a:xfrm flipV="1">
                    <a:off x="40640" y="279400"/>
                    <a:ext cx="127635" cy="557530"/>
                  </a:xfrm>
                  <a:prstGeom prst="snip2Same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82" name="Group 81">
                  <a:extLst>
                    <a:ext uri="{FF2B5EF4-FFF2-40B4-BE49-F238E27FC236}">
                      <a16:creationId xmlns:a16="http://schemas.microsoft.com/office/drawing/2014/main" id="{9575A9B8-50E3-7F4B-B7E3-02AEBFE6D067}"/>
                    </a:ext>
                  </a:extLst>
                </p:cNvPr>
                <p:cNvGrpSpPr/>
                <p:nvPr/>
              </p:nvGrpSpPr>
              <p:grpSpPr>
                <a:xfrm>
                  <a:off x="113654" y="831743"/>
                  <a:ext cx="297180" cy="205740"/>
                  <a:chOff x="0" y="0"/>
                  <a:chExt cx="297180" cy="205740"/>
                </a:xfrm>
              </p:grpSpPr>
              <p:cxnSp>
                <p:nvCxnSpPr>
                  <p:cNvPr id="100" name="Straight Connector 99">
                    <a:extLst>
                      <a:ext uri="{FF2B5EF4-FFF2-40B4-BE49-F238E27FC236}">
                        <a16:creationId xmlns:a16="http://schemas.microsoft.com/office/drawing/2014/main" id="{D151E540-4A13-3445-9E0E-C322AEA98971}"/>
                      </a:ext>
                    </a:extLst>
                  </p:cNvPr>
                  <p:cNvCxnSpPr/>
                  <p:nvPr/>
                </p:nvCxnSpPr>
                <p:spPr>
                  <a:xfrm>
                    <a:off x="297180" y="71120"/>
                    <a:ext cx="0" cy="13462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D8E7F65E-8528-4144-830D-BB80A643C5C5}"/>
                      </a:ext>
                    </a:extLst>
                  </p:cNvPr>
                  <p:cNvCxnSpPr/>
                  <p:nvPr/>
                </p:nvCxnSpPr>
                <p:spPr>
                  <a:xfrm flipH="1">
                    <a:off x="193040" y="60960"/>
                    <a:ext cx="50801" cy="11684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7A3FB281-1914-A94B-AFCA-09DADFBBFA6B}"/>
                      </a:ext>
                    </a:extLst>
                  </p:cNvPr>
                  <p:cNvCxnSpPr/>
                  <p:nvPr/>
                </p:nvCxnSpPr>
                <p:spPr>
                  <a:xfrm flipH="1">
                    <a:off x="78740" y="35560"/>
                    <a:ext cx="114300" cy="11430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53D1F879-6A27-8047-97C1-A4E3CE462B64}"/>
                      </a:ext>
                    </a:extLst>
                  </p:cNvPr>
                  <p:cNvCxnSpPr/>
                  <p:nvPr/>
                </p:nvCxnSpPr>
                <p:spPr>
                  <a:xfrm flipH="1">
                    <a:off x="0" y="0"/>
                    <a:ext cx="154940" cy="6604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cxnSp>
              <p:nvCxnSpPr>
                <p:cNvPr id="83" name="Straight Connector 82">
                  <a:extLst>
                    <a:ext uri="{FF2B5EF4-FFF2-40B4-BE49-F238E27FC236}">
                      <a16:creationId xmlns:a16="http://schemas.microsoft.com/office/drawing/2014/main" id="{16938B6F-9195-AD47-B0D0-623E218E54AC}"/>
                    </a:ext>
                  </a:extLst>
                </p:cNvPr>
                <p:cNvCxnSpPr/>
                <p:nvPr/>
              </p:nvCxnSpPr>
              <p:spPr>
                <a:xfrm>
                  <a:off x="436535" y="891153"/>
                  <a:ext cx="46893" cy="11684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A58941C7-65E7-3045-8223-4DA435544718}"/>
                    </a:ext>
                  </a:extLst>
                </p:cNvPr>
                <p:cNvCxnSpPr/>
                <p:nvPr/>
              </p:nvCxnSpPr>
              <p:spPr>
                <a:xfrm>
                  <a:off x="483030" y="865322"/>
                  <a:ext cx="105508" cy="11430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85" name="Group 84">
                  <a:extLst>
                    <a:ext uri="{FF2B5EF4-FFF2-40B4-BE49-F238E27FC236}">
                      <a16:creationId xmlns:a16="http://schemas.microsoft.com/office/drawing/2014/main" id="{24E3C403-8126-3E47-91BE-EF6D921C0978}"/>
                    </a:ext>
                  </a:extLst>
                </p:cNvPr>
                <p:cNvGrpSpPr/>
                <p:nvPr/>
              </p:nvGrpSpPr>
              <p:grpSpPr>
                <a:xfrm>
                  <a:off x="519193" y="266055"/>
                  <a:ext cx="256334" cy="630135"/>
                  <a:chOff x="0" y="0"/>
                  <a:chExt cx="256334" cy="630135"/>
                </a:xfrm>
              </p:grpSpPr>
              <p:cxnSp>
                <p:nvCxnSpPr>
                  <p:cNvPr id="93" name="Straight Connector 92">
                    <a:extLst>
                      <a:ext uri="{FF2B5EF4-FFF2-40B4-BE49-F238E27FC236}">
                        <a16:creationId xmlns:a16="http://schemas.microsoft.com/office/drawing/2014/main" id="{D55A13D0-218B-1B42-9166-FD31C0BA91C8}"/>
                      </a:ext>
                    </a:extLst>
                  </p:cNvPr>
                  <p:cNvCxnSpPr/>
                  <p:nvPr/>
                </p:nvCxnSpPr>
                <p:spPr>
                  <a:xfrm>
                    <a:off x="0" y="564095"/>
                    <a:ext cx="143022" cy="6604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4EDF24E6-4D6A-6D48-8ADA-641986CC934B}"/>
                      </a:ext>
                    </a:extLst>
                  </p:cNvPr>
                  <p:cNvCxnSpPr/>
                  <p:nvPr/>
                </p:nvCxnSpPr>
                <p:spPr>
                  <a:xfrm>
                    <a:off x="28333" y="507428"/>
                    <a:ext cx="220980" cy="53975"/>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E09EF644-3923-6947-972D-18B5BC11C6B7}"/>
                      </a:ext>
                    </a:extLst>
                  </p:cNvPr>
                  <p:cNvCxnSpPr/>
                  <p:nvPr/>
                </p:nvCxnSpPr>
                <p:spPr>
                  <a:xfrm>
                    <a:off x="36060" y="427579"/>
                    <a:ext cx="213360" cy="46355"/>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BB7E753-E579-234F-B767-5ED935E945A6}"/>
                      </a:ext>
                    </a:extLst>
                  </p:cNvPr>
                  <p:cNvCxnSpPr/>
                  <p:nvPr/>
                </p:nvCxnSpPr>
                <p:spPr>
                  <a:xfrm>
                    <a:off x="28333" y="342578"/>
                    <a:ext cx="226060" cy="2032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C503E707-6760-544F-B23F-85A8DC2AD250}"/>
                      </a:ext>
                    </a:extLst>
                  </p:cNvPr>
                  <p:cNvCxnSpPr/>
                  <p:nvPr/>
                </p:nvCxnSpPr>
                <p:spPr>
                  <a:xfrm flipV="1">
                    <a:off x="33485" y="255002"/>
                    <a:ext cx="222250"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C60A709A-2B4D-9848-8504-80BAF45BEAE5}"/>
                      </a:ext>
                    </a:extLst>
                  </p:cNvPr>
                  <p:cNvCxnSpPr/>
                  <p:nvPr/>
                </p:nvCxnSpPr>
                <p:spPr>
                  <a:xfrm flipV="1">
                    <a:off x="30909" y="113335"/>
                    <a:ext cx="225425" cy="51435"/>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7AEE3CD0-74AA-FF4D-8529-88A83241B756}"/>
                      </a:ext>
                    </a:extLst>
                  </p:cNvPr>
                  <p:cNvCxnSpPr/>
                  <p:nvPr/>
                </p:nvCxnSpPr>
                <p:spPr>
                  <a:xfrm flipV="1">
                    <a:off x="30909" y="0"/>
                    <a:ext cx="225425" cy="81915"/>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3E1D636C-2151-8F40-9D36-0098C6C3A524}"/>
                    </a:ext>
                  </a:extLst>
                </p:cNvPr>
                <p:cNvGrpSpPr/>
                <p:nvPr/>
              </p:nvGrpSpPr>
              <p:grpSpPr>
                <a:xfrm flipH="1">
                  <a:off x="0" y="266055"/>
                  <a:ext cx="228001" cy="561403"/>
                  <a:chOff x="28333" y="0"/>
                  <a:chExt cx="228001" cy="561403"/>
                </a:xfrm>
              </p:grpSpPr>
              <p:cxnSp>
                <p:nvCxnSpPr>
                  <p:cNvPr id="87" name="Straight Connector 86">
                    <a:extLst>
                      <a:ext uri="{FF2B5EF4-FFF2-40B4-BE49-F238E27FC236}">
                        <a16:creationId xmlns:a16="http://schemas.microsoft.com/office/drawing/2014/main" id="{605A588A-DD67-6B40-8FB4-426AF033541B}"/>
                      </a:ext>
                    </a:extLst>
                  </p:cNvPr>
                  <p:cNvCxnSpPr/>
                  <p:nvPr/>
                </p:nvCxnSpPr>
                <p:spPr>
                  <a:xfrm>
                    <a:off x="28333" y="507428"/>
                    <a:ext cx="220980" cy="53975"/>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32C7D30F-814E-D748-B771-EF39F799B9C1}"/>
                      </a:ext>
                    </a:extLst>
                  </p:cNvPr>
                  <p:cNvCxnSpPr/>
                  <p:nvPr/>
                </p:nvCxnSpPr>
                <p:spPr>
                  <a:xfrm>
                    <a:off x="36060" y="427579"/>
                    <a:ext cx="213360" cy="46355"/>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4411D67B-EA11-234D-A92B-11A793E08E5D}"/>
                      </a:ext>
                    </a:extLst>
                  </p:cNvPr>
                  <p:cNvCxnSpPr/>
                  <p:nvPr/>
                </p:nvCxnSpPr>
                <p:spPr>
                  <a:xfrm>
                    <a:off x="28333" y="342578"/>
                    <a:ext cx="226060" cy="2032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AD4DADD5-8897-5143-85BD-5E561A21E96D}"/>
                      </a:ext>
                    </a:extLst>
                  </p:cNvPr>
                  <p:cNvCxnSpPr/>
                  <p:nvPr/>
                </p:nvCxnSpPr>
                <p:spPr>
                  <a:xfrm flipV="1">
                    <a:off x="33485" y="255002"/>
                    <a:ext cx="222250"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87526100-5D04-0942-B7FF-AFD6DA982574}"/>
                      </a:ext>
                    </a:extLst>
                  </p:cNvPr>
                  <p:cNvCxnSpPr/>
                  <p:nvPr/>
                </p:nvCxnSpPr>
                <p:spPr>
                  <a:xfrm flipV="1">
                    <a:off x="30909" y="113335"/>
                    <a:ext cx="225425" cy="51435"/>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DF89F237-72FA-CA4D-BFBB-CF5DAE96E0C7}"/>
                      </a:ext>
                    </a:extLst>
                  </p:cNvPr>
                  <p:cNvCxnSpPr/>
                  <p:nvPr/>
                </p:nvCxnSpPr>
                <p:spPr>
                  <a:xfrm flipV="1">
                    <a:off x="30909" y="0"/>
                    <a:ext cx="225425" cy="81915"/>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grpSp>
            <p:nvGrpSpPr>
              <p:cNvPr id="57" name="Group 56">
                <a:extLst>
                  <a:ext uri="{FF2B5EF4-FFF2-40B4-BE49-F238E27FC236}">
                    <a16:creationId xmlns:a16="http://schemas.microsoft.com/office/drawing/2014/main" id="{8C2E1E63-00CA-5546-AD40-29510CF3BC86}"/>
                  </a:ext>
                </a:extLst>
              </p:cNvPr>
              <p:cNvGrpSpPr/>
              <p:nvPr/>
            </p:nvGrpSpPr>
            <p:grpSpPr>
              <a:xfrm>
                <a:off x="226646" y="500184"/>
                <a:ext cx="548640" cy="1290956"/>
                <a:chOff x="0" y="0"/>
                <a:chExt cx="548640" cy="1291169"/>
              </a:xfrm>
            </p:grpSpPr>
            <p:sp>
              <p:nvSpPr>
                <p:cNvPr id="78" name="Rounded Rectangle 77">
                  <a:extLst>
                    <a:ext uri="{FF2B5EF4-FFF2-40B4-BE49-F238E27FC236}">
                      <a16:creationId xmlns:a16="http://schemas.microsoft.com/office/drawing/2014/main" id="{82A364B2-BA73-A04B-B680-EDEE1E4018E3}"/>
                    </a:ext>
                  </a:extLst>
                </p:cNvPr>
                <p:cNvSpPr/>
                <p:nvPr/>
              </p:nvSpPr>
              <p:spPr>
                <a:xfrm>
                  <a:off x="0" y="190123"/>
                  <a:ext cx="546735" cy="1101046"/>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79" name="Rounded Rectangle 78">
                  <a:extLst>
                    <a:ext uri="{FF2B5EF4-FFF2-40B4-BE49-F238E27FC236}">
                      <a16:creationId xmlns:a16="http://schemas.microsoft.com/office/drawing/2014/main" id="{4B9BE19D-D2DF-0845-9382-0A3E24A5A752}"/>
                    </a:ext>
                  </a:extLst>
                </p:cNvPr>
                <p:cNvSpPr/>
                <p:nvPr/>
              </p:nvSpPr>
              <p:spPr>
                <a:xfrm>
                  <a:off x="45268" y="0"/>
                  <a:ext cx="456766" cy="18697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80" name="Round Same Side Corner Rectangle 79">
                  <a:extLst>
                    <a:ext uri="{FF2B5EF4-FFF2-40B4-BE49-F238E27FC236}">
                      <a16:creationId xmlns:a16="http://schemas.microsoft.com/office/drawing/2014/main" id="{73776955-D7EB-774E-9639-F4F6399F044D}"/>
                    </a:ext>
                  </a:extLst>
                </p:cNvPr>
                <p:cNvSpPr/>
                <p:nvPr/>
              </p:nvSpPr>
              <p:spPr>
                <a:xfrm flipV="1">
                  <a:off x="0" y="271604"/>
                  <a:ext cx="548640" cy="1005840"/>
                </a:xfrm>
                <a:prstGeom prst="round2Same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8" name="Round Same Side Corner Rectangle 57">
                <a:extLst>
                  <a:ext uri="{FF2B5EF4-FFF2-40B4-BE49-F238E27FC236}">
                    <a16:creationId xmlns:a16="http://schemas.microsoft.com/office/drawing/2014/main" id="{ED000A35-9EE7-F84F-9FF5-31365B3965D8}"/>
                  </a:ext>
                </a:extLst>
              </p:cNvPr>
              <p:cNvSpPr/>
              <p:nvPr/>
            </p:nvSpPr>
            <p:spPr>
              <a:xfrm flipV="1">
                <a:off x="2899508" y="781538"/>
                <a:ext cx="548640" cy="1005673"/>
              </a:xfrm>
              <a:prstGeom prst="round2Same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59" name="Group 58">
                <a:extLst>
                  <a:ext uri="{FF2B5EF4-FFF2-40B4-BE49-F238E27FC236}">
                    <a16:creationId xmlns:a16="http://schemas.microsoft.com/office/drawing/2014/main" id="{7A64C27E-FB94-E04D-9305-625DE0B13070}"/>
                  </a:ext>
                </a:extLst>
              </p:cNvPr>
              <p:cNvGrpSpPr/>
              <p:nvPr/>
            </p:nvGrpSpPr>
            <p:grpSpPr>
              <a:xfrm>
                <a:off x="2891693" y="484553"/>
                <a:ext cx="548640" cy="1038574"/>
                <a:chOff x="0" y="0"/>
                <a:chExt cx="548640" cy="1038574"/>
              </a:xfrm>
            </p:grpSpPr>
            <p:grpSp>
              <p:nvGrpSpPr>
                <p:cNvPr id="64" name="Group 63">
                  <a:extLst>
                    <a:ext uri="{FF2B5EF4-FFF2-40B4-BE49-F238E27FC236}">
                      <a16:creationId xmlns:a16="http://schemas.microsoft.com/office/drawing/2014/main" id="{24E7A145-9339-E944-99E2-E39B623F53DE}"/>
                    </a:ext>
                  </a:extLst>
                </p:cNvPr>
                <p:cNvGrpSpPr/>
                <p:nvPr/>
              </p:nvGrpSpPr>
              <p:grpSpPr>
                <a:xfrm>
                  <a:off x="171719" y="0"/>
                  <a:ext cx="205740" cy="836930"/>
                  <a:chOff x="0" y="0"/>
                  <a:chExt cx="205740" cy="836930"/>
                </a:xfrm>
              </p:grpSpPr>
              <p:sp>
                <p:nvSpPr>
                  <p:cNvPr id="76" name="Snip Same Side Corner Rectangle 75">
                    <a:extLst>
                      <a:ext uri="{FF2B5EF4-FFF2-40B4-BE49-F238E27FC236}">
                        <a16:creationId xmlns:a16="http://schemas.microsoft.com/office/drawing/2014/main" id="{595C4826-A18A-1F45-8FF5-9A943A479221}"/>
                      </a:ext>
                    </a:extLst>
                  </p:cNvPr>
                  <p:cNvSpPr/>
                  <p:nvPr/>
                </p:nvSpPr>
                <p:spPr>
                  <a:xfrm rot="10800000">
                    <a:off x="0" y="0"/>
                    <a:ext cx="205740" cy="265430"/>
                  </a:xfrm>
                  <a:prstGeom prst="snip2Same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p>
                </p:txBody>
              </p:sp>
              <p:sp>
                <p:nvSpPr>
                  <p:cNvPr id="77" name="Snip Same Side Corner Rectangle 76">
                    <a:extLst>
                      <a:ext uri="{FF2B5EF4-FFF2-40B4-BE49-F238E27FC236}">
                        <a16:creationId xmlns:a16="http://schemas.microsoft.com/office/drawing/2014/main" id="{F1B512DD-2B2D-5A47-A566-ECACE74A30C8}"/>
                      </a:ext>
                    </a:extLst>
                  </p:cNvPr>
                  <p:cNvSpPr/>
                  <p:nvPr/>
                </p:nvSpPr>
                <p:spPr>
                  <a:xfrm flipV="1">
                    <a:off x="40640" y="279400"/>
                    <a:ext cx="127635" cy="557530"/>
                  </a:xfrm>
                  <a:prstGeom prst="snip2Same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65" name="Group 64">
                  <a:extLst>
                    <a:ext uri="{FF2B5EF4-FFF2-40B4-BE49-F238E27FC236}">
                      <a16:creationId xmlns:a16="http://schemas.microsoft.com/office/drawing/2014/main" id="{E9708FA5-9D35-494F-A365-1FA86655BEEE}"/>
                    </a:ext>
                  </a:extLst>
                </p:cNvPr>
                <p:cNvGrpSpPr/>
                <p:nvPr/>
              </p:nvGrpSpPr>
              <p:grpSpPr>
                <a:xfrm>
                  <a:off x="0" y="832834"/>
                  <a:ext cx="548640" cy="205740"/>
                  <a:chOff x="0" y="0"/>
                  <a:chExt cx="594360" cy="205740"/>
                </a:xfrm>
              </p:grpSpPr>
              <p:grpSp>
                <p:nvGrpSpPr>
                  <p:cNvPr id="66" name="Group 65">
                    <a:extLst>
                      <a:ext uri="{FF2B5EF4-FFF2-40B4-BE49-F238E27FC236}">
                        <a16:creationId xmlns:a16="http://schemas.microsoft.com/office/drawing/2014/main" id="{AE444BC4-EADC-8D4D-A852-7C5BB63DA835}"/>
                      </a:ext>
                    </a:extLst>
                  </p:cNvPr>
                  <p:cNvGrpSpPr/>
                  <p:nvPr/>
                </p:nvGrpSpPr>
                <p:grpSpPr>
                  <a:xfrm>
                    <a:off x="0" y="0"/>
                    <a:ext cx="297180" cy="205740"/>
                    <a:chOff x="0" y="0"/>
                    <a:chExt cx="297180" cy="205740"/>
                  </a:xfrm>
                </p:grpSpPr>
                <p:cxnSp>
                  <p:nvCxnSpPr>
                    <p:cNvPr id="72" name="Straight Connector 71">
                      <a:extLst>
                        <a:ext uri="{FF2B5EF4-FFF2-40B4-BE49-F238E27FC236}">
                          <a16:creationId xmlns:a16="http://schemas.microsoft.com/office/drawing/2014/main" id="{24D94847-CBED-EE48-A2B0-27A59935DF35}"/>
                        </a:ext>
                      </a:extLst>
                    </p:cNvPr>
                    <p:cNvCxnSpPr/>
                    <p:nvPr/>
                  </p:nvCxnSpPr>
                  <p:spPr>
                    <a:xfrm>
                      <a:off x="297180" y="71120"/>
                      <a:ext cx="0" cy="13462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122B6271-AA73-0D44-A577-E20F95423602}"/>
                        </a:ext>
                      </a:extLst>
                    </p:cNvPr>
                    <p:cNvCxnSpPr/>
                    <p:nvPr/>
                  </p:nvCxnSpPr>
                  <p:spPr>
                    <a:xfrm flipH="1">
                      <a:off x="193040" y="60960"/>
                      <a:ext cx="50801" cy="11684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823A9956-191C-A449-BDE4-E569C3F463B1}"/>
                        </a:ext>
                      </a:extLst>
                    </p:cNvPr>
                    <p:cNvCxnSpPr/>
                    <p:nvPr/>
                  </p:nvCxnSpPr>
                  <p:spPr>
                    <a:xfrm flipH="1">
                      <a:off x="78740" y="35560"/>
                      <a:ext cx="114300" cy="11430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2F47CFC-4A80-2240-9ABA-AB7A0EAD18DD}"/>
                        </a:ext>
                      </a:extLst>
                    </p:cNvPr>
                    <p:cNvCxnSpPr/>
                    <p:nvPr/>
                  </p:nvCxnSpPr>
                  <p:spPr>
                    <a:xfrm flipH="1">
                      <a:off x="0" y="0"/>
                      <a:ext cx="154940" cy="6604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67" name="Group 66">
                    <a:extLst>
                      <a:ext uri="{FF2B5EF4-FFF2-40B4-BE49-F238E27FC236}">
                        <a16:creationId xmlns:a16="http://schemas.microsoft.com/office/drawing/2014/main" id="{3FEB498C-29AF-7147-B9CD-E841609A8AB3}"/>
                      </a:ext>
                    </a:extLst>
                  </p:cNvPr>
                  <p:cNvGrpSpPr/>
                  <p:nvPr/>
                </p:nvGrpSpPr>
                <p:grpSpPr>
                  <a:xfrm flipH="1">
                    <a:off x="297180" y="0"/>
                    <a:ext cx="297180" cy="205740"/>
                    <a:chOff x="0" y="0"/>
                    <a:chExt cx="297180" cy="205740"/>
                  </a:xfrm>
                </p:grpSpPr>
                <p:cxnSp>
                  <p:nvCxnSpPr>
                    <p:cNvPr id="68" name="Straight Connector 67">
                      <a:extLst>
                        <a:ext uri="{FF2B5EF4-FFF2-40B4-BE49-F238E27FC236}">
                          <a16:creationId xmlns:a16="http://schemas.microsoft.com/office/drawing/2014/main" id="{58972A5C-E158-EF40-926C-64D8803752D9}"/>
                        </a:ext>
                      </a:extLst>
                    </p:cNvPr>
                    <p:cNvCxnSpPr/>
                    <p:nvPr/>
                  </p:nvCxnSpPr>
                  <p:spPr>
                    <a:xfrm>
                      <a:off x="297180" y="71120"/>
                      <a:ext cx="0" cy="13462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410CEE92-B940-B74F-A81B-B08934EB2618}"/>
                        </a:ext>
                      </a:extLst>
                    </p:cNvPr>
                    <p:cNvCxnSpPr/>
                    <p:nvPr/>
                  </p:nvCxnSpPr>
                  <p:spPr>
                    <a:xfrm flipH="1">
                      <a:off x="193040" y="60960"/>
                      <a:ext cx="50801" cy="11684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DB4ECEE0-AF0E-3C47-8420-12A29D8E8788}"/>
                        </a:ext>
                      </a:extLst>
                    </p:cNvPr>
                    <p:cNvCxnSpPr/>
                    <p:nvPr/>
                  </p:nvCxnSpPr>
                  <p:spPr>
                    <a:xfrm flipH="1">
                      <a:off x="78740" y="35560"/>
                      <a:ext cx="114300" cy="11430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D3986F61-FB9D-0A45-95FC-4BB53A9C2EFE}"/>
                        </a:ext>
                      </a:extLst>
                    </p:cNvPr>
                    <p:cNvCxnSpPr/>
                    <p:nvPr/>
                  </p:nvCxnSpPr>
                  <p:spPr>
                    <a:xfrm flipH="1">
                      <a:off x="0" y="0"/>
                      <a:ext cx="154940" cy="6604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grpSp>
            </p:grpSp>
          </p:grpSp>
          <p:sp>
            <p:nvSpPr>
              <p:cNvPr id="60" name="Text Box 209">
                <a:extLst>
                  <a:ext uri="{FF2B5EF4-FFF2-40B4-BE49-F238E27FC236}">
                    <a16:creationId xmlns:a16="http://schemas.microsoft.com/office/drawing/2014/main" id="{505D8CF8-71F7-8C47-9DC1-A0F8445AF071}"/>
                  </a:ext>
                </a:extLst>
              </p:cNvPr>
              <p:cNvSpPr txBox="1"/>
              <p:nvPr/>
            </p:nvSpPr>
            <p:spPr>
              <a:xfrm>
                <a:off x="0" y="1992923"/>
                <a:ext cx="981710" cy="26733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Water Bottle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1" name="Text Box 210">
                <a:extLst>
                  <a:ext uri="{FF2B5EF4-FFF2-40B4-BE49-F238E27FC236}">
                    <a16:creationId xmlns:a16="http://schemas.microsoft.com/office/drawing/2014/main" id="{D6CC03C0-9DFE-154E-B13B-624611C0DC65}"/>
                  </a:ext>
                </a:extLst>
              </p:cNvPr>
              <p:cNvSpPr txBox="1"/>
              <p:nvPr/>
            </p:nvSpPr>
            <p:spPr>
              <a:xfrm>
                <a:off x="1016000" y="1992923"/>
                <a:ext cx="981710" cy="26733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UV Pen</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62" name="Straight Arrow Connector 61">
                <a:extLst>
                  <a:ext uri="{FF2B5EF4-FFF2-40B4-BE49-F238E27FC236}">
                    <a16:creationId xmlns:a16="http://schemas.microsoft.com/office/drawing/2014/main" id="{3BE01B0B-EEAD-2546-858C-794BD642921C}"/>
                  </a:ext>
                </a:extLst>
              </p:cNvPr>
              <p:cNvCxnSpPr/>
              <p:nvPr/>
            </p:nvCxnSpPr>
            <p:spPr>
              <a:xfrm rot="16200000">
                <a:off x="2223477" y="918307"/>
                <a:ext cx="0" cy="4572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Text Box 228">
                <a:extLst>
                  <a:ext uri="{FF2B5EF4-FFF2-40B4-BE49-F238E27FC236}">
                    <a16:creationId xmlns:a16="http://schemas.microsoft.com/office/drawing/2014/main" id="{4AD39845-69EC-1649-9FC1-AD5B5D57A1A9}"/>
                  </a:ext>
                </a:extLst>
              </p:cNvPr>
              <p:cNvSpPr txBox="1"/>
              <p:nvPr/>
            </p:nvSpPr>
            <p:spPr>
              <a:xfrm>
                <a:off x="2399323" y="0"/>
                <a:ext cx="1540208" cy="32332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800" b="1">
                    <a:effectLst/>
                    <a:latin typeface="Times New Roman" panose="02020603050405020304" pitchFamily="18" charset="0"/>
                    <a:ea typeface="Calibri" panose="020F0502020204030204" pitchFamily="34" charset="0"/>
                    <a:cs typeface="Times New Roman" panose="02020603050405020304" pitchFamily="18" charset="0"/>
                  </a:rPr>
                  <a:t>UV-Disinfect</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grpSp>
      </p:grpSp>
      <p:grpSp>
        <p:nvGrpSpPr>
          <p:cNvPr id="130" name="Group 129">
            <a:extLst>
              <a:ext uri="{FF2B5EF4-FFF2-40B4-BE49-F238E27FC236}">
                <a16:creationId xmlns:a16="http://schemas.microsoft.com/office/drawing/2014/main" id="{178C2FC8-6011-F84A-9AA7-DD41FE614A0C}"/>
              </a:ext>
            </a:extLst>
          </p:cNvPr>
          <p:cNvGrpSpPr/>
          <p:nvPr/>
        </p:nvGrpSpPr>
        <p:grpSpPr>
          <a:xfrm>
            <a:off x="6581461" y="3227997"/>
            <a:ext cx="3938903" cy="2267586"/>
            <a:chOff x="0" y="0"/>
            <a:chExt cx="3939198" cy="2268074"/>
          </a:xfrm>
        </p:grpSpPr>
        <p:grpSp>
          <p:nvGrpSpPr>
            <p:cNvPr id="131" name="Group 130">
              <a:extLst>
                <a:ext uri="{FF2B5EF4-FFF2-40B4-BE49-F238E27FC236}">
                  <a16:creationId xmlns:a16="http://schemas.microsoft.com/office/drawing/2014/main" id="{A17B143B-67AD-2149-B649-485338D0DC49}"/>
                </a:ext>
              </a:extLst>
            </p:cNvPr>
            <p:cNvGrpSpPr/>
            <p:nvPr/>
          </p:nvGrpSpPr>
          <p:grpSpPr>
            <a:xfrm>
              <a:off x="0" y="0"/>
              <a:ext cx="3939198" cy="2268074"/>
              <a:chOff x="0" y="0"/>
              <a:chExt cx="3939198" cy="2268074"/>
            </a:xfrm>
          </p:grpSpPr>
          <p:grpSp>
            <p:nvGrpSpPr>
              <p:cNvPr id="145" name="Group 144">
                <a:extLst>
                  <a:ext uri="{FF2B5EF4-FFF2-40B4-BE49-F238E27FC236}">
                    <a16:creationId xmlns:a16="http://schemas.microsoft.com/office/drawing/2014/main" id="{C0137410-50B1-5E44-928A-68E48F9E2992}"/>
                  </a:ext>
                </a:extLst>
              </p:cNvPr>
              <p:cNvGrpSpPr/>
              <p:nvPr/>
            </p:nvGrpSpPr>
            <p:grpSpPr>
              <a:xfrm>
                <a:off x="2891693" y="703385"/>
                <a:ext cx="548640" cy="1100455"/>
                <a:chOff x="0" y="190123"/>
                <a:chExt cx="548640" cy="1101046"/>
              </a:xfrm>
            </p:grpSpPr>
            <p:sp>
              <p:nvSpPr>
                <p:cNvPr id="166" name="Rounded Rectangle 165">
                  <a:extLst>
                    <a:ext uri="{FF2B5EF4-FFF2-40B4-BE49-F238E27FC236}">
                      <a16:creationId xmlns:a16="http://schemas.microsoft.com/office/drawing/2014/main" id="{8A824504-672B-D345-8CE7-C1C08826C39C}"/>
                    </a:ext>
                  </a:extLst>
                </p:cNvPr>
                <p:cNvSpPr/>
                <p:nvPr/>
              </p:nvSpPr>
              <p:spPr>
                <a:xfrm>
                  <a:off x="0" y="190123"/>
                  <a:ext cx="546735" cy="1101046"/>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7" name="Round Same Side Corner Rectangle 166">
                  <a:extLst>
                    <a:ext uri="{FF2B5EF4-FFF2-40B4-BE49-F238E27FC236}">
                      <a16:creationId xmlns:a16="http://schemas.microsoft.com/office/drawing/2014/main" id="{9CCF5C9F-F692-1645-83B5-24293D02104B}"/>
                    </a:ext>
                  </a:extLst>
                </p:cNvPr>
                <p:cNvSpPr/>
                <p:nvPr/>
              </p:nvSpPr>
              <p:spPr>
                <a:xfrm flipV="1">
                  <a:off x="0" y="271604"/>
                  <a:ext cx="548640" cy="1005840"/>
                </a:xfrm>
                <a:prstGeom prst="round2Same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46" name="Group 145">
                <a:extLst>
                  <a:ext uri="{FF2B5EF4-FFF2-40B4-BE49-F238E27FC236}">
                    <a16:creationId xmlns:a16="http://schemas.microsoft.com/office/drawing/2014/main" id="{2CD6775E-8356-3140-BC75-2B07C1C406C5}"/>
                  </a:ext>
                </a:extLst>
              </p:cNvPr>
              <p:cNvGrpSpPr/>
              <p:nvPr/>
            </p:nvGrpSpPr>
            <p:grpSpPr>
              <a:xfrm>
                <a:off x="1211385" y="1148862"/>
                <a:ext cx="548640" cy="404967"/>
                <a:chOff x="0" y="0"/>
                <a:chExt cx="548640" cy="404967"/>
              </a:xfrm>
            </p:grpSpPr>
            <p:grpSp>
              <p:nvGrpSpPr>
                <p:cNvPr id="154" name="Group 153">
                  <a:extLst>
                    <a:ext uri="{FF2B5EF4-FFF2-40B4-BE49-F238E27FC236}">
                      <a16:creationId xmlns:a16="http://schemas.microsoft.com/office/drawing/2014/main" id="{60D0975A-B88D-6044-9172-685B251C6737}"/>
                    </a:ext>
                  </a:extLst>
                </p:cNvPr>
                <p:cNvGrpSpPr/>
                <p:nvPr/>
              </p:nvGrpSpPr>
              <p:grpSpPr>
                <a:xfrm>
                  <a:off x="0" y="199227"/>
                  <a:ext cx="548640" cy="205740"/>
                  <a:chOff x="0" y="0"/>
                  <a:chExt cx="594360" cy="205740"/>
                </a:xfrm>
              </p:grpSpPr>
              <p:grpSp>
                <p:nvGrpSpPr>
                  <p:cNvPr id="156" name="Group 155">
                    <a:extLst>
                      <a:ext uri="{FF2B5EF4-FFF2-40B4-BE49-F238E27FC236}">
                        <a16:creationId xmlns:a16="http://schemas.microsoft.com/office/drawing/2014/main" id="{A089B74E-107E-6141-8CBF-BA13ED1769E6}"/>
                      </a:ext>
                    </a:extLst>
                  </p:cNvPr>
                  <p:cNvGrpSpPr/>
                  <p:nvPr/>
                </p:nvGrpSpPr>
                <p:grpSpPr>
                  <a:xfrm>
                    <a:off x="0" y="0"/>
                    <a:ext cx="297180" cy="205740"/>
                    <a:chOff x="0" y="0"/>
                    <a:chExt cx="297180" cy="205740"/>
                  </a:xfrm>
                </p:grpSpPr>
                <p:cxnSp>
                  <p:nvCxnSpPr>
                    <p:cNvPr id="162" name="Straight Connector 161">
                      <a:extLst>
                        <a:ext uri="{FF2B5EF4-FFF2-40B4-BE49-F238E27FC236}">
                          <a16:creationId xmlns:a16="http://schemas.microsoft.com/office/drawing/2014/main" id="{D5845B95-D9AC-EF41-81E4-E89BB3A34767}"/>
                        </a:ext>
                      </a:extLst>
                    </p:cNvPr>
                    <p:cNvCxnSpPr/>
                    <p:nvPr/>
                  </p:nvCxnSpPr>
                  <p:spPr>
                    <a:xfrm>
                      <a:off x="297180" y="71120"/>
                      <a:ext cx="0" cy="13462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5231BAD0-61F1-3244-A9E7-1B7F15B01E7A}"/>
                        </a:ext>
                      </a:extLst>
                    </p:cNvPr>
                    <p:cNvCxnSpPr/>
                    <p:nvPr/>
                  </p:nvCxnSpPr>
                  <p:spPr>
                    <a:xfrm flipH="1">
                      <a:off x="193040" y="60960"/>
                      <a:ext cx="50801" cy="11684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D0D0FDED-B558-C54E-8D00-C06D0A3A0A7A}"/>
                        </a:ext>
                      </a:extLst>
                    </p:cNvPr>
                    <p:cNvCxnSpPr/>
                    <p:nvPr/>
                  </p:nvCxnSpPr>
                  <p:spPr>
                    <a:xfrm flipH="1">
                      <a:off x="78740" y="35560"/>
                      <a:ext cx="114300" cy="1143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85586671-5928-5744-B8A2-0615D151D959}"/>
                        </a:ext>
                      </a:extLst>
                    </p:cNvPr>
                    <p:cNvCxnSpPr/>
                    <p:nvPr/>
                  </p:nvCxnSpPr>
                  <p:spPr>
                    <a:xfrm flipH="1">
                      <a:off x="0" y="0"/>
                      <a:ext cx="154940" cy="6604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157" name="Group 156">
                    <a:extLst>
                      <a:ext uri="{FF2B5EF4-FFF2-40B4-BE49-F238E27FC236}">
                        <a16:creationId xmlns:a16="http://schemas.microsoft.com/office/drawing/2014/main" id="{88F924C8-1374-5342-A0E9-32AD401919A8}"/>
                      </a:ext>
                    </a:extLst>
                  </p:cNvPr>
                  <p:cNvGrpSpPr/>
                  <p:nvPr/>
                </p:nvGrpSpPr>
                <p:grpSpPr>
                  <a:xfrm flipH="1">
                    <a:off x="297180" y="0"/>
                    <a:ext cx="297180" cy="205740"/>
                    <a:chOff x="0" y="0"/>
                    <a:chExt cx="297180" cy="205740"/>
                  </a:xfrm>
                </p:grpSpPr>
                <p:cxnSp>
                  <p:nvCxnSpPr>
                    <p:cNvPr id="158" name="Straight Connector 157">
                      <a:extLst>
                        <a:ext uri="{FF2B5EF4-FFF2-40B4-BE49-F238E27FC236}">
                          <a16:creationId xmlns:a16="http://schemas.microsoft.com/office/drawing/2014/main" id="{FF8AB3B3-F3D7-3F45-8650-59EC4F982D28}"/>
                        </a:ext>
                      </a:extLst>
                    </p:cNvPr>
                    <p:cNvCxnSpPr/>
                    <p:nvPr/>
                  </p:nvCxnSpPr>
                  <p:spPr>
                    <a:xfrm>
                      <a:off x="297180" y="71120"/>
                      <a:ext cx="0" cy="13462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9E15E4E0-4FCA-1947-8FD1-B7A0CA13E120}"/>
                        </a:ext>
                      </a:extLst>
                    </p:cNvPr>
                    <p:cNvCxnSpPr/>
                    <p:nvPr/>
                  </p:nvCxnSpPr>
                  <p:spPr>
                    <a:xfrm flipH="1">
                      <a:off x="193040" y="60960"/>
                      <a:ext cx="50801" cy="11684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EAE7A247-B3F9-1F45-9DEF-0E71A7836075}"/>
                        </a:ext>
                      </a:extLst>
                    </p:cNvPr>
                    <p:cNvCxnSpPr/>
                    <p:nvPr/>
                  </p:nvCxnSpPr>
                  <p:spPr>
                    <a:xfrm flipH="1">
                      <a:off x="78740" y="35560"/>
                      <a:ext cx="114300" cy="1143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D050906F-451F-AD45-B4F3-BBE2D3EFA1D4}"/>
                        </a:ext>
                      </a:extLst>
                    </p:cNvPr>
                    <p:cNvCxnSpPr/>
                    <p:nvPr/>
                  </p:nvCxnSpPr>
                  <p:spPr>
                    <a:xfrm flipH="1">
                      <a:off x="0" y="0"/>
                      <a:ext cx="154940" cy="6604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grpSp>
            </p:grpSp>
            <p:sp>
              <p:nvSpPr>
                <p:cNvPr id="155" name="Rounded Rectangle 154">
                  <a:extLst>
                    <a:ext uri="{FF2B5EF4-FFF2-40B4-BE49-F238E27FC236}">
                      <a16:creationId xmlns:a16="http://schemas.microsoft.com/office/drawing/2014/main" id="{B06DDF03-FBBD-9140-B80F-AB93C0C1AFB6}"/>
                    </a:ext>
                  </a:extLst>
                </p:cNvPr>
                <p:cNvSpPr/>
                <p:nvPr/>
              </p:nvSpPr>
              <p:spPr>
                <a:xfrm>
                  <a:off x="51084" y="0"/>
                  <a:ext cx="456766" cy="186939"/>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47" name="Group 146">
                <a:extLst>
                  <a:ext uri="{FF2B5EF4-FFF2-40B4-BE49-F238E27FC236}">
                    <a16:creationId xmlns:a16="http://schemas.microsoft.com/office/drawing/2014/main" id="{13474EA3-B7FA-D643-8D19-BED551FB8365}"/>
                  </a:ext>
                </a:extLst>
              </p:cNvPr>
              <p:cNvGrpSpPr/>
              <p:nvPr/>
            </p:nvGrpSpPr>
            <p:grpSpPr>
              <a:xfrm>
                <a:off x="226646" y="695570"/>
                <a:ext cx="548640" cy="1100864"/>
                <a:chOff x="0" y="0"/>
                <a:chExt cx="548640" cy="1100864"/>
              </a:xfrm>
            </p:grpSpPr>
            <p:sp>
              <p:nvSpPr>
                <p:cNvPr id="152" name="Rounded Rectangle 151">
                  <a:extLst>
                    <a:ext uri="{FF2B5EF4-FFF2-40B4-BE49-F238E27FC236}">
                      <a16:creationId xmlns:a16="http://schemas.microsoft.com/office/drawing/2014/main" id="{768B647B-7061-3044-A64E-552CF2BC5DB5}"/>
                    </a:ext>
                  </a:extLst>
                </p:cNvPr>
                <p:cNvSpPr/>
                <p:nvPr/>
              </p:nvSpPr>
              <p:spPr>
                <a:xfrm>
                  <a:off x="0" y="0"/>
                  <a:ext cx="546735" cy="1100864"/>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3" name="Round Same Side Corner Rectangle 152">
                  <a:extLst>
                    <a:ext uri="{FF2B5EF4-FFF2-40B4-BE49-F238E27FC236}">
                      <a16:creationId xmlns:a16="http://schemas.microsoft.com/office/drawing/2014/main" id="{CB8241DF-EA7E-DC4A-930F-72C14BD70893}"/>
                    </a:ext>
                  </a:extLst>
                </p:cNvPr>
                <p:cNvSpPr/>
                <p:nvPr/>
              </p:nvSpPr>
              <p:spPr>
                <a:xfrm flipV="1">
                  <a:off x="0" y="83890"/>
                  <a:ext cx="548640" cy="1005673"/>
                </a:xfrm>
                <a:prstGeom prst="round2Same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48" name="Text Box 254">
                <a:extLst>
                  <a:ext uri="{FF2B5EF4-FFF2-40B4-BE49-F238E27FC236}">
                    <a16:creationId xmlns:a16="http://schemas.microsoft.com/office/drawing/2014/main" id="{D5921036-EB6B-CB47-963E-248BEE73D223}"/>
                  </a:ext>
                </a:extLst>
              </p:cNvPr>
              <p:cNvSpPr txBox="1"/>
              <p:nvPr/>
            </p:nvSpPr>
            <p:spPr>
              <a:xfrm>
                <a:off x="0" y="1992924"/>
                <a:ext cx="981710" cy="26733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Water Bottle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9" name="Text Box 255">
                <a:extLst>
                  <a:ext uri="{FF2B5EF4-FFF2-40B4-BE49-F238E27FC236}">
                    <a16:creationId xmlns:a16="http://schemas.microsoft.com/office/drawing/2014/main" id="{BFD2E8C3-F4C3-0C4F-A780-15385DD12F32}"/>
                  </a:ext>
                </a:extLst>
              </p:cNvPr>
              <p:cNvSpPr txBox="1"/>
              <p:nvPr/>
            </p:nvSpPr>
            <p:spPr>
              <a:xfrm>
                <a:off x="1016000" y="2000739"/>
                <a:ext cx="981710" cy="26733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UV Bottle Cap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50" name="Straight Arrow Connector 149">
                <a:extLst>
                  <a:ext uri="{FF2B5EF4-FFF2-40B4-BE49-F238E27FC236}">
                    <a16:creationId xmlns:a16="http://schemas.microsoft.com/office/drawing/2014/main" id="{0E624D46-8C1E-B143-8F41-CAA06BF1E526}"/>
                  </a:ext>
                </a:extLst>
              </p:cNvPr>
              <p:cNvCxnSpPr/>
              <p:nvPr/>
            </p:nvCxnSpPr>
            <p:spPr>
              <a:xfrm rot="16200000">
                <a:off x="2231293" y="988646"/>
                <a:ext cx="0" cy="4572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Text Box 257">
                <a:extLst>
                  <a:ext uri="{FF2B5EF4-FFF2-40B4-BE49-F238E27FC236}">
                    <a16:creationId xmlns:a16="http://schemas.microsoft.com/office/drawing/2014/main" id="{1F40D859-AA1A-204D-87E5-489C3933028E}"/>
                  </a:ext>
                </a:extLst>
              </p:cNvPr>
              <p:cNvSpPr txBox="1"/>
              <p:nvPr/>
            </p:nvSpPr>
            <p:spPr>
              <a:xfrm>
                <a:off x="2399323" y="0"/>
                <a:ext cx="1539875" cy="32321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UV-Disinfect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32" name="Group 131">
              <a:extLst>
                <a:ext uri="{FF2B5EF4-FFF2-40B4-BE49-F238E27FC236}">
                  <a16:creationId xmlns:a16="http://schemas.microsoft.com/office/drawing/2014/main" id="{D43FEB00-DB41-1446-960C-413311080E83}"/>
                </a:ext>
              </a:extLst>
            </p:cNvPr>
            <p:cNvGrpSpPr/>
            <p:nvPr/>
          </p:nvGrpSpPr>
          <p:grpSpPr>
            <a:xfrm>
              <a:off x="2891693" y="508000"/>
              <a:ext cx="548640" cy="404967"/>
              <a:chOff x="0" y="0"/>
              <a:chExt cx="548640" cy="404967"/>
            </a:xfrm>
          </p:grpSpPr>
          <p:grpSp>
            <p:nvGrpSpPr>
              <p:cNvPr id="133" name="Group 132">
                <a:extLst>
                  <a:ext uri="{FF2B5EF4-FFF2-40B4-BE49-F238E27FC236}">
                    <a16:creationId xmlns:a16="http://schemas.microsoft.com/office/drawing/2014/main" id="{33A09451-C936-BC44-9859-C6425598C0E8}"/>
                  </a:ext>
                </a:extLst>
              </p:cNvPr>
              <p:cNvGrpSpPr/>
              <p:nvPr/>
            </p:nvGrpSpPr>
            <p:grpSpPr>
              <a:xfrm>
                <a:off x="0" y="199227"/>
                <a:ext cx="548640" cy="205740"/>
                <a:chOff x="0" y="0"/>
                <a:chExt cx="594360" cy="205740"/>
              </a:xfrm>
            </p:grpSpPr>
            <p:grpSp>
              <p:nvGrpSpPr>
                <p:cNvPr id="135" name="Group 134">
                  <a:extLst>
                    <a:ext uri="{FF2B5EF4-FFF2-40B4-BE49-F238E27FC236}">
                      <a16:creationId xmlns:a16="http://schemas.microsoft.com/office/drawing/2014/main" id="{BFF6DF5F-2628-574B-B75D-0C02384996A2}"/>
                    </a:ext>
                  </a:extLst>
                </p:cNvPr>
                <p:cNvGrpSpPr/>
                <p:nvPr/>
              </p:nvGrpSpPr>
              <p:grpSpPr>
                <a:xfrm>
                  <a:off x="0" y="0"/>
                  <a:ext cx="297180" cy="205740"/>
                  <a:chOff x="0" y="0"/>
                  <a:chExt cx="297180" cy="205740"/>
                </a:xfrm>
              </p:grpSpPr>
              <p:cxnSp>
                <p:nvCxnSpPr>
                  <p:cNvPr id="141" name="Straight Connector 140">
                    <a:extLst>
                      <a:ext uri="{FF2B5EF4-FFF2-40B4-BE49-F238E27FC236}">
                        <a16:creationId xmlns:a16="http://schemas.microsoft.com/office/drawing/2014/main" id="{CCFC388E-2BF9-6541-B016-EB2F381FD685}"/>
                      </a:ext>
                    </a:extLst>
                  </p:cNvPr>
                  <p:cNvCxnSpPr/>
                  <p:nvPr/>
                </p:nvCxnSpPr>
                <p:spPr>
                  <a:xfrm>
                    <a:off x="297180" y="71120"/>
                    <a:ext cx="0" cy="13462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161FD2B9-2CDE-C040-AB5E-7F110060B029}"/>
                      </a:ext>
                    </a:extLst>
                  </p:cNvPr>
                  <p:cNvCxnSpPr/>
                  <p:nvPr/>
                </p:nvCxnSpPr>
                <p:spPr>
                  <a:xfrm flipH="1">
                    <a:off x="193040" y="60960"/>
                    <a:ext cx="50801" cy="11684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6E001EE0-FDF9-F744-9B13-CD735F91A690}"/>
                      </a:ext>
                    </a:extLst>
                  </p:cNvPr>
                  <p:cNvCxnSpPr/>
                  <p:nvPr/>
                </p:nvCxnSpPr>
                <p:spPr>
                  <a:xfrm flipH="1">
                    <a:off x="78740" y="35560"/>
                    <a:ext cx="114300" cy="1143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C09E444E-D7A0-8149-94E6-564730D010D6}"/>
                      </a:ext>
                    </a:extLst>
                  </p:cNvPr>
                  <p:cNvCxnSpPr/>
                  <p:nvPr/>
                </p:nvCxnSpPr>
                <p:spPr>
                  <a:xfrm flipH="1">
                    <a:off x="0" y="0"/>
                    <a:ext cx="154940" cy="6604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grpSp>
            <p:grpSp>
              <p:nvGrpSpPr>
                <p:cNvPr id="136" name="Group 135">
                  <a:extLst>
                    <a:ext uri="{FF2B5EF4-FFF2-40B4-BE49-F238E27FC236}">
                      <a16:creationId xmlns:a16="http://schemas.microsoft.com/office/drawing/2014/main" id="{E1E1CDCE-264D-A24F-93FB-D10DCA02F502}"/>
                    </a:ext>
                  </a:extLst>
                </p:cNvPr>
                <p:cNvGrpSpPr/>
                <p:nvPr/>
              </p:nvGrpSpPr>
              <p:grpSpPr>
                <a:xfrm flipH="1">
                  <a:off x="297180" y="0"/>
                  <a:ext cx="297180" cy="205740"/>
                  <a:chOff x="0" y="0"/>
                  <a:chExt cx="297180" cy="205740"/>
                </a:xfrm>
              </p:grpSpPr>
              <p:cxnSp>
                <p:nvCxnSpPr>
                  <p:cNvPr id="137" name="Straight Connector 136">
                    <a:extLst>
                      <a:ext uri="{FF2B5EF4-FFF2-40B4-BE49-F238E27FC236}">
                        <a16:creationId xmlns:a16="http://schemas.microsoft.com/office/drawing/2014/main" id="{B67C1F91-B2FA-A846-9F4D-1B1587492774}"/>
                      </a:ext>
                    </a:extLst>
                  </p:cNvPr>
                  <p:cNvCxnSpPr/>
                  <p:nvPr/>
                </p:nvCxnSpPr>
                <p:spPr>
                  <a:xfrm>
                    <a:off x="297180" y="71120"/>
                    <a:ext cx="0" cy="13462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9DB5985B-E413-0947-B6F4-B305F8E3321C}"/>
                      </a:ext>
                    </a:extLst>
                  </p:cNvPr>
                  <p:cNvCxnSpPr/>
                  <p:nvPr/>
                </p:nvCxnSpPr>
                <p:spPr>
                  <a:xfrm flipH="1">
                    <a:off x="193040" y="60960"/>
                    <a:ext cx="50801" cy="11684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3AFC8B76-B71B-3C45-B5F8-0A6ABA267B04}"/>
                      </a:ext>
                    </a:extLst>
                  </p:cNvPr>
                  <p:cNvCxnSpPr/>
                  <p:nvPr/>
                </p:nvCxnSpPr>
                <p:spPr>
                  <a:xfrm flipH="1">
                    <a:off x="78740" y="35560"/>
                    <a:ext cx="114300" cy="11430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D79858F3-A79A-B643-ABF9-6302138BA02F}"/>
                      </a:ext>
                    </a:extLst>
                  </p:cNvPr>
                  <p:cNvCxnSpPr/>
                  <p:nvPr/>
                </p:nvCxnSpPr>
                <p:spPr>
                  <a:xfrm flipH="1">
                    <a:off x="0" y="0"/>
                    <a:ext cx="154940" cy="66040"/>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grpSp>
          </p:grpSp>
          <p:sp>
            <p:nvSpPr>
              <p:cNvPr id="134" name="Rounded Rectangle 133">
                <a:extLst>
                  <a:ext uri="{FF2B5EF4-FFF2-40B4-BE49-F238E27FC236}">
                    <a16:creationId xmlns:a16="http://schemas.microsoft.com/office/drawing/2014/main" id="{5999D334-576C-EB4E-A169-77554521FE66}"/>
                  </a:ext>
                </a:extLst>
              </p:cNvPr>
              <p:cNvSpPr/>
              <p:nvPr/>
            </p:nvSpPr>
            <p:spPr>
              <a:xfrm>
                <a:off x="51084" y="0"/>
                <a:ext cx="456766" cy="186939"/>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cxnSp>
        <p:nvCxnSpPr>
          <p:cNvPr id="3" name="Straight Connector 2">
            <a:extLst>
              <a:ext uri="{FF2B5EF4-FFF2-40B4-BE49-F238E27FC236}">
                <a16:creationId xmlns:a16="http://schemas.microsoft.com/office/drawing/2014/main" id="{A2ABF52D-6ADC-7149-8E46-6E27D8ED3A70}"/>
              </a:ext>
            </a:extLst>
          </p:cNvPr>
          <p:cNvCxnSpPr>
            <a:cxnSpLocks/>
          </p:cNvCxnSpPr>
          <p:nvPr/>
        </p:nvCxnSpPr>
        <p:spPr>
          <a:xfrm>
            <a:off x="6095999" y="400692"/>
            <a:ext cx="1" cy="49521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9" name="Group 168">
            <a:extLst>
              <a:ext uri="{FF2B5EF4-FFF2-40B4-BE49-F238E27FC236}">
                <a16:creationId xmlns:a16="http://schemas.microsoft.com/office/drawing/2014/main" id="{7E74F5A7-2698-6141-83AF-A36000D3AC8C}"/>
              </a:ext>
            </a:extLst>
          </p:cNvPr>
          <p:cNvGrpSpPr/>
          <p:nvPr/>
        </p:nvGrpSpPr>
        <p:grpSpPr>
          <a:xfrm>
            <a:off x="1816619" y="2003319"/>
            <a:ext cx="4023994" cy="2566038"/>
            <a:chOff x="0" y="0"/>
            <a:chExt cx="4024596" cy="2566389"/>
          </a:xfrm>
        </p:grpSpPr>
        <p:grpSp>
          <p:nvGrpSpPr>
            <p:cNvPr id="218" name="Group 217">
              <a:extLst>
                <a:ext uri="{FF2B5EF4-FFF2-40B4-BE49-F238E27FC236}">
                  <a16:creationId xmlns:a16="http://schemas.microsoft.com/office/drawing/2014/main" id="{AA664DE1-D386-8042-9372-74EE29638905}"/>
                </a:ext>
              </a:extLst>
            </p:cNvPr>
            <p:cNvGrpSpPr/>
            <p:nvPr/>
          </p:nvGrpSpPr>
          <p:grpSpPr>
            <a:xfrm>
              <a:off x="214792" y="509364"/>
              <a:ext cx="548640" cy="1415415"/>
              <a:chOff x="0" y="0"/>
              <a:chExt cx="548640" cy="1415796"/>
            </a:xfrm>
          </p:grpSpPr>
          <p:grpSp>
            <p:nvGrpSpPr>
              <p:cNvPr id="232" name="Group 231">
                <a:extLst>
                  <a:ext uri="{FF2B5EF4-FFF2-40B4-BE49-F238E27FC236}">
                    <a16:creationId xmlns:a16="http://schemas.microsoft.com/office/drawing/2014/main" id="{AD5CA76B-C140-FA48-8AD2-FE730BDBC75F}"/>
                  </a:ext>
                </a:extLst>
              </p:cNvPr>
              <p:cNvGrpSpPr/>
              <p:nvPr/>
            </p:nvGrpSpPr>
            <p:grpSpPr>
              <a:xfrm>
                <a:off x="0" y="327660"/>
                <a:ext cx="548640" cy="1088136"/>
                <a:chOff x="0" y="0"/>
                <a:chExt cx="548640" cy="1088136"/>
              </a:xfrm>
            </p:grpSpPr>
            <p:sp>
              <p:nvSpPr>
                <p:cNvPr id="236" name="Round Same Side Corner Rectangle 235">
                  <a:extLst>
                    <a:ext uri="{FF2B5EF4-FFF2-40B4-BE49-F238E27FC236}">
                      <a16:creationId xmlns:a16="http://schemas.microsoft.com/office/drawing/2014/main" id="{841E156C-F7D4-384C-84DA-F7B6D01A5A92}"/>
                    </a:ext>
                  </a:extLst>
                </p:cNvPr>
                <p:cNvSpPr/>
                <p:nvPr/>
              </p:nvSpPr>
              <p:spPr>
                <a:xfrm flipV="1">
                  <a:off x="0" y="79200"/>
                  <a:ext cx="548640" cy="1005673"/>
                </a:xfrm>
                <a:prstGeom prst="round2Same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37" name="Rounded Rectangle 236">
                  <a:extLst>
                    <a:ext uri="{FF2B5EF4-FFF2-40B4-BE49-F238E27FC236}">
                      <a16:creationId xmlns:a16="http://schemas.microsoft.com/office/drawing/2014/main" id="{66F3CB51-8F93-E646-B344-190AC6E21806}"/>
                    </a:ext>
                  </a:extLst>
                </p:cNvPr>
                <p:cNvSpPr/>
                <p:nvPr/>
              </p:nvSpPr>
              <p:spPr>
                <a:xfrm>
                  <a:off x="0" y="0"/>
                  <a:ext cx="546735" cy="1088136"/>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233" name="Group 232">
                <a:extLst>
                  <a:ext uri="{FF2B5EF4-FFF2-40B4-BE49-F238E27FC236}">
                    <a16:creationId xmlns:a16="http://schemas.microsoft.com/office/drawing/2014/main" id="{A8425B80-40CA-AF4D-ADCC-2C091E7651F1}"/>
                  </a:ext>
                </a:extLst>
              </p:cNvPr>
              <p:cNvGrpSpPr/>
              <p:nvPr/>
            </p:nvGrpSpPr>
            <p:grpSpPr>
              <a:xfrm>
                <a:off x="45720" y="0"/>
                <a:ext cx="479160" cy="323739"/>
                <a:chOff x="0" y="0"/>
                <a:chExt cx="479160" cy="323739"/>
              </a:xfrm>
            </p:grpSpPr>
            <p:sp>
              <p:nvSpPr>
                <p:cNvPr id="234" name="Rounded Rectangle 233">
                  <a:extLst>
                    <a:ext uri="{FF2B5EF4-FFF2-40B4-BE49-F238E27FC236}">
                      <a16:creationId xmlns:a16="http://schemas.microsoft.com/office/drawing/2014/main" id="{F1F60746-7033-C14C-B39A-8AB24090BCAE}"/>
                    </a:ext>
                  </a:extLst>
                </p:cNvPr>
                <p:cNvSpPr/>
                <p:nvPr/>
              </p:nvSpPr>
              <p:spPr>
                <a:xfrm>
                  <a:off x="0" y="136800"/>
                  <a:ext cx="456766" cy="186939"/>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35" name="Parallelogram 234">
                  <a:extLst>
                    <a:ext uri="{FF2B5EF4-FFF2-40B4-BE49-F238E27FC236}">
                      <a16:creationId xmlns:a16="http://schemas.microsoft.com/office/drawing/2014/main" id="{A20EA9CE-6E8A-2B46-8058-327F8DBE3395}"/>
                    </a:ext>
                  </a:extLst>
                </p:cNvPr>
                <p:cNvSpPr/>
                <p:nvPr/>
              </p:nvSpPr>
              <p:spPr>
                <a:xfrm>
                  <a:off x="342000" y="0"/>
                  <a:ext cx="137160" cy="137160"/>
                </a:xfrm>
                <a:prstGeom prst="parallelogram">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grpSp>
          <p:nvGrpSpPr>
            <p:cNvPr id="219" name="Group 218">
              <a:extLst>
                <a:ext uri="{FF2B5EF4-FFF2-40B4-BE49-F238E27FC236}">
                  <a16:creationId xmlns:a16="http://schemas.microsoft.com/office/drawing/2014/main" id="{13730A0A-403A-7B4A-933F-CE198D9AEEA5}"/>
                </a:ext>
              </a:extLst>
            </p:cNvPr>
            <p:cNvGrpSpPr/>
            <p:nvPr/>
          </p:nvGrpSpPr>
          <p:grpSpPr>
            <a:xfrm>
              <a:off x="2890486" y="527775"/>
              <a:ext cx="548408" cy="1415103"/>
              <a:chOff x="0" y="0"/>
              <a:chExt cx="548640" cy="1415619"/>
            </a:xfrm>
          </p:grpSpPr>
          <p:sp>
            <p:nvSpPr>
              <p:cNvPr id="227" name="Parallelogram 226">
                <a:extLst>
                  <a:ext uri="{FF2B5EF4-FFF2-40B4-BE49-F238E27FC236}">
                    <a16:creationId xmlns:a16="http://schemas.microsoft.com/office/drawing/2014/main" id="{FB3A6022-8579-F54F-BD46-1B643500C13F}"/>
                  </a:ext>
                </a:extLst>
              </p:cNvPr>
              <p:cNvSpPr/>
              <p:nvPr/>
            </p:nvSpPr>
            <p:spPr>
              <a:xfrm>
                <a:off x="387025" y="0"/>
                <a:ext cx="137160" cy="137160"/>
              </a:xfrm>
              <a:prstGeom prst="parallelogram">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8" name="Rounded Rectangle 227">
                <a:extLst>
                  <a:ext uri="{FF2B5EF4-FFF2-40B4-BE49-F238E27FC236}">
                    <a16:creationId xmlns:a16="http://schemas.microsoft.com/office/drawing/2014/main" id="{F4BF0153-C054-A249-B9FD-AA44D1AC4A42}"/>
                  </a:ext>
                </a:extLst>
              </p:cNvPr>
              <p:cNvSpPr/>
              <p:nvPr/>
            </p:nvSpPr>
            <p:spPr>
              <a:xfrm>
                <a:off x="0" y="327483"/>
                <a:ext cx="546735" cy="1088136"/>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9" name="Round Same Side Corner Rectangle 228">
                <a:extLst>
                  <a:ext uri="{FF2B5EF4-FFF2-40B4-BE49-F238E27FC236}">
                    <a16:creationId xmlns:a16="http://schemas.microsoft.com/office/drawing/2014/main" id="{5F967C52-BE43-F54E-9231-328462E62D03}"/>
                  </a:ext>
                </a:extLst>
              </p:cNvPr>
              <p:cNvSpPr/>
              <p:nvPr/>
            </p:nvSpPr>
            <p:spPr>
              <a:xfrm flipV="1">
                <a:off x="0" y="404037"/>
                <a:ext cx="548640" cy="1005673"/>
              </a:xfrm>
              <a:prstGeom prst="round2Same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30" name="Can 229">
                <a:extLst>
                  <a:ext uri="{FF2B5EF4-FFF2-40B4-BE49-F238E27FC236}">
                    <a16:creationId xmlns:a16="http://schemas.microsoft.com/office/drawing/2014/main" id="{710BBEA9-C25F-E34C-B527-57FB70D6B5D5}"/>
                  </a:ext>
                </a:extLst>
              </p:cNvPr>
              <p:cNvSpPr/>
              <p:nvPr/>
            </p:nvSpPr>
            <p:spPr>
              <a:xfrm>
                <a:off x="357254" y="280700"/>
                <a:ext cx="137160" cy="1060704"/>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31" name="Rounded Rectangle 230">
                <a:extLst>
                  <a:ext uri="{FF2B5EF4-FFF2-40B4-BE49-F238E27FC236}">
                    <a16:creationId xmlns:a16="http://schemas.microsoft.com/office/drawing/2014/main" id="{00C265BA-4E18-6B48-87E1-575E260AE35E}"/>
                  </a:ext>
                </a:extLst>
              </p:cNvPr>
              <p:cNvSpPr/>
              <p:nvPr/>
            </p:nvSpPr>
            <p:spPr>
              <a:xfrm>
                <a:off x="46783" y="136097"/>
                <a:ext cx="456766" cy="186939"/>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220" name="Straight Arrow Connector 219">
              <a:extLst>
                <a:ext uri="{FF2B5EF4-FFF2-40B4-BE49-F238E27FC236}">
                  <a16:creationId xmlns:a16="http://schemas.microsoft.com/office/drawing/2014/main" id="{92D33058-9C4E-984A-AC6B-1CDBE921E74E}"/>
                </a:ext>
              </a:extLst>
            </p:cNvPr>
            <p:cNvCxnSpPr/>
            <p:nvPr/>
          </p:nvCxnSpPr>
          <p:spPr>
            <a:xfrm flipH="1" flipV="1">
              <a:off x="3313933" y="920537"/>
              <a:ext cx="635" cy="885501"/>
            </a:xfrm>
            <a:prstGeom prst="straightConnector1">
              <a:avLst/>
            </a:prstGeom>
            <a:ln w="12700">
              <a:solidFill>
                <a:srgbClr val="FF0000"/>
              </a:solidFill>
              <a:prstDash val="dash"/>
              <a:tailEnd type="arrow" w="med" len="med"/>
            </a:ln>
          </p:spPr>
          <p:style>
            <a:lnRef idx="1">
              <a:schemeClr val="accent1"/>
            </a:lnRef>
            <a:fillRef idx="0">
              <a:schemeClr val="accent1"/>
            </a:fillRef>
            <a:effectRef idx="0">
              <a:schemeClr val="accent1"/>
            </a:effectRef>
            <a:fontRef idx="minor">
              <a:schemeClr val="tx1"/>
            </a:fontRef>
          </p:style>
        </p:cxnSp>
        <p:sp>
          <p:nvSpPr>
            <p:cNvPr id="221" name="Freeform 220">
              <a:extLst>
                <a:ext uri="{FF2B5EF4-FFF2-40B4-BE49-F238E27FC236}">
                  <a16:creationId xmlns:a16="http://schemas.microsoft.com/office/drawing/2014/main" id="{A301BBE3-386E-F841-8BEE-01F59254F2B2}"/>
                </a:ext>
              </a:extLst>
            </p:cNvPr>
            <p:cNvSpPr/>
            <p:nvPr/>
          </p:nvSpPr>
          <p:spPr>
            <a:xfrm>
              <a:off x="3350755" y="411173"/>
              <a:ext cx="319905" cy="113766"/>
            </a:xfrm>
            <a:custGeom>
              <a:avLst/>
              <a:gdLst>
                <a:gd name="connsiteX0" fmla="*/ 2843 w 235362"/>
                <a:gd name="connsiteY0" fmla="*/ 220480 h 249218"/>
                <a:gd name="connsiteX1" fmla="*/ 231 w 235362"/>
                <a:gd name="connsiteY1" fmla="*/ 97689 h 249218"/>
                <a:gd name="connsiteX2" fmla="*/ 8069 w 235362"/>
                <a:gd name="connsiteY2" fmla="*/ 32375 h 249218"/>
                <a:gd name="connsiteX3" fmla="*/ 26357 w 235362"/>
                <a:gd name="connsiteY3" fmla="*/ 6249 h 249218"/>
                <a:gd name="connsiteX4" fmla="*/ 52482 w 235362"/>
                <a:gd name="connsiteY4" fmla="*/ 1024 h 249218"/>
                <a:gd name="connsiteX5" fmla="*/ 89058 w 235362"/>
                <a:gd name="connsiteY5" fmla="*/ 21924 h 249218"/>
                <a:gd name="connsiteX6" fmla="*/ 130859 w 235362"/>
                <a:gd name="connsiteY6" fmla="*/ 76788 h 249218"/>
                <a:gd name="connsiteX7" fmla="*/ 235362 w 235362"/>
                <a:gd name="connsiteY7" fmla="*/ 249218 h 249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362" h="249218">
                  <a:moveTo>
                    <a:pt x="2843" y="220480"/>
                  </a:moveTo>
                  <a:cubicBezTo>
                    <a:pt x="1101" y="174760"/>
                    <a:pt x="-640" y="129040"/>
                    <a:pt x="231" y="97689"/>
                  </a:cubicBezTo>
                  <a:cubicBezTo>
                    <a:pt x="1102" y="66338"/>
                    <a:pt x="3715" y="47615"/>
                    <a:pt x="8069" y="32375"/>
                  </a:cubicBezTo>
                  <a:cubicBezTo>
                    <a:pt x="12423" y="17135"/>
                    <a:pt x="18955" y="11474"/>
                    <a:pt x="26357" y="6249"/>
                  </a:cubicBezTo>
                  <a:cubicBezTo>
                    <a:pt x="33759" y="1024"/>
                    <a:pt x="42032" y="-1588"/>
                    <a:pt x="52482" y="1024"/>
                  </a:cubicBezTo>
                  <a:cubicBezTo>
                    <a:pt x="62932" y="3636"/>
                    <a:pt x="75995" y="9297"/>
                    <a:pt x="89058" y="21924"/>
                  </a:cubicBezTo>
                  <a:cubicBezTo>
                    <a:pt x="102121" y="34551"/>
                    <a:pt x="106475" y="38906"/>
                    <a:pt x="130859" y="76788"/>
                  </a:cubicBezTo>
                  <a:cubicBezTo>
                    <a:pt x="155243" y="114670"/>
                    <a:pt x="195302" y="181944"/>
                    <a:pt x="235362" y="249218"/>
                  </a:cubicBezTo>
                </a:path>
              </a:pathLst>
            </a:custGeom>
            <a:noFill/>
            <a:ln>
              <a:solidFill>
                <a:srgbClr val="FF0000"/>
              </a:solidFill>
              <a:prstDash val="dash"/>
              <a:headEnd type="none"/>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222" name="Straight Arrow Connector 221">
              <a:extLst>
                <a:ext uri="{FF2B5EF4-FFF2-40B4-BE49-F238E27FC236}">
                  <a16:creationId xmlns:a16="http://schemas.microsoft.com/office/drawing/2014/main" id="{470FB89A-A354-EC40-9302-8C9FFAB5E8BD}"/>
                </a:ext>
              </a:extLst>
            </p:cNvPr>
            <p:cNvCxnSpPr/>
            <p:nvPr/>
          </p:nvCxnSpPr>
          <p:spPr>
            <a:xfrm rot="16200000">
              <a:off x="2221562" y="1184425"/>
              <a:ext cx="0" cy="45720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3" name="Text Box 186">
              <a:extLst>
                <a:ext uri="{FF2B5EF4-FFF2-40B4-BE49-F238E27FC236}">
                  <a16:creationId xmlns:a16="http://schemas.microsoft.com/office/drawing/2014/main" id="{D4010D16-95D5-E845-82D0-604431BBE0BD}"/>
                </a:ext>
              </a:extLst>
            </p:cNvPr>
            <p:cNvSpPr txBox="1"/>
            <p:nvPr/>
          </p:nvSpPr>
          <p:spPr>
            <a:xfrm>
              <a:off x="2307479" y="0"/>
              <a:ext cx="1717117" cy="32321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Filter Sterilize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4" name="Can 223">
              <a:extLst>
                <a:ext uri="{FF2B5EF4-FFF2-40B4-BE49-F238E27FC236}">
                  <a16:creationId xmlns:a16="http://schemas.microsoft.com/office/drawing/2014/main" id="{F2FE427E-29DE-5246-BBFA-36241AA06DF9}"/>
                </a:ext>
              </a:extLst>
            </p:cNvPr>
            <p:cNvSpPr/>
            <p:nvPr/>
          </p:nvSpPr>
          <p:spPr>
            <a:xfrm>
              <a:off x="1399216" y="871442"/>
              <a:ext cx="137160" cy="1051560"/>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5" name="Text Box 214">
              <a:extLst>
                <a:ext uri="{FF2B5EF4-FFF2-40B4-BE49-F238E27FC236}">
                  <a16:creationId xmlns:a16="http://schemas.microsoft.com/office/drawing/2014/main" id="{433FF5EA-9107-B54C-A55A-B0F49041ED03}"/>
                </a:ext>
              </a:extLst>
            </p:cNvPr>
            <p:cNvSpPr txBox="1"/>
            <p:nvPr/>
          </p:nvSpPr>
          <p:spPr>
            <a:xfrm>
              <a:off x="883716" y="2129509"/>
              <a:ext cx="1159510" cy="436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Membrane-GAC</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Dual Filter</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6" name="Text Box 234">
              <a:extLst>
                <a:ext uri="{FF2B5EF4-FFF2-40B4-BE49-F238E27FC236}">
                  <a16:creationId xmlns:a16="http://schemas.microsoft.com/office/drawing/2014/main" id="{C00491EE-F5D3-9E4A-8233-A2F48099B23A}"/>
                </a:ext>
              </a:extLst>
            </p:cNvPr>
            <p:cNvSpPr txBox="1"/>
            <p:nvPr/>
          </p:nvSpPr>
          <p:spPr>
            <a:xfrm>
              <a:off x="0" y="2135646"/>
              <a:ext cx="981710" cy="26733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a:effectLst/>
                  <a:latin typeface="Times New Roman" panose="02020603050405020304" pitchFamily="18" charset="0"/>
                  <a:ea typeface="Calibri" panose="020F0502020204030204" pitchFamily="34" charset="0"/>
                  <a:cs typeface="Times New Roman" panose="02020603050405020304" pitchFamily="18" charset="0"/>
                </a:rPr>
                <a:t>Water Bottle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6" name="TextBox 5">
            <a:extLst>
              <a:ext uri="{FF2B5EF4-FFF2-40B4-BE49-F238E27FC236}">
                <a16:creationId xmlns:a16="http://schemas.microsoft.com/office/drawing/2014/main" id="{23A021DC-73F5-3E4E-9B2E-D0D96756E070}"/>
              </a:ext>
            </a:extLst>
          </p:cNvPr>
          <p:cNvSpPr txBox="1"/>
          <p:nvPr/>
        </p:nvSpPr>
        <p:spPr>
          <a:xfrm>
            <a:off x="7461049" y="321919"/>
            <a:ext cx="1346844" cy="461665"/>
          </a:xfrm>
          <a:prstGeom prst="rect">
            <a:avLst/>
          </a:prstGeom>
          <a:noFill/>
        </p:spPr>
        <p:txBody>
          <a:bodyPr wrap="none" rtlCol="0">
            <a:spAutoFit/>
          </a:bodyPr>
          <a:lstStyle/>
          <a:p>
            <a:r>
              <a:rPr lang="en-US" sz="2400" dirty="0" err="1">
                <a:latin typeface="Times New Roman" panose="02020603050405020304" pitchFamily="18" charset="0"/>
                <a:cs typeface="Times New Roman" panose="02020603050405020304" pitchFamily="18" charset="0"/>
              </a:rPr>
              <a:t>SteriPEN</a:t>
            </a:r>
            <a:endParaRPr lang="en-US" sz="2400" dirty="0">
              <a:latin typeface="Times New Roman" panose="02020603050405020304" pitchFamily="18" charset="0"/>
              <a:cs typeface="Times New Roman" panose="02020603050405020304" pitchFamily="18" charset="0"/>
            </a:endParaRPr>
          </a:p>
        </p:txBody>
      </p:sp>
      <p:sp>
        <p:nvSpPr>
          <p:cNvPr id="361" name="TextBox 360">
            <a:extLst>
              <a:ext uri="{FF2B5EF4-FFF2-40B4-BE49-F238E27FC236}">
                <a16:creationId xmlns:a16="http://schemas.microsoft.com/office/drawing/2014/main" id="{A49291C3-F23C-DB46-A481-554098F88848}"/>
              </a:ext>
            </a:extLst>
          </p:cNvPr>
          <p:cNvSpPr txBox="1"/>
          <p:nvPr/>
        </p:nvSpPr>
        <p:spPr>
          <a:xfrm>
            <a:off x="7612087" y="3016388"/>
            <a:ext cx="1313180" cy="461665"/>
          </a:xfrm>
          <a:prstGeom prst="rect">
            <a:avLst/>
          </a:prstGeom>
          <a:noFill/>
        </p:spPr>
        <p:txBody>
          <a:bodyPr wrap="none" rtlCol="0">
            <a:spAutoFit/>
          </a:bodyPr>
          <a:lstStyle/>
          <a:p>
            <a:r>
              <a:rPr lang="en-US" sz="2400" dirty="0" err="1">
                <a:latin typeface="Times New Roman" panose="02020603050405020304" pitchFamily="18" charset="0"/>
                <a:cs typeface="Times New Roman" panose="02020603050405020304" pitchFamily="18" charset="0"/>
              </a:rPr>
              <a:t>Mountop</a:t>
            </a:r>
            <a:endParaRPr lang="en-US" sz="2400" dirty="0">
              <a:latin typeface="Times New Roman" panose="02020603050405020304" pitchFamily="18" charset="0"/>
              <a:cs typeface="Times New Roman" panose="02020603050405020304" pitchFamily="18" charset="0"/>
            </a:endParaRPr>
          </a:p>
        </p:txBody>
      </p:sp>
      <p:sp>
        <p:nvSpPr>
          <p:cNvPr id="362" name="TextBox 361">
            <a:extLst>
              <a:ext uri="{FF2B5EF4-FFF2-40B4-BE49-F238E27FC236}">
                <a16:creationId xmlns:a16="http://schemas.microsoft.com/office/drawing/2014/main" id="{B13FF81E-483D-784E-A735-13E292007BED}"/>
              </a:ext>
            </a:extLst>
          </p:cNvPr>
          <p:cNvSpPr txBox="1"/>
          <p:nvPr/>
        </p:nvSpPr>
        <p:spPr>
          <a:xfrm>
            <a:off x="2757517" y="1672343"/>
            <a:ext cx="1867819"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LifeStraw Go</a:t>
            </a:r>
          </a:p>
        </p:txBody>
      </p:sp>
      <p:sp>
        <p:nvSpPr>
          <p:cNvPr id="191" name="Text Box 40">
            <a:extLst>
              <a:ext uri="{FF2B5EF4-FFF2-40B4-BE49-F238E27FC236}">
                <a16:creationId xmlns:a16="http://schemas.microsoft.com/office/drawing/2014/main" id="{7B5F3F67-7553-A54D-BDCE-23348FD63587}"/>
              </a:ext>
            </a:extLst>
          </p:cNvPr>
          <p:cNvSpPr txBox="1"/>
          <p:nvPr/>
        </p:nvSpPr>
        <p:spPr>
          <a:xfrm>
            <a:off x="2020869" y="2156909"/>
            <a:ext cx="1363239"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MycoCocktail</a:t>
            </a:r>
            <a:endParaRPr lang="en-US" sz="120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92" name="Picture 191">
            <a:extLst>
              <a:ext uri="{FF2B5EF4-FFF2-40B4-BE49-F238E27FC236}">
                <a16:creationId xmlns:a16="http://schemas.microsoft.com/office/drawing/2014/main" id="{45DCC2A7-C045-D044-8333-C52BDD055D5E}"/>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2097602" y="2979012"/>
            <a:ext cx="274320" cy="274320"/>
          </a:xfrm>
          <a:prstGeom prst="rect">
            <a:avLst/>
          </a:prstGeom>
        </p:spPr>
      </p:pic>
      <p:pic>
        <p:nvPicPr>
          <p:cNvPr id="194" name="Picture 193">
            <a:extLst>
              <a:ext uri="{FF2B5EF4-FFF2-40B4-BE49-F238E27FC236}">
                <a16:creationId xmlns:a16="http://schemas.microsoft.com/office/drawing/2014/main" id="{9D635EF2-6712-3F4C-BC5B-1A547BF3980B}"/>
              </a:ext>
            </a:extLst>
          </p:cNvPr>
          <p:cNvPicPr>
            <a:picLocks noChangeAspect="1"/>
          </p:cNvPicPr>
          <p:nvPr/>
        </p:nvPicPr>
        <p:blipFill>
          <a:blip r:embed="rId3">
            <a:extLst>
              <a:ext uri="{BEBA8EAE-BF5A-486C-A8C5-ECC9F3942E4B}">
                <a14:imgProps xmlns:a14="http://schemas.microsoft.com/office/drawing/2010/main">
                  <a14:imgLayer r:embed="rId5">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2174221" y="3521989"/>
            <a:ext cx="274320" cy="274320"/>
          </a:xfrm>
          <a:prstGeom prst="rect">
            <a:avLst/>
          </a:prstGeom>
        </p:spPr>
      </p:pic>
      <p:pic>
        <p:nvPicPr>
          <p:cNvPr id="196" name="Picture 195">
            <a:extLst>
              <a:ext uri="{FF2B5EF4-FFF2-40B4-BE49-F238E27FC236}">
                <a16:creationId xmlns:a16="http://schemas.microsoft.com/office/drawing/2014/main" id="{23F50E0B-0701-4A4F-9495-1E5C2DD47557}"/>
              </a:ext>
            </a:extLst>
          </p:cNvPr>
          <p:cNvPicPr>
            <a:picLocks noChangeAspect="1"/>
          </p:cNvPicPr>
          <p:nvPr/>
        </p:nvPicPr>
        <p:blipFill>
          <a:blip r:embed="rId3">
            <a:extLst>
              <a:ext uri="{BEBA8EAE-BF5A-486C-A8C5-ECC9F3942E4B}">
                <a14:imgProps xmlns:a14="http://schemas.microsoft.com/office/drawing/2010/main">
                  <a14:imgLayer r:embed="rId6">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2223767" y="3244435"/>
            <a:ext cx="274320" cy="274320"/>
          </a:xfrm>
          <a:prstGeom prst="rect">
            <a:avLst/>
          </a:prstGeom>
        </p:spPr>
      </p:pic>
      <p:sp>
        <p:nvSpPr>
          <p:cNvPr id="188" name="Text Box 40">
            <a:extLst>
              <a:ext uri="{FF2B5EF4-FFF2-40B4-BE49-F238E27FC236}">
                <a16:creationId xmlns:a16="http://schemas.microsoft.com/office/drawing/2014/main" id="{3923D057-9C1A-C046-B048-CC4387D2BE6C}"/>
              </a:ext>
            </a:extLst>
          </p:cNvPr>
          <p:cNvSpPr txBox="1"/>
          <p:nvPr/>
        </p:nvSpPr>
        <p:spPr>
          <a:xfrm>
            <a:off x="6203426" y="842874"/>
            <a:ext cx="1363239"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MycoCocktail</a:t>
            </a:r>
            <a:endParaRPr lang="en-US" sz="120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89" name="Text Box 40">
            <a:extLst>
              <a:ext uri="{FF2B5EF4-FFF2-40B4-BE49-F238E27FC236}">
                <a16:creationId xmlns:a16="http://schemas.microsoft.com/office/drawing/2014/main" id="{6D052743-B433-0749-BFA5-8D216D644331}"/>
              </a:ext>
            </a:extLst>
          </p:cNvPr>
          <p:cNvSpPr txBox="1"/>
          <p:nvPr/>
        </p:nvSpPr>
        <p:spPr>
          <a:xfrm>
            <a:off x="6425414" y="3505956"/>
            <a:ext cx="1363239" cy="2832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MycoCocktail</a:t>
            </a:r>
            <a:endParaRPr lang="en-US" sz="120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190" name="Picture 189">
            <a:extLst>
              <a:ext uri="{FF2B5EF4-FFF2-40B4-BE49-F238E27FC236}">
                <a16:creationId xmlns:a16="http://schemas.microsoft.com/office/drawing/2014/main" id="{0A3D74A4-ADA1-F246-976F-B6C53B9C6AEA}"/>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6759239" y="1568489"/>
            <a:ext cx="274320" cy="274320"/>
          </a:xfrm>
          <a:prstGeom prst="rect">
            <a:avLst/>
          </a:prstGeom>
        </p:spPr>
      </p:pic>
      <p:pic>
        <p:nvPicPr>
          <p:cNvPr id="195" name="Picture 194">
            <a:extLst>
              <a:ext uri="{FF2B5EF4-FFF2-40B4-BE49-F238E27FC236}">
                <a16:creationId xmlns:a16="http://schemas.microsoft.com/office/drawing/2014/main" id="{B8A6DADE-3DB0-9142-A4B0-D8B624D2C790}"/>
              </a:ext>
            </a:extLst>
          </p:cNvPr>
          <p:cNvPicPr>
            <a:picLocks noChangeAspect="1"/>
          </p:cNvPicPr>
          <p:nvPr/>
        </p:nvPicPr>
        <p:blipFill>
          <a:blip r:embed="rId3">
            <a:extLst>
              <a:ext uri="{BEBA8EAE-BF5A-486C-A8C5-ECC9F3942E4B}">
                <a14:imgProps xmlns:a14="http://schemas.microsoft.com/office/drawing/2010/main">
                  <a14:imgLayer r:embed="rId5">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6835858" y="2111466"/>
            <a:ext cx="274320" cy="274320"/>
          </a:xfrm>
          <a:prstGeom prst="rect">
            <a:avLst/>
          </a:prstGeom>
        </p:spPr>
      </p:pic>
      <p:pic>
        <p:nvPicPr>
          <p:cNvPr id="197" name="Picture 196">
            <a:extLst>
              <a:ext uri="{FF2B5EF4-FFF2-40B4-BE49-F238E27FC236}">
                <a16:creationId xmlns:a16="http://schemas.microsoft.com/office/drawing/2014/main" id="{236D5B94-FE9C-7940-BE9C-01A46B5E9685}"/>
              </a:ext>
            </a:extLst>
          </p:cNvPr>
          <p:cNvPicPr>
            <a:picLocks noChangeAspect="1"/>
          </p:cNvPicPr>
          <p:nvPr/>
        </p:nvPicPr>
        <p:blipFill>
          <a:blip r:embed="rId3">
            <a:extLst>
              <a:ext uri="{BEBA8EAE-BF5A-486C-A8C5-ECC9F3942E4B}">
                <a14:imgProps xmlns:a14="http://schemas.microsoft.com/office/drawing/2010/main">
                  <a14:imgLayer r:embed="rId6">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6885404" y="1833912"/>
            <a:ext cx="274320" cy="274320"/>
          </a:xfrm>
          <a:prstGeom prst="rect">
            <a:avLst/>
          </a:prstGeom>
        </p:spPr>
      </p:pic>
      <p:pic>
        <p:nvPicPr>
          <p:cNvPr id="198" name="Picture 197">
            <a:extLst>
              <a:ext uri="{FF2B5EF4-FFF2-40B4-BE49-F238E27FC236}">
                <a16:creationId xmlns:a16="http://schemas.microsoft.com/office/drawing/2014/main" id="{87B7FB80-205D-4E48-829D-7B405498B4A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6855384" y="4081302"/>
            <a:ext cx="274320" cy="274320"/>
          </a:xfrm>
          <a:prstGeom prst="rect">
            <a:avLst/>
          </a:prstGeom>
        </p:spPr>
      </p:pic>
      <p:pic>
        <p:nvPicPr>
          <p:cNvPr id="199" name="Picture 198">
            <a:extLst>
              <a:ext uri="{FF2B5EF4-FFF2-40B4-BE49-F238E27FC236}">
                <a16:creationId xmlns:a16="http://schemas.microsoft.com/office/drawing/2014/main" id="{5CD84562-0FBE-E742-AF8E-B46DE30A7D4C}"/>
              </a:ext>
            </a:extLst>
          </p:cNvPr>
          <p:cNvPicPr>
            <a:picLocks noChangeAspect="1"/>
          </p:cNvPicPr>
          <p:nvPr/>
        </p:nvPicPr>
        <p:blipFill>
          <a:blip r:embed="rId3">
            <a:extLst>
              <a:ext uri="{BEBA8EAE-BF5A-486C-A8C5-ECC9F3942E4B}">
                <a14:imgProps xmlns:a14="http://schemas.microsoft.com/office/drawing/2010/main">
                  <a14:imgLayer r:embed="rId5">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6932003" y="4624279"/>
            <a:ext cx="274320" cy="274320"/>
          </a:xfrm>
          <a:prstGeom prst="rect">
            <a:avLst/>
          </a:prstGeom>
        </p:spPr>
      </p:pic>
      <p:pic>
        <p:nvPicPr>
          <p:cNvPr id="200" name="Picture 199">
            <a:extLst>
              <a:ext uri="{FF2B5EF4-FFF2-40B4-BE49-F238E27FC236}">
                <a16:creationId xmlns:a16="http://schemas.microsoft.com/office/drawing/2014/main" id="{AD872AFA-4B8F-0344-8448-0A49F8DE4BC1}"/>
              </a:ext>
            </a:extLst>
          </p:cNvPr>
          <p:cNvPicPr>
            <a:picLocks noChangeAspect="1"/>
          </p:cNvPicPr>
          <p:nvPr/>
        </p:nvPicPr>
        <p:blipFill>
          <a:blip r:embed="rId3">
            <a:extLst>
              <a:ext uri="{BEBA8EAE-BF5A-486C-A8C5-ECC9F3942E4B}">
                <a14:imgProps xmlns:a14="http://schemas.microsoft.com/office/drawing/2010/main">
                  <a14:imgLayer r:embed="rId6">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6981549" y="4346725"/>
            <a:ext cx="274320" cy="274320"/>
          </a:xfrm>
          <a:prstGeom prst="rect">
            <a:avLst/>
          </a:prstGeom>
        </p:spPr>
      </p:pic>
      <p:sp>
        <p:nvSpPr>
          <p:cNvPr id="168" name="TextBox 167">
            <a:extLst>
              <a:ext uri="{FF2B5EF4-FFF2-40B4-BE49-F238E27FC236}">
                <a16:creationId xmlns:a16="http://schemas.microsoft.com/office/drawing/2014/main" id="{7FDDD0BA-EBB5-CB4B-8F63-1FE374A699E3}"/>
              </a:ext>
            </a:extLst>
          </p:cNvPr>
          <p:cNvSpPr txBox="1"/>
          <p:nvPr/>
        </p:nvSpPr>
        <p:spPr>
          <a:xfrm>
            <a:off x="434939" y="5476582"/>
            <a:ext cx="11322121" cy="646331"/>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3: </a:t>
            </a:r>
            <a:r>
              <a:rPr lang="en-US" sz="1200" dirty="0">
                <a:latin typeface="Times New Roman" panose="02020603050405020304" pitchFamily="18" charset="0"/>
                <a:cs typeface="Times New Roman" panose="02020603050405020304" pitchFamily="18" charset="0"/>
              </a:rPr>
              <a:t>MycoCocktail was used to test the efficacy of LifeStraw Go and two UV-disinfection water bottle systems. Filter sterilization and UV-C were evaluated as physical means of removing NTM from drinking water. Schematic depicts sterilization per the manufacturer’s protocol for filter-based system (LifeStraw Go, left) and UV-based systems (Mountop and SteriPEN, right).</a:t>
            </a:r>
          </a:p>
        </p:txBody>
      </p:sp>
      <p:sp>
        <p:nvSpPr>
          <p:cNvPr id="170" name="TextBox 169">
            <a:extLst>
              <a:ext uri="{FF2B5EF4-FFF2-40B4-BE49-F238E27FC236}">
                <a16:creationId xmlns:a16="http://schemas.microsoft.com/office/drawing/2014/main" id="{69671A27-3331-C445-9979-B2A89E7461C3}"/>
              </a:ext>
            </a:extLst>
          </p:cNvPr>
          <p:cNvSpPr txBox="1"/>
          <p:nvPr/>
        </p:nvSpPr>
        <p:spPr>
          <a:xfrm>
            <a:off x="154253" y="6326798"/>
            <a:ext cx="1544012" cy="430887"/>
          </a:xfrm>
          <a:prstGeom prst="rect">
            <a:avLst/>
          </a:prstGeom>
          <a:noFill/>
        </p:spPr>
        <p:txBody>
          <a:bodyPr wrap="none" rtlCol="0">
            <a:spAutoFit/>
          </a:bodyPr>
          <a:lstStyle/>
          <a:p>
            <a:r>
              <a:rPr lang="en-US" sz="1100" dirty="0">
                <a:latin typeface="Times New Roman" panose="02020603050405020304" pitchFamily="18" charset="0"/>
                <a:cs typeface="Times New Roman" panose="02020603050405020304" pitchFamily="18" charset="0"/>
              </a:rPr>
              <a:t>Supplementary Figure 3</a:t>
            </a:r>
          </a:p>
          <a:p>
            <a:r>
              <a:rPr lang="en-US" sz="1100" dirty="0">
                <a:latin typeface="Times New Roman" panose="02020603050405020304" pitchFamily="18" charset="0"/>
                <a:cs typeface="Times New Roman" panose="02020603050405020304" pitchFamily="18" charset="0"/>
              </a:rPr>
              <a:t>Norton, et al </a:t>
            </a:r>
          </a:p>
        </p:txBody>
      </p:sp>
    </p:spTree>
    <p:extLst>
      <p:ext uri="{BB962C8B-B14F-4D97-AF65-F5344CB8AC3E}">
        <p14:creationId xmlns:p14="http://schemas.microsoft.com/office/powerpoint/2010/main" val="835783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C5CD5CF-D86E-874A-B128-8D8EC8CCD6ED}"/>
              </a:ext>
            </a:extLst>
          </p:cNvPr>
          <p:cNvPicPr>
            <a:picLocks noChangeAspect="1"/>
          </p:cNvPicPr>
          <p:nvPr/>
        </p:nvPicPr>
        <p:blipFill rotWithShape="1">
          <a:blip r:embed="rId3"/>
          <a:srcRect l="9907" r="30479" b="56752"/>
          <a:stretch/>
        </p:blipFill>
        <p:spPr>
          <a:xfrm>
            <a:off x="7324998" y="-604628"/>
            <a:ext cx="4585398" cy="2570512"/>
          </a:xfrm>
          <a:prstGeom prst="rect">
            <a:avLst/>
          </a:prstGeom>
        </p:spPr>
      </p:pic>
      <p:pic>
        <p:nvPicPr>
          <p:cNvPr id="5" name="Picture 4">
            <a:extLst>
              <a:ext uri="{FF2B5EF4-FFF2-40B4-BE49-F238E27FC236}">
                <a16:creationId xmlns:a16="http://schemas.microsoft.com/office/drawing/2014/main" id="{39C7E6E9-B148-A141-9940-4879FE04EFF7}"/>
              </a:ext>
            </a:extLst>
          </p:cNvPr>
          <p:cNvPicPr>
            <a:picLocks noChangeAspect="1"/>
          </p:cNvPicPr>
          <p:nvPr/>
        </p:nvPicPr>
        <p:blipFill rotWithShape="1">
          <a:blip r:embed="rId4"/>
          <a:srcRect l="9906" r="39014" b="56752"/>
          <a:stretch/>
        </p:blipFill>
        <p:spPr>
          <a:xfrm>
            <a:off x="1648406" y="-524283"/>
            <a:ext cx="3928905" cy="2570512"/>
          </a:xfrm>
          <a:prstGeom prst="rect">
            <a:avLst/>
          </a:prstGeom>
        </p:spPr>
      </p:pic>
      <p:pic>
        <p:nvPicPr>
          <p:cNvPr id="9" name="Picture 8">
            <a:extLst>
              <a:ext uri="{FF2B5EF4-FFF2-40B4-BE49-F238E27FC236}">
                <a16:creationId xmlns:a16="http://schemas.microsoft.com/office/drawing/2014/main" id="{706C02BB-BCCE-AC46-AEAA-C67ABD8AAB21}"/>
              </a:ext>
            </a:extLst>
          </p:cNvPr>
          <p:cNvPicPr>
            <a:picLocks noChangeAspect="1"/>
          </p:cNvPicPr>
          <p:nvPr/>
        </p:nvPicPr>
        <p:blipFill rotWithShape="1">
          <a:blip r:embed="rId5"/>
          <a:srcRect l="8345" r="6797" b="55616"/>
          <a:stretch/>
        </p:blipFill>
        <p:spPr>
          <a:xfrm>
            <a:off x="639670" y="1442320"/>
            <a:ext cx="7713785" cy="2637996"/>
          </a:xfrm>
          <a:prstGeom prst="rect">
            <a:avLst/>
          </a:prstGeom>
        </p:spPr>
      </p:pic>
      <p:pic>
        <p:nvPicPr>
          <p:cNvPr id="11" name="Picture 10">
            <a:extLst>
              <a:ext uri="{FF2B5EF4-FFF2-40B4-BE49-F238E27FC236}">
                <a16:creationId xmlns:a16="http://schemas.microsoft.com/office/drawing/2014/main" id="{A8372A95-D208-A043-8822-FE8B758B9702}"/>
              </a:ext>
            </a:extLst>
          </p:cNvPr>
          <p:cNvPicPr>
            <a:picLocks noChangeAspect="1"/>
          </p:cNvPicPr>
          <p:nvPr/>
        </p:nvPicPr>
        <p:blipFill rotWithShape="1">
          <a:blip r:embed="rId6"/>
          <a:srcRect l="8344" r="12343" b="53938"/>
          <a:stretch/>
        </p:blipFill>
        <p:spPr>
          <a:xfrm>
            <a:off x="1143763" y="3564753"/>
            <a:ext cx="7209692" cy="2737719"/>
          </a:xfrm>
          <a:prstGeom prst="rect">
            <a:avLst/>
          </a:prstGeom>
        </p:spPr>
      </p:pic>
      <p:cxnSp>
        <p:nvCxnSpPr>
          <p:cNvPr id="13" name="Straight Connector 12">
            <a:extLst>
              <a:ext uri="{FF2B5EF4-FFF2-40B4-BE49-F238E27FC236}">
                <a16:creationId xmlns:a16="http://schemas.microsoft.com/office/drawing/2014/main" id="{5E6C4E03-942A-634B-8F98-0331C0A89AFE}"/>
              </a:ext>
            </a:extLst>
          </p:cNvPr>
          <p:cNvCxnSpPr>
            <a:cxnSpLocks/>
          </p:cNvCxnSpPr>
          <p:nvPr/>
        </p:nvCxnSpPr>
        <p:spPr>
          <a:xfrm>
            <a:off x="5890516" y="8875"/>
            <a:ext cx="0" cy="20265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1469F50-D35E-D944-B257-A45D21E85829}"/>
              </a:ext>
            </a:extLst>
          </p:cNvPr>
          <p:cNvCxnSpPr/>
          <p:nvPr/>
        </p:nvCxnSpPr>
        <p:spPr>
          <a:xfrm>
            <a:off x="0" y="2035467"/>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296C4B9-FF9B-9A44-A813-A19794AE4933}"/>
              </a:ext>
            </a:extLst>
          </p:cNvPr>
          <p:cNvCxnSpPr>
            <a:cxnSpLocks/>
          </p:cNvCxnSpPr>
          <p:nvPr/>
        </p:nvCxnSpPr>
        <p:spPr>
          <a:xfrm flipV="1">
            <a:off x="32924" y="4173298"/>
            <a:ext cx="8309692" cy="1265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BD92B17-F993-6440-AAC1-771F146DD8EF}"/>
              </a:ext>
            </a:extLst>
          </p:cNvPr>
          <p:cNvSpPr txBox="1"/>
          <p:nvPr/>
        </p:nvSpPr>
        <p:spPr>
          <a:xfrm>
            <a:off x="682053" y="1491885"/>
            <a:ext cx="1871282"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A</a:t>
            </a:r>
            <a:r>
              <a:rPr lang="en-US" sz="1600" dirty="0">
                <a:latin typeface="Times New Roman" panose="02020603050405020304" pitchFamily="18" charset="0"/>
                <a:cs typeface="Times New Roman" panose="02020603050405020304" pitchFamily="18" charset="0"/>
              </a:rPr>
              <a:t> Single Treatment</a:t>
            </a:r>
          </a:p>
        </p:txBody>
      </p:sp>
      <p:sp>
        <p:nvSpPr>
          <p:cNvPr id="20" name="TextBox 19">
            <a:extLst>
              <a:ext uri="{FF2B5EF4-FFF2-40B4-BE49-F238E27FC236}">
                <a16:creationId xmlns:a16="http://schemas.microsoft.com/office/drawing/2014/main" id="{7FAE1B62-F44E-014F-A8E2-B38A5C55792E}"/>
              </a:ext>
            </a:extLst>
          </p:cNvPr>
          <p:cNvSpPr txBox="1"/>
          <p:nvPr/>
        </p:nvSpPr>
        <p:spPr>
          <a:xfrm>
            <a:off x="6093461" y="1458540"/>
            <a:ext cx="2858475"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B</a:t>
            </a:r>
            <a:r>
              <a:rPr lang="en-US" sz="1600" dirty="0">
                <a:latin typeface="Times New Roman" panose="02020603050405020304" pitchFamily="18" charset="0"/>
                <a:cs typeface="Times New Roman" panose="02020603050405020304" pitchFamily="18" charset="0"/>
              </a:rPr>
              <a:t> 7 Days No H</a:t>
            </a:r>
            <a:r>
              <a:rPr lang="en-US" sz="1600" baseline="-25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O Replacement</a:t>
            </a:r>
          </a:p>
        </p:txBody>
      </p:sp>
      <p:sp>
        <p:nvSpPr>
          <p:cNvPr id="21" name="TextBox 20">
            <a:extLst>
              <a:ext uri="{FF2B5EF4-FFF2-40B4-BE49-F238E27FC236}">
                <a16:creationId xmlns:a16="http://schemas.microsoft.com/office/drawing/2014/main" id="{EA28411A-7687-C346-A4E2-3F8400B5C017}"/>
              </a:ext>
            </a:extLst>
          </p:cNvPr>
          <p:cNvSpPr txBox="1"/>
          <p:nvPr/>
        </p:nvSpPr>
        <p:spPr>
          <a:xfrm>
            <a:off x="62172" y="3564753"/>
            <a:ext cx="3111044"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C</a:t>
            </a:r>
            <a:r>
              <a:rPr lang="en-US" sz="1600" dirty="0">
                <a:latin typeface="Times New Roman" panose="02020603050405020304" pitchFamily="18" charset="0"/>
                <a:cs typeface="Times New Roman" panose="02020603050405020304" pitchFamily="18" charset="0"/>
              </a:rPr>
              <a:t> 21 Days With H</a:t>
            </a:r>
            <a:r>
              <a:rPr lang="en-US" sz="1600" baseline="-25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O Replacement</a:t>
            </a:r>
          </a:p>
        </p:txBody>
      </p:sp>
      <p:sp>
        <p:nvSpPr>
          <p:cNvPr id="22" name="TextBox 21">
            <a:extLst>
              <a:ext uri="{FF2B5EF4-FFF2-40B4-BE49-F238E27FC236}">
                <a16:creationId xmlns:a16="http://schemas.microsoft.com/office/drawing/2014/main" id="{6968D027-6DF8-AA49-A8DD-7AA1828105A0}"/>
              </a:ext>
            </a:extLst>
          </p:cNvPr>
          <p:cNvSpPr txBox="1"/>
          <p:nvPr/>
        </p:nvSpPr>
        <p:spPr>
          <a:xfrm>
            <a:off x="1914388" y="6302472"/>
            <a:ext cx="3128677" cy="461665"/>
          </a:xfrm>
          <a:prstGeom prst="rect">
            <a:avLst/>
          </a:prstGeom>
          <a:noFill/>
        </p:spPr>
        <p:txBody>
          <a:bodyPr wrap="none" rtlCol="0">
            <a:spAutoFit/>
          </a:bodyPr>
          <a:lstStyle/>
          <a:p>
            <a:r>
              <a:rPr lang="en-US" sz="2400" dirty="0">
                <a:latin typeface="Times New Roman" panose="02020603050405020304" pitchFamily="18" charset="0"/>
                <a:cs typeface="Times New Roman" panose="02020603050405020304" pitchFamily="18" charset="0"/>
              </a:rPr>
              <a:t>D</a:t>
            </a:r>
            <a:r>
              <a:rPr lang="en-US" sz="1600" dirty="0">
                <a:latin typeface="Times New Roman" panose="02020603050405020304" pitchFamily="18" charset="0"/>
                <a:cs typeface="Times New Roman" panose="02020603050405020304" pitchFamily="18" charset="0"/>
              </a:rPr>
              <a:t> 21 Days With H</a:t>
            </a:r>
            <a:r>
              <a:rPr lang="en-US" sz="1600" baseline="-25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O Replacement</a:t>
            </a:r>
          </a:p>
        </p:txBody>
      </p:sp>
      <p:pic>
        <p:nvPicPr>
          <p:cNvPr id="14" name="Picture 13">
            <a:extLst>
              <a:ext uri="{FF2B5EF4-FFF2-40B4-BE49-F238E27FC236}">
                <a16:creationId xmlns:a16="http://schemas.microsoft.com/office/drawing/2014/main" id="{8851BDBB-2B4C-6249-806A-51D67AEEA78C}"/>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2071662" y="390440"/>
            <a:ext cx="274320" cy="274320"/>
          </a:xfrm>
          <a:prstGeom prst="rect">
            <a:avLst/>
          </a:prstGeom>
        </p:spPr>
      </p:pic>
      <p:pic>
        <p:nvPicPr>
          <p:cNvPr id="16" name="Picture 15">
            <a:extLst>
              <a:ext uri="{FF2B5EF4-FFF2-40B4-BE49-F238E27FC236}">
                <a16:creationId xmlns:a16="http://schemas.microsoft.com/office/drawing/2014/main" id="{B366E3B4-B6E4-C742-B6DA-2CD33DD28A73}"/>
              </a:ext>
            </a:extLst>
          </p:cNvPr>
          <p:cNvPicPr>
            <a:picLocks noChangeAspect="1"/>
          </p:cNvPicPr>
          <p:nvPr/>
        </p:nvPicPr>
        <p:blipFill>
          <a:blip r:embed="rId7">
            <a:extLst>
              <a:ext uri="{BEBA8EAE-BF5A-486C-A8C5-ECC9F3942E4B}">
                <a14:imgProps xmlns:a14="http://schemas.microsoft.com/office/drawing/2010/main">
                  <a14:imgLayer r:embed="rId9">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2148281" y="933417"/>
            <a:ext cx="274320" cy="274320"/>
          </a:xfrm>
          <a:prstGeom prst="rect">
            <a:avLst/>
          </a:prstGeom>
        </p:spPr>
      </p:pic>
      <p:pic>
        <p:nvPicPr>
          <p:cNvPr id="18" name="Picture 17">
            <a:extLst>
              <a:ext uri="{FF2B5EF4-FFF2-40B4-BE49-F238E27FC236}">
                <a16:creationId xmlns:a16="http://schemas.microsoft.com/office/drawing/2014/main" id="{8062AE1F-17AB-8F40-9144-53F407DB53F2}"/>
              </a:ext>
            </a:extLst>
          </p:cNvPr>
          <p:cNvPicPr>
            <a:picLocks noChangeAspect="1"/>
          </p:cNvPicPr>
          <p:nvPr/>
        </p:nvPicPr>
        <p:blipFill>
          <a:blip r:embed="rId7">
            <a:extLst>
              <a:ext uri="{BEBA8EAE-BF5A-486C-A8C5-ECC9F3942E4B}">
                <a14:imgProps xmlns:a14="http://schemas.microsoft.com/office/drawing/2010/main">
                  <a14:imgLayer r:embed="rId10">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2197827" y="655863"/>
            <a:ext cx="274320" cy="274320"/>
          </a:xfrm>
          <a:prstGeom prst="rect">
            <a:avLst/>
          </a:prstGeom>
        </p:spPr>
      </p:pic>
      <p:pic>
        <p:nvPicPr>
          <p:cNvPr id="24" name="Picture 23">
            <a:extLst>
              <a:ext uri="{FF2B5EF4-FFF2-40B4-BE49-F238E27FC236}">
                <a16:creationId xmlns:a16="http://schemas.microsoft.com/office/drawing/2014/main" id="{6103F4C4-DDB9-FC42-968B-D57B1D308F80}"/>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7248379" y="331120"/>
            <a:ext cx="274320" cy="274320"/>
          </a:xfrm>
          <a:prstGeom prst="rect">
            <a:avLst/>
          </a:prstGeom>
        </p:spPr>
      </p:pic>
      <p:pic>
        <p:nvPicPr>
          <p:cNvPr id="25" name="Picture 24">
            <a:extLst>
              <a:ext uri="{FF2B5EF4-FFF2-40B4-BE49-F238E27FC236}">
                <a16:creationId xmlns:a16="http://schemas.microsoft.com/office/drawing/2014/main" id="{9035BCFD-9432-264F-9165-618975F2865A}"/>
              </a:ext>
            </a:extLst>
          </p:cNvPr>
          <p:cNvPicPr>
            <a:picLocks noChangeAspect="1"/>
          </p:cNvPicPr>
          <p:nvPr/>
        </p:nvPicPr>
        <p:blipFill>
          <a:blip r:embed="rId7">
            <a:extLst>
              <a:ext uri="{BEBA8EAE-BF5A-486C-A8C5-ECC9F3942E4B}">
                <a14:imgProps xmlns:a14="http://schemas.microsoft.com/office/drawing/2010/main">
                  <a14:imgLayer r:embed="rId9">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7324998" y="874097"/>
            <a:ext cx="274320" cy="274320"/>
          </a:xfrm>
          <a:prstGeom prst="rect">
            <a:avLst/>
          </a:prstGeom>
        </p:spPr>
      </p:pic>
      <p:pic>
        <p:nvPicPr>
          <p:cNvPr id="26" name="Picture 25">
            <a:extLst>
              <a:ext uri="{FF2B5EF4-FFF2-40B4-BE49-F238E27FC236}">
                <a16:creationId xmlns:a16="http://schemas.microsoft.com/office/drawing/2014/main" id="{68AA0974-CE2A-BE43-8B13-C0A476D05396}"/>
              </a:ext>
            </a:extLst>
          </p:cNvPr>
          <p:cNvPicPr>
            <a:picLocks noChangeAspect="1"/>
          </p:cNvPicPr>
          <p:nvPr/>
        </p:nvPicPr>
        <p:blipFill>
          <a:blip r:embed="rId7">
            <a:extLst>
              <a:ext uri="{BEBA8EAE-BF5A-486C-A8C5-ECC9F3942E4B}">
                <a14:imgProps xmlns:a14="http://schemas.microsoft.com/office/drawing/2010/main">
                  <a14:imgLayer r:embed="rId10">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7374544" y="596543"/>
            <a:ext cx="274320" cy="274320"/>
          </a:xfrm>
          <a:prstGeom prst="rect">
            <a:avLst/>
          </a:prstGeom>
        </p:spPr>
      </p:pic>
      <p:pic>
        <p:nvPicPr>
          <p:cNvPr id="27" name="Picture 26">
            <a:extLst>
              <a:ext uri="{FF2B5EF4-FFF2-40B4-BE49-F238E27FC236}">
                <a16:creationId xmlns:a16="http://schemas.microsoft.com/office/drawing/2014/main" id="{405272C9-6CFB-B34E-A926-A4321CC1483A}"/>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1048077" y="2351360"/>
            <a:ext cx="274320" cy="274320"/>
          </a:xfrm>
          <a:prstGeom prst="rect">
            <a:avLst/>
          </a:prstGeom>
        </p:spPr>
      </p:pic>
      <p:pic>
        <p:nvPicPr>
          <p:cNvPr id="28" name="Picture 27">
            <a:extLst>
              <a:ext uri="{FF2B5EF4-FFF2-40B4-BE49-F238E27FC236}">
                <a16:creationId xmlns:a16="http://schemas.microsoft.com/office/drawing/2014/main" id="{681E0B79-748E-554F-9D41-9E8C16E30FA1}"/>
              </a:ext>
            </a:extLst>
          </p:cNvPr>
          <p:cNvPicPr>
            <a:picLocks noChangeAspect="1"/>
          </p:cNvPicPr>
          <p:nvPr/>
        </p:nvPicPr>
        <p:blipFill>
          <a:blip r:embed="rId7">
            <a:extLst>
              <a:ext uri="{BEBA8EAE-BF5A-486C-A8C5-ECC9F3942E4B}">
                <a14:imgProps xmlns:a14="http://schemas.microsoft.com/office/drawing/2010/main">
                  <a14:imgLayer r:embed="rId9">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1124696" y="2894337"/>
            <a:ext cx="274320" cy="274320"/>
          </a:xfrm>
          <a:prstGeom prst="rect">
            <a:avLst/>
          </a:prstGeom>
        </p:spPr>
      </p:pic>
      <p:pic>
        <p:nvPicPr>
          <p:cNvPr id="29" name="Picture 28">
            <a:extLst>
              <a:ext uri="{FF2B5EF4-FFF2-40B4-BE49-F238E27FC236}">
                <a16:creationId xmlns:a16="http://schemas.microsoft.com/office/drawing/2014/main" id="{72803B49-5AF1-014B-BD43-371F5605C992}"/>
              </a:ext>
            </a:extLst>
          </p:cNvPr>
          <p:cNvPicPr>
            <a:picLocks noChangeAspect="1"/>
          </p:cNvPicPr>
          <p:nvPr/>
        </p:nvPicPr>
        <p:blipFill>
          <a:blip r:embed="rId7">
            <a:extLst>
              <a:ext uri="{BEBA8EAE-BF5A-486C-A8C5-ECC9F3942E4B}">
                <a14:imgProps xmlns:a14="http://schemas.microsoft.com/office/drawing/2010/main">
                  <a14:imgLayer r:embed="rId10">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1174242" y="2616783"/>
            <a:ext cx="274320" cy="274320"/>
          </a:xfrm>
          <a:prstGeom prst="rect">
            <a:avLst/>
          </a:prstGeom>
        </p:spPr>
      </p:pic>
      <p:pic>
        <p:nvPicPr>
          <p:cNvPr id="30" name="Picture 29">
            <a:extLst>
              <a:ext uri="{FF2B5EF4-FFF2-40B4-BE49-F238E27FC236}">
                <a16:creationId xmlns:a16="http://schemas.microsoft.com/office/drawing/2014/main" id="{0F738896-A843-A147-97CD-F7F71B6686FA}"/>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1513903" y="4576451"/>
            <a:ext cx="274320" cy="274320"/>
          </a:xfrm>
          <a:prstGeom prst="rect">
            <a:avLst/>
          </a:prstGeom>
        </p:spPr>
      </p:pic>
      <p:pic>
        <p:nvPicPr>
          <p:cNvPr id="31" name="Picture 30">
            <a:extLst>
              <a:ext uri="{FF2B5EF4-FFF2-40B4-BE49-F238E27FC236}">
                <a16:creationId xmlns:a16="http://schemas.microsoft.com/office/drawing/2014/main" id="{EBD9CF7C-4B6B-E047-93C0-749D5BB6191F}"/>
              </a:ext>
            </a:extLst>
          </p:cNvPr>
          <p:cNvPicPr>
            <a:picLocks noChangeAspect="1"/>
          </p:cNvPicPr>
          <p:nvPr/>
        </p:nvPicPr>
        <p:blipFill>
          <a:blip r:embed="rId7">
            <a:extLst>
              <a:ext uri="{BEBA8EAE-BF5A-486C-A8C5-ECC9F3942E4B}">
                <a14:imgProps xmlns:a14="http://schemas.microsoft.com/office/drawing/2010/main">
                  <a14:imgLayer r:embed="rId9">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1590522" y="5119428"/>
            <a:ext cx="274320" cy="274320"/>
          </a:xfrm>
          <a:prstGeom prst="rect">
            <a:avLst/>
          </a:prstGeom>
        </p:spPr>
      </p:pic>
      <p:pic>
        <p:nvPicPr>
          <p:cNvPr id="32" name="Picture 31">
            <a:extLst>
              <a:ext uri="{FF2B5EF4-FFF2-40B4-BE49-F238E27FC236}">
                <a16:creationId xmlns:a16="http://schemas.microsoft.com/office/drawing/2014/main" id="{410D0715-5939-C140-AFDF-F53DFBC82551}"/>
              </a:ext>
            </a:extLst>
          </p:cNvPr>
          <p:cNvPicPr>
            <a:picLocks noChangeAspect="1"/>
          </p:cNvPicPr>
          <p:nvPr/>
        </p:nvPicPr>
        <p:blipFill>
          <a:blip r:embed="rId7">
            <a:extLst>
              <a:ext uri="{BEBA8EAE-BF5A-486C-A8C5-ECC9F3942E4B}">
                <a14:imgProps xmlns:a14="http://schemas.microsoft.com/office/drawing/2010/main">
                  <a14:imgLayer r:embed="rId10">
                    <a14:imgEffect>
                      <a14:backgroundRemoval t="0" b="100000" l="0" r="100000">
                        <a14:foregroundMark x1="21154" y1="14615" x2="21154" y2="14615"/>
                        <a14:foregroundMark x1="60385" y1="27308" x2="60385" y2="27308"/>
                        <a14:foregroundMark x1="80385" y1="26154" x2="80385" y2="26154"/>
                        <a14:foregroundMark x1="21923" y1="59615" x2="21923" y2="59615"/>
                        <a14:foregroundMark x1="53462" y1="69231" x2="53462" y2="69231"/>
                      </a14:backgroundRemoval>
                    </a14:imgEffect>
                  </a14:imgLayer>
                </a14:imgProps>
              </a:ext>
            </a:extLst>
          </a:blip>
          <a:stretch>
            <a:fillRect/>
          </a:stretch>
        </p:blipFill>
        <p:spPr>
          <a:xfrm>
            <a:off x="1640068" y="4841874"/>
            <a:ext cx="274320" cy="274320"/>
          </a:xfrm>
          <a:prstGeom prst="rect">
            <a:avLst/>
          </a:prstGeom>
        </p:spPr>
      </p:pic>
      <p:sp>
        <p:nvSpPr>
          <p:cNvPr id="6" name="TextBox 5">
            <a:extLst>
              <a:ext uri="{FF2B5EF4-FFF2-40B4-BE49-F238E27FC236}">
                <a16:creationId xmlns:a16="http://schemas.microsoft.com/office/drawing/2014/main" id="{DE5B247C-B483-8D48-8324-7D9CF3622A9E}"/>
              </a:ext>
            </a:extLst>
          </p:cNvPr>
          <p:cNvSpPr txBox="1"/>
          <p:nvPr/>
        </p:nvSpPr>
        <p:spPr>
          <a:xfrm>
            <a:off x="8364753" y="2306625"/>
            <a:ext cx="3726961" cy="4154984"/>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Supplementary Figure 4: </a:t>
            </a:r>
            <a:r>
              <a:rPr lang="en-US" sz="1200" dirty="0">
                <a:latin typeface="Times New Roman" panose="02020603050405020304" pitchFamily="18" charset="0"/>
                <a:cs typeface="Times New Roman" panose="02020603050405020304" pitchFamily="18" charset="0"/>
              </a:rPr>
              <a:t>UV-Disinfection regimes.</a:t>
            </a:r>
            <a:r>
              <a:rPr lang="en-US" sz="1200" b="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(A) MycoCocktail was added to each UV-C bottle and the inoculum was immediately UV-disinfected and plated for CFU. (B) MycoCocktail was added to each bottle and incubated overnight at room temperature. The following day, the inoculum was UV-disinfected and plated for CFU. Disinfection and plating were repeated daily for 7 days. (C) MycoCocktail was added to each bottle and incubated overnight at room temperature. The following day, the inoculum was UV-disinfected, filtered through a 0.22 </a:t>
            </a:r>
            <a:r>
              <a:rPr lang="en-US" sz="1200" dirty="0" err="1">
                <a:latin typeface="Times New Roman" panose="02020603050405020304" pitchFamily="18" charset="0"/>
                <a:cs typeface="Times New Roman" panose="02020603050405020304" pitchFamily="18" charset="0"/>
              </a:rPr>
              <a:t>μm</a:t>
            </a:r>
            <a:r>
              <a:rPr lang="en-US" sz="1200" dirty="0">
                <a:latin typeface="Times New Roman" panose="02020603050405020304" pitchFamily="18" charset="0"/>
                <a:cs typeface="Times New Roman" panose="02020603050405020304" pitchFamily="18" charset="0"/>
              </a:rPr>
              <a:t> membrane, and the filter was processed and plated for CFU. The bottle was then refilled with sterile tap water. UV-disinfection, plating, and water replacement were repeated daily for 7 days and weekly until 21 days post- inoculation. (D) LifeStraw Go bottles were filled with MycoCocktail and allowed to incubate overnight at room temperature. The following day, 100 mL of the inoculum was removed through the straw and plated for CFU; 100 mL of fresh MycoCocktail was then added to each bottle. Filter-sterilization, CFU plating and MycoCocktail replacement were repeated daily for 7 days and weekly until 21 days post inoculation.</a:t>
            </a:r>
          </a:p>
        </p:txBody>
      </p:sp>
      <p:sp>
        <p:nvSpPr>
          <p:cNvPr id="33" name="TextBox 32">
            <a:extLst>
              <a:ext uri="{FF2B5EF4-FFF2-40B4-BE49-F238E27FC236}">
                <a16:creationId xmlns:a16="http://schemas.microsoft.com/office/drawing/2014/main" id="{7C58DF8B-F755-004F-9FA0-A57291E26A6C}"/>
              </a:ext>
            </a:extLst>
          </p:cNvPr>
          <p:cNvSpPr txBox="1"/>
          <p:nvPr/>
        </p:nvSpPr>
        <p:spPr>
          <a:xfrm>
            <a:off x="154253" y="6326798"/>
            <a:ext cx="1544012" cy="430887"/>
          </a:xfrm>
          <a:prstGeom prst="rect">
            <a:avLst/>
          </a:prstGeom>
          <a:noFill/>
        </p:spPr>
        <p:txBody>
          <a:bodyPr wrap="none" rtlCol="0">
            <a:spAutoFit/>
          </a:bodyPr>
          <a:lstStyle/>
          <a:p>
            <a:r>
              <a:rPr lang="en-US" sz="1100" dirty="0">
                <a:latin typeface="Times New Roman" panose="02020603050405020304" pitchFamily="18" charset="0"/>
                <a:cs typeface="Times New Roman" panose="02020603050405020304" pitchFamily="18" charset="0"/>
              </a:rPr>
              <a:t>Supplementary Figure 4</a:t>
            </a:r>
          </a:p>
          <a:p>
            <a:r>
              <a:rPr lang="en-US" sz="1100" dirty="0">
                <a:latin typeface="Times New Roman" panose="02020603050405020304" pitchFamily="18" charset="0"/>
                <a:cs typeface="Times New Roman" panose="02020603050405020304" pitchFamily="18" charset="0"/>
              </a:rPr>
              <a:t>Norton, et al </a:t>
            </a:r>
          </a:p>
        </p:txBody>
      </p:sp>
    </p:spTree>
    <p:extLst>
      <p:ext uri="{BB962C8B-B14F-4D97-AF65-F5344CB8AC3E}">
        <p14:creationId xmlns:p14="http://schemas.microsoft.com/office/powerpoint/2010/main" val="23638239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4216</TotalTime>
  <Words>640</Words>
  <Application>Microsoft Macintosh PowerPoint</Application>
  <PresentationFormat>Widescreen</PresentationFormat>
  <Paragraphs>68</Paragraphs>
  <Slides>4</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Grant Norton</dc:creator>
  <cp:lastModifiedBy>Jenn Honda</cp:lastModifiedBy>
  <cp:revision>121</cp:revision>
  <cp:lastPrinted>2020-04-14T17:29:27Z</cp:lastPrinted>
  <dcterms:created xsi:type="dcterms:W3CDTF">2019-12-30T21:04:42Z</dcterms:created>
  <dcterms:modified xsi:type="dcterms:W3CDTF">2020-06-01T20:01:21Z</dcterms:modified>
</cp:coreProperties>
</file>