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winserver16\data\mdcrc\Research%20Server%20General\Research\NGS\Proband\tables%20and%20graphs%20consolidation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IN"/>
              <a:t>Spectrum of mutations in DMD diagnosis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1421740957079158"/>
          <c:y val="0.10454166666666669"/>
          <c:w val="0.54368222044533587"/>
          <c:h val="0.89545833333333358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66CCFF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13C-40C4-BAF4-0B4EFB89F4FB}"/>
              </c:ext>
            </c:extLst>
          </c:dPt>
          <c:dPt>
            <c:idx val="1"/>
            <c:bubble3D val="0"/>
            <c:spPr>
              <a:solidFill>
                <a:srgbClr val="0000FF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13C-40C4-BAF4-0B4EFB89F4FB}"/>
              </c:ext>
            </c:extLst>
          </c:dPt>
          <c:dPt>
            <c:idx val="2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813C-40C4-BAF4-0B4EFB89F4FB}"/>
              </c:ext>
            </c:extLst>
          </c:dPt>
          <c:dPt>
            <c:idx val="3"/>
            <c:bubble3D val="0"/>
            <c:spPr>
              <a:solidFill>
                <a:schemeClr val="accent5">
                  <a:lumMod val="5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813C-40C4-BAF4-0B4EFB89F4FB}"/>
              </c:ext>
            </c:extLst>
          </c:dPt>
          <c:dPt>
            <c:idx val="4"/>
            <c:bubble3D val="0"/>
            <c:spPr>
              <a:solidFill>
                <a:srgbClr val="C0000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813C-40C4-BAF4-0B4EFB89F4FB}"/>
              </c:ext>
            </c:extLst>
          </c:dPt>
          <c:dPt>
            <c:idx val="5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813C-40C4-BAF4-0B4EFB89F4FB}"/>
              </c:ext>
            </c:extLst>
          </c:dPt>
          <c:dPt>
            <c:idx val="6"/>
            <c:bubble3D val="0"/>
            <c:spPr>
              <a:solidFill>
                <a:srgbClr val="FFC00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813C-40C4-BAF4-0B4EFB89F4FB}"/>
              </c:ext>
            </c:extLst>
          </c:dPt>
          <c:dLbls>
            <c:dLbl>
              <c:idx val="0"/>
              <c:layout>
                <c:manualLayout>
                  <c:x val="-0.20340159287318008"/>
                  <c:y val="-9.2633177797219787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813C-40C4-BAF4-0B4EFB89F4FB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1" i="0" u="none" strike="noStrike" kern="1200" baseline="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813C-40C4-BAF4-0B4EFB89F4FB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1" i="0" u="none" strike="noStrike" kern="1200" baseline="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9-813C-40C4-BAF4-0B4EFB89F4F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Sheet2!$C$14:$C$20</c:f>
              <c:strCache>
                <c:ptCount val="7"/>
                <c:pt idx="0">
                  <c:v>DMD-Large deletion (hotspot)</c:v>
                </c:pt>
                <c:pt idx="1">
                  <c:v>DMD-Large deletion (non-hotspot)</c:v>
                </c:pt>
                <c:pt idx="2">
                  <c:v>DMD-Large duplication</c:v>
                </c:pt>
                <c:pt idx="3">
                  <c:v>DMD-Small mutation</c:v>
                </c:pt>
                <c:pt idx="4">
                  <c:v>Other muscular disorders</c:v>
                </c:pt>
                <c:pt idx="5">
                  <c:v>Other disorder</c:v>
                </c:pt>
                <c:pt idx="6">
                  <c:v>No variant </c:v>
                </c:pt>
              </c:strCache>
            </c:strRef>
          </c:cat>
          <c:val>
            <c:numRef>
              <c:f>Sheet2!$D$14:$D$20</c:f>
              <c:numCache>
                <c:formatCode>General</c:formatCode>
                <c:ptCount val="7"/>
                <c:pt idx="0">
                  <c:v>626</c:v>
                </c:pt>
                <c:pt idx="1">
                  <c:v>20</c:v>
                </c:pt>
                <c:pt idx="2">
                  <c:v>73</c:v>
                </c:pt>
                <c:pt idx="3">
                  <c:v>101</c:v>
                </c:pt>
                <c:pt idx="4">
                  <c:v>92</c:v>
                </c:pt>
                <c:pt idx="5">
                  <c:v>37</c:v>
                </c:pt>
                <c:pt idx="6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813C-40C4-BAF4-0B4EFB89F4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6792117852738235E-3"/>
          <c:y val="7.9164698162729696E-2"/>
          <c:w val="0.23021110313018112"/>
          <c:h val="0.9208353018372703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0.21247</cdr:x>
      <cdr:y>0.13881</cdr:y>
    </cdr:from>
    <cdr:to>
      <cdr:x>0.33655</cdr:x>
      <cdr:y>0.32448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565824" y="683579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IN" sz="11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DFB0-C515-4C80-B987-E5052D0E360E}" type="datetimeFigureOut">
              <a:rPr lang="en-IN" smtClean="0"/>
              <a:t>14-01-2020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2E88-3151-4DC3-A601-3B2A2618632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01369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DFB0-C515-4C80-B987-E5052D0E360E}" type="datetimeFigureOut">
              <a:rPr lang="en-IN" smtClean="0"/>
              <a:t>14-01-2020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2E88-3151-4DC3-A601-3B2A2618632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45072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DFB0-C515-4C80-B987-E5052D0E360E}" type="datetimeFigureOut">
              <a:rPr lang="en-IN" smtClean="0"/>
              <a:t>14-01-2020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2E88-3151-4DC3-A601-3B2A2618632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28393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DFB0-C515-4C80-B987-E5052D0E360E}" type="datetimeFigureOut">
              <a:rPr lang="en-IN" smtClean="0"/>
              <a:t>14-01-2020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2E88-3151-4DC3-A601-3B2A2618632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75352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DFB0-C515-4C80-B987-E5052D0E360E}" type="datetimeFigureOut">
              <a:rPr lang="en-IN" smtClean="0"/>
              <a:t>14-01-2020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2E88-3151-4DC3-A601-3B2A2618632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96627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DFB0-C515-4C80-B987-E5052D0E360E}" type="datetimeFigureOut">
              <a:rPr lang="en-IN" smtClean="0"/>
              <a:t>14-01-2020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2E88-3151-4DC3-A601-3B2A2618632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21804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DFB0-C515-4C80-B987-E5052D0E360E}" type="datetimeFigureOut">
              <a:rPr lang="en-IN" smtClean="0"/>
              <a:t>14-01-2020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2E88-3151-4DC3-A601-3B2A2618632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22519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DFB0-C515-4C80-B987-E5052D0E360E}" type="datetimeFigureOut">
              <a:rPr lang="en-IN" smtClean="0"/>
              <a:t>14-01-2020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2E88-3151-4DC3-A601-3B2A2618632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45553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DFB0-C515-4C80-B987-E5052D0E360E}" type="datetimeFigureOut">
              <a:rPr lang="en-IN" smtClean="0"/>
              <a:t>14-01-2020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2E88-3151-4DC3-A601-3B2A2618632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92943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DFB0-C515-4C80-B987-E5052D0E360E}" type="datetimeFigureOut">
              <a:rPr lang="en-IN" smtClean="0"/>
              <a:t>14-01-2020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2E88-3151-4DC3-A601-3B2A2618632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09905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DFB0-C515-4C80-B987-E5052D0E360E}" type="datetimeFigureOut">
              <a:rPr lang="en-IN" smtClean="0"/>
              <a:t>14-01-2020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2E88-3151-4DC3-A601-3B2A2618632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77946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3DFB0-C515-4C80-B987-E5052D0E360E}" type="datetimeFigureOut">
              <a:rPr lang="en-IN" smtClean="0"/>
              <a:t>14-01-2020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12E88-3151-4DC3-A601-3B2A2618632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31777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>
            <p:extLst/>
          </p:nvPr>
        </p:nvGraphicFramePr>
        <p:xfrm>
          <a:off x="3646256" y="1585777"/>
          <a:ext cx="7369493" cy="49246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560320" y="727094"/>
            <a:ext cx="77805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S1 Fig: Overview of the mutational spectrum in  961 patients</a:t>
            </a:r>
            <a:endParaRPr kumimoji="0" lang="en-US" alt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-427812" y="205247"/>
            <a:ext cx="471952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n-US" altLang="en-US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3344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mdcrc</dc:creator>
  <cp:lastModifiedBy>mdcrc</cp:lastModifiedBy>
  <cp:revision>3</cp:revision>
  <dcterms:created xsi:type="dcterms:W3CDTF">2020-01-14T07:41:46Z</dcterms:created>
  <dcterms:modified xsi:type="dcterms:W3CDTF">2020-01-14T07:43:27Z</dcterms:modified>
</cp:coreProperties>
</file>