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136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507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8393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535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662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180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2519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555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2943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0990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7794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DFB0-C515-4C80-B987-E5052D0E360E}" type="datetimeFigureOut">
              <a:rPr lang="en-IN" smtClean="0"/>
              <a:t>14-01-2020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12E88-3151-4DC3-A601-3B2A2618632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177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07773" y="43545"/>
            <a:ext cx="83863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S5 Table: 51  Novel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DMD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point mutations  identified in our cohort of 961 suspected DMD patients with LOVD submission numbers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499307"/>
              </p:ext>
            </p:extLst>
          </p:nvPr>
        </p:nvGraphicFramePr>
        <p:xfrm>
          <a:off x="156755" y="766426"/>
          <a:ext cx="5778532" cy="59692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5707">
                  <a:extLst>
                    <a:ext uri="{9D8B030D-6E8A-4147-A177-3AD203B41FA5}">
                      <a16:colId xmlns:a16="http://schemas.microsoft.com/office/drawing/2014/main" val="3804666312"/>
                    </a:ext>
                  </a:extLst>
                </a:gridCol>
                <a:gridCol w="988115">
                  <a:extLst>
                    <a:ext uri="{9D8B030D-6E8A-4147-A177-3AD203B41FA5}">
                      <a16:colId xmlns:a16="http://schemas.microsoft.com/office/drawing/2014/main" val="2882990545"/>
                    </a:ext>
                  </a:extLst>
                </a:gridCol>
                <a:gridCol w="1828236">
                  <a:extLst>
                    <a:ext uri="{9D8B030D-6E8A-4147-A177-3AD203B41FA5}">
                      <a16:colId xmlns:a16="http://schemas.microsoft.com/office/drawing/2014/main" val="640181418"/>
                    </a:ext>
                  </a:extLst>
                </a:gridCol>
                <a:gridCol w="848825">
                  <a:extLst>
                    <a:ext uri="{9D8B030D-6E8A-4147-A177-3AD203B41FA5}">
                      <a16:colId xmlns:a16="http://schemas.microsoft.com/office/drawing/2014/main" val="2363353438"/>
                    </a:ext>
                  </a:extLst>
                </a:gridCol>
                <a:gridCol w="957649">
                  <a:extLst>
                    <a:ext uri="{9D8B030D-6E8A-4147-A177-3AD203B41FA5}">
                      <a16:colId xmlns:a16="http://schemas.microsoft.com/office/drawing/2014/main" val="1025386171"/>
                    </a:ext>
                  </a:extLst>
                </a:gridCol>
              </a:tblGrid>
              <a:tr h="457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 ID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Mutation</a:t>
                      </a:r>
                      <a:endParaRPr lang="en-IN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patients</a:t>
                      </a: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Individual ID  LOVD</a:t>
                      </a: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98881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0428/B-482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18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c.2293-2A&gt;C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00269442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9449499"/>
                  </a:ext>
                </a:extLst>
              </a:tr>
              <a:tr h="225323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1845/DBI-1491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c.4180delG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00269443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6250953"/>
                  </a:ext>
                </a:extLst>
              </a:tr>
              <a:tr h="255344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2154/DBI-1710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61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c.9155_9156delTT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00269444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8343111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0301/B-366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c.4948G&gt;T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00269445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580735"/>
                  </a:ext>
                </a:extLst>
              </a:tr>
              <a:tr h="22532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0488/B-553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68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c.9897_9898delCA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00269446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038847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0513/B-590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55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c.8082C&gt;G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00269447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8022530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0605/B-715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12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c.1363C&gt;G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00269448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3109687"/>
                  </a:ext>
                </a:extLst>
              </a:tr>
              <a:tr h="177062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0668/B-796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48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c.7032_7033insC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00269449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6281219"/>
                  </a:ext>
                </a:extLst>
              </a:tr>
              <a:tr h="25534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1170/DBI-986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c.5140_5141delGA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5979173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0042/B-40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28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c.3836delA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5339726"/>
                  </a:ext>
                </a:extLst>
              </a:tr>
              <a:tr h="182797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0508/B-583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44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c.6438+1G&gt;C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8035436"/>
                  </a:ext>
                </a:extLst>
              </a:tr>
              <a:tr h="224914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1284/DBI-1071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44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c.6438+2T&gt;G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3073854"/>
                  </a:ext>
                </a:extLst>
              </a:tr>
              <a:tr h="23710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0964/DBI-830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c.582delA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723095"/>
                  </a:ext>
                </a:extLst>
              </a:tr>
              <a:tr h="25534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0965/DBI-831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50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c.7224dupT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3453375"/>
                  </a:ext>
                </a:extLst>
              </a:tr>
              <a:tr h="25534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0691/DBI-599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21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c.2642C&gt;G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2914333"/>
                  </a:ext>
                </a:extLst>
              </a:tr>
              <a:tr h="22798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1944/DBI-1558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45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c.6611dupA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854166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0090/B-98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51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c.7348delG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9868856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0167/B-172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71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c.10228G&gt;A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00269459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2238298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0228/B-250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28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c.3796delG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110910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0273/B-320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48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c.6979G&gt;T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2271409"/>
                  </a:ext>
                </a:extLst>
              </a:tr>
              <a:tr h="24798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0319/B-385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70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c.10224-1dupG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3070593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0507/B-581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c.4350dupA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6453195"/>
                  </a:ext>
                </a:extLst>
              </a:tr>
              <a:tr h="258512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0662/B-791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10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c.1150-2_1150-1delAG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3427060"/>
                  </a:ext>
                </a:extLst>
              </a:tr>
              <a:tr h="1759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0734/DBI-643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c.265-2A&gt;T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6626260"/>
                  </a:ext>
                </a:extLst>
              </a:tr>
              <a:tr h="21886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0925/DBI-797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69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c.10086+1G&gt;C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5360373"/>
                  </a:ext>
                </a:extLst>
              </a:tr>
              <a:tr h="329754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0940/DBI-813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24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c.3170_3173delTACA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60" marR="5560" marT="55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69" marR="7969" marT="796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661828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425188"/>
              </p:ext>
            </p:extLst>
          </p:nvPr>
        </p:nvGraphicFramePr>
        <p:xfrm>
          <a:off x="6500949" y="766426"/>
          <a:ext cx="5245330" cy="59487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9066">
                  <a:extLst>
                    <a:ext uri="{9D8B030D-6E8A-4147-A177-3AD203B41FA5}">
                      <a16:colId xmlns:a16="http://schemas.microsoft.com/office/drawing/2014/main" val="2707287326"/>
                    </a:ext>
                  </a:extLst>
                </a:gridCol>
                <a:gridCol w="988739">
                  <a:extLst>
                    <a:ext uri="{9D8B030D-6E8A-4147-A177-3AD203B41FA5}">
                      <a16:colId xmlns:a16="http://schemas.microsoft.com/office/drawing/2014/main" val="2847001638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3646197342"/>
                    </a:ext>
                  </a:extLst>
                </a:gridCol>
                <a:gridCol w="754315">
                  <a:extLst>
                    <a:ext uri="{9D8B030D-6E8A-4147-A177-3AD203B41FA5}">
                      <a16:colId xmlns:a16="http://schemas.microsoft.com/office/drawing/2014/main" val="2396212987"/>
                    </a:ext>
                  </a:extLst>
                </a:gridCol>
                <a:gridCol w="1173050">
                  <a:extLst>
                    <a:ext uri="{9D8B030D-6E8A-4147-A177-3AD203B41FA5}">
                      <a16:colId xmlns:a16="http://schemas.microsoft.com/office/drawing/2014/main" val="2936019159"/>
                    </a:ext>
                  </a:extLst>
                </a:gridCol>
              </a:tblGrid>
              <a:tr h="3495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Lab ID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Mutation</a:t>
                      </a:r>
                      <a:endParaRPr lang="en-IN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patients</a:t>
                      </a: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Individual ID  LOVD</a:t>
                      </a:r>
                    </a:p>
                  </a:txBody>
                  <a:tcPr marL="6144" marR="6144" marT="614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4151392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0945/DBI-814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c.4847delC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00269469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468477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1103/DBI-934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53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c.7858delA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9267210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1319/DBI-1100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c.366dupT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6047089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1336/DBI-1115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c.4236A&gt;C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3283632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1407/DBI-1173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29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c.3923C&gt;G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00269503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5916369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1461/DBI-1216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c.418delC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679261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1584/DBI-1296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44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c.6372delA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8756527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1654/DBI-1357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49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c.7201-1G&gt;C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1922545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1692/DBI-1384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c.5028delA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0059817"/>
                  </a:ext>
                </a:extLst>
              </a:tr>
              <a:tr h="36738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1824/DBI-1481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45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c.6497_6498insT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9316494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1825/DBI-1482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32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c.4518+2T&gt;A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00269509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043286"/>
                  </a:ext>
                </a:extLst>
              </a:tr>
              <a:tr h="292197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1917/DBI-1539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48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c.7072_7073dupAA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00269510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5169578"/>
                  </a:ext>
                </a:extLst>
              </a:tr>
              <a:tr h="36738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1933/DBI-1552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16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c.1900_1903dupAAGT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00269511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864201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1940/DBI-1557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44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c.6407G&gt;A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00269512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0532040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1989/DBI-1596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c.4350dupA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00269513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8321998"/>
                  </a:ext>
                </a:extLst>
              </a:tr>
              <a:tr h="27175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2078/DBI-1653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c.4959_4960delCA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00269514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736715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0970/DBI-836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29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c.3927del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00269515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765472"/>
                  </a:ext>
                </a:extLst>
              </a:tr>
              <a:tr h="310847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1851/DBI-1496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c.5227_5228delinsTG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00269532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2282938"/>
                  </a:ext>
                </a:extLst>
              </a:tr>
              <a:tr h="30841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2167/DBI-1725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64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c.9361+1G&gt;C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00269516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4966488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0084/B-87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18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c.2273A&gt;C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00269517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430467"/>
                  </a:ext>
                </a:extLst>
              </a:tr>
              <a:tr h="291531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1110/DBI-940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32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c.4471_4472delAA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00269520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5666250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0163/B-168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44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c.6428G&gt;A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00269522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3839378"/>
                  </a:ext>
                </a:extLst>
              </a:tr>
              <a:tr h="242767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1207/DBI-1015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Intron 10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c.1149+1G&gt;A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00269524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1055999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1547/DBI-1278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18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c.2251C&gt;T</a:t>
                      </a:r>
                      <a:endParaRPr lang="en-IN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00269527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0935400"/>
                  </a:ext>
                </a:extLst>
              </a:tr>
              <a:tr h="18511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1854/DBI-1500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Exon 21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c.2667A&gt;T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47" marR="6047" marT="604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00269529</a:t>
                      </a:r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88" marR="8288" marT="828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705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17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Widescreen</PresentationFormat>
  <Paragraphs>266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mdcrc</dc:creator>
  <cp:lastModifiedBy>mdcrc</cp:lastModifiedBy>
  <cp:revision>8</cp:revision>
  <dcterms:created xsi:type="dcterms:W3CDTF">2020-01-14T07:41:46Z</dcterms:created>
  <dcterms:modified xsi:type="dcterms:W3CDTF">2020-01-14T07:48:19Z</dcterms:modified>
</cp:coreProperties>
</file>