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1"/>
  </p:notesMasterIdLst>
  <p:handoutMasterIdLst>
    <p:handoutMasterId r:id="rId12"/>
  </p:handoutMasterIdLst>
  <p:sldIdLst>
    <p:sldId id="290" r:id="rId3"/>
    <p:sldId id="271" r:id="rId4"/>
    <p:sldId id="287" r:id="rId5"/>
    <p:sldId id="270" r:id="rId6"/>
    <p:sldId id="285" r:id="rId7"/>
    <p:sldId id="288" r:id="rId8"/>
    <p:sldId id="286" r:id="rId9"/>
    <p:sldId id="289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554">
          <p15:clr>
            <a:srgbClr val="A4A3A4"/>
          </p15:clr>
        </p15:guide>
        <p15:guide id="4" orient="horz" pos="1069">
          <p15:clr>
            <a:srgbClr val="A4A3A4"/>
          </p15:clr>
        </p15:guide>
        <p15:guide id="5" orient="horz" pos="1057">
          <p15:clr>
            <a:srgbClr val="A4A3A4"/>
          </p15:clr>
        </p15:guide>
        <p15:guide id="6" orient="horz" pos="697">
          <p15:clr>
            <a:srgbClr val="A4A3A4"/>
          </p15:clr>
        </p15:guide>
        <p15:guide id="7" orient="horz" pos="107">
          <p15:clr>
            <a:srgbClr val="A4A3A4"/>
          </p15:clr>
        </p15:guide>
        <p15:guide id="8" orient="horz" pos="734">
          <p15:clr>
            <a:srgbClr val="A4A3A4"/>
          </p15:clr>
        </p15:guide>
        <p15:guide id="9" orient="horz" pos="934">
          <p15:clr>
            <a:srgbClr val="A4A3A4"/>
          </p15:clr>
        </p15:guide>
        <p15:guide id="10" pos="2439">
          <p15:clr>
            <a:srgbClr val="A4A3A4"/>
          </p15:clr>
        </p15:guide>
        <p15:guide id="11" orient="horz" pos="2668">
          <p15:clr>
            <a:srgbClr val="A4A3A4"/>
          </p15:clr>
        </p15:guide>
        <p15:guide id="12" pos="537">
          <p15:clr>
            <a:srgbClr val="A4A3A4"/>
          </p15:clr>
        </p15:guide>
        <p15:guide id="13" orient="horz" pos="999">
          <p15:clr>
            <a:srgbClr val="A4A3A4"/>
          </p15:clr>
        </p15:guide>
        <p15:guide id="14" pos="15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82" autoAdjust="0"/>
    <p:restoredTop sz="95153" autoAdjust="0"/>
  </p:normalViewPr>
  <p:slideViewPr>
    <p:cSldViewPr snapToGrid="0" showGuides="1">
      <p:cViewPr varScale="1">
        <p:scale>
          <a:sx n="111" d="100"/>
          <a:sy n="111" d="100"/>
        </p:scale>
        <p:origin x="1680" y="114"/>
      </p:cViewPr>
      <p:guideLst>
        <p:guide orient="horz" pos="2160"/>
        <p:guide pos="2880"/>
        <p:guide orient="horz" pos="554"/>
        <p:guide orient="horz" pos="1069"/>
        <p:guide orient="horz" pos="1057"/>
        <p:guide orient="horz" pos="697"/>
        <p:guide orient="horz" pos="107"/>
        <p:guide orient="horz" pos="734"/>
        <p:guide orient="horz" pos="934"/>
        <p:guide pos="2439"/>
        <p:guide orient="horz" pos="2668"/>
        <p:guide pos="537"/>
        <p:guide orient="horz" pos="999"/>
        <p:guide pos="15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3AB89-3216-4C40-8811-D9D5811B5D66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426C0-1E44-4881-B756-F454EB32E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42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B60BF97-0EBD-403F-A60D-5704F976379C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68E5BDF-6AC0-42CC-AB43-6E4A1E0432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54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200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88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742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78EE4-7B55-4D0E-8708-41658CE7E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85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A5C85-A8BF-4B84-A853-700011176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80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CE2E4-0021-4A6A-8FE0-A6D31646B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10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21E40-50B9-41A5-ACBB-8224428BF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81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56E5D-E380-4C26-85EA-517C783DD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24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5D43B-70C1-46D3-A932-20831635E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54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3F644-CE89-4B08-B2C6-19A3E99B8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65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5BE14-5577-44CA-918A-0C33DCCA6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7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4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CE209-BE0D-4164-A1BB-910CA0A70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59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E28D0-E169-48E3-A1CA-B84E7D83A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15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C381E-7255-4460-9662-1BE0B2062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253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67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7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34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272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45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4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ED24968-7E98-4C2C-AEC2-214DF7635F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5/18/2020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27BC072-5628-4CAC-A93F-BB037A6AF6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33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B9C9CA-4F00-43CA-9486-8E6C729034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9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11.png"/><Relationship Id="rId21" Type="http://schemas.openxmlformats.org/officeDocument/2006/relationships/image" Target="../media/image25.png"/><Relationship Id="rId7" Type="http://schemas.openxmlformats.org/officeDocument/2006/relationships/image" Target="../media/image14.png"/><Relationship Id="rId12" Type="http://schemas.microsoft.com/office/2007/relationships/hdphoto" Target="../media/hdphoto5.wdp"/><Relationship Id="rId17" Type="http://schemas.openxmlformats.org/officeDocument/2006/relationships/image" Target="../media/image21.png"/><Relationship Id="rId2" Type="http://schemas.openxmlformats.org/officeDocument/2006/relationships/image" Target="../media/image10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5" Type="http://schemas.openxmlformats.org/officeDocument/2006/relationships/image" Target="../media/image19.png"/><Relationship Id="rId10" Type="http://schemas.microsoft.com/office/2007/relationships/hdphoto" Target="../media/hdphoto4.wdp"/><Relationship Id="rId19" Type="http://schemas.openxmlformats.org/officeDocument/2006/relationships/image" Target="../media/image23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3" b="29806"/>
          <a:stretch/>
        </p:blipFill>
        <p:spPr bwMode="auto">
          <a:xfrm>
            <a:off x="4345779" y="1953473"/>
            <a:ext cx="1099795" cy="1107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9" b="30706"/>
          <a:stretch/>
        </p:blipFill>
        <p:spPr bwMode="auto">
          <a:xfrm>
            <a:off x="3109174" y="1942167"/>
            <a:ext cx="1097533" cy="1093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3690547" y="2480478"/>
            <a:ext cx="34862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5183578" y="2023952"/>
            <a:ext cx="2551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 rot="-5400000">
            <a:off x="4021604" y="3611981"/>
            <a:ext cx="6126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DC-HIL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4491031" y="2023952"/>
            <a:ext cx="3257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5183578" y="2671079"/>
            <a:ext cx="2551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" r="68181" b="67321"/>
          <a:stretch/>
        </p:blipFill>
        <p:spPr bwMode="auto">
          <a:xfrm>
            <a:off x="3091561" y="835405"/>
            <a:ext cx="1233357" cy="1118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1" t="52273" r="-1520" b="15048"/>
          <a:stretch/>
        </p:blipFill>
        <p:spPr bwMode="auto">
          <a:xfrm>
            <a:off x="4302861" y="792187"/>
            <a:ext cx="1233357" cy="1118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3737818" y="1420310"/>
            <a:ext cx="34862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4079229" y="627686"/>
            <a:ext cx="1676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MDSC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5183578" y="889431"/>
            <a:ext cx="2551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4482309" y="889431"/>
            <a:ext cx="2551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5183578" y="1553336"/>
            <a:ext cx="2551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0" name="Text Box 19"/>
          <p:cNvSpPr txBox="1">
            <a:spLocks noChangeArrowheads="1"/>
          </p:cNvSpPr>
          <p:nvPr/>
        </p:nvSpPr>
        <p:spPr bwMode="auto">
          <a:xfrm>
            <a:off x="2304583" y="1199043"/>
            <a:ext cx="6591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CO#104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1" name="Text Box 19"/>
          <p:cNvSpPr txBox="1">
            <a:spLocks noChangeArrowheads="1"/>
          </p:cNvSpPr>
          <p:nvPr/>
        </p:nvSpPr>
        <p:spPr bwMode="auto">
          <a:xfrm>
            <a:off x="2304583" y="2329012"/>
            <a:ext cx="6591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CO#105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0" name="Text Box 19"/>
          <p:cNvSpPr txBox="1">
            <a:spLocks noChangeArrowheads="1"/>
          </p:cNvSpPr>
          <p:nvPr/>
        </p:nvSpPr>
        <p:spPr bwMode="auto">
          <a:xfrm>
            <a:off x="3468604" y="4162511"/>
            <a:ext cx="5116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CD14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1" name="Text Box 20"/>
          <p:cNvSpPr txBox="1">
            <a:spLocks noChangeArrowheads="1"/>
          </p:cNvSpPr>
          <p:nvPr/>
        </p:nvSpPr>
        <p:spPr bwMode="auto">
          <a:xfrm rot="-5400000">
            <a:off x="2694460" y="3639042"/>
            <a:ext cx="6623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HLA-DR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5" name="Text Box 19"/>
          <p:cNvSpPr txBox="1">
            <a:spLocks noChangeArrowheads="1"/>
          </p:cNvSpPr>
          <p:nvPr/>
        </p:nvSpPr>
        <p:spPr bwMode="auto">
          <a:xfrm>
            <a:off x="4726542" y="4162511"/>
            <a:ext cx="5469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PDL-1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1" name="Text Box 19"/>
          <p:cNvSpPr txBox="1">
            <a:spLocks noChangeArrowheads="1"/>
          </p:cNvSpPr>
          <p:nvPr/>
        </p:nvSpPr>
        <p:spPr bwMode="auto">
          <a:xfrm>
            <a:off x="2299035" y="3387371"/>
            <a:ext cx="6591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CO#106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 rot="16200000">
            <a:off x="1804054" y="2223561"/>
            <a:ext cx="246888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73" name="Straight Arrow Connector 72"/>
          <p:cNvCxnSpPr/>
          <p:nvPr/>
        </p:nvCxnSpPr>
        <p:spPr>
          <a:xfrm rot="16200000">
            <a:off x="3103650" y="2223560"/>
            <a:ext cx="246888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52" name="Rectangle 51"/>
          <p:cNvSpPr/>
          <p:nvPr/>
        </p:nvSpPr>
        <p:spPr>
          <a:xfrm>
            <a:off x="977808" y="4480291"/>
            <a:ext cx="70090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S1.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Early stages CRC patients expressed very low DC-HIL expression on MDSCs. 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Blood samples of three patients with cancer stage I/II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ea typeface="MS Mincho"/>
                <a:cs typeface="Times New Roman"/>
              </a:rPr>
              <a:t>(CO#104, 105, and 106) were determined by flow-cytometry for expression of DC-HIL and PDL1 on </a:t>
            </a:r>
            <a:r>
              <a:rPr lang="en-US" altLang="ja-JP" sz="1200" dirty="0" err="1" smtClean="0">
                <a:solidFill>
                  <a:srgbClr val="000000"/>
                </a:solidFill>
                <a:latin typeface="Times New Roman"/>
                <a:ea typeface="MS Mincho"/>
                <a:cs typeface="Times New Roman"/>
              </a:rPr>
              <a:t>monocytic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ea typeface="MS Mincho"/>
                <a:cs typeface="Times New Roman"/>
              </a:rPr>
              <a:t> MDSCs, which are shown in the window of dot-plots of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ea typeface="MS Mincho"/>
                <a:cs typeface="Times New Roman"/>
              </a:rPr>
              <a:t>HAL-DR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</a:rPr>
              <a:t>and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ea typeface="MS Mincho"/>
                <a:cs typeface="Times New Roman"/>
              </a:rPr>
              <a:t>CD14 expression.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exhibited 2-4% MDSC among total PBMC, 8-15% DC-HIL-positivity among total MDSC, and 0.16-0.48% DC-HIL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MDSC/PBMC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77" name="Text Box 21"/>
          <p:cNvSpPr txBox="1">
            <a:spLocks noChangeArrowheads="1"/>
          </p:cNvSpPr>
          <p:nvPr/>
        </p:nvSpPr>
        <p:spPr bwMode="auto">
          <a:xfrm>
            <a:off x="2819740" y="627686"/>
            <a:ext cx="1676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PBMC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6575" y="303668"/>
            <a:ext cx="2445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S1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25" t="-1102" r="-2624" b="28756"/>
          <a:stretch/>
        </p:blipFill>
        <p:spPr bwMode="auto">
          <a:xfrm>
            <a:off x="4333577" y="3077154"/>
            <a:ext cx="1193622" cy="1141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b="27654"/>
          <a:stretch/>
        </p:blipFill>
        <p:spPr bwMode="auto">
          <a:xfrm>
            <a:off x="3109173" y="3077154"/>
            <a:ext cx="1095653" cy="1141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3690633" y="3633592"/>
            <a:ext cx="34862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4496140" y="3170790"/>
            <a:ext cx="3257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5200849" y="3170791"/>
            <a:ext cx="2551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5193639" y="3839102"/>
            <a:ext cx="2551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419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7489" y="3490608"/>
            <a:ext cx="762495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S2. 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effect of anti-CD14 </a:t>
            </a:r>
            <a:r>
              <a:rPr lang="en-US" sz="12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 cell suppressor function of MDSCs.  A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Occupancy of DC-HIL or CD14 receptors with specific mAb.  PBMCs (1 × 10</a:t>
            </a:r>
            <a:r>
              <a:rPr lang="en-US" sz="1200" baseline="30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cells/reaction) freshly isolated from blood samples of a bladder cancer patient were fluorescently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stained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anti-HLA-DR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(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with increasing doses of 3D5 anti-DC-HIL </a:t>
            </a:r>
            <a:r>
              <a:rPr lang="en-US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(2-fold-serial dilution from 100 </a:t>
            </a:r>
            <a:r>
              <a:rPr lang="en-US" sz="1200" dirty="0" smtClean="0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g/ml) and the constant dose of anti-CD14 mAb or (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with increasing doses of anti-CD14 mAb, followed by flow-cytometric analysis: CD14</a:t>
            </a:r>
            <a:r>
              <a:rPr lang="en-US" sz="1200" baseline="30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HLA-DR</a:t>
            </a:r>
            <a:r>
              <a:rPr lang="en-US" sz="1200" baseline="30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no/lo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MDSCs were gated and assayed or expression of DC-HIL (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or CD14 (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expressed as mean fluorescence intensity (MFI).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C,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 of anti-CD14 </a:t>
            </a:r>
            <a:r>
              <a:rPr lang="en-US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MDSC function.  MDSCs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T-cells were purified from the blood sample of a prostate cancer patient and set for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cocultures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varying cell ratios in the presence of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costimulation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cocultures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1:1 cell ratio, 3D5 anti-DC-HIL (</a:t>
            </a:r>
            <a:r>
              <a:rPr lang="en-US" sz="1200" dirty="0" err="1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DCH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anti-CD14 (</a:t>
            </a:r>
            <a:r>
              <a:rPr lang="en-US" sz="1200" dirty="0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CD14), or anti-KLH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KLH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at 20 or 50 </a:t>
            </a:r>
            <a:r>
              <a:rPr lang="en-US" sz="1200" dirty="0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g/ml.  Five days after culturing, IFN-</a:t>
            </a:r>
            <a:r>
              <a:rPr lang="en-US" sz="1200" dirty="0">
                <a:solidFill>
                  <a:prstClr val="black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amounts were determined by ELISA (mean ± SD, n=3).  “ns” means not significant, compared to 1:1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cocultures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anti-KLH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Data shown are representative of 5 experiments with different individual patient. </a:t>
            </a:r>
            <a:endParaRPr lang="en-US" sz="1200" dirty="0"/>
          </a:p>
        </p:txBody>
      </p:sp>
      <p:grpSp>
        <p:nvGrpSpPr>
          <p:cNvPr id="4" name="Group 3"/>
          <p:cNvGrpSpPr/>
          <p:nvPr/>
        </p:nvGrpSpPr>
        <p:grpSpPr>
          <a:xfrm>
            <a:off x="789977" y="1280866"/>
            <a:ext cx="4115392" cy="1940679"/>
            <a:chOff x="2272805" y="1609909"/>
            <a:chExt cx="4115392" cy="1940679"/>
          </a:xfrm>
        </p:grpSpPr>
        <p:sp>
          <p:nvSpPr>
            <p:cNvPr id="130" name="Rectangle 7"/>
            <p:cNvSpPr>
              <a:spLocks noChangeArrowheads="1"/>
            </p:cNvSpPr>
            <p:nvPr/>
          </p:nvSpPr>
          <p:spPr bwMode="auto">
            <a:xfrm>
              <a:off x="4921365" y="1752108"/>
              <a:ext cx="1466832" cy="145651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 Box 22"/>
            <p:cNvSpPr txBox="1">
              <a:spLocks noChangeArrowheads="1"/>
            </p:cNvSpPr>
            <p:nvPr/>
          </p:nvSpPr>
          <p:spPr bwMode="auto">
            <a:xfrm rot="16200000">
              <a:off x="4292534" y="2330567"/>
              <a:ext cx="383439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itchFamily="34" charset="0"/>
                </a:rPr>
                <a:t>MFI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Text Box 22"/>
            <p:cNvSpPr txBox="1">
              <a:spLocks noChangeArrowheads="1"/>
            </p:cNvSpPr>
            <p:nvPr/>
          </p:nvSpPr>
          <p:spPr bwMode="auto">
            <a:xfrm>
              <a:off x="4942306" y="3314642"/>
              <a:ext cx="144302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itchFamily="34" charset="0"/>
                </a:rPr>
                <a:t>Ab concentration (</a:t>
              </a:r>
              <a:r>
                <a:rPr lang="en-US" sz="900" dirty="0" smtClean="0">
                  <a:latin typeface="Symbol" panose="05050102010706020507" pitchFamily="18" charset="2"/>
                  <a:cs typeface="Arial" pitchFamily="34" charset="0"/>
                </a:rPr>
                <a:t>m</a:t>
              </a:r>
              <a:r>
                <a:rPr lang="en-US" sz="900" dirty="0" smtClean="0">
                  <a:latin typeface="Arial" panose="020B0604020202020204" pitchFamily="34" charset="0"/>
                  <a:cs typeface="Arial" pitchFamily="34" charset="0"/>
                </a:rPr>
                <a:t>g/ml)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Freeform 132"/>
            <p:cNvSpPr>
              <a:spLocks noEditPoints="1"/>
            </p:cNvSpPr>
            <p:nvPr/>
          </p:nvSpPr>
          <p:spPr bwMode="auto">
            <a:xfrm>
              <a:off x="4884836" y="1747632"/>
              <a:ext cx="36595" cy="1463650"/>
            </a:xfrm>
            <a:custGeom>
              <a:avLst/>
              <a:gdLst>
                <a:gd name="T0" fmla="*/ 0 w 26"/>
                <a:gd name="T1" fmla="*/ 2346 h 2352"/>
                <a:gd name="T2" fmla="*/ 26 w 26"/>
                <a:gd name="T3" fmla="*/ 2346 h 2352"/>
                <a:gd name="T4" fmla="*/ 26 w 26"/>
                <a:gd name="T5" fmla="*/ 2352 h 2352"/>
                <a:gd name="T6" fmla="*/ 0 w 26"/>
                <a:gd name="T7" fmla="*/ 2352 h 2352"/>
                <a:gd name="T8" fmla="*/ 0 w 26"/>
                <a:gd name="T9" fmla="*/ 2346 h 2352"/>
                <a:gd name="T10" fmla="*/ 0 w 26"/>
                <a:gd name="T11" fmla="*/ 1877 h 2352"/>
                <a:gd name="T12" fmla="*/ 26 w 26"/>
                <a:gd name="T13" fmla="*/ 1877 h 2352"/>
                <a:gd name="T14" fmla="*/ 26 w 26"/>
                <a:gd name="T15" fmla="*/ 1882 h 2352"/>
                <a:gd name="T16" fmla="*/ 0 w 26"/>
                <a:gd name="T17" fmla="*/ 1882 h 2352"/>
                <a:gd name="T18" fmla="*/ 0 w 26"/>
                <a:gd name="T19" fmla="*/ 1877 h 2352"/>
                <a:gd name="T20" fmla="*/ 0 w 26"/>
                <a:gd name="T21" fmla="*/ 1407 h 2352"/>
                <a:gd name="T22" fmla="*/ 26 w 26"/>
                <a:gd name="T23" fmla="*/ 1407 h 2352"/>
                <a:gd name="T24" fmla="*/ 26 w 26"/>
                <a:gd name="T25" fmla="*/ 1413 h 2352"/>
                <a:gd name="T26" fmla="*/ 0 w 26"/>
                <a:gd name="T27" fmla="*/ 1413 h 2352"/>
                <a:gd name="T28" fmla="*/ 0 w 26"/>
                <a:gd name="T29" fmla="*/ 1407 h 2352"/>
                <a:gd name="T30" fmla="*/ 0 w 26"/>
                <a:gd name="T31" fmla="*/ 938 h 2352"/>
                <a:gd name="T32" fmla="*/ 26 w 26"/>
                <a:gd name="T33" fmla="*/ 938 h 2352"/>
                <a:gd name="T34" fmla="*/ 26 w 26"/>
                <a:gd name="T35" fmla="*/ 943 h 2352"/>
                <a:gd name="T36" fmla="*/ 0 w 26"/>
                <a:gd name="T37" fmla="*/ 943 h 2352"/>
                <a:gd name="T38" fmla="*/ 0 w 26"/>
                <a:gd name="T39" fmla="*/ 938 h 2352"/>
                <a:gd name="T40" fmla="*/ 0 w 26"/>
                <a:gd name="T41" fmla="*/ 468 h 2352"/>
                <a:gd name="T42" fmla="*/ 26 w 26"/>
                <a:gd name="T43" fmla="*/ 468 h 2352"/>
                <a:gd name="T44" fmla="*/ 26 w 26"/>
                <a:gd name="T45" fmla="*/ 474 h 2352"/>
                <a:gd name="T46" fmla="*/ 0 w 26"/>
                <a:gd name="T47" fmla="*/ 474 h 2352"/>
                <a:gd name="T48" fmla="*/ 0 w 26"/>
                <a:gd name="T49" fmla="*/ 468 h 2352"/>
                <a:gd name="T50" fmla="*/ 0 w 26"/>
                <a:gd name="T51" fmla="*/ 0 h 2352"/>
                <a:gd name="T52" fmla="*/ 26 w 26"/>
                <a:gd name="T53" fmla="*/ 0 h 2352"/>
                <a:gd name="T54" fmla="*/ 26 w 26"/>
                <a:gd name="T55" fmla="*/ 6 h 2352"/>
                <a:gd name="T56" fmla="*/ 0 w 26"/>
                <a:gd name="T57" fmla="*/ 6 h 2352"/>
                <a:gd name="T58" fmla="*/ 0 w 26"/>
                <a:gd name="T59" fmla="*/ 0 h 2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" h="2352">
                  <a:moveTo>
                    <a:pt x="0" y="2346"/>
                  </a:moveTo>
                  <a:lnTo>
                    <a:pt x="26" y="2346"/>
                  </a:lnTo>
                  <a:lnTo>
                    <a:pt x="26" y="2352"/>
                  </a:lnTo>
                  <a:lnTo>
                    <a:pt x="0" y="2352"/>
                  </a:lnTo>
                  <a:lnTo>
                    <a:pt x="0" y="2346"/>
                  </a:lnTo>
                  <a:close/>
                  <a:moveTo>
                    <a:pt x="0" y="1877"/>
                  </a:moveTo>
                  <a:lnTo>
                    <a:pt x="26" y="1877"/>
                  </a:lnTo>
                  <a:lnTo>
                    <a:pt x="26" y="1882"/>
                  </a:lnTo>
                  <a:lnTo>
                    <a:pt x="0" y="1882"/>
                  </a:lnTo>
                  <a:lnTo>
                    <a:pt x="0" y="1877"/>
                  </a:lnTo>
                  <a:close/>
                  <a:moveTo>
                    <a:pt x="0" y="1407"/>
                  </a:moveTo>
                  <a:lnTo>
                    <a:pt x="26" y="1407"/>
                  </a:lnTo>
                  <a:lnTo>
                    <a:pt x="26" y="1413"/>
                  </a:lnTo>
                  <a:lnTo>
                    <a:pt x="0" y="1413"/>
                  </a:lnTo>
                  <a:lnTo>
                    <a:pt x="0" y="1407"/>
                  </a:lnTo>
                  <a:close/>
                  <a:moveTo>
                    <a:pt x="0" y="938"/>
                  </a:moveTo>
                  <a:lnTo>
                    <a:pt x="26" y="938"/>
                  </a:lnTo>
                  <a:lnTo>
                    <a:pt x="26" y="943"/>
                  </a:lnTo>
                  <a:lnTo>
                    <a:pt x="0" y="943"/>
                  </a:lnTo>
                  <a:lnTo>
                    <a:pt x="0" y="938"/>
                  </a:lnTo>
                  <a:close/>
                  <a:moveTo>
                    <a:pt x="0" y="468"/>
                  </a:moveTo>
                  <a:lnTo>
                    <a:pt x="26" y="468"/>
                  </a:lnTo>
                  <a:lnTo>
                    <a:pt x="26" y="474"/>
                  </a:lnTo>
                  <a:lnTo>
                    <a:pt x="0" y="474"/>
                  </a:lnTo>
                  <a:lnTo>
                    <a:pt x="0" y="468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133"/>
            <p:cNvSpPr>
              <a:spLocks noEditPoints="1"/>
            </p:cNvSpPr>
            <p:nvPr/>
          </p:nvSpPr>
          <p:spPr bwMode="auto">
            <a:xfrm>
              <a:off x="4919866" y="3209415"/>
              <a:ext cx="1327407" cy="43395"/>
            </a:xfrm>
            <a:custGeom>
              <a:avLst/>
              <a:gdLst>
                <a:gd name="T0" fmla="*/ 6 w 2544"/>
                <a:gd name="T1" fmla="*/ 0 h 25"/>
                <a:gd name="T2" fmla="*/ 6 w 2544"/>
                <a:gd name="T3" fmla="*/ 25 h 25"/>
                <a:gd name="T4" fmla="*/ 0 w 2544"/>
                <a:gd name="T5" fmla="*/ 25 h 25"/>
                <a:gd name="T6" fmla="*/ 0 w 2544"/>
                <a:gd name="T7" fmla="*/ 0 h 25"/>
                <a:gd name="T8" fmla="*/ 6 w 2544"/>
                <a:gd name="T9" fmla="*/ 0 h 25"/>
                <a:gd name="T10" fmla="*/ 852 w 2544"/>
                <a:gd name="T11" fmla="*/ 0 h 25"/>
                <a:gd name="T12" fmla="*/ 852 w 2544"/>
                <a:gd name="T13" fmla="*/ 25 h 25"/>
                <a:gd name="T14" fmla="*/ 846 w 2544"/>
                <a:gd name="T15" fmla="*/ 25 h 25"/>
                <a:gd name="T16" fmla="*/ 846 w 2544"/>
                <a:gd name="T17" fmla="*/ 0 h 25"/>
                <a:gd name="T18" fmla="*/ 852 w 2544"/>
                <a:gd name="T19" fmla="*/ 0 h 25"/>
                <a:gd name="T20" fmla="*/ 1698 w 2544"/>
                <a:gd name="T21" fmla="*/ 0 h 25"/>
                <a:gd name="T22" fmla="*/ 1698 w 2544"/>
                <a:gd name="T23" fmla="*/ 25 h 25"/>
                <a:gd name="T24" fmla="*/ 1693 w 2544"/>
                <a:gd name="T25" fmla="*/ 25 h 25"/>
                <a:gd name="T26" fmla="*/ 1693 w 2544"/>
                <a:gd name="T27" fmla="*/ 0 h 25"/>
                <a:gd name="T28" fmla="*/ 1698 w 2544"/>
                <a:gd name="T29" fmla="*/ 0 h 25"/>
                <a:gd name="T30" fmla="*/ 2544 w 2544"/>
                <a:gd name="T31" fmla="*/ 0 h 25"/>
                <a:gd name="T32" fmla="*/ 2544 w 2544"/>
                <a:gd name="T33" fmla="*/ 25 h 25"/>
                <a:gd name="T34" fmla="*/ 2538 w 2544"/>
                <a:gd name="T35" fmla="*/ 25 h 25"/>
                <a:gd name="T36" fmla="*/ 2538 w 2544"/>
                <a:gd name="T37" fmla="*/ 0 h 25"/>
                <a:gd name="T38" fmla="*/ 2544 w 2544"/>
                <a:gd name="T3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4" h="25">
                  <a:moveTo>
                    <a:pt x="6" y="0"/>
                  </a:move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  <a:moveTo>
                    <a:pt x="852" y="0"/>
                  </a:moveTo>
                  <a:lnTo>
                    <a:pt x="852" y="25"/>
                  </a:lnTo>
                  <a:lnTo>
                    <a:pt x="846" y="25"/>
                  </a:lnTo>
                  <a:lnTo>
                    <a:pt x="846" y="0"/>
                  </a:lnTo>
                  <a:lnTo>
                    <a:pt x="852" y="0"/>
                  </a:lnTo>
                  <a:close/>
                  <a:moveTo>
                    <a:pt x="1698" y="0"/>
                  </a:moveTo>
                  <a:lnTo>
                    <a:pt x="1698" y="25"/>
                  </a:lnTo>
                  <a:lnTo>
                    <a:pt x="1693" y="25"/>
                  </a:lnTo>
                  <a:lnTo>
                    <a:pt x="1693" y="0"/>
                  </a:lnTo>
                  <a:lnTo>
                    <a:pt x="1698" y="0"/>
                  </a:lnTo>
                  <a:close/>
                  <a:moveTo>
                    <a:pt x="2544" y="0"/>
                  </a:moveTo>
                  <a:lnTo>
                    <a:pt x="2544" y="25"/>
                  </a:lnTo>
                  <a:lnTo>
                    <a:pt x="2538" y="25"/>
                  </a:lnTo>
                  <a:lnTo>
                    <a:pt x="2538" y="0"/>
                  </a:lnTo>
                  <a:lnTo>
                    <a:pt x="2544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5177625" y="2068116"/>
              <a:ext cx="1073300" cy="1076580"/>
            </a:xfrm>
            <a:custGeom>
              <a:avLst/>
              <a:gdLst>
                <a:gd name="T0" fmla="*/ 60 w 17147"/>
                <a:gd name="T1" fmla="*/ 14269 h 14419"/>
                <a:gd name="T2" fmla="*/ 2188 w 17147"/>
                <a:gd name="T3" fmla="*/ 13637 h 14419"/>
                <a:gd name="T4" fmla="*/ 4303 w 17147"/>
                <a:gd name="T5" fmla="*/ 12831 h 14419"/>
                <a:gd name="T6" fmla="*/ 4292 w 17147"/>
                <a:gd name="T7" fmla="*/ 12836 h 14419"/>
                <a:gd name="T8" fmla="*/ 6412 w 17147"/>
                <a:gd name="T9" fmla="*/ 11604 h 14419"/>
                <a:gd name="T10" fmla="*/ 8536 w 17147"/>
                <a:gd name="T11" fmla="*/ 10143 h 14419"/>
                <a:gd name="T12" fmla="*/ 8521 w 17147"/>
                <a:gd name="T13" fmla="*/ 10156 h 14419"/>
                <a:gd name="T14" fmla="*/ 10641 w 17147"/>
                <a:gd name="T15" fmla="*/ 7636 h 14419"/>
                <a:gd name="T16" fmla="*/ 12758 w 17147"/>
                <a:gd name="T17" fmla="*/ 4673 h 14419"/>
                <a:gd name="T18" fmla="*/ 14884 w 17147"/>
                <a:gd name="T19" fmla="*/ 1316 h 14419"/>
                <a:gd name="T20" fmla="*/ 14907 w 17147"/>
                <a:gd name="T21" fmla="*/ 1293 h 14419"/>
                <a:gd name="T22" fmla="*/ 17027 w 17147"/>
                <a:gd name="T23" fmla="*/ 21 h 14419"/>
                <a:gd name="T24" fmla="*/ 17126 w 17147"/>
                <a:gd name="T25" fmla="*/ 45 h 14419"/>
                <a:gd name="T26" fmla="*/ 17102 w 17147"/>
                <a:gd name="T27" fmla="*/ 144 h 14419"/>
                <a:gd name="T28" fmla="*/ 14982 w 17147"/>
                <a:gd name="T29" fmla="*/ 1416 h 14419"/>
                <a:gd name="T30" fmla="*/ 15005 w 17147"/>
                <a:gd name="T31" fmla="*/ 1393 h 14419"/>
                <a:gd name="T32" fmla="*/ 12875 w 17147"/>
                <a:gd name="T33" fmla="*/ 4756 h 14419"/>
                <a:gd name="T34" fmla="*/ 10752 w 17147"/>
                <a:gd name="T35" fmla="*/ 7729 h 14419"/>
                <a:gd name="T36" fmla="*/ 8632 w 17147"/>
                <a:gd name="T37" fmla="*/ 10249 h 14419"/>
                <a:gd name="T38" fmla="*/ 8617 w 17147"/>
                <a:gd name="T39" fmla="*/ 10262 h 14419"/>
                <a:gd name="T40" fmla="*/ 6485 w 17147"/>
                <a:gd name="T41" fmla="*/ 11729 h 14419"/>
                <a:gd name="T42" fmla="*/ 4365 w 17147"/>
                <a:gd name="T43" fmla="*/ 12961 h 14419"/>
                <a:gd name="T44" fmla="*/ 4354 w 17147"/>
                <a:gd name="T45" fmla="*/ 12966 h 14419"/>
                <a:gd name="T46" fmla="*/ 2229 w 17147"/>
                <a:gd name="T47" fmla="*/ 13775 h 14419"/>
                <a:gd name="T48" fmla="*/ 101 w 17147"/>
                <a:gd name="T49" fmla="*/ 14407 h 14419"/>
                <a:gd name="T50" fmla="*/ 11 w 17147"/>
                <a:gd name="T51" fmla="*/ 14359 h 14419"/>
                <a:gd name="T52" fmla="*/ 60 w 17147"/>
                <a:gd name="T53" fmla="*/ 14269 h 14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47" h="14419">
                  <a:moveTo>
                    <a:pt x="60" y="14269"/>
                  </a:moveTo>
                  <a:lnTo>
                    <a:pt x="2188" y="13637"/>
                  </a:lnTo>
                  <a:lnTo>
                    <a:pt x="4303" y="12831"/>
                  </a:lnTo>
                  <a:lnTo>
                    <a:pt x="4292" y="12836"/>
                  </a:lnTo>
                  <a:lnTo>
                    <a:pt x="6412" y="11604"/>
                  </a:lnTo>
                  <a:lnTo>
                    <a:pt x="8536" y="10143"/>
                  </a:lnTo>
                  <a:lnTo>
                    <a:pt x="8521" y="10156"/>
                  </a:lnTo>
                  <a:lnTo>
                    <a:pt x="10641" y="7636"/>
                  </a:lnTo>
                  <a:lnTo>
                    <a:pt x="12758" y="4673"/>
                  </a:lnTo>
                  <a:lnTo>
                    <a:pt x="14884" y="1316"/>
                  </a:lnTo>
                  <a:cubicBezTo>
                    <a:pt x="14890" y="1306"/>
                    <a:pt x="14898" y="1299"/>
                    <a:pt x="14907" y="1293"/>
                  </a:cubicBezTo>
                  <a:lnTo>
                    <a:pt x="17027" y="21"/>
                  </a:lnTo>
                  <a:cubicBezTo>
                    <a:pt x="17062" y="0"/>
                    <a:pt x="17106" y="11"/>
                    <a:pt x="17126" y="45"/>
                  </a:cubicBezTo>
                  <a:cubicBezTo>
                    <a:pt x="17147" y="80"/>
                    <a:pt x="17136" y="124"/>
                    <a:pt x="17102" y="144"/>
                  </a:cubicBezTo>
                  <a:lnTo>
                    <a:pt x="14982" y="1416"/>
                  </a:lnTo>
                  <a:lnTo>
                    <a:pt x="15005" y="1393"/>
                  </a:lnTo>
                  <a:lnTo>
                    <a:pt x="12875" y="4756"/>
                  </a:lnTo>
                  <a:lnTo>
                    <a:pt x="10752" y="7729"/>
                  </a:lnTo>
                  <a:lnTo>
                    <a:pt x="8632" y="10249"/>
                  </a:lnTo>
                  <a:cubicBezTo>
                    <a:pt x="8627" y="10254"/>
                    <a:pt x="8623" y="10258"/>
                    <a:pt x="8617" y="10262"/>
                  </a:cubicBezTo>
                  <a:lnTo>
                    <a:pt x="6485" y="11729"/>
                  </a:lnTo>
                  <a:lnTo>
                    <a:pt x="4365" y="12961"/>
                  </a:lnTo>
                  <a:cubicBezTo>
                    <a:pt x="4361" y="12963"/>
                    <a:pt x="4358" y="12964"/>
                    <a:pt x="4354" y="12966"/>
                  </a:cubicBezTo>
                  <a:lnTo>
                    <a:pt x="2229" y="13775"/>
                  </a:lnTo>
                  <a:lnTo>
                    <a:pt x="101" y="14407"/>
                  </a:lnTo>
                  <a:cubicBezTo>
                    <a:pt x="63" y="14419"/>
                    <a:pt x="23" y="14397"/>
                    <a:pt x="11" y="14359"/>
                  </a:cubicBezTo>
                  <a:cubicBezTo>
                    <a:pt x="0" y="14321"/>
                    <a:pt x="22" y="14281"/>
                    <a:pt x="60" y="14269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Oval 135"/>
            <p:cNvSpPr>
              <a:spLocks noChangeAspect="1" noChangeArrowheads="1"/>
            </p:cNvSpPr>
            <p:nvPr/>
          </p:nvSpPr>
          <p:spPr bwMode="auto">
            <a:xfrm>
              <a:off x="5160081" y="3113419"/>
              <a:ext cx="43831" cy="51343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Oval 136"/>
            <p:cNvSpPr>
              <a:spLocks noChangeAspect="1" noChangeArrowheads="1"/>
            </p:cNvSpPr>
            <p:nvPr/>
          </p:nvSpPr>
          <p:spPr bwMode="auto">
            <a:xfrm>
              <a:off x="5160081" y="3113419"/>
              <a:ext cx="43831" cy="51343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Oval 137"/>
            <p:cNvSpPr>
              <a:spLocks noChangeAspect="1" noChangeArrowheads="1"/>
            </p:cNvSpPr>
            <p:nvPr/>
          </p:nvSpPr>
          <p:spPr bwMode="auto">
            <a:xfrm>
              <a:off x="5293136" y="3066123"/>
              <a:ext cx="43049" cy="522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Oval 138"/>
            <p:cNvSpPr>
              <a:spLocks noChangeAspect="1" noChangeArrowheads="1"/>
            </p:cNvSpPr>
            <p:nvPr/>
          </p:nvSpPr>
          <p:spPr bwMode="auto">
            <a:xfrm>
              <a:off x="5293136" y="3066123"/>
              <a:ext cx="43049" cy="522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Oval 139"/>
            <p:cNvSpPr>
              <a:spLocks noChangeAspect="1" noChangeArrowheads="1"/>
            </p:cNvSpPr>
            <p:nvPr/>
          </p:nvSpPr>
          <p:spPr bwMode="auto">
            <a:xfrm>
              <a:off x="5426188" y="3006382"/>
              <a:ext cx="43831" cy="522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Oval 140"/>
            <p:cNvSpPr>
              <a:spLocks noChangeAspect="1" noChangeArrowheads="1"/>
            </p:cNvSpPr>
            <p:nvPr/>
          </p:nvSpPr>
          <p:spPr bwMode="auto">
            <a:xfrm>
              <a:off x="5426188" y="3006382"/>
              <a:ext cx="43831" cy="522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Oval 141"/>
            <p:cNvSpPr>
              <a:spLocks noChangeAspect="1" noChangeArrowheads="1"/>
            </p:cNvSpPr>
            <p:nvPr/>
          </p:nvSpPr>
          <p:spPr bwMode="auto">
            <a:xfrm>
              <a:off x="5558720" y="2913659"/>
              <a:ext cx="43831" cy="522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Oval 142"/>
            <p:cNvSpPr>
              <a:spLocks noChangeAspect="1" noChangeArrowheads="1"/>
            </p:cNvSpPr>
            <p:nvPr/>
          </p:nvSpPr>
          <p:spPr bwMode="auto">
            <a:xfrm>
              <a:off x="5558720" y="2913659"/>
              <a:ext cx="43831" cy="522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Oval 143"/>
            <p:cNvSpPr>
              <a:spLocks noChangeAspect="1" noChangeArrowheads="1"/>
            </p:cNvSpPr>
            <p:nvPr/>
          </p:nvSpPr>
          <p:spPr bwMode="auto">
            <a:xfrm>
              <a:off x="5691774" y="2804134"/>
              <a:ext cx="43831" cy="522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Oval 144"/>
            <p:cNvSpPr>
              <a:spLocks noChangeAspect="1" noChangeArrowheads="1"/>
            </p:cNvSpPr>
            <p:nvPr/>
          </p:nvSpPr>
          <p:spPr bwMode="auto">
            <a:xfrm>
              <a:off x="5691774" y="2804134"/>
              <a:ext cx="43831" cy="522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Oval 145"/>
            <p:cNvSpPr>
              <a:spLocks noChangeAspect="1" noChangeArrowheads="1"/>
            </p:cNvSpPr>
            <p:nvPr/>
          </p:nvSpPr>
          <p:spPr bwMode="auto">
            <a:xfrm>
              <a:off x="5824828" y="2616822"/>
              <a:ext cx="43831" cy="522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Oval 146"/>
            <p:cNvSpPr>
              <a:spLocks noChangeAspect="1" noChangeArrowheads="1"/>
            </p:cNvSpPr>
            <p:nvPr/>
          </p:nvSpPr>
          <p:spPr bwMode="auto">
            <a:xfrm>
              <a:off x="5824828" y="2616822"/>
              <a:ext cx="43831" cy="522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Oval 147"/>
            <p:cNvSpPr>
              <a:spLocks noChangeAspect="1" noChangeArrowheads="1"/>
            </p:cNvSpPr>
            <p:nvPr/>
          </p:nvSpPr>
          <p:spPr bwMode="auto">
            <a:xfrm>
              <a:off x="5957883" y="2394661"/>
              <a:ext cx="43049" cy="522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Oval 148"/>
            <p:cNvSpPr>
              <a:spLocks noChangeAspect="1" noChangeArrowheads="1"/>
            </p:cNvSpPr>
            <p:nvPr/>
          </p:nvSpPr>
          <p:spPr bwMode="auto">
            <a:xfrm>
              <a:off x="5957883" y="2394661"/>
              <a:ext cx="43049" cy="522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Oval 149"/>
            <p:cNvSpPr>
              <a:spLocks noChangeAspect="1" noChangeArrowheads="1"/>
            </p:cNvSpPr>
            <p:nvPr/>
          </p:nvSpPr>
          <p:spPr bwMode="auto">
            <a:xfrm>
              <a:off x="6090414" y="2143875"/>
              <a:ext cx="43831" cy="51343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Oval 150"/>
            <p:cNvSpPr>
              <a:spLocks noChangeAspect="1" noChangeArrowheads="1"/>
            </p:cNvSpPr>
            <p:nvPr/>
          </p:nvSpPr>
          <p:spPr bwMode="auto">
            <a:xfrm>
              <a:off x="6090414" y="2143875"/>
              <a:ext cx="43831" cy="51343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Oval 151"/>
            <p:cNvSpPr>
              <a:spLocks noChangeAspect="1" noChangeArrowheads="1"/>
            </p:cNvSpPr>
            <p:nvPr/>
          </p:nvSpPr>
          <p:spPr bwMode="auto">
            <a:xfrm>
              <a:off x="6222946" y="2049284"/>
              <a:ext cx="43831" cy="522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Oval 152"/>
            <p:cNvSpPr>
              <a:spLocks noChangeAspect="1" noChangeArrowheads="1"/>
            </p:cNvSpPr>
            <p:nvPr/>
          </p:nvSpPr>
          <p:spPr bwMode="auto">
            <a:xfrm>
              <a:off x="6222946" y="2049284"/>
              <a:ext cx="43831" cy="522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5178147" y="3188803"/>
              <a:ext cx="1072257" cy="11824"/>
            </a:xfrm>
            <a:custGeom>
              <a:avLst/>
              <a:gdLst>
                <a:gd name="T0" fmla="*/ 72 w 17129"/>
                <a:gd name="T1" fmla="*/ 16 h 161"/>
                <a:gd name="T2" fmla="*/ 2200 w 17129"/>
                <a:gd name="T3" fmla="*/ 8 h 161"/>
                <a:gd name="T4" fmla="*/ 4321 w 17129"/>
                <a:gd name="T5" fmla="*/ 16 h 161"/>
                <a:gd name="T6" fmla="*/ 6440 w 17129"/>
                <a:gd name="T7" fmla="*/ 16 h 161"/>
                <a:gd name="T8" fmla="*/ 8568 w 17129"/>
                <a:gd name="T9" fmla="*/ 16 h 161"/>
                <a:gd name="T10" fmla="*/ 10688 w 17129"/>
                <a:gd name="T11" fmla="*/ 16 h 161"/>
                <a:gd name="T12" fmla="*/ 12808 w 17129"/>
                <a:gd name="T13" fmla="*/ 8 h 161"/>
                <a:gd name="T14" fmla="*/ 14936 w 17129"/>
                <a:gd name="T15" fmla="*/ 0 h 161"/>
                <a:gd name="T16" fmla="*/ 17057 w 17129"/>
                <a:gd name="T17" fmla="*/ 8 h 161"/>
                <a:gd name="T18" fmla="*/ 17128 w 17129"/>
                <a:gd name="T19" fmla="*/ 81 h 161"/>
                <a:gd name="T20" fmla="*/ 17056 w 17129"/>
                <a:gd name="T21" fmla="*/ 152 h 161"/>
                <a:gd name="T22" fmla="*/ 14937 w 17129"/>
                <a:gd name="T23" fmla="*/ 144 h 161"/>
                <a:gd name="T24" fmla="*/ 12809 w 17129"/>
                <a:gd name="T25" fmla="*/ 152 h 161"/>
                <a:gd name="T26" fmla="*/ 10688 w 17129"/>
                <a:gd name="T27" fmla="*/ 160 h 161"/>
                <a:gd name="T28" fmla="*/ 8568 w 17129"/>
                <a:gd name="T29" fmla="*/ 160 h 161"/>
                <a:gd name="T30" fmla="*/ 6440 w 17129"/>
                <a:gd name="T31" fmla="*/ 160 h 161"/>
                <a:gd name="T32" fmla="*/ 4320 w 17129"/>
                <a:gd name="T33" fmla="*/ 160 h 161"/>
                <a:gd name="T34" fmla="*/ 2201 w 17129"/>
                <a:gd name="T35" fmla="*/ 152 h 161"/>
                <a:gd name="T36" fmla="*/ 73 w 17129"/>
                <a:gd name="T37" fmla="*/ 160 h 161"/>
                <a:gd name="T38" fmla="*/ 0 w 17129"/>
                <a:gd name="T39" fmla="*/ 89 h 161"/>
                <a:gd name="T40" fmla="*/ 72 w 17129"/>
                <a:gd name="T41" fmla="*/ 1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129" h="161">
                  <a:moveTo>
                    <a:pt x="72" y="16"/>
                  </a:moveTo>
                  <a:lnTo>
                    <a:pt x="2200" y="8"/>
                  </a:lnTo>
                  <a:lnTo>
                    <a:pt x="4321" y="16"/>
                  </a:lnTo>
                  <a:lnTo>
                    <a:pt x="6440" y="16"/>
                  </a:lnTo>
                  <a:lnTo>
                    <a:pt x="8568" y="16"/>
                  </a:lnTo>
                  <a:lnTo>
                    <a:pt x="10688" y="16"/>
                  </a:lnTo>
                  <a:lnTo>
                    <a:pt x="12808" y="8"/>
                  </a:lnTo>
                  <a:lnTo>
                    <a:pt x="14936" y="0"/>
                  </a:lnTo>
                  <a:lnTo>
                    <a:pt x="17057" y="8"/>
                  </a:lnTo>
                  <a:cubicBezTo>
                    <a:pt x="17097" y="9"/>
                    <a:pt x="17129" y="41"/>
                    <a:pt x="17128" y="81"/>
                  </a:cubicBezTo>
                  <a:cubicBezTo>
                    <a:pt x="17128" y="121"/>
                    <a:pt x="17096" y="153"/>
                    <a:pt x="17056" y="152"/>
                  </a:cubicBezTo>
                  <a:lnTo>
                    <a:pt x="14937" y="144"/>
                  </a:lnTo>
                  <a:lnTo>
                    <a:pt x="12809" y="152"/>
                  </a:lnTo>
                  <a:lnTo>
                    <a:pt x="10688" y="160"/>
                  </a:lnTo>
                  <a:lnTo>
                    <a:pt x="8568" y="160"/>
                  </a:lnTo>
                  <a:lnTo>
                    <a:pt x="6440" y="160"/>
                  </a:lnTo>
                  <a:lnTo>
                    <a:pt x="4320" y="160"/>
                  </a:lnTo>
                  <a:lnTo>
                    <a:pt x="2201" y="152"/>
                  </a:lnTo>
                  <a:lnTo>
                    <a:pt x="73" y="160"/>
                  </a:lnTo>
                  <a:cubicBezTo>
                    <a:pt x="33" y="161"/>
                    <a:pt x="1" y="129"/>
                    <a:pt x="0" y="89"/>
                  </a:cubicBezTo>
                  <a:cubicBezTo>
                    <a:pt x="0" y="49"/>
                    <a:pt x="32" y="17"/>
                    <a:pt x="72" y="1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Oval 154"/>
            <p:cNvSpPr>
              <a:spLocks noChangeAspect="1" noChangeArrowheads="1"/>
            </p:cNvSpPr>
            <p:nvPr/>
          </p:nvSpPr>
          <p:spPr bwMode="auto">
            <a:xfrm>
              <a:off x="5167705" y="3169975"/>
              <a:ext cx="43830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Oval 31"/>
            <p:cNvSpPr>
              <a:spLocks noChangeAspect="1" noChangeArrowheads="1"/>
            </p:cNvSpPr>
            <p:nvPr/>
          </p:nvSpPr>
          <p:spPr bwMode="auto">
            <a:xfrm>
              <a:off x="5167705" y="3169975"/>
              <a:ext cx="43830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Oval 32"/>
            <p:cNvSpPr>
              <a:spLocks noChangeAspect="1" noChangeArrowheads="1"/>
            </p:cNvSpPr>
            <p:nvPr/>
          </p:nvSpPr>
          <p:spPr bwMode="auto">
            <a:xfrm>
              <a:off x="5300752" y="3169975"/>
              <a:ext cx="43045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Oval 33"/>
            <p:cNvSpPr>
              <a:spLocks noChangeAspect="1" noChangeArrowheads="1"/>
            </p:cNvSpPr>
            <p:nvPr/>
          </p:nvSpPr>
          <p:spPr bwMode="auto">
            <a:xfrm>
              <a:off x="5300752" y="3169975"/>
              <a:ext cx="43045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Oval 34"/>
            <p:cNvSpPr>
              <a:spLocks noChangeAspect="1" noChangeArrowheads="1"/>
            </p:cNvSpPr>
            <p:nvPr/>
          </p:nvSpPr>
          <p:spPr bwMode="auto">
            <a:xfrm>
              <a:off x="5433812" y="3169975"/>
              <a:ext cx="43830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Oval 35"/>
            <p:cNvSpPr>
              <a:spLocks noChangeAspect="1" noChangeArrowheads="1"/>
            </p:cNvSpPr>
            <p:nvPr/>
          </p:nvSpPr>
          <p:spPr bwMode="auto">
            <a:xfrm>
              <a:off x="5433812" y="3169975"/>
              <a:ext cx="43830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Oval 36"/>
            <p:cNvSpPr>
              <a:spLocks noChangeAspect="1" noChangeArrowheads="1"/>
            </p:cNvSpPr>
            <p:nvPr/>
          </p:nvSpPr>
          <p:spPr bwMode="auto">
            <a:xfrm>
              <a:off x="5566344" y="3169975"/>
              <a:ext cx="43830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Oval 37"/>
            <p:cNvSpPr>
              <a:spLocks noChangeAspect="1" noChangeArrowheads="1"/>
            </p:cNvSpPr>
            <p:nvPr/>
          </p:nvSpPr>
          <p:spPr bwMode="auto">
            <a:xfrm>
              <a:off x="5566344" y="3169975"/>
              <a:ext cx="43830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Oval 38"/>
            <p:cNvSpPr>
              <a:spLocks noChangeAspect="1" noChangeArrowheads="1"/>
            </p:cNvSpPr>
            <p:nvPr/>
          </p:nvSpPr>
          <p:spPr bwMode="auto">
            <a:xfrm>
              <a:off x="5699398" y="3169975"/>
              <a:ext cx="43830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Oval 39"/>
            <p:cNvSpPr>
              <a:spLocks noChangeAspect="1" noChangeArrowheads="1"/>
            </p:cNvSpPr>
            <p:nvPr/>
          </p:nvSpPr>
          <p:spPr bwMode="auto">
            <a:xfrm>
              <a:off x="5699398" y="3169975"/>
              <a:ext cx="43830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Oval 40"/>
            <p:cNvSpPr>
              <a:spLocks noChangeAspect="1" noChangeArrowheads="1"/>
            </p:cNvSpPr>
            <p:nvPr/>
          </p:nvSpPr>
          <p:spPr bwMode="auto">
            <a:xfrm>
              <a:off x="5832452" y="3169975"/>
              <a:ext cx="43830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Oval 41"/>
            <p:cNvSpPr>
              <a:spLocks noChangeAspect="1" noChangeArrowheads="1"/>
            </p:cNvSpPr>
            <p:nvPr/>
          </p:nvSpPr>
          <p:spPr bwMode="auto">
            <a:xfrm>
              <a:off x="5832452" y="3169975"/>
              <a:ext cx="43830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Oval 42"/>
            <p:cNvSpPr>
              <a:spLocks noChangeAspect="1" noChangeArrowheads="1"/>
            </p:cNvSpPr>
            <p:nvPr/>
          </p:nvSpPr>
          <p:spPr bwMode="auto">
            <a:xfrm>
              <a:off x="5965499" y="3169975"/>
              <a:ext cx="43045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Oval 43"/>
            <p:cNvSpPr>
              <a:spLocks noChangeAspect="1" noChangeArrowheads="1"/>
            </p:cNvSpPr>
            <p:nvPr/>
          </p:nvSpPr>
          <p:spPr bwMode="auto">
            <a:xfrm>
              <a:off x="5965499" y="3169975"/>
              <a:ext cx="43045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Oval 44"/>
            <p:cNvSpPr>
              <a:spLocks noChangeAspect="1" noChangeArrowheads="1"/>
            </p:cNvSpPr>
            <p:nvPr/>
          </p:nvSpPr>
          <p:spPr bwMode="auto">
            <a:xfrm>
              <a:off x="6098038" y="3169352"/>
              <a:ext cx="43830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Oval 45"/>
            <p:cNvSpPr>
              <a:spLocks noChangeAspect="1" noChangeArrowheads="1"/>
            </p:cNvSpPr>
            <p:nvPr/>
          </p:nvSpPr>
          <p:spPr bwMode="auto">
            <a:xfrm>
              <a:off x="6098038" y="3169352"/>
              <a:ext cx="43830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Oval 46"/>
            <p:cNvSpPr>
              <a:spLocks noChangeAspect="1" noChangeArrowheads="1"/>
            </p:cNvSpPr>
            <p:nvPr/>
          </p:nvSpPr>
          <p:spPr bwMode="auto">
            <a:xfrm>
              <a:off x="6230570" y="3169975"/>
              <a:ext cx="43830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Oval 47"/>
            <p:cNvSpPr>
              <a:spLocks noChangeAspect="1" noChangeArrowheads="1"/>
            </p:cNvSpPr>
            <p:nvPr/>
          </p:nvSpPr>
          <p:spPr bwMode="auto">
            <a:xfrm>
              <a:off x="6230570" y="3169975"/>
              <a:ext cx="43830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Rectangle 48"/>
            <p:cNvSpPr>
              <a:spLocks noChangeArrowheads="1"/>
            </p:cNvSpPr>
            <p:nvPr/>
          </p:nvSpPr>
          <p:spPr bwMode="auto">
            <a:xfrm>
              <a:off x="4815293" y="3149263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4" name="Rectangle 49"/>
            <p:cNvSpPr>
              <a:spLocks noChangeArrowheads="1"/>
            </p:cNvSpPr>
            <p:nvPr/>
          </p:nvSpPr>
          <p:spPr bwMode="auto">
            <a:xfrm>
              <a:off x="4642690" y="285740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5000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5" name="Rectangle 50"/>
            <p:cNvSpPr>
              <a:spLocks noChangeArrowheads="1"/>
            </p:cNvSpPr>
            <p:nvPr/>
          </p:nvSpPr>
          <p:spPr bwMode="auto">
            <a:xfrm>
              <a:off x="4585503" y="2565545"/>
              <a:ext cx="28854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6" name="Rectangle 51"/>
            <p:cNvSpPr>
              <a:spLocks noChangeArrowheads="1"/>
            </p:cNvSpPr>
            <p:nvPr/>
          </p:nvSpPr>
          <p:spPr bwMode="auto">
            <a:xfrm>
              <a:off x="4585503" y="2273686"/>
              <a:ext cx="28854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15000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7" name="Rectangle 52"/>
            <p:cNvSpPr>
              <a:spLocks noChangeArrowheads="1"/>
            </p:cNvSpPr>
            <p:nvPr/>
          </p:nvSpPr>
          <p:spPr bwMode="auto">
            <a:xfrm>
              <a:off x="4585503" y="1981827"/>
              <a:ext cx="28854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20000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8" name="Rectangle 53"/>
            <p:cNvSpPr>
              <a:spLocks noChangeArrowheads="1"/>
            </p:cNvSpPr>
            <p:nvPr/>
          </p:nvSpPr>
          <p:spPr bwMode="auto">
            <a:xfrm>
              <a:off x="4585503" y="1689346"/>
              <a:ext cx="28854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25000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9" name="Rectangle 54"/>
            <p:cNvSpPr>
              <a:spLocks noChangeArrowheads="1"/>
            </p:cNvSpPr>
            <p:nvPr/>
          </p:nvSpPr>
          <p:spPr bwMode="auto">
            <a:xfrm>
              <a:off x="4850258" y="3244736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0.1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0" name="Rectangle 55"/>
            <p:cNvSpPr>
              <a:spLocks noChangeArrowheads="1"/>
            </p:cNvSpPr>
            <p:nvPr/>
          </p:nvSpPr>
          <p:spPr bwMode="auto">
            <a:xfrm>
              <a:off x="5335225" y="3244736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1" name="Rectangle 56"/>
            <p:cNvSpPr>
              <a:spLocks noChangeArrowheads="1"/>
            </p:cNvSpPr>
            <p:nvPr/>
          </p:nvSpPr>
          <p:spPr bwMode="auto">
            <a:xfrm>
              <a:off x="5747796" y="3244736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2" name="Rectangle 57"/>
            <p:cNvSpPr>
              <a:spLocks noChangeArrowheads="1"/>
            </p:cNvSpPr>
            <p:nvPr/>
          </p:nvSpPr>
          <p:spPr bwMode="auto">
            <a:xfrm>
              <a:off x="6160368" y="3244736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3" name="Rectangle 61"/>
            <p:cNvSpPr>
              <a:spLocks noChangeArrowheads="1"/>
            </p:cNvSpPr>
            <p:nvPr/>
          </p:nvSpPr>
          <p:spPr bwMode="auto">
            <a:xfrm>
              <a:off x="5189820" y="1985240"/>
              <a:ext cx="53219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anti-CD14</a:t>
              </a: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4" name="Rectangle 65"/>
            <p:cNvSpPr>
              <a:spLocks noChangeArrowheads="1"/>
            </p:cNvSpPr>
            <p:nvPr/>
          </p:nvSpPr>
          <p:spPr bwMode="auto">
            <a:xfrm>
              <a:off x="5189820" y="2108022"/>
              <a:ext cx="18594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IgG</a:t>
              </a: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7" name="Freeform 8"/>
            <p:cNvSpPr>
              <a:spLocks noEditPoints="1"/>
            </p:cNvSpPr>
            <p:nvPr/>
          </p:nvSpPr>
          <p:spPr bwMode="auto">
            <a:xfrm>
              <a:off x="2663670" y="1751443"/>
              <a:ext cx="32003" cy="1459768"/>
            </a:xfrm>
            <a:custGeom>
              <a:avLst/>
              <a:gdLst>
                <a:gd name="T0" fmla="*/ 0 w 25"/>
                <a:gd name="T1" fmla="*/ 2305 h 2311"/>
                <a:gd name="T2" fmla="*/ 25 w 25"/>
                <a:gd name="T3" fmla="*/ 2305 h 2311"/>
                <a:gd name="T4" fmla="*/ 25 w 25"/>
                <a:gd name="T5" fmla="*/ 2311 h 2311"/>
                <a:gd name="T6" fmla="*/ 0 w 25"/>
                <a:gd name="T7" fmla="*/ 2311 h 2311"/>
                <a:gd name="T8" fmla="*/ 0 w 25"/>
                <a:gd name="T9" fmla="*/ 2305 h 2311"/>
                <a:gd name="T10" fmla="*/ 0 w 25"/>
                <a:gd name="T11" fmla="*/ 1921 h 2311"/>
                <a:gd name="T12" fmla="*/ 25 w 25"/>
                <a:gd name="T13" fmla="*/ 1921 h 2311"/>
                <a:gd name="T14" fmla="*/ 25 w 25"/>
                <a:gd name="T15" fmla="*/ 1927 h 2311"/>
                <a:gd name="T16" fmla="*/ 0 w 25"/>
                <a:gd name="T17" fmla="*/ 1927 h 2311"/>
                <a:gd name="T18" fmla="*/ 0 w 25"/>
                <a:gd name="T19" fmla="*/ 1921 h 2311"/>
                <a:gd name="T20" fmla="*/ 0 w 25"/>
                <a:gd name="T21" fmla="*/ 1537 h 2311"/>
                <a:gd name="T22" fmla="*/ 25 w 25"/>
                <a:gd name="T23" fmla="*/ 1537 h 2311"/>
                <a:gd name="T24" fmla="*/ 25 w 25"/>
                <a:gd name="T25" fmla="*/ 1543 h 2311"/>
                <a:gd name="T26" fmla="*/ 0 w 25"/>
                <a:gd name="T27" fmla="*/ 1543 h 2311"/>
                <a:gd name="T28" fmla="*/ 0 w 25"/>
                <a:gd name="T29" fmla="*/ 1537 h 2311"/>
                <a:gd name="T30" fmla="*/ 0 w 25"/>
                <a:gd name="T31" fmla="*/ 1152 h 2311"/>
                <a:gd name="T32" fmla="*/ 25 w 25"/>
                <a:gd name="T33" fmla="*/ 1152 h 2311"/>
                <a:gd name="T34" fmla="*/ 25 w 25"/>
                <a:gd name="T35" fmla="*/ 1158 h 2311"/>
                <a:gd name="T36" fmla="*/ 0 w 25"/>
                <a:gd name="T37" fmla="*/ 1158 h 2311"/>
                <a:gd name="T38" fmla="*/ 0 w 25"/>
                <a:gd name="T39" fmla="*/ 1152 h 2311"/>
                <a:gd name="T40" fmla="*/ 0 w 25"/>
                <a:gd name="T41" fmla="*/ 768 h 2311"/>
                <a:gd name="T42" fmla="*/ 25 w 25"/>
                <a:gd name="T43" fmla="*/ 768 h 2311"/>
                <a:gd name="T44" fmla="*/ 25 w 25"/>
                <a:gd name="T45" fmla="*/ 774 h 2311"/>
                <a:gd name="T46" fmla="*/ 0 w 25"/>
                <a:gd name="T47" fmla="*/ 774 h 2311"/>
                <a:gd name="T48" fmla="*/ 0 w 25"/>
                <a:gd name="T49" fmla="*/ 768 h 2311"/>
                <a:gd name="T50" fmla="*/ 0 w 25"/>
                <a:gd name="T51" fmla="*/ 384 h 2311"/>
                <a:gd name="T52" fmla="*/ 25 w 25"/>
                <a:gd name="T53" fmla="*/ 384 h 2311"/>
                <a:gd name="T54" fmla="*/ 25 w 25"/>
                <a:gd name="T55" fmla="*/ 390 h 2311"/>
                <a:gd name="T56" fmla="*/ 0 w 25"/>
                <a:gd name="T57" fmla="*/ 390 h 2311"/>
                <a:gd name="T58" fmla="*/ 0 w 25"/>
                <a:gd name="T59" fmla="*/ 384 h 2311"/>
                <a:gd name="T60" fmla="*/ 0 w 25"/>
                <a:gd name="T61" fmla="*/ 0 h 2311"/>
                <a:gd name="T62" fmla="*/ 25 w 25"/>
                <a:gd name="T63" fmla="*/ 0 h 2311"/>
                <a:gd name="T64" fmla="*/ 25 w 25"/>
                <a:gd name="T65" fmla="*/ 6 h 2311"/>
                <a:gd name="T66" fmla="*/ 0 w 25"/>
                <a:gd name="T67" fmla="*/ 6 h 2311"/>
                <a:gd name="T68" fmla="*/ 0 w 25"/>
                <a:gd name="T69" fmla="*/ 0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" h="2311">
                  <a:moveTo>
                    <a:pt x="0" y="2305"/>
                  </a:moveTo>
                  <a:lnTo>
                    <a:pt x="25" y="2305"/>
                  </a:lnTo>
                  <a:lnTo>
                    <a:pt x="25" y="2311"/>
                  </a:lnTo>
                  <a:lnTo>
                    <a:pt x="0" y="2311"/>
                  </a:lnTo>
                  <a:lnTo>
                    <a:pt x="0" y="2305"/>
                  </a:lnTo>
                  <a:close/>
                  <a:moveTo>
                    <a:pt x="0" y="1921"/>
                  </a:moveTo>
                  <a:lnTo>
                    <a:pt x="25" y="1921"/>
                  </a:lnTo>
                  <a:lnTo>
                    <a:pt x="25" y="1927"/>
                  </a:lnTo>
                  <a:lnTo>
                    <a:pt x="0" y="1927"/>
                  </a:lnTo>
                  <a:lnTo>
                    <a:pt x="0" y="1921"/>
                  </a:lnTo>
                  <a:close/>
                  <a:moveTo>
                    <a:pt x="0" y="1537"/>
                  </a:moveTo>
                  <a:lnTo>
                    <a:pt x="25" y="1537"/>
                  </a:lnTo>
                  <a:lnTo>
                    <a:pt x="25" y="1543"/>
                  </a:lnTo>
                  <a:lnTo>
                    <a:pt x="0" y="1543"/>
                  </a:lnTo>
                  <a:lnTo>
                    <a:pt x="0" y="1537"/>
                  </a:lnTo>
                  <a:close/>
                  <a:moveTo>
                    <a:pt x="0" y="1152"/>
                  </a:moveTo>
                  <a:lnTo>
                    <a:pt x="25" y="1152"/>
                  </a:lnTo>
                  <a:lnTo>
                    <a:pt x="25" y="1158"/>
                  </a:lnTo>
                  <a:lnTo>
                    <a:pt x="0" y="1158"/>
                  </a:lnTo>
                  <a:lnTo>
                    <a:pt x="0" y="1152"/>
                  </a:lnTo>
                  <a:close/>
                  <a:moveTo>
                    <a:pt x="0" y="768"/>
                  </a:moveTo>
                  <a:lnTo>
                    <a:pt x="25" y="768"/>
                  </a:lnTo>
                  <a:lnTo>
                    <a:pt x="25" y="774"/>
                  </a:lnTo>
                  <a:lnTo>
                    <a:pt x="0" y="774"/>
                  </a:lnTo>
                  <a:lnTo>
                    <a:pt x="0" y="768"/>
                  </a:lnTo>
                  <a:close/>
                  <a:moveTo>
                    <a:pt x="0" y="384"/>
                  </a:moveTo>
                  <a:lnTo>
                    <a:pt x="25" y="384"/>
                  </a:lnTo>
                  <a:lnTo>
                    <a:pt x="25" y="390"/>
                  </a:lnTo>
                  <a:lnTo>
                    <a:pt x="0" y="390"/>
                  </a:lnTo>
                  <a:lnTo>
                    <a:pt x="0" y="384"/>
                  </a:lnTo>
                  <a:close/>
                  <a:moveTo>
                    <a:pt x="0" y="0"/>
                  </a:moveTo>
                  <a:lnTo>
                    <a:pt x="25" y="0"/>
                  </a:lnTo>
                  <a:lnTo>
                    <a:pt x="2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Freeform 10"/>
            <p:cNvSpPr>
              <a:spLocks noEditPoints="1"/>
            </p:cNvSpPr>
            <p:nvPr/>
          </p:nvSpPr>
          <p:spPr bwMode="auto">
            <a:xfrm>
              <a:off x="2694084" y="3207419"/>
              <a:ext cx="1318582" cy="32003"/>
            </a:xfrm>
            <a:custGeom>
              <a:avLst/>
              <a:gdLst>
                <a:gd name="T0" fmla="*/ 6 w 2490"/>
                <a:gd name="T1" fmla="*/ 0 h 26"/>
                <a:gd name="T2" fmla="*/ 6 w 2490"/>
                <a:gd name="T3" fmla="*/ 26 h 26"/>
                <a:gd name="T4" fmla="*/ 0 w 2490"/>
                <a:gd name="T5" fmla="*/ 26 h 26"/>
                <a:gd name="T6" fmla="*/ 0 w 2490"/>
                <a:gd name="T7" fmla="*/ 0 h 26"/>
                <a:gd name="T8" fmla="*/ 6 w 2490"/>
                <a:gd name="T9" fmla="*/ 0 h 26"/>
                <a:gd name="T10" fmla="*/ 834 w 2490"/>
                <a:gd name="T11" fmla="*/ 0 h 26"/>
                <a:gd name="T12" fmla="*/ 834 w 2490"/>
                <a:gd name="T13" fmla="*/ 26 h 26"/>
                <a:gd name="T14" fmla="*/ 828 w 2490"/>
                <a:gd name="T15" fmla="*/ 26 h 26"/>
                <a:gd name="T16" fmla="*/ 828 w 2490"/>
                <a:gd name="T17" fmla="*/ 0 h 26"/>
                <a:gd name="T18" fmla="*/ 834 w 2490"/>
                <a:gd name="T19" fmla="*/ 0 h 26"/>
                <a:gd name="T20" fmla="*/ 1662 w 2490"/>
                <a:gd name="T21" fmla="*/ 0 h 26"/>
                <a:gd name="T22" fmla="*/ 1662 w 2490"/>
                <a:gd name="T23" fmla="*/ 26 h 26"/>
                <a:gd name="T24" fmla="*/ 1657 w 2490"/>
                <a:gd name="T25" fmla="*/ 26 h 26"/>
                <a:gd name="T26" fmla="*/ 1657 w 2490"/>
                <a:gd name="T27" fmla="*/ 0 h 26"/>
                <a:gd name="T28" fmla="*/ 1662 w 2490"/>
                <a:gd name="T29" fmla="*/ 0 h 26"/>
                <a:gd name="T30" fmla="*/ 2490 w 2490"/>
                <a:gd name="T31" fmla="*/ 0 h 26"/>
                <a:gd name="T32" fmla="*/ 2490 w 2490"/>
                <a:gd name="T33" fmla="*/ 26 h 26"/>
                <a:gd name="T34" fmla="*/ 2484 w 2490"/>
                <a:gd name="T35" fmla="*/ 26 h 26"/>
                <a:gd name="T36" fmla="*/ 2484 w 2490"/>
                <a:gd name="T37" fmla="*/ 0 h 26"/>
                <a:gd name="T38" fmla="*/ 2490 w 2490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90" h="26">
                  <a:moveTo>
                    <a:pt x="6" y="0"/>
                  </a:moveTo>
                  <a:lnTo>
                    <a:pt x="6" y="26"/>
                  </a:lnTo>
                  <a:lnTo>
                    <a:pt x="0" y="26"/>
                  </a:lnTo>
                  <a:lnTo>
                    <a:pt x="0" y="0"/>
                  </a:lnTo>
                  <a:lnTo>
                    <a:pt x="6" y="0"/>
                  </a:lnTo>
                  <a:close/>
                  <a:moveTo>
                    <a:pt x="834" y="0"/>
                  </a:moveTo>
                  <a:lnTo>
                    <a:pt x="834" y="26"/>
                  </a:lnTo>
                  <a:lnTo>
                    <a:pt x="828" y="26"/>
                  </a:lnTo>
                  <a:lnTo>
                    <a:pt x="828" y="0"/>
                  </a:lnTo>
                  <a:lnTo>
                    <a:pt x="834" y="0"/>
                  </a:lnTo>
                  <a:close/>
                  <a:moveTo>
                    <a:pt x="1662" y="0"/>
                  </a:moveTo>
                  <a:lnTo>
                    <a:pt x="1662" y="26"/>
                  </a:lnTo>
                  <a:lnTo>
                    <a:pt x="1657" y="26"/>
                  </a:lnTo>
                  <a:lnTo>
                    <a:pt x="1657" y="0"/>
                  </a:lnTo>
                  <a:lnTo>
                    <a:pt x="1662" y="0"/>
                  </a:lnTo>
                  <a:close/>
                  <a:moveTo>
                    <a:pt x="2490" y="0"/>
                  </a:moveTo>
                  <a:lnTo>
                    <a:pt x="2490" y="26"/>
                  </a:lnTo>
                  <a:lnTo>
                    <a:pt x="2484" y="26"/>
                  </a:lnTo>
                  <a:lnTo>
                    <a:pt x="2484" y="0"/>
                  </a:lnTo>
                  <a:lnTo>
                    <a:pt x="249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11"/>
            <p:cNvSpPr>
              <a:spLocks/>
            </p:cNvSpPr>
            <p:nvPr/>
          </p:nvSpPr>
          <p:spPr bwMode="auto">
            <a:xfrm>
              <a:off x="2949857" y="1820293"/>
              <a:ext cx="1065986" cy="1015710"/>
            </a:xfrm>
            <a:custGeom>
              <a:avLst/>
              <a:gdLst>
                <a:gd name="T0" fmla="*/ 57 w 16772"/>
                <a:gd name="T1" fmla="*/ 13246 h 13395"/>
                <a:gd name="T2" fmla="*/ 2137 w 16772"/>
                <a:gd name="T3" fmla="*/ 12502 h 13395"/>
                <a:gd name="T4" fmla="*/ 4222 w 16772"/>
                <a:gd name="T5" fmla="*/ 11924 h 13395"/>
                <a:gd name="T6" fmla="*/ 4211 w 16772"/>
                <a:gd name="T7" fmla="*/ 11928 h 13395"/>
                <a:gd name="T8" fmla="*/ 6283 w 16772"/>
                <a:gd name="T9" fmla="*/ 10960 h 13395"/>
                <a:gd name="T10" fmla="*/ 6272 w 16772"/>
                <a:gd name="T11" fmla="*/ 10967 h 13395"/>
                <a:gd name="T12" fmla="*/ 8352 w 16772"/>
                <a:gd name="T13" fmla="*/ 9495 h 13395"/>
                <a:gd name="T14" fmla="*/ 10426 w 16772"/>
                <a:gd name="T15" fmla="*/ 8141 h 13395"/>
                <a:gd name="T16" fmla="*/ 10399 w 16772"/>
                <a:gd name="T17" fmla="*/ 8175 h 13395"/>
                <a:gd name="T18" fmla="*/ 12479 w 16772"/>
                <a:gd name="T19" fmla="*/ 2991 h 13395"/>
                <a:gd name="T20" fmla="*/ 12487 w 16772"/>
                <a:gd name="T21" fmla="*/ 2976 h 13395"/>
                <a:gd name="T22" fmla="*/ 14559 w 16772"/>
                <a:gd name="T23" fmla="*/ 32 h 13395"/>
                <a:gd name="T24" fmla="*/ 14622 w 16772"/>
                <a:gd name="T25" fmla="*/ 2 h 13395"/>
                <a:gd name="T26" fmla="*/ 16702 w 16772"/>
                <a:gd name="T27" fmla="*/ 130 h 13395"/>
                <a:gd name="T28" fmla="*/ 16769 w 16772"/>
                <a:gd name="T29" fmla="*/ 206 h 13395"/>
                <a:gd name="T30" fmla="*/ 16693 w 16772"/>
                <a:gd name="T31" fmla="*/ 273 h 13395"/>
                <a:gd name="T32" fmla="*/ 14613 w 16772"/>
                <a:gd name="T33" fmla="*/ 145 h 13395"/>
                <a:gd name="T34" fmla="*/ 14676 w 16772"/>
                <a:gd name="T35" fmla="*/ 115 h 13395"/>
                <a:gd name="T36" fmla="*/ 12604 w 16772"/>
                <a:gd name="T37" fmla="*/ 3059 h 13395"/>
                <a:gd name="T38" fmla="*/ 12612 w 16772"/>
                <a:gd name="T39" fmla="*/ 3044 h 13395"/>
                <a:gd name="T40" fmla="*/ 10532 w 16772"/>
                <a:gd name="T41" fmla="*/ 8228 h 13395"/>
                <a:gd name="T42" fmla="*/ 10505 w 16772"/>
                <a:gd name="T43" fmla="*/ 8262 h 13395"/>
                <a:gd name="T44" fmla="*/ 8435 w 16772"/>
                <a:gd name="T45" fmla="*/ 9612 h 13395"/>
                <a:gd name="T46" fmla="*/ 6355 w 16772"/>
                <a:gd name="T47" fmla="*/ 11084 h 13395"/>
                <a:gd name="T48" fmla="*/ 6344 w 16772"/>
                <a:gd name="T49" fmla="*/ 11091 h 13395"/>
                <a:gd name="T50" fmla="*/ 4272 w 16772"/>
                <a:gd name="T51" fmla="*/ 12059 h 13395"/>
                <a:gd name="T52" fmla="*/ 4261 w 16772"/>
                <a:gd name="T53" fmla="*/ 12063 h 13395"/>
                <a:gd name="T54" fmla="*/ 2186 w 16772"/>
                <a:gd name="T55" fmla="*/ 12637 h 13395"/>
                <a:gd name="T56" fmla="*/ 106 w 16772"/>
                <a:gd name="T57" fmla="*/ 13381 h 13395"/>
                <a:gd name="T58" fmla="*/ 14 w 16772"/>
                <a:gd name="T59" fmla="*/ 13338 h 13395"/>
                <a:gd name="T60" fmla="*/ 57 w 16772"/>
                <a:gd name="T61" fmla="*/ 13246 h 13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72" h="13395">
                  <a:moveTo>
                    <a:pt x="57" y="13246"/>
                  </a:moveTo>
                  <a:lnTo>
                    <a:pt x="2137" y="12502"/>
                  </a:lnTo>
                  <a:lnTo>
                    <a:pt x="4222" y="11924"/>
                  </a:lnTo>
                  <a:lnTo>
                    <a:pt x="4211" y="11928"/>
                  </a:lnTo>
                  <a:lnTo>
                    <a:pt x="6283" y="10960"/>
                  </a:lnTo>
                  <a:lnTo>
                    <a:pt x="6272" y="10967"/>
                  </a:lnTo>
                  <a:lnTo>
                    <a:pt x="8352" y="9495"/>
                  </a:lnTo>
                  <a:lnTo>
                    <a:pt x="10426" y="8141"/>
                  </a:lnTo>
                  <a:lnTo>
                    <a:pt x="10399" y="8175"/>
                  </a:lnTo>
                  <a:lnTo>
                    <a:pt x="12479" y="2991"/>
                  </a:lnTo>
                  <a:cubicBezTo>
                    <a:pt x="12481" y="2985"/>
                    <a:pt x="12483" y="2981"/>
                    <a:pt x="12487" y="2976"/>
                  </a:cubicBezTo>
                  <a:lnTo>
                    <a:pt x="14559" y="32"/>
                  </a:lnTo>
                  <a:cubicBezTo>
                    <a:pt x="14573" y="12"/>
                    <a:pt x="14597" y="0"/>
                    <a:pt x="14622" y="2"/>
                  </a:cubicBezTo>
                  <a:lnTo>
                    <a:pt x="16702" y="130"/>
                  </a:lnTo>
                  <a:cubicBezTo>
                    <a:pt x="16742" y="132"/>
                    <a:pt x="16772" y="166"/>
                    <a:pt x="16769" y="206"/>
                  </a:cubicBezTo>
                  <a:cubicBezTo>
                    <a:pt x="16767" y="246"/>
                    <a:pt x="16733" y="276"/>
                    <a:pt x="16693" y="273"/>
                  </a:cubicBezTo>
                  <a:lnTo>
                    <a:pt x="14613" y="145"/>
                  </a:lnTo>
                  <a:lnTo>
                    <a:pt x="14676" y="115"/>
                  </a:lnTo>
                  <a:lnTo>
                    <a:pt x="12604" y="3059"/>
                  </a:lnTo>
                  <a:lnTo>
                    <a:pt x="12612" y="3044"/>
                  </a:lnTo>
                  <a:lnTo>
                    <a:pt x="10532" y="8228"/>
                  </a:lnTo>
                  <a:cubicBezTo>
                    <a:pt x="10527" y="8242"/>
                    <a:pt x="10517" y="8254"/>
                    <a:pt x="10505" y="8262"/>
                  </a:cubicBezTo>
                  <a:lnTo>
                    <a:pt x="8435" y="9612"/>
                  </a:lnTo>
                  <a:lnTo>
                    <a:pt x="6355" y="11084"/>
                  </a:lnTo>
                  <a:cubicBezTo>
                    <a:pt x="6352" y="11087"/>
                    <a:pt x="6348" y="11089"/>
                    <a:pt x="6344" y="11091"/>
                  </a:cubicBezTo>
                  <a:lnTo>
                    <a:pt x="4272" y="12059"/>
                  </a:lnTo>
                  <a:cubicBezTo>
                    <a:pt x="4268" y="12060"/>
                    <a:pt x="4265" y="12062"/>
                    <a:pt x="4261" y="12063"/>
                  </a:cubicBezTo>
                  <a:lnTo>
                    <a:pt x="2186" y="12637"/>
                  </a:lnTo>
                  <a:lnTo>
                    <a:pt x="106" y="13381"/>
                  </a:lnTo>
                  <a:cubicBezTo>
                    <a:pt x="68" y="13395"/>
                    <a:pt x="27" y="13375"/>
                    <a:pt x="14" y="13338"/>
                  </a:cubicBezTo>
                  <a:cubicBezTo>
                    <a:pt x="0" y="13300"/>
                    <a:pt x="20" y="13259"/>
                    <a:pt x="57" y="132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Oval 12"/>
            <p:cNvSpPr>
              <a:spLocks noChangeAspect="1" noChangeArrowheads="1"/>
            </p:cNvSpPr>
            <p:nvPr/>
          </p:nvSpPr>
          <p:spPr bwMode="auto">
            <a:xfrm>
              <a:off x="2932693" y="2800560"/>
              <a:ext cx="45662" cy="544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Oval 13"/>
            <p:cNvSpPr>
              <a:spLocks noChangeAspect="1" noChangeArrowheads="1"/>
            </p:cNvSpPr>
            <p:nvPr/>
          </p:nvSpPr>
          <p:spPr bwMode="auto">
            <a:xfrm>
              <a:off x="2932693" y="2800560"/>
              <a:ext cx="45662" cy="544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Oval 14"/>
            <p:cNvSpPr>
              <a:spLocks noChangeAspect="1" noChangeArrowheads="1"/>
            </p:cNvSpPr>
            <p:nvPr/>
          </p:nvSpPr>
          <p:spPr bwMode="auto">
            <a:xfrm>
              <a:off x="3065078" y="2743707"/>
              <a:ext cx="44848" cy="535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Oval 15"/>
            <p:cNvSpPr>
              <a:spLocks noChangeAspect="1" noChangeArrowheads="1"/>
            </p:cNvSpPr>
            <p:nvPr/>
          </p:nvSpPr>
          <p:spPr bwMode="auto">
            <a:xfrm>
              <a:off x="3065078" y="2743707"/>
              <a:ext cx="44848" cy="535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Oval 16"/>
            <p:cNvSpPr>
              <a:spLocks noChangeAspect="1" noChangeArrowheads="1"/>
            </p:cNvSpPr>
            <p:nvPr/>
          </p:nvSpPr>
          <p:spPr bwMode="auto">
            <a:xfrm>
              <a:off x="3196410" y="2700753"/>
              <a:ext cx="45662" cy="535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Oval 17"/>
            <p:cNvSpPr>
              <a:spLocks noChangeAspect="1" noChangeArrowheads="1"/>
            </p:cNvSpPr>
            <p:nvPr/>
          </p:nvSpPr>
          <p:spPr bwMode="auto">
            <a:xfrm>
              <a:off x="3196410" y="2700126"/>
              <a:ext cx="45662" cy="544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Oval 18"/>
            <p:cNvSpPr>
              <a:spLocks noChangeAspect="1" noChangeArrowheads="1"/>
            </p:cNvSpPr>
            <p:nvPr/>
          </p:nvSpPr>
          <p:spPr bwMode="auto">
            <a:xfrm>
              <a:off x="3328798" y="2626222"/>
              <a:ext cx="45662" cy="544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Oval 19"/>
            <p:cNvSpPr>
              <a:spLocks noChangeAspect="1" noChangeArrowheads="1"/>
            </p:cNvSpPr>
            <p:nvPr/>
          </p:nvSpPr>
          <p:spPr bwMode="auto">
            <a:xfrm>
              <a:off x="3328798" y="2626222"/>
              <a:ext cx="45662" cy="544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Oval 20"/>
            <p:cNvSpPr>
              <a:spLocks noChangeAspect="1" noChangeArrowheads="1"/>
            </p:cNvSpPr>
            <p:nvPr/>
          </p:nvSpPr>
          <p:spPr bwMode="auto">
            <a:xfrm>
              <a:off x="3460653" y="2515046"/>
              <a:ext cx="44848" cy="535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Oval 21"/>
            <p:cNvSpPr>
              <a:spLocks noChangeAspect="1" noChangeArrowheads="1"/>
            </p:cNvSpPr>
            <p:nvPr/>
          </p:nvSpPr>
          <p:spPr bwMode="auto">
            <a:xfrm>
              <a:off x="3460653" y="2515046"/>
              <a:ext cx="44848" cy="535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Oval 22"/>
            <p:cNvSpPr>
              <a:spLocks noChangeAspect="1" noChangeArrowheads="1"/>
            </p:cNvSpPr>
            <p:nvPr/>
          </p:nvSpPr>
          <p:spPr bwMode="auto">
            <a:xfrm>
              <a:off x="3592514" y="2412721"/>
              <a:ext cx="45662" cy="544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Oval 23"/>
            <p:cNvSpPr>
              <a:spLocks noChangeAspect="1" noChangeArrowheads="1"/>
            </p:cNvSpPr>
            <p:nvPr/>
          </p:nvSpPr>
          <p:spPr bwMode="auto">
            <a:xfrm>
              <a:off x="3592514" y="2412721"/>
              <a:ext cx="45662" cy="544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Oval 24"/>
            <p:cNvSpPr>
              <a:spLocks noChangeAspect="1" noChangeArrowheads="1"/>
            </p:cNvSpPr>
            <p:nvPr/>
          </p:nvSpPr>
          <p:spPr bwMode="auto">
            <a:xfrm>
              <a:off x="3724372" y="2019196"/>
              <a:ext cx="45662" cy="544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Oval 25"/>
            <p:cNvSpPr>
              <a:spLocks noChangeAspect="1" noChangeArrowheads="1"/>
            </p:cNvSpPr>
            <p:nvPr/>
          </p:nvSpPr>
          <p:spPr bwMode="auto">
            <a:xfrm>
              <a:off x="3724372" y="2019196"/>
              <a:ext cx="45662" cy="544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Oval 26"/>
            <p:cNvSpPr>
              <a:spLocks noChangeAspect="1" noChangeArrowheads="1"/>
            </p:cNvSpPr>
            <p:nvPr/>
          </p:nvSpPr>
          <p:spPr bwMode="auto">
            <a:xfrm>
              <a:off x="3856757" y="1796220"/>
              <a:ext cx="44848" cy="54474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Oval 27"/>
            <p:cNvSpPr>
              <a:spLocks noChangeAspect="1" noChangeArrowheads="1"/>
            </p:cNvSpPr>
            <p:nvPr/>
          </p:nvSpPr>
          <p:spPr bwMode="auto">
            <a:xfrm>
              <a:off x="3856757" y="1796220"/>
              <a:ext cx="44848" cy="54474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Oval 28"/>
            <p:cNvSpPr>
              <a:spLocks noChangeAspect="1" noChangeArrowheads="1"/>
            </p:cNvSpPr>
            <p:nvPr/>
          </p:nvSpPr>
          <p:spPr bwMode="auto">
            <a:xfrm>
              <a:off x="3988618" y="1806322"/>
              <a:ext cx="45662" cy="535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Oval 29"/>
            <p:cNvSpPr>
              <a:spLocks noChangeAspect="1" noChangeArrowheads="1"/>
            </p:cNvSpPr>
            <p:nvPr/>
          </p:nvSpPr>
          <p:spPr bwMode="auto">
            <a:xfrm>
              <a:off x="3988618" y="1806322"/>
              <a:ext cx="45662" cy="535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30"/>
            <p:cNvSpPr>
              <a:spLocks/>
            </p:cNvSpPr>
            <p:nvPr/>
          </p:nvSpPr>
          <p:spPr bwMode="auto">
            <a:xfrm>
              <a:off x="2950387" y="2853690"/>
              <a:ext cx="1065456" cy="64429"/>
            </a:xfrm>
            <a:custGeom>
              <a:avLst/>
              <a:gdLst>
                <a:gd name="T0" fmla="*/ 72 w 16765"/>
                <a:gd name="T1" fmla="*/ 708 h 853"/>
                <a:gd name="T2" fmla="*/ 2152 w 16765"/>
                <a:gd name="T3" fmla="*/ 700 h 853"/>
                <a:gd name="T4" fmla="*/ 2140 w 16765"/>
                <a:gd name="T5" fmla="*/ 702 h 853"/>
                <a:gd name="T6" fmla="*/ 4220 w 16765"/>
                <a:gd name="T7" fmla="*/ 326 h 853"/>
                <a:gd name="T8" fmla="*/ 4234 w 16765"/>
                <a:gd name="T9" fmla="*/ 324 h 853"/>
                <a:gd name="T10" fmla="*/ 6306 w 16765"/>
                <a:gd name="T11" fmla="*/ 380 h 853"/>
                <a:gd name="T12" fmla="*/ 8394 w 16765"/>
                <a:gd name="T13" fmla="*/ 661 h 853"/>
                <a:gd name="T14" fmla="*/ 8379 w 16765"/>
                <a:gd name="T15" fmla="*/ 661 h 853"/>
                <a:gd name="T16" fmla="*/ 10451 w 16765"/>
                <a:gd name="T17" fmla="*/ 501 h 853"/>
                <a:gd name="T18" fmla="*/ 12524 w 16765"/>
                <a:gd name="T19" fmla="*/ 142 h 853"/>
                <a:gd name="T20" fmla="*/ 12540 w 16765"/>
                <a:gd name="T21" fmla="*/ 141 h 853"/>
                <a:gd name="T22" fmla="*/ 14612 w 16765"/>
                <a:gd name="T23" fmla="*/ 253 h 853"/>
                <a:gd name="T24" fmla="*/ 14600 w 16765"/>
                <a:gd name="T25" fmla="*/ 253 h 853"/>
                <a:gd name="T26" fmla="*/ 16680 w 16765"/>
                <a:gd name="T27" fmla="*/ 5 h 853"/>
                <a:gd name="T28" fmla="*/ 16760 w 16765"/>
                <a:gd name="T29" fmla="*/ 68 h 853"/>
                <a:gd name="T30" fmla="*/ 16697 w 16765"/>
                <a:gd name="T31" fmla="*/ 148 h 853"/>
                <a:gd name="T32" fmla="*/ 14617 w 16765"/>
                <a:gd name="T33" fmla="*/ 396 h 853"/>
                <a:gd name="T34" fmla="*/ 14605 w 16765"/>
                <a:gd name="T35" fmla="*/ 396 h 853"/>
                <a:gd name="T36" fmla="*/ 12533 w 16765"/>
                <a:gd name="T37" fmla="*/ 284 h 853"/>
                <a:gd name="T38" fmla="*/ 12549 w 16765"/>
                <a:gd name="T39" fmla="*/ 283 h 853"/>
                <a:gd name="T40" fmla="*/ 10462 w 16765"/>
                <a:gd name="T41" fmla="*/ 644 h 853"/>
                <a:gd name="T42" fmla="*/ 8390 w 16765"/>
                <a:gd name="T43" fmla="*/ 804 h 853"/>
                <a:gd name="T44" fmla="*/ 8375 w 16765"/>
                <a:gd name="T45" fmla="*/ 804 h 853"/>
                <a:gd name="T46" fmla="*/ 6303 w 16765"/>
                <a:gd name="T47" fmla="*/ 524 h 853"/>
                <a:gd name="T48" fmla="*/ 4231 w 16765"/>
                <a:gd name="T49" fmla="*/ 468 h 853"/>
                <a:gd name="T50" fmla="*/ 4245 w 16765"/>
                <a:gd name="T51" fmla="*/ 467 h 853"/>
                <a:gd name="T52" fmla="*/ 2165 w 16765"/>
                <a:gd name="T53" fmla="*/ 843 h 853"/>
                <a:gd name="T54" fmla="*/ 2153 w 16765"/>
                <a:gd name="T55" fmla="*/ 844 h 853"/>
                <a:gd name="T56" fmla="*/ 73 w 16765"/>
                <a:gd name="T57" fmla="*/ 852 h 853"/>
                <a:gd name="T58" fmla="*/ 0 w 16765"/>
                <a:gd name="T59" fmla="*/ 781 h 853"/>
                <a:gd name="T60" fmla="*/ 72 w 16765"/>
                <a:gd name="T61" fmla="*/ 708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65" h="853">
                  <a:moveTo>
                    <a:pt x="72" y="708"/>
                  </a:moveTo>
                  <a:lnTo>
                    <a:pt x="2152" y="700"/>
                  </a:lnTo>
                  <a:lnTo>
                    <a:pt x="2140" y="702"/>
                  </a:lnTo>
                  <a:lnTo>
                    <a:pt x="4220" y="326"/>
                  </a:lnTo>
                  <a:cubicBezTo>
                    <a:pt x="4225" y="325"/>
                    <a:pt x="4229" y="324"/>
                    <a:pt x="4234" y="324"/>
                  </a:cubicBezTo>
                  <a:lnTo>
                    <a:pt x="6306" y="380"/>
                  </a:lnTo>
                  <a:lnTo>
                    <a:pt x="8394" y="661"/>
                  </a:lnTo>
                  <a:lnTo>
                    <a:pt x="8379" y="661"/>
                  </a:lnTo>
                  <a:lnTo>
                    <a:pt x="10451" y="501"/>
                  </a:lnTo>
                  <a:lnTo>
                    <a:pt x="12524" y="142"/>
                  </a:lnTo>
                  <a:cubicBezTo>
                    <a:pt x="12530" y="141"/>
                    <a:pt x="12535" y="140"/>
                    <a:pt x="12540" y="141"/>
                  </a:cubicBezTo>
                  <a:lnTo>
                    <a:pt x="14612" y="253"/>
                  </a:lnTo>
                  <a:lnTo>
                    <a:pt x="14600" y="253"/>
                  </a:lnTo>
                  <a:lnTo>
                    <a:pt x="16680" y="5"/>
                  </a:lnTo>
                  <a:cubicBezTo>
                    <a:pt x="16719" y="0"/>
                    <a:pt x="16755" y="28"/>
                    <a:pt x="16760" y="68"/>
                  </a:cubicBezTo>
                  <a:cubicBezTo>
                    <a:pt x="16765" y="107"/>
                    <a:pt x="16736" y="143"/>
                    <a:pt x="16697" y="148"/>
                  </a:cubicBezTo>
                  <a:lnTo>
                    <a:pt x="14617" y="396"/>
                  </a:lnTo>
                  <a:cubicBezTo>
                    <a:pt x="14613" y="396"/>
                    <a:pt x="14609" y="397"/>
                    <a:pt x="14605" y="396"/>
                  </a:cubicBezTo>
                  <a:lnTo>
                    <a:pt x="12533" y="284"/>
                  </a:lnTo>
                  <a:lnTo>
                    <a:pt x="12549" y="283"/>
                  </a:lnTo>
                  <a:lnTo>
                    <a:pt x="10462" y="644"/>
                  </a:lnTo>
                  <a:lnTo>
                    <a:pt x="8390" y="804"/>
                  </a:lnTo>
                  <a:cubicBezTo>
                    <a:pt x="8385" y="805"/>
                    <a:pt x="8380" y="804"/>
                    <a:pt x="8375" y="804"/>
                  </a:cubicBezTo>
                  <a:lnTo>
                    <a:pt x="6303" y="524"/>
                  </a:lnTo>
                  <a:lnTo>
                    <a:pt x="4231" y="468"/>
                  </a:lnTo>
                  <a:lnTo>
                    <a:pt x="4245" y="467"/>
                  </a:lnTo>
                  <a:lnTo>
                    <a:pt x="2165" y="843"/>
                  </a:lnTo>
                  <a:cubicBezTo>
                    <a:pt x="2161" y="844"/>
                    <a:pt x="2157" y="844"/>
                    <a:pt x="2153" y="844"/>
                  </a:cubicBezTo>
                  <a:lnTo>
                    <a:pt x="73" y="852"/>
                  </a:lnTo>
                  <a:cubicBezTo>
                    <a:pt x="33" y="853"/>
                    <a:pt x="1" y="821"/>
                    <a:pt x="0" y="781"/>
                  </a:cubicBezTo>
                  <a:cubicBezTo>
                    <a:pt x="0" y="741"/>
                    <a:pt x="32" y="709"/>
                    <a:pt x="72" y="708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Oval 31"/>
            <p:cNvSpPr>
              <a:spLocks noChangeAspect="1" noChangeArrowheads="1"/>
            </p:cNvSpPr>
            <p:nvPr/>
          </p:nvSpPr>
          <p:spPr bwMode="auto">
            <a:xfrm>
              <a:off x="2940319" y="2887119"/>
              <a:ext cx="45371" cy="5412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Oval 32"/>
            <p:cNvSpPr>
              <a:spLocks noChangeAspect="1" noChangeArrowheads="1"/>
            </p:cNvSpPr>
            <p:nvPr/>
          </p:nvSpPr>
          <p:spPr bwMode="auto">
            <a:xfrm>
              <a:off x="2940319" y="2887119"/>
              <a:ext cx="45371" cy="5412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Oval 33"/>
            <p:cNvSpPr>
              <a:spLocks noChangeAspect="1" noChangeArrowheads="1"/>
            </p:cNvSpPr>
            <p:nvPr/>
          </p:nvSpPr>
          <p:spPr bwMode="auto">
            <a:xfrm>
              <a:off x="3072705" y="2886487"/>
              <a:ext cx="44560" cy="5412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Oval 34"/>
            <p:cNvSpPr>
              <a:spLocks noChangeAspect="1" noChangeArrowheads="1"/>
            </p:cNvSpPr>
            <p:nvPr/>
          </p:nvSpPr>
          <p:spPr bwMode="auto">
            <a:xfrm>
              <a:off x="3072705" y="2886487"/>
              <a:ext cx="44560" cy="5412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Oval 35"/>
            <p:cNvSpPr>
              <a:spLocks noChangeAspect="1" noChangeArrowheads="1"/>
            </p:cNvSpPr>
            <p:nvPr/>
          </p:nvSpPr>
          <p:spPr bwMode="auto">
            <a:xfrm>
              <a:off x="3204036" y="2858062"/>
              <a:ext cx="45371" cy="5412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Oval 36"/>
            <p:cNvSpPr>
              <a:spLocks noChangeAspect="1" noChangeArrowheads="1"/>
            </p:cNvSpPr>
            <p:nvPr/>
          </p:nvSpPr>
          <p:spPr bwMode="auto">
            <a:xfrm>
              <a:off x="3204036" y="2858062"/>
              <a:ext cx="45371" cy="5412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Oval 37"/>
            <p:cNvSpPr>
              <a:spLocks noChangeAspect="1" noChangeArrowheads="1"/>
            </p:cNvSpPr>
            <p:nvPr/>
          </p:nvSpPr>
          <p:spPr bwMode="auto">
            <a:xfrm>
              <a:off x="3336424" y="2861852"/>
              <a:ext cx="45371" cy="5412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Oval 38"/>
            <p:cNvSpPr>
              <a:spLocks noChangeAspect="1" noChangeArrowheads="1"/>
            </p:cNvSpPr>
            <p:nvPr/>
          </p:nvSpPr>
          <p:spPr bwMode="auto">
            <a:xfrm>
              <a:off x="3336424" y="2861852"/>
              <a:ext cx="45371" cy="5412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Oval 39"/>
            <p:cNvSpPr>
              <a:spLocks noChangeAspect="1" noChangeArrowheads="1"/>
            </p:cNvSpPr>
            <p:nvPr/>
          </p:nvSpPr>
          <p:spPr bwMode="auto">
            <a:xfrm>
              <a:off x="3468280" y="2883329"/>
              <a:ext cx="44560" cy="53156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Oval 40"/>
            <p:cNvSpPr>
              <a:spLocks noChangeAspect="1" noChangeArrowheads="1"/>
            </p:cNvSpPr>
            <p:nvPr/>
          </p:nvSpPr>
          <p:spPr bwMode="auto">
            <a:xfrm>
              <a:off x="3468280" y="2883329"/>
              <a:ext cx="44560" cy="53156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Oval 41"/>
            <p:cNvSpPr>
              <a:spLocks noChangeAspect="1" noChangeArrowheads="1"/>
            </p:cNvSpPr>
            <p:nvPr/>
          </p:nvSpPr>
          <p:spPr bwMode="auto">
            <a:xfrm>
              <a:off x="3600140" y="2870696"/>
              <a:ext cx="45371" cy="5412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Oval 42"/>
            <p:cNvSpPr>
              <a:spLocks noChangeAspect="1" noChangeArrowheads="1"/>
            </p:cNvSpPr>
            <p:nvPr/>
          </p:nvSpPr>
          <p:spPr bwMode="auto">
            <a:xfrm>
              <a:off x="3600140" y="2870696"/>
              <a:ext cx="45371" cy="5412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Oval 43"/>
            <p:cNvSpPr>
              <a:spLocks noChangeAspect="1" noChangeArrowheads="1"/>
            </p:cNvSpPr>
            <p:nvPr/>
          </p:nvSpPr>
          <p:spPr bwMode="auto">
            <a:xfrm>
              <a:off x="3731998" y="2843534"/>
              <a:ext cx="45371" cy="5412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Oval 44"/>
            <p:cNvSpPr>
              <a:spLocks noChangeAspect="1" noChangeArrowheads="1"/>
            </p:cNvSpPr>
            <p:nvPr/>
          </p:nvSpPr>
          <p:spPr bwMode="auto">
            <a:xfrm>
              <a:off x="3731998" y="2843534"/>
              <a:ext cx="45371" cy="5412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Oval 45"/>
            <p:cNvSpPr>
              <a:spLocks noChangeAspect="1" noChangeArrowheads="1"/>
            </p:cNvSpPr>
            <p:nvPr/>
          </p:nvSpPr>
          <p:spPr bwMode="auto">
            <a:xfrm>
              <a:off x="3864384" y="2852378"/>
              <a:ext cx="44560" cy="53156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Oval 46"/>
            <p:cNvSpPr>
              <a:spLocks noChangeAspect="1" noChangeArrowheads="1"/>
            </p:cNvSpPr>
            <p:nvPr/>
          </p:nvSpPr>
          <p:spPr bwMode="auto">
            <a:xfrm>
              <a:off x="3864384" y="2852378"/>
              <a:ext cx="44560" cy="53156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Oval 47"/>
            <p:cNvSpPr>
              <a:spLocks noChangeAspect="1" noChangeArrowheads="1"/>
            </p:cNvSpPr>
            <p:nvPr/>
          </p:nvSpPr>
          <p:spPr bwMode="auto">
            <a:xfrm>
              <a:off x="3996244" y="2834059"/>
              <a:ext cx="45371" cy="5412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Oval 48"/>
            <p:cNvSpPr>
              <a:spLocks noChangeAspect="1" noChangeArrowheads="1"/>
            </p:cNvSpPr>
            <p:nvPr/>
          </p:nvSpPr>
          <p:spPr bwMode="auto">
            <a:xfrm>
              <a:off x="3996244" y="2834059"/>
              <a:ext cx="45371" cy="5412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Rectangle 49"/>
            <p:cNvSpPr>
              <a:spLocks noChangeArrowheads="1"/>
            </p:cNvSpPr>
            <p:nvPr/>
          </p:nvSpPr>
          <p:spPr bwMode="auto">
            <a:xfrm>
              <a:off x="2591560" y="315223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8" name="Rectangle 50"/>
            <p:cNvSpPr>
              <a:spLocks noChangeArrowheads="1"/>
            </p:cNvSpPr>
            <p:nvPr/>
          </p:nvSpPr>
          <p:spPr bwMode="auto">
            <a:xfrm>
              <a:off x="2533852" y="2909681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50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9" name="Rectangle 51"/>
            <p:cNvSpPr>
              <a:spLocks noChangeArrowheads="1"/>
            </p:cNvSpPr>
            <p:nvPr/>
          </p:nvSpPr>
          <p:spPr bwMode="auto">
            <a:xfrm>
              <a:off x="2476144" y="2667123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0" name="Rectangle 52"/>
            <p:cNvSpPr>
              <a:spLocks noChangeArrowheads="1"/>
            </p:cNvSpPr>
            <p:nvPr/>
          </p:nvSpPr>
          <p:spPr bwMode="auto">
            <a:xfrm>
              <a:off x="2476144" y="2423934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150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1" name="Rectangle 53"/>
            <p:cNvSpPr>
              <a:spLocks noChangeArrowheads="1"/>
            </p:cNvSpPr>
            <p:nvPr/>
          </p:nvSpPr>
          <p:spPr bwMode="auto">
            <a:xfrm>
              <a:off x="2476144" y="2181376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200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2" name="Rectangle 54"/>
            <p:cNvSpPr>
              <a:spLocks noChangeArrowheads="1"/>
            </p:cNvSpPr>
            <p:nvPr/>
          </p:nvSpPr>
          <p:spPr bwMode="auto">
            <a:xfrm>
              <a:off x="2476144" y="1938819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250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3" name="Rectangle 55"/>
            <p:cNvSpPr>
              <a:spLocks noChangeArrowheads="1"/>
            </p:cNvSpPr>
            <p:nvPr/>
          </p:nvSpPr>
          <p:spPr bwMode="auto">
            <a:xfrm>
              <a:off x="2476144" y="1696261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300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4" name="Rectangle 56"/>
            <p:cNvSpPr>
              <a:spLocks noChangeArrowheads="1"/>
            </p:cNvSpPr>
            <p:nvPr/>
          </p:nvSpPr>
          <p:spPr bwMode="auto">
            <a:xfrm>
              <a:off x="2635453" y="3238973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0.1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5" name="Rectangle 57"/>
            <p:cNvSpPr>
              <a:spLocks noChangeArrowheads="1"/>
            </p:cNvSpPr>
            <p:nvPr/>
          </p:nvSpPr>
          <p:spPr bwMode="auto">
            <a:xfrm>
              <a:off x="3116938" y="3238973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6" name="Rectangle 58"/>
            <p:cNvSpPr>
              <a:spLocks noChangeArrowheads="1"/>
            </p:cNvSpPr>
            <p:nvPr/>
          </p:nvSpPr>
          <p:spPr bwMode="auto">
            <a:xfrm>
              <a:off x="3526287" y="323897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7" name="Rectangle 59"/>
            <p:cNvSpPr>
              <a:spLocks noChangeArrowheads="1"/>
            </p:cNvSpPr>
            <p:nvPr/>
          </p:nvSpPr>
          <p:spPr bwMode="auto">
            <a:xfrm>
              <a:off x="3936166" y="3238973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8" name="Rectangle 63"/>
            <p:cNvSpPr>
              <a:spLocks noChangeArrowheads="1"/>
            </p:cNvSpPr>
            <p:nvPr/>
          </p:nvSpPr>
          <p:spPr bwMode="auto">
            <a:xfrm>
              <a:off x="3020721" y="1967966"/>
              <a:ext cx="48090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3D5 mAb</a:t>
              </a: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9" name="Rectangle 67"/>
            <p:cNvSpPr>
              <a:spLocks noChangeArrowheads="1"/>
            </p:cNvSpPr>
            <p:nvPr/>
          </p:nvSpPr>
          <p:spPr bwMode="auto">
            <a:xfrm>
              <a:off x="3020721" y="2089147"/>
              <a:ext cx="130163" cy="96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IgG</a:t>
              </a: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0" name="Rectangle 7"/>
            <p:cNvSpPr>
              <a:spLocks noChangeArrowheads="1"/>
            </p:cNvSpPr>
            <p:nvPr/>
          </p:nvSpPr>
          <p:spPr bwMode="auto">
            <a:xfrm>
              <a:off x="2699898" y="1754245"/>
              <a:ext cx="1466836" cy="145657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Oval 240"/>
            <p:cNvSpPr>
              <a:spLocks noChangeAspect="1" noChangeArrowheads="1"/>
            </p:cNvSpPr>
            <p:nvPr/>
          </p:nvSpPr>
          <p:spPr bwMode="auto">
            <a:xfrm>
              <a:off x="5118309" y="2035863"/>
              <a:ext cx="43831" cy="51343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Oval 241"/>
            <p:cNvSpPr>
              <a:spLocks noChangeAspect="1" noChangeArrowheads="1"/>
            </p:cNvSpPr>
            <p:nvPr/>
          </p:nvSpPr>
          <p:spPr bwMode="auto">
            <a:xfrm>
              <a:off x="5118309" y="2035863"/>
              <a:ext cx="43831" cy="51343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Oval 36"/>
            <p:cNvSpPr>
              <a:spLocks noChangeAspect="1" noChangeArrowheads="1"/>
            </p:cNvSpPr>
            <p:nvPr/>
          </p:nvSpPr>
          <p:spPr bwMode="auto">
            <a:xfrm>
              <a:off x="5118022" y="2156441"/>
              <a:ext cx="43830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Oval 37"/>
            <p:cNvSpPr>
              <a:spLocks noChangeAspect="1" noChangeArrowheads="1"/>
            </p:cNvSpPr>
            <p:nvPr/>
          </p:nvSpPr>
          <p:spPr bwMode="auto">
            <a:xfrm>
              <a:off x="5118022" y="2156441"/>
              <a:ext cx="43830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Oval 244"/>
            <p:cNvSpPr>
              <a:spLocks noChangeAspect="1" noChangeArrowheads="1"/>
            </p:cNvSpPr>
            <p:nvPr/>
          </p:nvSpPr>
          <p:spPr bwMode="auto">
            <a:xfrm>
              <a:off x="2933368" y="2008331"/>
              <a:ext cx="43831" cy="51343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Oval 245"/>
            <p:cNvSpPr>
              <a:spLocks noChangeAspect="1" noChangeArrowheads="1"/>
            </p:cNvSpPr>
            <p:nvPr/>
          </p:nvSpPr>
          <p:spPr bwMode="auto">
            <a:xfrm>
              <a:off x="2933368" y="2008331"/>
              <a:ext cx="43831" cy="51343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Oval 36"/>
            <p:cNvSpPr>
              <a:spLocks noChangeAspect="1" noChangeArrowheads="1"/>
            </p:cNvSpPr>
            <p:nvPr/>
          </p:nvSpPr>
          <p:spPr bwMode="auto">
            <a:xfrm>
              <a:off x="2933081" y="2128909"/>
              <a:ext cx="43830" cy="51341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Oval 37"/>
            <p:cNvSpPr>
              <a:spLocks noChangeAspect="1" noChangeArrowheads="1"/>
            </p:cNvSpPr>
            <p:nvPr/>
          </p:nvSpPr>
          <p:spPr bwMode="auto">
            <a:xfrm>
              <a:off x="2933081" y="2128909"/>
              <a:ext cx="43830" cy="51341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Text Box 22"/>
            <p:cNvSpPr txBox="1">
              <a:spLocks noChangeArrowheads="1"/>
            </p:cNvSpPr>
            <p:nvPr/>
          </p:nvSpPr>
          <p:spPr bwMode="auto">
            <a:xfrm>
              <a:off x="2702638" y="3319756"/>
              <a:ext cx="144302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itchFamily="34" charset="0"/>
                </a:rPr>
                <a:t>Ab concentration (</a:t>
              </a:r>
              <a:r>
                <a:rPr lang="en-US" sz="900" dirty="0" smtClean="0">
                  <a:latin typeface="Symbol" panose="05050102010706020507" pitchFamily="18" charset="2"/>
                  <a:cs typeface="Arial" pitchFamily="34" charset="0"/>
                </a:rPr>
                <a:t>m</a:t>
              </a:r>
              <a:r>
                <a:rPr lang="en-US" sz="900" dirty="0" smtClean="0">
                  <a:latin typeface="Arial" panose="020B0604020202020204" pitchFamily="34" charset="0"/>
                  <a:cs typeface="Arial" pitchFamily="34" charset="0"/>
                </a:rPr>
                <a:t>g/ml)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Text Box 22"/>
            <p:cNvSpPr txBox="1">
              <a:spLocks noChangeArrowheads="1"/>
            </p:cNvSpPr>
            <p:nvPr/>
          </p:nvSpPr>
          <p:spPr bwMode="auto">
            <a:xfrm rot="16200000">
              <a:off x="2199662" y="2330567"/>
              <a:ext cx="383439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itchFamily="34" charset="0"/>
                </a:rPr>
                <a:t>MFI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2272805" y="1612115"/>
              <a:ext cx="1552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b="1" kern="0" noProof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TextBox 251"/>
            <p:cNvSpPr txBox="1"/>
            <p:nvPr/>
          </p:nvSpPr>
          <p:spPr>
            <a:xfrm>
              <a:off x="4362160" y="1609909"/>
              <a:ext cx="1552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854799" y="604414"/>
            <a:ext cx="22620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S2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240362" y="1336057"/>
            <a:ext cx="3365539" cy="1800889"/>
            <a:chOff x="7787910" y="3272374"/>
            <a:chExt cx="3365539" cy="1800889"/>
          </a:xfrm>
        </p:grpSpPr>
        <p:cxnSp>
          <p:nvCxnSpPr>
            <p:cNvPr id="127" name="Straight Connector 126"/>
            <p:cNvCxnSpPr/>
            <p:nvPr/>
          </p:nvCxnSpPr>
          <p:spPr>
            <a:xfrm>
              <a:off x="8195306" y="4862988"/>
              <a:ext cx="8686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8128338" y="4652281"/>
              <a:ext cx="34496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1:0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8849077" y="4659384"/>
              <a:ext cx="3596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1:1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8084288" y="4842431"/>
              <a:ext cx="10759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 cells to MDSCs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86" name="Isosceles Triangle 185"/>
            <p:cNvSpPr/>
            <p:nvPr/>
          </p:nvSpPr>
          <p:spPr>
            <a:xfrm rot="16200000" flipH="1">
              <a:off x="8584046" y="4172109"/>
              <a:ext cx="115889" cy="919606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3" name="Rectangle 6"/>
            <p:cNvSpPr>
              <a:spLocks noChangeArrowheads="1"/>
            </p:cNvSpPr>
            <p:nvPr/>
          </p:nvSpPr>
          <p:spPr bwMode="auto">
            <a:xfrm>
              <a:off x="8214297" y="3645602"/>
              <a:ext cx="176212" cy="892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4" name="Freeform 7"/>
            <p:cNvSpPr>
              <a:spLocks noEditPoints="1"/>
            </p:cNvSpPr>
            <p:nvPr/>
          </p:nvSpPr>
          <p:spPr bwMode="auto">
            <a:xfrm>
              <a:off x="8209534" y="3640840"/>
              <a:ext cx="184150" cy="900113"/>
            </a:xfrm>
            <a:custGeom>
              <a:avLst/>
              <a:gdLst>
                <a:gd name="T0" fmla="*/ 0 w 1936"/>
                <a:gd name="T1" fmla="*/ 48 h 9456"/>
                <a:gd name="T2" fmla="*/ 48 w 1936"/>
                <a:gd name="T3" fmla="*/ 0 h 9456"/>
                <a:gd name="T4" fmla="*/ 1888 w 1936"/>
                <a:gd name="T5" fmla="*/ 0 h 9456"/>
                <a:gd name="T6" fmla="*/ 1936 w 1936"/>
                <a:gd name="T7" fmla="*/ 48 h 9456"/>
                <a:gd name="T8" fmla="*/ 1936 w 1936"/>
                <a:gd name="T9" fmla="*/ 9408 h 9456"/>
                <a:gd name="T10" fmla="*/ 1888 w 1936"/>
                <a:gd name="T11" fmla="*/ 9456 h 9456"/>
                <a:gd name="T12" fmla="*/ 48 w 1936"/>
                <a:gd name="T13" fmla="*/ 9456 h 9456"/>
                <a:gd name="T14" fmla="*/ 0 w 1936"/>
                <a:gd name="T15" fmla="*/ 9408 h 9456"/>
                <a:gd name="T16" fmla="*/ 0 w 1936"/>
                <a:gd name="T17" fmla="*/ 48 h 9456"/>
                <a:gd name="T18" fmla="*/ 96 w 1936"/>
                <a:gd name="T19" fmla="*/ 9408 h 9456"/>
                <a:gd name="T20" fmla="*/ 48 w 1936"/>
                <a:gd name="T21" fmla="*/ 9360 h 9456"/>
                <a:gd name="T22" fmla="*/ 1888 w 1936"/>
                <a:gd name="T23" fmla="*/ 9360 h 9456"/>
                <a:gd name="T24" fmla="*/ 1840 w 1936"/>
                <a:gd name="T25" fmla="*/ 9408 h 9456"/>
                <a:gd name="T26" fmla="*/ 1840 w 1936"/>
                <a:gd name="T27" fmla="*/ 48 h 9456"/>
                <a:gd name="T28" fmla="*/ 1888 w 1936"/>
                <a:gd name="T29" fmla="*/ 96 h 9456"/>
                <a:gd name="T30" fmla="*/ 48 w 1936"/>
                <a:gd name="T31" fmla="*/ 96 h 9456"/>
                <a:gd name="T32" fmla="*/ 96 w 1936"/>
                <a:gd name="T33" fmla="*/ 48 h 9456"/>
                <a:gd name="T34" fmla="*/ 96 w 1936"/>
                <a:gd name="T35" fmla="*/ 9408 h 9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6" h="9456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1888" y="0"/>
                  </a:lnTo>
                  <a:cubicBezTo>
                    <a:pt x="1915" y="0"/>
                    <a:pt x="1936" y="22"/>
                    <a:pt x="1936" y="48"/>
                  </a:cubicBezTo>
                  <a:lnTo>
                    <a:pt x="1936" y="9408"/>
                  </a:lnTo>
                  <a:cubicBezTo>
                    <a:pt x="1936" y="9435"/>
                    <a:pt x="1915" y="9456"/>
                    <a:pt x="1888" y="9456"/>
                  </a:cubicBezTo>
                  <a:lnTo>
                    <a:pt x="48" y="9456"/>
                  </a:lnTo>
                  <a:cubicBezTo>
                    <a:pt x="22" y="9456"/>
                    <a:pt x="0" y="9435"/>
                    <a:pt x="0" y="9408"/>
                  </a:cubicBezTo>
                  <a:lnTo>
                    <a:pt x="0" y="48"/>
                  </a:lnTo>
                  <a:close/>
                  <a:moveTo>
                    <a:pt x="96" y="9408"/>
                  </a:moveTo>
                  <a:lnTo>
                    <a:pt x="48" y="9360"/>
                  </a:lnTo>
                  <a:lnTo>
                    <a:pt x="1888" y="9360"/>
                  </a:lnTo>
                  <a:lnTo>
                    <a:pt x="1840" y="9408"/>
                  </a:lnTo>
                  <a:lnTo>
                    <a:pt x="1840" y="48"/>
                  </a:lnTo>
                  <a:lnTo>
                    <a:pt x="1888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9408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5" name="Rectangle 8"/>
            <p:cNvSpPr>
              <a:spLocks noChangeArrowheads="1"/>
            </p:cNvSpPr>
            <p:nvPr/>
          </p:nvSpPr>
          <p:spPr bwMode="auto">
            <a:xfrm>
              <a:off x="8454070" y="3717040"/>
              <a:ext cx="174625" cy="8207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6" name="Freeform 9"/>
            <p:cNvSpPr>
              <a:spLocks noEditPoints="1"/>
            </p:cNvSpPr>
            <p:nvPr/>
          </p:nvSpPr>
          <p:spPr bwMode="auto">
            <a:xfrm>
              <a:off x="8449308" y="3712277"/>
              <a:ext cx="184150" cy="828675"/>
            </a:xfrm>
            <a:custGeom>
              <a:avLst/>
              <a:gdLst>
                <a:gd name="T0" fmla="*/ 0 w 1936"/>
                <a:gd name="T1" fmla="*/ 48 h 8704"/>
                <a:gd name="T2" fmla="*/ 48 w 1936"/>
                <a:gd name="T3" fmla="*/ 0 h 8704"/>
                <a:gd name="T4" fmla="*/ 1888 w 1936"/>
                <a:gd name="T5" fmla="*/ 0 h 8704"/>
                <a:gd name="T6" fmla="*/ 1936 w 1936"/>
                <a:gd name="T7" fmla="*/ 48 h 8704"/>
                <a:gd name="T8" fmla="*/ 1936 w 1936"/>
                <a:gd name="T9" fmla="*/ 8656 h 8704"/>
                <a:gd name="T10" fmla="*/ 1888 w 1936"/>
                <a:gd name="T11" fmla="*/ 8704 h 8704"/>
                <a:gd name="T12" fmla="*/ 48 w 1936"/>
                <a:gd name="T13" fmla="*/ 8704 h 8704"/>
                <a:gd name="T14" fmla="*/ 0 w 1936"/>
                <a:gd name="T15" fmla="*/ 8656 h 8704"/>
                <a:gd name="T16" fmla="*/ 0 w 1936"/>
                <a:gd name="T17" fmla="*/ 48 h 8704"/>
                <a:gd name="T18" fmla="*/ 96 w 1936"/>
                <a:gd name="T19" fmla="*/ 8656 h 8704"/>
                <a:gd name="T20" fmla="*/ 48 w 1936"/>
                <a:gd name="T21" fmla="*/ 8608 h 8704"/>
                <a:gd name="T22" fmla="*/ 1888 w 1936"/>
                <a:gd name="T23" fmla="*/ 8608 h 8704"/>
                <a:gd name="T24" fmla="*/ 1840 w 1936"/>
                <a:gd name="T25" fmla="*/ 8656 h 8704"/>
                <a:gd name="T26" fmla="*/ 1840 w 1936"/>
                <a:gd name="T27" fmla="*/ 48 h 8704"/>
                <a:gd name="T28" fmla="*/ 1888 w 1936"/>
                <a:gd name="T29" fmla="*/ 96 h 8704"/>
                <a:gd name="T30" fmla="*/ 48 w 1936"/>
                <a:gd name="T31" fmla="*/ 96 h 8704"/>
                <a:gd name="T32" fmla="*/ 96 w 1936"/>
                <a:gd name="T33" fmla="*/ 48 h 8704"/>
                <a:gd name="T34" fmla="*/ 96 w 1936"/>
                <a:gd name="T35" fmla="*/ 8656 h 8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6" h="8704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1888" y="0"/>
                  </a:lnTo>
                  <a:cubicBezTo>
                    <a:pt x="1915" y="0"/>
                    <a:pt x="1936" y="22"/>
                    <a:pt x="1936" y="48"/>
                  </a:cubicBezTo>
                  <a:lnTo>
                    <a:pt x="1936" y="8656"/>
                  </a:lnTo>
                  <a:cubicBezTo>
                    <a:pt x="1936" y="8683"/>
                    <a:pt x="1915" y="8704"/>
                    <a:pt x="1888" y="8704"/>
                  </a:cubicBezTo>
                  <a:lnTo>
                    <a:pt x="48" y="8704"/>
                  </a:lnTo>
                  <a:cubicBezTo>
                    <a:pt x="22" y="8704"/>
                    <a:pt x="0" y="8683"/>
                    <a:pt x="0" y="8656"/>
                  </a:cubicBezTo>
                  <a:lnTo>
                    <a:pt x="0" y="48"/>
                  </a:lnTo>
                  <a:close/>
                  <a:moveTo>
                    <a:pt x="96" y="8656"/>
                  </a:moveTo>
                  <a:lnTo>
                    <a:pt x="48" y="8608"/>
                  </a:lnTo>
                  <a:lnTo>
                    <a:pt x="1888" y="8608"/>
                  </a:lnTo>
                  <a:lnTo>
                    <a:pt x="1840" y="8656"/>
                  </a:lnTo>
                  <a:lnTo>
                    <a:pt x="1840" y="48"/>
                  </a:lnTo>
                  <a:lnTo>
                    <a:pt x="1888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8656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7" name="Rectangle 10"/>
            <p:cNvSpPr>
              <a:spLocks noChangeArrowheads="1"/>
            </p:cNvSpPr>
            <p:nvPr/>
          </p:nvSpPr>
          <p:spPr bwMode="auto">
            <a:xfrm>
              <a:off x="8683291" y="4132965"/>
              <a:ext cx="176212" cy="40481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8" name="Freeform 11"/>
            <p:cNvSpPr>
              <a:spLocks noEditPoints="1"/>
            </p:cNvSpPr>
            <p:nvPr/>
          </p:nvSpPr>
          <p:spPr bwMode="auto">
            <a:xfrm>
              <a:off x="8678529" y="4128202"/>
              <a:ext cx="185737" cy="412750"/>
            </a:xfrm>
            <a:custGeom>
              <a:avLst/>
              <a:gdLst>
                <a:gd name="T0" fmla="*/ 0 w 1952"/>
                <a:gd name="T1" fmla="*/ 48 h 4336"/>
                <a:gd name="T2" fmla="*/ 48 w 1952"/>
                <a:gd name="T3" fmla="*/ 0 h 4336"/>
                <a:gd name="T4" fmla="*/ 1904 w 1952"/>
                <a:gd name="T5" fmla="*/ 0 h 4336"/>
                <a:gd name="T6" fmla="*/ 1952 w 1952"/>
                <a:gd name="T7" fmla="*/ 48 h 4336"/>
                <a:gd name="T8" fmla="*/ 1952 w 1952"/>
                <a:gd name="T9" fmla="*/ 4288 h 4336"/>
                <a:gd name="T10" fmla="*/ 1904 w 1952"/>
                <a:gd name="T11" fmla="*/ 4336 h 4336"/>
                <a:gd name="T12" fmla="*/ 48 w 1952"/>
                <a:gd name="T13" fmla="*/ 4336 h 4336"/>
                <a:gd name="T14" fmla="*/ 0 w 1952"/>
                <a:gd name="T15" fmla="*/ 4288 h 4336"/>
                <a:gd name="T16" fmla="*/ 0 w 1952"/>
                <a:gd name="T17" fmla="*/ 48 h 4336"/>
                <a:gd name="T18" fmla="*/ 96 w 1952"/>
                <a:gd name="T19" fmla="*/ 4288 h 4336"/>
                <a:gd name="T20" fmla="*/ 48 w 1952"/>
                <a:gd name="T21" fmla="*/ 4240 h 4336"/>
                <a:gd name="T22" fmla="*/ 1904 w 1952"/>
                <a:gd name="T23" fmla="*/ 4240 h 4336"/>
                <a:gd name="T24" fmla="*/ 1856 w 1952"/>
                <a:gd name="T25" fmla="*/ 4288 h 4336"/>
                <a:gd name="T26" fmla="*/ 1856 w 1952"/>
                <a:gd name="T27" fmla="*/ 48 h 4336"/>
                <a:gd name="T28" fmla="*/ 1904 w 1952"/>
                <a:gd name="T29" fmla="*/ 96 h 4336"/>
                <a:gd name="T30" fmla="*/ 48 w 1952"/>
                <a:gd name="T31" fmla="*/ 96 h 4336"/>
                <a:gd name="T32" fmla="*/ 96 w 1952"/>
                <a:gd name="T33" fmla="*/ 48 h 4336"/>
                <a:gd name="T34" fmla="*/ 96 w 1952"/>
                <a:gd name="T35" fmla="*/ 4288 h 4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52" h="4336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1904" y="0"/>
                  </a:lnTo>
                  <a:cubicBezTo>
                    <a:pt x="1931" y="0"/>
                    <a:pt x="1952" y="22"/>
                    <a:pt x="1952" y="48"/>
                  </a:cubicBezTo>
                  <a:lnTo>
                    <a:pt x="1952" y="4288"/>
                  </a:lnTo>
                  <a:cubicBezTo>
                    <a:pt x="1952" y="4315"/>
                    <a:pt x="1931" y="4336"/>
                    <a:pt x="1904" y="4336"/>
                  </a:cubicBezTo>
                  <a:lnTo>
                    <a:pt x="48" y="4336"/>
                  </a:lnTo>
                  <a:cubicBezTo>
                    <a:pt x="22" y="4336"/>
                    <a:pt x="0" y="4315"/>
                    <a:pt x="0" y="4288"/>
                  </a:cubicBezTo>
                  <a:lnTo>
                    <a:pt x="0" y="48"/>
                  </a:lnTo>
                  <a:close/>
                  <a:moveTo>
                    <a:pt x="96" y="4288"/>
                  </a:moveTo>
                  <a:lnTo>
                    <a:pt x="48" y="4240"/>
                  </a:lnTo>
                  <a:lnTo>
                    <a:pt x="1904" y="4240"/>
                  </a:lnTo>
                  <a:lnTo>
                    <a:pt x="1856" y="4288"/>
                  </a:lnTo>
                  <a:lnTo>
                    <a:pt x="1856" y="48"/>
                  </a:lnTo>
                  <a:lnTo>
                    <a:pt x="1904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4288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9" name="Rectangle 12"/>
            <p:cNvSpPr>
              <a:spLocks noChangeArrowheads="1"/>
            </p:cNvSpPr>
            <p:nvPr/>
          </p:nvSpPr>
          <p:spPr bwMode="auto">
            <a:xfrm>
              <a:off x="8926864" y="4221865"/>
              <a:ext cx="176212" cy="3159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0" name="Freeform 13"/>
            <p:cNvSpPr>
              <a:spLocks noEditPoints="1"/>
            </p:cNvSpPr>
            <p:nvPr/>
          </p:nvSpPr>
          <p:spPr bwMode="auto">
            <a:xfrm>
              <a:off x="8923689" y="4217102"/>
              <a:ext cx="184150" cy="323850"/>
            </a:xfrm>
            <a:custGeom>
              <a:avLst/>
              <a:gdLst>
                <a:gd name="T0" fmla="*/ 0 w 1936"/>
                <a:gd name="T1" fmla="*/ 48 h 3408"/>
                <a:gd name="T2" fmla="*/ 48 w 1936"/>
                <a:gd name="T3" fmla="*/ 0 h 3408"/>
                <a:gd name="T4" fmla="*/ 1888 w 1936"/>
                <a:gd name="T5" fmla="*/ 0 h 3408"/>
                <a:gd name="T6" fmla="*/ 1936 w 1936"/>
                <a:gd name="T7" fmla="*/ 48 h 3408"/>
                <a:gd name="T8" fmla="*/ 1936 w 1936"/>
                <a:gd name="T9" fmla="*/ 3360 h 3408"/>
                <a:gd name="T10" fmla="*/ 1888 w 1936"/>
                <a:gd name="T11" fmla="*/ 3408 h 3408"/>
                <a:gd name="T12" fmla="*/ 48 w 1936"/>
                <a:gd name="T13" fmla="*/ 3408 h 3408"/>
                <a:gd name="T14" fmla="*/ 0 w 1936"/>
                <a:gd name="T15" fmla="*/ 3360 h 3408"/>
                <a:gd name="T16" fmla="*/ 0 w 1936"/>
                <a:gd name="T17" fmla="*/ 48 h 3408"/>
                <a:gd name="T18" fmla="*/ 96 w 1936"/>
                <a:gd name="T19" fmla="*/ 3360 h 3408"/>
                <a:gd name="T20" fmla="*/ 48 w 1936"/>
                <a:gd name="T21" fmla="*/ 3312 h 3408"/>
                <a:gd name="T22" fmla="*/ 1888 w 1936"/>
                <a:gd name="T23" fmla="*/ 3312 h 3408"/>
                <a:gd name="T24" fmla="*/ 1840 w 1936"/>
                <a:gd name="T25" fmla="*/ 3360 h 3408"/>
                <a:gd name="T26" fmla="*/ 1840 w 1936"/>
                <a:gd name="T27" fmla="*/ 48 h 3408"/>
                <a:gd name="T28" fmla="*/ 1888 w 1936"/>
                <a:gd name="T29" fmla="*/ 96 h 3408"/>
                <a:gd name="T30" fmla="*/ 48 w 1936"/>
                <a:gd name="T31" fmla="*/ 96 h 3408"/>
                <a:gd name="T32" fmla="*/ 96 w 1936"/>
                <a:gd name="T33" fmla="*/ 48 h 3408"/>
                <a:gd name="T34" fmla="*/ 96 w 1936"/>
                <a:gd name="T35" fmla="*/ 3360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6" h="3408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1888" y="0"/>
                  </a:lnTo>
                  <a:cubicBezTo>
                    <a:pt x="1915" y="0"/>
                    <a:pt x="1936" y="22"/>
                    <a:pt x="1936" y="48"/>
                  </a:cubicBezTo>
                  <a:lnTo>
                    <a:pt x="1936" y="3360"/>
                  </a:lnTo>
                  <a:cubicBezTo>
                    <a:pt x="1936" y="3387"/>
                    <a:pt x="1915" y="3408"/>
                    <a:pt x="1888" y="3408"/>
                  </a:cubicBezTo>
                  <a:lnTo>
                    <a:pt x="48" y="3408"/>
                  </a:lnTo>
                  <a:cubicBezTo>
                    <a:pt x="22" y="3408"/>
                    <a:pt x="0" y="3387"/>
                    <a:pt x="0" y="3360"/>
                  </a:cubicBezTo>
                  <a:lnTo>
                    <a:pt x="0" y="48"/>
                  </a:lnTo>
                  <a:close/>
                  <a:moveTo>
                    <a:pt x="96" y="3360"/>
                  </a:moveTo>
                  <a:lnTo>
                    <a:pt x="48" y="3312"/>
                  </a:lnTo>
                  <a:lnTo>
                    <a:pt x="1888" y="3312"/>
                  </a:lnTo>
                  <a:lnTo>
                    <a:pt x="1840" y="3360"/>
                  </a:lnTo>
                  <a:lnTo>
                    <a:pt x="1840" y="48"/>
                  </a:lnTo>
                  <a:lnTo>
                    <a:pt x="1888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336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1" name="Rectangle 14"/>
            <p:cNvSpPr>
              <a:spLocks noChangeArrowheads="1"/>
            </p:cNvSpPr>
            <p:nvPr/>
          </p:nvSpPr>
          <p:spPr bwMode="auto">
            <a:xfrm>
              <a:off x="9234721" y="4109152"/>
              <a:ext cx="176212" cy="4286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2" name="Freeform 15"/>
            <p:cNvSpPr>
              <a:spLocks noEditPoints="1"/>
            </p:cNvSpPr>
            <p:nvPr/>
          </p:nvSpPr>
          <p:spPr bwMode="auto">
            <a:xfrm>
              <a:off x="9229959" y="4104390"/>
              <a:ext cx="185737" cy="436563"/>
            </a:xfrm>
            <a:custGeom>
              <a:avLst/>
              <a:gdLst>
                <a:gd name="T0" fmla="*/ 0 w 1952"/>
                <a:gd name="T1" fmla="*/ 48 h 4592"/>
                <a:gd name="T2" fmla="*/ 48 w 1952"/>
                <a:gd name="T3" fmla="*/ 0 h 4592"/>
                <a:gd name="T4" fmla="*/ 1904 w 1952"/>
                <a:gd name="T5" fmla="*/ 0 h 4592"/>
                <a:gd name="T6" fmla="*/ 1952 w 1952"/>
                <a:gd name="T7" fmla="*/ 48 h 4592"/>
                <a:gd name="T8" fmla="*/ 1952 w 1952"/>
                <a:gd name="T9" fmla="*/ 4544 h 4592"/>
                <a:gd name="T10" fmla="*/ 1904 w 1952"/>
                <a:gd name="T11" fmla="*/ 4592 h 4592"/>
                <a:gd name="T12" fmla="*/ 48 w 1952"/>
                <a:gd name="T13" fmla="*/ 4592 h 4592"/>
                <a:gd name="T14" fmla="*/ 0 w 1952"/>
                <a:gd name="T15" fmla="*/ 4544 h 4592"/>
                <a:gd name="T16" fmla="*/ 0 w 1952"/>
                <a:gd name="T17" fmla="*/ 48 h 4592"/>
                <a:gd name="T18" fmla="*/ 96 w 1952"/>
                <a:gd name="T19" fmla="*/ 4544 h 4592"/>
                <a:gd name="T20" fmla="*/ 48 w 1952"/>
                <a:gd name="T21" fmla="*/ 4496 h 4592"/>
                <a:gd name="T22" fmla="*/ 1904 w 1952"/>
                <a:gd name="T23" fmla="*/ 4496 h 4592"/>
                <a:gd name="T24" fmla="*/ 1856 w 1952"/>
                <a:gd name="T25" fmla="*/ 4544 h 4592"/>
                <a:gd name="T26" fmla="*/ 1856 w 1952"/>
                <a:gd name="T27" fmla="*/ 48 h 4592"/>
                <a:gd name="T28" fmla="*/ 1904 w 1952"/>
                <a:gd name="T29" fmla="*/ 96 h 4592"/>
                <a:gd name="T30" fmla="*/ 48 w 1952"/>
                <a:gd name="T31" fmla="*/ 96 h 4592"/>
                <a:gd name="T32" fmla="*/ 96 w 1952"/>
                <a:gd name="T33" fmla="*/ 48 h 4592"/>
                <a:gd name="T34" fmla="*/ 96 w 1952"/>
                <a:gd name="T35" fmla="*/ 4544 h 4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52" h="4592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1904" y="0"/>
                  </a:lnTo>
                  <a:cubicBezTo>
                    <a:pt x="1931" y="0"/>
                    <a:pt x="1952" y="22"/>
                    <a:pt x="1952" y="48"/>
                  </a:cubicBezTo>
                  <a:lnTo>
                    <a:pt x="1952" y="4544"/>
                  </a:lnTo>
                  <a:cubicBezTo>
                    <a:pt x="1952" y="4571"/>
                    <a:pt x="1931" y="4592"/>
                    <a:pt x="1904" y="4592"/>
                  </a:cubicBezTo>
                  <a:lnTo>
                    <a:pt x="48" y="4592"/>
                  </a:lnTo>
                  <a:cubicBezTo>
                    <a:pt x="22" y="4592"/>
                    <a:pt x="0" y="4571"/>
                    <a:pt x="0" y="4544"/>
                  </a:cubicBezTo>
                  <a:lnTo>
                    <a:pt x="0" y="48"/>
                  </a:lnTo>
                  <a:close/>
                  <a:moveTo>
                    <a:pt x="96" y="4544"/>
                  </a:moveTo>
                  <a:lnTo>
                    <a:pt x="48" y="4496"/>
                  </a:lnTo>
                  <a:lnTo>
                    <a:pt x="1904" y="4496"/>
                  </a:lnTo>
                  <a:lnTo>
                    <a:pt x="1856" y="4544"/>
                  </a:lnTo>
                  <a:lnTo>
                    <a:pt x="1856" y="48"/>
                  </a:lnTo>
                  <a:lnTo>
                    <a:pt x="1904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4544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3" name="Rectangle 16"/>
            <p:cNvSpPr>
              <a:spLocks noChangeArrowheads="1"/>
            </p:cNvSpPr>
            <p:nvPr/>
          </p:nvSpPr>
          <p:spPr bwMode="auto">
            <a:xfrm>
              <a:off x="9458831" y="3847215"/>
              <a:ext cx="176212" cy="6905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4" name="Freeform 17"/>
            <p:cNvSpPr>
              <a:spLocks noEditPoints="1"/>
            </p:cNvSpPr>
            <p:nvPr/>
          </p:nvSpPr>
          <p:spPr bwMode="auto">
            <a:xfrm>
              <a:off x="9454068" y="3842452"/>
              <a:ext cx="185737" cy="698500"/>
            </a:xfrm>
            <a:custGeom>
              <a:avLst/>
              <a:gdLst>
                <a:gd name="T0" fmla="*/ 0 w 1936"/>
                <a:gd name="T1" fmla="*/ 48 h 7344"/>
                <a:gd name="T2" fmla="*/ 48 w 1936"/>
                <a:gd name="T3" fmla="*/ 0 h 7344"/>
                <a:gd name="T4" fmla="*/ 1888 w 1936"/>
                <a:gd name="T5" fmla="*/ 0 h 7344"/>
                <a:gd name="T6" fmla="*/ 1936 w 1936"/>
                <a:gd name="T7" fmla="*/ 48 h 7344"/>
                <a:gd name="T8" fmla="*/ 1936 w 1936"/>
                <a:gd name="T9" fmla="*/ 7296 h 7344"/>
                <a:gd name="T10" fmla="*/ 1888 w 1936"/>
                <a:gd name="T11" fmla="*/ 7344 h 7344"/>
                <a:gd name="T12" fmla="*/ 48 w 1936"/>
                <a:gd name="T13" fmla="*/ 7344 h 7344"/>
                <a:gd name="T14" fmla="*/ 0 w 1936"/>
                <a:gd name="T15" fmla="*/ 7296 h 7344"/>
                <a:gd name="T16" fmla="*/ 0 w 1936"/>
                <a:gd name="T17" fmla="*/ 48 h 7344"/>
                <a:gd name="T18" fmla="*/ 96 w 1936"/>
                <a:gd name="T19" fmla="*/ 7296 h 7344"/>
                <a:gd name="T20" fmla="*/ 48 w 1936"/>
                <a:gd name="T21" fmla="*/ 7248 h 7344"/>
                <a:gd name="T22" fmla="*/ 1888 w 1936"/>
                <a:gd name="T23" fmla="*/ 7248 h 7344"/>
                <a:gd name="T24" fmla="*/ 1840 w 1936"/>
                <a:gd name="T25" fmla="*/ 7296 h 7344"/>
                <a:gd name="T26" fmla="*/ 1840 w 1936"/>
                <a:gd name="T27" fmla="*/ 48 h 7344"/>
                <a:gd name="T28" fmla="*/ 1888 w 1936"/>
                <a:gd name="T29" fmla="*/ 96 h 7344"/>
                <a:gd name="T30" fmla="*/ 48 w 1936"/>
                <a:gd name="T31" fmla="*/ 96 h 7344"/>
                <a:gd name="T32" fmla="*/ 96 w 1936"/>
                <a:gd name="T33" fmla="*/ 48 h 7344"/>
                <a:gd name="T34" fmla="*/ 96 w 1936"/>
                <a:gd name="T35" fmla="*/ 7296 h 7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6" h="7344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1888" y="0"/>
                  </a:lnTo>
                  <a:cubicBezTo>
                    <a:pt x="1915" y="0"/>
                    <a:pt x="1936" y="22"/>
                    <a:pt x="1936" y="48"/>
                  </a:cubicBezTo>
                  <a:lnTo>
                    <a:pt x="1936" y="7296"/>
                  </a:lnTo>
                  <a:cubicBezTo>
                    <a:pt x="1936" y="7323"/>
                    <a:pt x="1915" y="7344"/>
                    <a:pt x="1888" y="7344"/>
                  </a:cubicBezTo>
                  <a:lnTo>
                    <a:pt x="48" y="7344"/>
                  </a:lnTo>
                  <a:cubicBezTo>
                    <a:pt x="22" y="7344"/>
                    <a:pt x="0" y="7323"/>
                    <a:pt x="0" y="7296"/>
                  </a:cubicBezTo>
                  <a:lnTo>
                    <a:pt x="0" y="48"/>
                  </a:lnTo>
                  <a:close/>
                  <a:moveTo>
                    <a:pt x="96" y="7296"/>
                  </a:moveTo>
                  <a:lnTo>
                    <a:pt x="48" y="7248"/>
                  </a:lnTo>
                  <a:lnTo>
                    <a:pt x="1888" y="7248"/>
                  </a:lnTo>
                  <a:lnTo>
                    <a:pt x="1840" y="7296"/>
                  </a:lnTo>
                  <a:lnTo>
                    <a:pt x="1840" y="48"/>
                  </a:lnTo>
                  <a:lnTo>
                    <a:pt x="1888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7296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5" name="Rectangle 18"/>
            <p:cNvSpPr>
              <a:spLocks noChangeArrowheads="1"/>
            </p:cNvSpPr>
            <p:nvPr/>
          </p:nvSpPr>
          <p:spPr bwMode="auto">
            <a:xfrm>
              <a:off x="9749104" y="4259965"/>
              <a:ext cx="176212" cy="27781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6" name="Freeform 19"/>
            <p:cNvSpPr>
              <a:spLocks noEditPoints="1"/>
            </p:cNvSpPr>
            <p:nvPr/>
          </p:nvSpPr>
          <p:spPr bwMode="auto">
            <a:xfrm>
              <a:off x="9744342" y="4255202"/>
              <a:ext cx="185737" cy="285750"/>
            </a:xfrm>
            <a:custGeom>
              <a:avLst/>
              <a:gdLst>
                <a:gd name="T0" fmla="*/ 0 w 976"/>
                <a:gd name="T1" fmla="*/ 24 h 1504"/>
                <a:gd name="T2" fmla="*/ 24 w 976"/>
                <a:gd name="T3" fmla="*/ 0 h 1504"/>
                <a:gd name="T4" fmla="*/ 952 w 976"/>
                <a:gd name="T5" fmla="*/ 0 h 1504"/>
                <a:gd name="T6" fmla="*/ 976 w 976"/>
                <a:gd name="T7" fmla="*/ 24 h 1504"/>
                <a:gd name="T8" fmla="*/ 976 w 976"/>
                <a:gd name="T9" fmla="*/ 1480 h 1504"/>
                <a:gd name="T10" fmla="*/ 952 w 976"/>
                <a:gd name="T11" fmla="*/ 1504 h 1504"/>
                <a:gd name="T12" fmla="*/ 24 w 976"/>
                <a:gd name="T13" fmla="*/ 1504 h 1504"/>
                <a:gd name="T14" fmla="*/ 0 w 976"/>
                <a:gd name="T15" fmla="*/ 1480 h 1504"/>
                <a:gd name="T16" fmla="*/ 0 w 976"/>
                <a:gd name="T17" fmla="*/ 24 h 1504"/>
                <a:gd name="T18" fmla="*/ 48 w 976"/>
                <a:gd name="T19" fmla="*/ 1480 h 1504"/>
                <a:gd name="T20" fmla="*/ 24 w 976"/>
                <a:gd name="T21" fmla="*/ 1456 h 1504"/>
                <a:gd name="T22" fmla="*/ 952 w 976"/>
                <a:gd name="T23" fmla="*/ 1456 h 1504"/>
                <a:gd name="T24" fmla="*/ 928 w 976"/>
                <a:gd name="T25" fmla="*/ 1480 h 1504"/>
                <a:gd name="T26" fmla="*/ 928 w 976"/>
                <a:gd name="T27" fmla="*/ 24 h 1504"/>
                <a:gd name="T28" fmla="*/ 952 w 976"/>
                <a:gd name="T29" fmla="*/ 48 h 1504"/>
                <a:gd name="T30" fmla="*/ 24 w 976"/>
                <a:gd name="T31" fmla="*/ 48 h 1504"/>
                <a:gd name="T32" fmla="*/ 48 w 976"/>
                <a:gd name="T33" fmla="*/ 24 h 1504"/>
                <a:gd name="T34" fmla="*/ 48 w 976"/>
                <a:gd name="T35" fmla="*/ 1480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6" h="1504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952" y="0"/>
                  </a:lnTo>
                  <a:cubicBezTo>
                    <a:pt x="966" y="0"/>
                    <a:pt x="976" y="11"/>
                    <a:pt x="976" y="24"/>
                  </a:cubicBezTo>
                  <a:lnTo>
                    <a:pt x="976" y="1480"/>
                  </a:lnTo>
                  <a:cubicBezTo>
                    <a:pt x="976" y="1494"/>
                    <a:pt x="966" y="1504"/>
                    <a:pt x="952" y="1504"/>
                  </a:cubicBezTo>
                  <a:lnTo>
                    <a:pt x="24" y="1504"/>
                  </a:lnTo>
                  <a:cubicBezTo>
                    <a:pt x="11" y="1504"/>
                    <a:pt x="0" y="1494"/>
                    <a:pt x="0" y="1480"/>
                  </a:cubicBezTo>
                  <a:lnTo>
                    <a:pt x="0" y="24"/>
                  </a:lnTo>
                  <a:close/>
                  <a:moveTo>
                    <a:pt x="48" y="1480"/>
                  </a:moveTo>
                  <a:lnTo>
                    <a:pt x="24" y="1456"/>
                  </a:lnTo>
                  <a:lnTo>
                    <a:pt x="952" y="1456"/>
                  </a:lnTo>
                  <a:lnTo>
                    <a:pt x="928" y="1480"/>
                  </a:lnTo>
                  <a:lnTo>
                    <a:pt x="928" y="24"/>
                  </a:lnTo>
                  <a:lnTo>
                    <a:pt x="95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148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7" name="Rectangle 20"/>
            <p:cNvSpPr>
              <a:spLocks noChangeArrowheads="1"/>
            </p:cNvSpPr>
            <p:nvPr/>
          </p:nvSpPr>
          <p:spPr bwMode="auto">
            <a:xfrm>
              <a:off x="9978380" y="4252027"/>
              <a:ext cx="176212" cy="285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8" name="Freeform 21"/>
            <p:cNvSpPr>
              <a:spLocks noEditPoints="1"/>
            </p:cNvSpPr>
            <p:nvPr/>
          </p:nvSpPr>
          <p:spPr bwMode="auto">
            <a:xfrm>
              <a:off x="9973617" y="4247265"/>
              <a:ext cx="184150" cy="293688"/>
            </a:xfrm>
            <a:custGeom>
              <a:avLst/>
              <a:gdLst>
                <a:gd name="T0" fmla="*/ 0 w 968"/>
                <a:gd name="T1" fmla="*/ 24 h 1544"/>
                <a:gd name="T2" fmla="*/ 24 w 968"/>
                <a:gd name="T3" fmla="*/ 0 h 1544"/>
                <a:gd name="T4" fmla="*/ 944 w 968"/>
                <a:gd name="T5" fmla="*/ 0 h 1544"/>
                <a:gd name="T6" fmla="*/ 968 w 968"/>
                <a:gd name="T7" fmla="*/ 24 h 1544"/>
                <a:gd name="T8" fmla="*/ 968 w 968"/>
                <a:gd name="T9" fmla="*/ 1520 h 1544"/>
                <a:gd name="T10" fmla="*/ 944 w 968"/>
                <a:gd name="T11" fmla="*/ 1544 h 1544"/>
                <a:gd name="T12" fmla="*/ 24 w 968"/>
                <a:gd name="T13" fmla="*/ 1544 h 1544"/>
                <a:gd name="T14" fmla="*/ 0 w 968"/>
                <a:gd name="T15" fmla="*/ 1520 h 1544"/>
                <a:gd name="T16" fmla="*/ 0 w 968"/>
                <a:gd name="T17" fmla="*/ 24 h 1544"/>
                <a:gd name="T18" fmla="*/ 48 w 968"/>
                <a:gd name="T19" fmla="*/ 1520 h 1544"/>
                <a:gd name="T20" fmla="*/ 24 w 968"/>
                <a:gd name="T21" fmla="*/ 1496 h 1544"/>
                <a:gd name="T22" fmla="*/ 944 w 968"/>
                <a:gd name="T23" fmla="*/ 1496 h 1544"/>
                <a:gd name="T24" fmla="*/ 920 w 968"/>
                <a:gd name="T25" fmla="*/ 1520 h 1544"/>
                <a:gd name="T26" fmla="*/ 920 w 968"/>
                <a:gd name="T27" fmla="*/ 24 h 1544"/>
                <a:gd name="T28" fmla="*/ 944 w 968"/>
                <a:gd name="T29" fmla="*/ 48 h 1544"/>
                <a:gd name="T30" fmla="*/ 24 w 968"/>
                <a:gd name="T31" fmla="*/ 48 h 1544"/>
                <a:gd name="T32" fmla="*/ 48 w 968"/>
                <a:gd name="T33" fmla="*/ 24 h 1544"/>
                <a:gd name="T34" fmla="*/ 48 w 968"/>
                <a:gd name="T35" fmla="*/ 1520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8" h="1544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944" y="0"/>
                  </a:lnTo>
                  <a:cubicBezTo>
                    <a:pt x="958" y="0"/>
                    <a:pt x="968" y="11"/>
                    <a:pt x="968" y="24"/>
                  </a:cubicBezTo>
                  <a:lnTo>
                    <a:pt x="968" y="1520"/>
                  </a:lnTo>
                  <a:cubicBezTo>
                    <a:pt x="968" y="1534"/>
                    <a:pt x="958" y="1544"/>
                    <a:pt x="944" y="1544"/>
                  </a:cubicBezTo>
                  <a:lnTo>
                    <a:pt x="24" y="1544"/>
                  </a:lnTo>
                  <a:cubicBezTo>
                    <a:pt x="11" y="1544"/>
                    <a:pt x="0" y="1534"/>
                    <a:pt x="0" y="1520"/>
                  </a:cubicBezTo>
                  <a:lnTo>
                    <a:pt x="0" y="24"/>
                  </a:lnTo>
                  <a:close/>
                  <a:moveTo>
                    <a:pt x="48" y="1520"/>
                  </a:moveTo>
                  <a:lnTo>
                    <a:pt x="24" y="1496"/>
                  </a:lnTo>
                  <a:lnTo>
                    <a:pt x="944" y="1496"/>
                  </a:lnTo>
                  <a:lnTo>
                    <a:pt x="920" y="1520"/>
                  </a:lnTo>
                  <a:lnTo>
                    <a:pt x="920" y="24"/>
                  </a:lnTo>
                  <a:lnTo>
                    <a:pt x="944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152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9" name="Rectangle 22"/>
            <p:cNvSpPr>
              <a:spLocks noChangeArrowheads="1"/>
            </p:cNvSpPr>
            <p:nvPr/>
          </p:nvSpPr>
          <p:spPr bwMode="auto">
            <a:xfrm>
              <a:off x="10277445" y="4299652"/>
              <a:ext cx="176212" cy="2381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0" name="Freeform 23"/>
            <p:cNvSpPr>
              <a:spLocks noEditPoints="1"/>
            </p:cNvSpPr>
            <p:nvPr/>
          </p:nvSpPr>
          <p:spPr bwMode="auto">
            <a:xfrm>
              <a:off x="10272683" y="4294890"/>
              <a:ext cx="185737" cy="246063"/>
            </a:xfrm>
            <a:custGeom>
              <a:avLst/>
              <a:gdLst>
                <a:gd name="T0" fmla="*/ 0 w 976"/>
                <a:gd name="T1" fmla="*/ 24 h 1296"/>
                <a:gd name="T2" fmla="*/ 24 w 976"/>
                <a:gd name="T3" fmla="*/ 0 h 1296"/>
                <a:gd name="T4" fmla="*/ 952 w 976"/>
                <a:gd name="T5" fmla="*/ 0 h 1296"/>
                <a:gd name="T6" fmla="*/ 976 w 976"/>
                <a:gd name="T7" fmla="*/ 24 h 1296"/>
                <a:gd name="T8" fmla="*/ 976 w 976"/>
                <a:gd name="T9" fmla="*/ 1272 h 1296"/>
                <a:gd name="T10" fmla="*/ 952 w 976"/>
                <a:gd name="T11" fmla="*/ 1296 h 1296"/>
                <a:gd name="T12" fmla="*/ 24 w 976"/>
                <a:gd name="T13" fmla="*/ 1296 h 1296"/>
                <a:gd name="T14" fmla="*/ 0 w 976"/>
                <a:gd name="T15" fmla="*/ 1272 h 1296"/>
                <a:gd name="T16" fmla="*/ 0 w 976"/>
                <a:gd name="T17" fmla="*/ 24 h 1296"/>
                <a:gd name="T18" fmla="*/ 48 w 976"/>
                <a:gd name="T19" fmla="*/ 1272 h 1296"/>
                <a:gd name="T20" fmla="*/ 24 w 976"/>
                <a:gd name="T21" fmla="*/ 1248 h 1296"/>
                <a:gd name="T22" fmla="*/ 952 w 976"/>
                <a:gd name="T23" fmla="*/ 1248 h 1296"/>
                <a:gd name="T24" fmla="*/ 928 w 976"/>
                <a:gd name="T25" fmla="*/ 1272 h 1296"/>
                <a:gd name="T26" fmla="*/ 928 w 976"/>
                <a:gd name="T27" fmla="*/ 24 h 1296"/>
                <a:gd name="T28" fmla="*/ 952 w 976"/>
                <a:gd name="T29" fmla="*/ 48 h 1296"/>
                <a:gd name="T30" fmla="*/ 24 w 976"/>
                <a:gd name="T31" fmla="*/ 48 h 1296"/>
                <a:gd name="T32" fmla="*/ 48 w 976"/>
                <a:gd name="T33" fmla="*/ 24 h 1296"/>
                <a:gd name="T34" fmla="*/ 48 w 976"/>
                <a:gd name="T35" fmla="*/ 1272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6" h="129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952" y="0"/>
                  </a:lnTo>
                  <a:cubicBezTo>
                    <a:pt x="966" y="0"/>
                    <a:pt x="976" y="11"/>
                    <a:pt x="976" y="24"/>
                  </a:cubicBezTo>
                  <a:lnTo>
                    <a:pt x="976" y="1272"/>
                  </a:lnTo>
                  <a:cubicBezTo>
                    <a:pt x="976" y="1286"/>
                    <a:pt x="966" y="1296"/>
                    <a:pt x="952" y="1296"/>
                  </a:cubicBezTo>
                  <a:lnTo>
                    <a:pt x="24" y="1296"/>
                  </a:lnTo>
                  <a:cubicBezTo>
                    <a:pt x="11" y="1296"/>
                    <a:pt x="0" y="1286"/>
                    <a:pt x="0" y="1272"/>
                  </a:cubicBezTo>
                  <a:lnTo>
                    <a:pt x="0" y="24"/>
                  </a:lnTo>
                  <a:close/>
                  <a:moveTo>
                    <a:pt x="48" y="1272"/>
                  </a:moveTo>
                  <a:lnTo>
                    <a:pt x="24" y="1248"/>
                  </a:lnTo>
                  <a:lnTo>
                    <a:pt x="952" y="1248"/>
                  </a:lnTo>
                  <a:lnTo>
                    <a:pt x="928" y="1272"/>
                  </a:lnTo>
                  <a:lnTo>
                    <a:pt x="928" y="24"/>
                  </a:lnTo>
                  <a:lnTo>
                    <a:pt x="95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1272"/>
                  </a:lnTo>
                  <a:close/>
                </a:path>
              </a:pathLst>
            </a:custGeom>
            <a:solidFill>
              <a:schemeClr val="tx1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1" name="Rectangle 24"/>
            <p:cNvSpPr>
              <a:spLocks noChangeArrowheads="1"/>
            </p:cNvSpPr>
            <p:nvPr/>
          </p:nvSpPr>
          <p:spPr bwMode="auto">
            <a:xfrm>
              <a:off x="10501555" y="4212340"/>
              <a:ext cx="174625" cy="325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2" name="Freeform 25"/>
            <p:cNvSpPr>
              <a:spLocks noEditPoints="1"/>
            </p:cNvSpPr>
            <p:nvPr/>
          </p:nvSpPr>
          <p:spPr bwMode="auto">
            <a:xfrm>
              <a:off x="10496792" y="4207577"/>
              <a:ext cx="184150" cy="333375"/>
            </a:xfrm>
            <a:custGeom>
              <a:avLst/>
              <a:gdLst>
                <a:gd name="T0" fmla="*/ 0 w 968"/>
                <a:gd name="T1" fmla="*/ 24 h 1752"/>
                <a:gd name="T2" fmla="*/ 24 w 968"/>
                <a:gd name="T3" fmla="*/ 0 h 1752"/>
                <a:gd name="T4" fmla="*/ 944 w 968"/>
                <a:gd name="T5" fmla="*/ 0 h 1752"/>
                <a:gd name="T6" fmla="*/ 968 w 968"/>
                <a:gd name="T7" fmla="*/ 24 h 1752"/>
                <a:gd name="T8" fmla="*/ 968 w 968"/>
                <a:gd name="T9" fmla="*/ 1728 h 1752"/>
                <a:gd name="T10" fmla="*/ 944 w 968"/>
                <a:gd name="T11" fmla="*/ 1752 h 1752"/>
                <a:gd name="T12" fmla="*/ 24 w 968"/>
                <a:gd name="T13" fmla="*/ 1752 h 1752"/>
                <a:gd name="T14" fmla="*/ 0 w 968"/>
                <a:gd name="T15" fmla="*/ 1728 h 1752"/>
                <a:gd name="T16" fmla="*/ 0 w 968"/>
                <a:gd name="T17" fmla="*/ 24 h 1752"/>
                <a:gd name="T18" fmla="*/ 48 w 968"/>
                <a:gd name="T19" fmla="*/ 1728 h 1752"/>
                <a:gd name="T20" fmla="*/ 24 w 968"/>
                <a:gd name="T21" fmla="*/ 1704 h 1752"/>
                <a:gd name="T22" fmla="*/ 944 w 968"/>
                <a:gd name="T23" fmla="*/ 1704 h 1752"/>
                <a:gd name="T24" fmla="*/ 920 w 968"/>
                <a:gd name="T25" fmla="*/ 1728 h 1752"/>
                <a:gd name="T26" fmla="*/ 920 w 968"/>
                <a:gd name="T27" fmla="*/ 24 h 1752"/>
                <a:gd name="T28" fmla="*/ 944 w 968"/>
                <a:gd name="T29" fmla="*/ 48 h 1752"/>
                <a:gd name="T30" fmla="*/ 24 w 968"/>
                <a:gd name="T31" fmla="*/ 48 h 1752"/>
                <a:gd name="T32" fmla="*/ 48 w 968"/>
                <a:gd name="T33" fmla="*/ 24 h 1752"/>
                <a:gd name="T34" fmla="*/ 48 w 968"/>
                <a:gd name="T35" fmla="*/ 1728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8" h="1752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944" y="0"/>
                  </a:lnTo>
                  <a:cubicBezTo>
                    <a:pt x="958" y="0"/>
                    <a:pt x="968" y="11"/>
                    <a:pt x="968" y="24"/>
                  </a:cubicBezTo>
                  <a:lnTo>
                    <a:pt x="968" y="1728"/>
                  </a:lnTo>
                  <a:cubicBezTo>
                    <a:pt x="968" y="1742"/>
                    <a:pt x="958" y="1752"/>
                    <a:pt x="944" y="1752"/>
                  </a:cubicBezTo>
                  <a:lnTo>
                    <a:pt x="24" y="1752"/>
                  </a:lnTo>
                  <a:cubicBezTo>
                    <a:pt x="11" y="1752"/>
                    <a:pt x="0" y="1742"/>
                    <a:pt x="0" y="1728"/>
                  </a:cubicBezTo>
                  <a:lnTo>
                    <a:pt x="0" y="24"/>
                  </a:lnTo>
                  <a:close/>
                  <a:moveTo>
                    <a:pt x="48" y="1728"/>
                  </a:moveTo>
                  <a:lnTo>
                    <a:pt x="24" y="1704"/>
                  </a:lnTo>
                  <a:lnTo>
                    <a:pt x="944" y="1704"/>
                  </a:lnTo>
                  <a:lnTo>
                    <a:pt x="920" y="1728"/>
                  </a:lnTo>
                  <a:lnTo>
                    <a:pt x="920" y="24"/>
                  </a:lnTo>
                  <a:lnTo>
                    <a:pt x="944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1728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3" name="Freeform 26"/>
            <p:cNvSpPr>
              <a:spLocks noEditPoints="1"/>
            </p:cNvSpPr>
            <p:nvPr/>
          </p:nvSpPr>
          <p:spPr bwMode="auto">
            <a:xfrm>
              <a:off x="8273034" y="3591627"/>
              <a:ext cx="57150" cy="53975"/>
            </a:xfrm>
            <a:custGeom>
              <a:avLst/>
              <a:gdLst>
                <a:gd name="T0" fmla="*/ 15 w 36"/>
                <a:gd name="T1" fmla="*/ 34 h 34"/>
                <a:gd name="T2" fmla="*/ 15 w 36"/>
                <a:gd name="T3" fmla="*/ 3 h 34"/>
                <a:gd name="T4" fmla="*/ 21 w 36"/>
                <a:gd name="T5" fmla="*/ 3 h 34"/>
                <a:gd name="T6" fmla="*/ 21 w 36"/>
                <a:gd name="T7" fmla="*/ 34 h 34"/>
                <a:gd name="T8" fmla="*/ 15 w 36"/>
                <a:gd name="T9" fmla="*/ 34 h 34"/>
                <a:gd name="T10" fmla="*/ 0 w 36"/>
                <a:gd name="T11" fmla="*/ 0 h 34"/>
                <a:gd name="T12" fmla="*/ 36 w 36"/>
                <a:gd name="T13" fmla="*/ 0 h 34"/>
                <a:gd name="T14" fmla="*/ 36 w 36"/>
                <a:gd name="T15" fmla="*/ 5 h 34"/>
                <a:gd name="T16" fmla="*/ 0 w 36"/>
                <a:gd name="T17" fmla="*/ 5 h 34"/>
                <a:gd name="T18" fmla="*/ 0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5" y="34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34"/>
                  </a:lnTo>
                  <a:lnTo>
                    <a:pt x="15" y="34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4" name="Freeform 27"/>
            <p:cNvSpPr>
              <a:spLocks noEditPoints="1"/>
            </p:cNvSpPr>
            <p:nvPr/>
          </p:nvSpPr>
          <p:spPr bwMode="auto">
            <a:xfrm>
              <a:off x="8512808" y="3607502"/>
              <a:ext cx="57150" cy="109538"/>
            </a:xfrm>
            <a:custGeom>
              <a:avLst/>
              <a:gdLst>
                <a:gd name="T0" fmla="*/ 15 w 36"/>
                <a:gd name="T1" fmla="*/ 69 h 69"/>
                <a:gd name="T2" fmla="*/ 15 w 36"/>
                <a:gd name="T3" fmla="*/ 3 h 69"/>
                <a:gd name="T4" fmla="*/ 21 w 36"/>
                <a:gd name="T5" fmla="*/ 3 h 69"/>
                <a:gd name="T6" fmla="*/ 21 w 36"/>
                <a:gd name="T7" fmla="*/ 69 h 69"/>
                <a:gd name="T8" fmla="*/ 15 w 36"/>
                <a:gd name="T9" fmla="*/ 69 h 69"/>
                <a:gd name="T10" fmla="*/ 0 w 36"/>
                <a:gd name="T11" fmla="*/ 0 h 69"/>
                <a:gd name="T12" fmla="*/ 36 w 36"/>
                <a:gd name="T13" fmla="*/ 0 h 69"/>
                <a:gd name="T14" fmla="*/ 36 w 36"/>
                <a:gd name="T15" fmla="*/ 6 h 69"/>
                <a:gd name="T16" fmla="*/ 0 w 36"/>
                <a:gd name="T17" fmla="*/ 6 h 69"/>
                <a:gd name="T18" fmla="*/ 0 w 36"/>
                <a:gd name="T1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69">
                  <a:moveTo>
                    <a:pt x="15" y="69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69"/>
                  </a:lnTo>
                  <a:lnTo>
                    <a:pt x="15" y="69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5" name="Freeform 28"/>
            <p:cNvSpPr>
              <a:spLocks noEditPoints="1"/>
            </p:cNvSpPr>
            <p:nvPr/>
          </p:nvSpPr>
          <p:spPr bwMode="auto">
            <a:xfrm>
              <a:off x="8743616" y="4091690"/>
              <a:ext cx="57150" cy="41275"/>
            </a:xfrm>
            <a:custGeom>
              <a:avLst/>
              <a:gdLst>
                <a:gd name="T0" fmla="*/ 15 w 36"/>
                <a:gd name="T1" fmla="*/ 26 h 26"/>
                <a:gd name="T2" fmla="*/ 15 w 36"/>
                <a:gd name="T3" fmla="*/ 3 h 26"/>
                <a:gd name="T4" fmla="*/ 21 w 36"/>
                <a:gd name="T5" fmla="*/ 3 h 26"/>
                <a:gd name="T6" fmla="*/ 21 w 36"/>
                <a:gd name="T7" fmla="*/ 26 h 26"/>
                <a:gd name="T8" fmla="*/ 15 w 36"/>
                <a:gd name="T9" fmla="*/ 26 h 26"/>
                <a:gd name="T10" fmla="*/ 0 w 36"/>
                <a:gd name="T11" fmla="*/ 0 h 26"/>
                <a:gd name="T12" fmla="*/ 36 w 36"/>
                <a:gd name="T13" fmla="*/ 0 h 26"/>
                <a:gd name="T14" fmla="*/ 36 w 36"/>
                <a:gd name="T15" fmla="*/ 6 h 26"/>
                <a:gd name="T16" fmla="*/ 0 w 36"/>
                <a:gd name="T17" fmla="*/ 6 h 26"/>
                <a:gd name="T18" fmla="*/ 0 w 36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6">
                  <a:moveTo>
                    <a:pt x="15" y="26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26"/>
                  </a:lnTo>
                  <a:lnTo>
                    <a:pt x="15" y="26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6" name="Freeform 29"/>
            <p:cNvSpPr>
              <a:spLocks noEditPoints="1"/>
            </p:cNvSpPr>
            <p:nvPr/>
          </p:nvSpPr>
          <p:spPr bwMode="auto">
            <a:xfrm>
              <a:off x="8987189" y="4202815"/>
              <a:ext cx="55562" cy="19050"/>
            </a:xfrm>
            <a:custGeom>
              <a:avLst/>
              <a:gdLst>
                <a:gd name="T0" fmla="*/ 15 w 35"/>
                <a:gd name="T1" fmla="*/ 12 h 12"/>
                <a:gd name="T2" fmla="*/ 15 w 35"/>
                <a:gd name="T3" fmla="*/ 3 h 12"/>
                <a:gd name="T4" fmla="*/ 21 w 35"/>
                <a:gd name="T5" fmla="*/ 3 h 12"/>
                <a:gd name="T6" fmla="*/ 21 w 35"/>
                <a:gd name="T7" fmla="*/ 12 h 12"/>
                <a:gd name="T8" fmla="*/ 15 w 35"/>
                <a:gd name="T9" fmla="*/ 12 h 12"/>
                <a:gd name="T10" fmla="*/ 0 w 35"/>
                <a:gd name="T11" fmla="*/ 0 h 12"/>
                <a:gd name="T12" fmla="*/ 35 w 35"/>
                <a:gd name="T13" fmla="*/ 0 h 12"/>
                <a:gd name="T14" fmla="*/ 35 w 35"/>
                <a:gd name="T15" fmla="*/ 6 h 12"/>
                <a:gd name="T16" fmla="*/ 0 w 35"/>
                <a:gd name="T17" fmla="*/ 6 h 12"/>
                <a:gd name="T18" fmla="*/ 0 w 35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12">
                  <a:moveTo>
                    <a:pt x="15" y="12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12"/>
                  </a:lnTo>
                  <a:lnTo>
                    <a:pt x="15" y="1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7" name="Freeform 30"/>
            <p:cNvSpPr>
              <a:spLocks noEditPoints="1"/>
            </p:cNvSpPr>
            <p:nvPr/>
          </p:nvSpPr>
          <p:spPr bwMode="auto">
            <a:xfrm>
              <a:off x="9293459" y="4036127"/>
              <a:ext cx="58737" cy="73025"/>
            </a:xfrm>
            <a:custGeom>
              <a:avLst/>
              <a:gdLst>
                <a:gd name="T0" fmla="*/ 16 w 37"/>
                <a:gd name="T1" fmla="*/ 46 h 46"/>
                <a:gd name="T2" fmla="*/ 16 w 37"/>
                <a:gd name="T3" fmla="*/ 3 h 46"/>
                <a:gd name="T4" fmla="*/ 21 w 37"/>
                <a:gd name="T5" fmla="*/ 3 h 46"/>
                <a:gd name="T6" fmla="*/ 21 w 37"/>
                <a:gd name="T7" fmla="*/ 46 h 46"/>
                <a:gd name="T8" fmla="*/ 16 w 37"/>
                <a:gd name="T9" fmla="*/ 46 h 46"/>
                <a:gd name="T10" fmla="*/ 0 w 37"/>
                <a:gd name="T11" fmla="*/ 0 h 46"/>
                <a:gd name="T12" fmla="*/ 37 w 37"/>
                <a:gd name="T13" fmla="*/ 0 h 46"/>
                <a:gd name="T14" fmla="*/ 37 w 37"/>
                <a:gd name="T15" fmla="*/ 6 h 46"/>
                <a:gd name="T16" fmla="*/ 0 w 37"/>
                <a:gd name="T17" fmla="*/ 6 h 46"/>
                <a:gd name="T18" fmla="*/ 0 w 37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6">
                  <a:moveTo>
                    <a:pt x="16" y="46"/>
                  </a:moveTo>
                  <a:lnTo>
                    <a:pt x="16" y="3"/>
                  </a:lnTo>
                  <a:lnTo>
                    <a:pt x="21" y="3"/>
                  </a:lnTo>
                  <a:lnTo>
                    <a:pt x="21" y="46"/>
                  </a:lnTo>
                  <a:lnTo>
                    <a:pt x="16" y="46"/>
                  </a:lnTo>
                  <a:close/>
                  <a:moveTo>
                    <a:pt x="0" y="0"/>
                  </a:moveTo>
                  <a:lnTo>
                    <a:pt x="37" y="0"/>
                  </a:lnTo>
                  <a:lnTo>
                    <a:pt x="37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8" name="Freeform 31"/>
            <p:cNvSpPr>
              <a:spLocks noEditPoints="1"/>
            </p:cNvSpPr>
            <p:nvPr/>
          </p:nvSpPr>
          <p:spPr bwMode="auto">
            <a:xfrm>
              <a:off x="9519156" y="3672590"/>
              <a:ext cx="55562" cy="174625"/>
            </a:xfrm>
            <a:custGeom>
              <a:avLst/>
              <a:gdLst>
                <a:gd name="T0" fmla="*/ 14 w 35"/>
                <a:gd name="T1" fmla="*/ 110 h 110"/>
                <a:gd name="T2" fmla="*/ 14 w 35"/>
                <a:gd name="T3" fmla="*/ 2 h 110"/>
                <a:gd name="T4" fmla="*/ 20 w 35"/>
                <a:gd name="T5" fmla="*/ 2 h 110"/>
                <a:gd name="T6" fmla="*/ 20 w 35"/>
                <a:gd name="T7" fmla="*/ 110 h 110"/>
                <a:gd name="T8" fmla="*/ 14 w 35"/>
                <a:gd name="T9" fmla="*/ 110 h 110"/>
                <a:gd name="T10" fmla="*/ 0 w 35"/>
                <a:gd name="T11" fmla="*/ 0 h 110"/>
                <a:gd name="T12" fmla="*/ 35 w 35"/>
                <a:gd name="T13" fmla="*/ 0 h 110"/>
                <a:gd name="T14" fmla="*/ 35 w 35"/>
                <a:gd name="T15" fmla="*/ 5 h 110"/>
                <a:gd name="T16" fmla="*/ 0 w 35"/>
                <a:gd name="T17" fmla="*/ 5 h 110"/>
                <a:gd name="T18" fmla="*/ 0 w 35"/>
                <a:gd name="T1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110">
                  <a:moveTo>
                    <a:pt x="14" y="110"/>
                  </a:moveTo>
                  <a:lnTo>
                    <a:pt x="14" y="2"/>
                  </a:lnTo>
                  <a:lnTo>
                    <a:pt x="20" y="2"/>
                  </a:lnTo>
                  <a:lnTo>
                    <a:pt x="20" y="110"/>
                  </a:lnTo>
                  <a:lnTo>
                    <a:pt x="14" y="110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9" name="Freeform 32"/>
            <p:cNvSpPr>
              <a:spLocks noEditPoints="1"/>
            </p:cNvSpPr>
            <p:nvPr/>
          </p:nvSpPr>
          <p:spPr bwMode="auto">
            <a:xfrm>
              <a:off x="9807842" y="4201227"/>
              <a:ext cx="58737" cy="58738"/>
            </a:xfrm>
            <a:custGeom>
              <a:avLst/>
              <a:gdLst>
                <a:gd name="T0" fmla="*/ 16 w 37"/>
                <a:gd name="T1" fmla="*/ 37 h 37"/>
                <a:gd name="T2" fmla="*/ 16 w 37"/>
                <a:gd name="T3" fmla="*/ 2 h 37"/>
                <a:gd name="T4" fmla="*/ 21 w 37"/>
                <a:gd name="T5" fmla="*/ 2 h 37"/>
                <a:gd name="T6" fmla="*/ 21 w 37"/>
                <a:gd name="T7" fmla="*/ 37 h 37"/>
                <a:gd name="T8" fmla="*/ 16 w 37"/>
                <a:gd name="T9" fmla="*/ 37 h 37"/>
                <a:gd name="T10" fmla="*/ 0 w 37"/>
                <a:gd name="T11" fmla="*/ 0 h 37"/>
                <a:gd name="T12" fmla="*/ 37 w 37"/>
                <a:gd name="T13" fmla="*/ 0 h 37"/>
                <a:gd name="T14" fmla="*/ 37 w 37"/>
                <a:gd name="T15" fmla="*/ 5 h 37"/>
                <a:gd name="T16" fmla="*/ 0 w 37"/>
                <a:gd name="T17" fmla="*/ 5 h 37"/>
                <a:gd name="T18" fmla="*/ 0 w 37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7">
                  <a:moveTo>
                    <a:pt x="16" y="37"/>
                  </a:moveTo>
                  <a:lnTo>
                    <a:pt x="16" y="2"/>
                  </a:lnTo>
                  <a:lnTo>
                    <a:pt x="21" y="2"/>
                  </a:lnTo>
                  <a:lnTo>
                    <a:pt x="21" y="37"/>
                  </a:lnTo>
                  <a:lnTo>
                    <a:pt x="16" y="37"/>
                  </a:lnTo>
                  <a:close/>
                  <a:moveTo>
                    <a:pt x="0" y="0"/>
                  </a:moveTo>
                  <a:lnTo>
                    <a:pt x="37" y="0"/>
                  </a:lnTo>
                  <a:lnTo>
                    <a:pt x="37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0" name="Freeform 33"/>
            <p:cNvSpPr>
              <a:spLocks noEditPoints="1"/>
            </p:cNvSpPr>
            <p:nvPr/>
          </p:nvSpPr>
          <p:spPr bwMode="auto">
            <a:xfrm>
              <a:off x="10038705" y="4228215"/>
              <a:ext cx="55562" cy="23813"/>
            </a:xfrm>
            <a:custGeom>
              <a:avLst/>
              <a:gdLst>
                <a:gd name="T0" fmla="*/ 14 w 35"/>
                <a:gd name="T1" fmla="*/ 15 h 15"/>
                <a:gd name="T2" fmla="*/ 14 w 35"/>
                <a:gd name="T3" fmla="*/ 3 h 15"/>
                <a:gd name="T4" fmla="*/ 20 w 35"/>
                <a:gd name="T5" fmla="*/ 3 h 15"/>
                <a:gd name="T6" fmla="*/ 20 w 35"/>
                <a:gd name="T7" fmla="*/ 15 h 15"/>
                <a:gd name="T8" fmla="*/ 14 w 35"/>
                <a:gd name="T9" fmla="*/ 15 h 15"/>
                <a:gd name="T10" fmla="*/ 0 w 35"/>
                <a:gd name="T11" fmla="*/ 0 h 15"/>
                <a:gd name="T12" fmla="*/ 35 w 35"/>
                <a:gd name="T13" fmla="*/ 0 h 15"/>
                <a:gd name="T14" fmla="*/ 35 w 35"/>
                <a:gd name="T15" fmla="*/ 6 h 15"/>
                <a:gd name="T16" fmla="*/ 0 w 35"/>
                <a:gd name="T17" fmla="*/ 6 h 15"/>
                <a:gd name="T18" fmla="*/ 0 w 35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15">
                  <a:moveTo>
                    <a:pt x="14" y="15"/>
                  </a:moveTo>
                  <a:lnTo>
                    <a:pt x="14" y="3"/>
                  </a:lnTo>
                  <a:lnTo>
                    <a:pt x="20" y="3"/>
                  </a:lnTo>
                  <a:lnTo>
                    <a:pt x="20" y="15"/>
                  </a:lnTo>
                  <a:lnTo>
                    <a:pt x="14" y="15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1" name="Freeform 34"/>
            <p:cNvSpPr>
              <a:spLocks noEditPoints="1"/>
            </p:cNvSpPr>
            <p:nvPr/>
          </p:nvSpPr>
          <p:spPr bwMode="auto">
            <a:xfrm>
              <a:off x="10336183" y="4280602"/>
              <a:ext cx="58737" cy="19050"/>
            </a:xfrm>
            <a:custGeom>
              <a:avLst/>
              <a:gdLst>
                <a:gd name="T0" fmla="*/ 15 w 37"/>
                <a:gd name="T1" fmla="*/ 12 h 12"/>
                <a:gd name="T2" fmla="*/ 15 w 37"/>
                <a:gd name="T3" fmla="*/ 3 h 12"/>
                <a:gd name="T4" fmla="*/ 21 w 37"/>
                <a:gd name="T5" fmla="*/ 3 h 12"/>
                <a:gd name="T6" fmla="*/ 21 w 37"/>
                <a:gd name="T7" fmla="*/ 12 h 12"/>
                <a:gd name="T8" fmla="*/ 15 w 37"/>
                <a:gd name="T9" fmla="*/ 12 h 12"/>
                <a:gd name="T10" fmla="*/ 0 w 37"/>
                <a:gd name="T11" fmla="*/ 0 h 12"/>
                <a:gd name="T12" fmla="*/ 37 w 37"/>
                <a:gd name="T13" fmla="*/ 0 h 12"/>
                <a:gd name="T14" fmla="*/ 37 w 37"/>
                <a:gd name="T15" fmla="*/ 6 h 12"/>
                <a:gd name="T16" fmla="*/ 0 w 37"/>
                <a:gd name="T17" fmla="*/ 6 h 12"/>
                <a:gd name="T18" fmla="*/ 0 w 37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12">
                  <a:moveTo>
                    <a:pt x="15" y="12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12"/>
                  </a:lnTo>
                  <a:lnTo>
                    <a:pt x="15" y="12"/>
                  </a:lnTo>
                  <a:close/>
                  <a:moveTo>
                    <a:pt x="0" y="0"/>
                  </a:moveTo>
                  <a:lnTo>
                    <a:pt x="37" y="0"/>
                  </a:lnTo>
                  <a:lnTo>
                    <a:pt x="37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2" name="Freeform 35"/>
            <p:cNvSpPr>
              <a:spLocks noEditPoints="1"/>
            </p:cNvSpPr>
            <p:nvPr/>
          </p:nvSpPr>
          <p:spPr bwMode="auto">
            <a:xfrm>
              <a:off x="10560292" y="4171065"/>
              <a:ext cx="57150" cy="41275"/>
            </a:xfrm>
            <a:custGeom>
              <a:avLst/>
              <a:gdLst>
                <a:gd name="T0" fmla="*/ 15 w 36"/>
                <a:gd name="T1" fmla="*/ 26 h 26"/>
                <a:gd name="T2" fmla="*/ 15 w 36"/>
                <a:gd name="T3" fmla="*/ 3 h 26"/>
                <a:gd name="T4" fmla="*/ 21 w 36"/>
                <a:gd name="T5" fmla="*/ 3 h 26"/>
                <a:gd name="T6" fmla="*/ 21 w 36"/>
                <a:gd name="T7" fmla="*/ 26 h 26"/>
                <a:gd name="T8" fmla="*/ 15 w 36"/>
                <a:gd name="T9" fmla="*/ 26 h 26"/>
                <a:gd name="T10" fmla="*/ 0 w 36"/>
                <a:gd name="T11" fmla="*/ 0 h 26"/>
                <a:gd name="T12" fmla="*/ 36 w 36"/>
                <a:gd name="T13" fmla="*/ 0 h 26"/>
                <a:gd name="T14" fmla="*/ 36 w 36"/>
                <a:gd name="T15" fmla="*/ 6 h 26"/>
                <a:gd name="T16" fmla="*/ 0 w 36"/>
                <a:gd name="T17" fmla="*/ 6 h 26"/>
                <a:gd name="T18" fmla="*/ 0 w 36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6">
                  <a:moveTo>
                    <a:pt x="15" y="26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26"/>
                  </a:lnTo>
                  <a:lnTo>
                    <a:pt x="15" y="26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3" name="Freeform 37"/>
            <p:cNvSpPr>
              <a:spLocks noEditPoints="1"/>
            </p:cNvSpPr>
            <p:nvPr/>
          </p:nvSpPr>
          <p:spPr bwMode="auto">
            <a:xfrm>
              <a:off x="8084175" y="3332865"/>
              <a:ext cx="39687" cy="1208088"/>
            </a:xfrm>
            <a:custGeom>
              <a:avLst/>
              <a:gdLst>
                <a:gd name="T0" fmla="*/ 0 w 25"/>
                <a:gd name="T1" fmla="*/ 756 h 761"/>
                <a:gd name="T2" fmla="*/ 25 w 25"/>
                <a:gd name="T3" fmla="*/ 756 h 761"/>
                <a:gd name="T4" fmla="*/ 25 w 25"/>
                <a:gd name="T5" fmla="*/ 761 h 761"/>
                <a:gd name="T6" fmla="*/ 0 w 25"/>
                <a:gd name="T7" fmla="*/ 761 h 761"/>
                <a:gd name="T8" fmla="*/ 0 w 25"/>
                <a:gd name="T9" fmla="*/ 756 h 761"/>
                <a:gd name="T10" fmla="*/ 0 w 25"/>
                <a:gd name="T11" fmla="*/ 567 h 761"/>
                <a:gd name="T12" fmla="*/ 25 w 25"/>
                <a:gd name="T13" fmla="*/ 567 h 761"/>
                <a:gd name="T14" fmla="*/ 25 w 25"/>
                <a:gd name="T15" fmla="*/ 572 h 761"/>
                <a:gd name="T16" fmla="*/ 0 w 25"/>
                <a:gd name="T17" fmla="*/ 572 h 761"/>
                <a:gd name="T18" fmla="*/ 0 w 25"/>
                <a:gd name="T19" fmla="*/ 567 h 761"/>
                <a:gd name="T20" fmla="*/ 0 w 25"/>
                <a:gd name="T21" fmla="*/ 378 h 761"/>
                <a:gd name="T22" fmla="*/ 25 w 25"/>
                <a:gd name="T23" fmla="*/ 378 h 761"/>
                <a:gd name="T24" fmla="*/ 25 w 25"/>
                <a:gd name="T25" fmla="*/ 383 h 761"/>
                <a:gd name="T26" fmla="*/ 0 w 25"/>
                <a:gd name="T27" fmla="*/ 383 h 761"/>
                <a:gd name="T28" fmla="*/ 0 w 25"/>
                <a:gd name="T29" fmla="*/ 378 h 761"/>
                <a:gd name="T30" fmla="*/ 0 w 25"/>
                <a:gd name="T31" fmla="*/ 189 h 761"/>
                <a:gd name="T32" fmla="*/ 25 w 25"/>
                <a:gd name="T33" fmla="*/ 189 h 761"/>
                <a:gd name="T34" fmla="*/ 25 w 25"/>
                <a:gd name="T35" fmla="*/ 194 h 761"/>
                <a:gd name="T36" fmla="*/ 0 w 25"/>
                <a:gd name="T37" fmla="*/ 194 h 761"/>
                <a:gd name="T38" fmla="*/ 0 w 25"/>
                <a:gd name="T39" fmla="*/ 189 h 761"/>
                <a:gd name="T40" fmla="*/ 0 w 25"/>
                <a:gd name="T41" fmla="*/ 0 h 761"/>
                <a:gd name="T42" fmla="*/ 25 w 25"/>
                <a:gd name="T43" fmla="*/ 0 h 761"/>
                <a:gd name="T44" fmla="*/ 25 w 25"/>
                <a:gd name="T45" fmla="*/ 5 h 761"/>
                <a:gd name="T46" fmla="*/ 0 w 25"/>
                <a:gd name="T47" fmla="*/ 5 h 761"/>
                <a:gd name="T48" fmla="*/ 0 w 25"/>
                <a:gd name="T49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761">
                  <a:moveTo>
                    <a:pt x="0" y="756"/>
                  </a:moveTo>
                  <a:lnTo>
                    <a:pt x="25" y="756"/>
                  </a:lnTo>
                  <a:lnTo>
                    <a:pt x="25" y="761"/>
                  </a:lnTo>
                  <a:lnTo>
                    <a:pt x="0" y="761"/>
                  </a:lnTo>
                  <a:lnTo>
                    <a:pt x="0" y="756"/>
                  </a:lnTo>
                  <a:close/>
                  <a:moveTo>
                    <a:pt x="0" y="567"/>
                  </a:moveTo>
                  <a:lnTo>
                    <a:pt x="25" y="567"/>
                  </a:lnTo>
                  <a:lnTo>
                    <a:pt x="25" y="572"/>
                  </a:lnTo>
                  <a:lnTo>
                    <a:pt x="0" y="572"/>
                  </a:lnTo>
                  <a:lnTo>
                    <a:pt x="0" y="567"/>
                  </a:lnTo>
                  <a:close/>
                  <a:moveTo>
                    <a:pt x="0" y="378"/>
                  </a:moveTo>
                  <a:lnTo>
                    <a:pt x="25" y="378"/>
                  </a:lnTo>
                  <a:lnTo>
                    <a:pt x="25" y="383"/>
                  </a:lnTo>
                  <a:lnTo>
                    <a:pt x="0" y="383"/>
                  </a:lnTo>
                  <a:lnTo>
                    <a:pt x="0" y="378"/>
                  </a:lnTo>
                  <a:close/>
                  <a:moveTo>
                    <a:pt x="0" y="189"/>
                  </a:moveTo>
                  <a:lnTo>
                    <a:pt x="25" y="189"/>
                  </a:lnTo>
                  <a:lnTo>
                    <a:pt x="25" y="194"/>
                  </a:lnTo>
                  <a:lnTo>
                    <a:pt x="0" y="194"/>
                  </a:lnTo>
                  <a:lnTo>
                    <a:pt x="0" y="189"/>
                  </a:lnTo>
                  <a:close/>
                  <a:moveTo>
                    <a:pt x="0" y="0"/>
                  </a:moveTo>
                  <a:lnTo>
                    <a:pt x="25" y="0"/>
                  </a:lnTo>
                  <a:lnTo>
                    <a:pt x="2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4" name="Rectangle 39"/>
            <p:cNvSpPr>
              <a:spLocks noChangeArrowheads="1"/>
            </p:cNvSpPr>
            <p:nvPr/>
          </p:nvSpPr>
          <p:spPr bwMode="auto">
            <a:xfrm>
              <a:off x="8004303" y="4474112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85" name="Rectangle 40"/>
            <p:cNvSpPr>
              <a:spLocks noChangeArrowheads="1"/>
            </p:cNvSpPr>
            <p:nvPr/>
          </p:nvSpPr>
          <p:spPr bwMode="auto">
            <a:xfrm>
              <a:off x="8004303" y="4174074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86" name="Rectangle 41"/>
            <p:cNvSpPr>
              <a:spLocks noChangeArrowheads="1"/>
            </p:cNvSpPr>
            <p:nvPr/>
          </p:nvSpPr>
          <p:spPr bwMode="auto">
            <a:xfrm>
              <a:off x="8004303" y="3874037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2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87" name="Rectangle 42"/>
            <p:cNvSpPr>
              <a:spLocks noChangeArrowheads="1"/>
            </p:cNvSpPr>
            <p:nvPr/>
          </p:nvSpPr>
          <p:spPr bwMode="auto">
            <a:xfrm>
              <a:off x="8004303" y="3573999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3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88" name="Rectangle 43"/>
            <p:cNvSpPr>
              <a:spLocks noChangeArrowheads="1"/>
            </p:cNvSpPr>
            <p:nvPr/>
          </p:nvSpPr>
          <p:spPr bwMode="auto">
            <a:xfrm>
              <a:off x="8004303" y="3272374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8131458" y="3338138"/>
              <a:ext cx="2646220" cy="120614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9080896" y="4700200"/>
              <a:ext cx="678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 smtClean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en-US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DCH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TextBox 290"/>
            <p:cNvSpPr txBox="1"/>
            <p:nvPr/>
          </p:nvSpPr>
          <p:spPr>
            <a:xfrm>
              <a:off x="9630684" y="4700200"/>
              <a:ext cx="6462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CD14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TextBox 291"/>
            <p:cNvSpPr txBox="1"/>
            <p:nvPr/>
          </p:nvSpPr>
          <p:spPr>
            <a:xfrm>
              <a:off x="10225951" y="4700200"/>
              <a:ext cx="4983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 smtClean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en-US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KLH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TextBox 292"/>
            <p:cNvSpPr txBox="1"/>
            <p:nvPr/>
          </p:nvSpPr>
          <p:spPr>
            <a:xfrm>
              <a:off x="10614316" y="4522265"/>
              <a:ext cx="53913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(</a:t>
              </a:r>
              <a:r>
                <a:rPr lang="en-US" sz="900" dirty="0" smtClean="0">
                  <a:latin typeface="Symbol" panose="05050102010706020507" pitchFamily="18" charset="2"/>
                </a:rPr>
                <a:t>m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g/ml)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TextBox 293"/>
            <p:cNvSpPr txBox="1"/>
            <p:nvPr/>
          </p:nvSpPr>
          <p:spPr>
            <a:xfrm>
              <a:off x="9118614" y="4527551"/>
              <a:ext cx="3959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TextBox 294"/>
            <p:cNvSpPr txBox="1"/>
            <p:nvPr/>
          </p:nvSpPr>
          <p:spPr>
            <a:xfrm>
              <a:off x="9391174" y="4525946"/>
              <a:ext cx="35519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TextBox 295"/>
            <p:cNvSpPr txBox="1"/>
            <p:nvPr/>
          </p:nvSpPr>
          <p:spPr>
            <a:xfrm>
              <a:off x="9631499" y="4530484"/>
              <a:ext cx="3959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TextBox 296"/>
            <p:cNvSpPr txBox="1"/>
            <p:nvPr/>
          </p:nvSpPr>
          <p:spPr>
            <a:xfrm>
              <a:off x="9904059" y="4528879"/>
              <a:ext cx="35519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10161969" y="4524622"/>
              <a:ext cx="3959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TextBox 298"/>
            <p:cNvSpPr txBox="1"/>
            <p:nvPr/>
          </p:nvSpPr>
          <p:spPr>
            <a:xfrm>
              <a:off x="10434529" y="4526494"/>
              <a:ext cx="35519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0" name="Straight Connector 299"/>
            <p:cNvCxnSpPr/>
            <p:nvPr/>
          </p:nvCxnSpPr>
          <p:spPr>
            <a:xfrm>
              <a:off x="9241705" y="4721804"/>
              <a:ext cx="37807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/>
          </p:nvCxnSpPr>
          <p:spPr>
            <a:xfrm>
              <a:off x="9773640" y="4724735"/>
              <a:ext cx="37807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10295317" y="4722351"/>
              <a:ext cx="37807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TextBox 302"/>
            <p:cNvSpPr txBox="1"/>
            <p:nvPr/>
          </p:nvSpPr>
          <p:spPr>
            <a:xfrm>
              <a:off x="9695097" y="3993805"/>
              <a:ext cx="3064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TextBox 303"/>
            <p:cNvSpPr txBox="1"/>
            <p:nvPr/>
          </p:nvSpPr>
          <p:spPr>
            <a:xfrm>
              <a:off x="9911975" y="3993805"/>
              <a:ext cx="3064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TextBox 304"/>
            <p:cNvSpPr txBox="1"/>
            <p:nvPr/>
          </p:nvSpPr>
          <p:spPr>
            <a:xfrm rot="16200000">
              <a:off x="7479171" y="3790978"/>
              <a:ext cx="8483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IFN-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cs typeface="Arial" panose="020B0604020202020204" pitchFamily="34" charset="0"/>
                </a:rPr>
                <a:t>g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(ng/ml)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047051" y="1246447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5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4810" y="3892487"/>
            <a:ext cx="659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S3.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DC-</a:t>
            </a:r>
            <a:r>
              <a:rPr kumimoji="0" lang="en-US" sz="12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HIL</a:t>
            </a:r>
            <a:r>
              <a:rPr kumimoji="0" lang="en-US" sz="1200" b="1" i="0" u="none" strike="noStrike" kern="1200" cap="none" spc="0" normalizeH="0" baseline="3000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neg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MC38 and CT26 mouse colon cancer cell lines exhibit high response to anti-DC-HIL treatment.  A, 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Whole extracts of B16 melanoma, MC38, and CT26 cells (20 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g/lane) were applied to SDS-PAGE and immunoblotting with anti-DC-HIL </a:t>
            </a:r>
            <a:r>
              <a:rPr kumimoji="0" lang="en-US" sz="120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B16 melanoma expressed DC-HIL at very high-levels, whereas MC38 and CT26 colon cancer lines were absent of DC-HIL expression. 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B, 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Day 6 post-implantation of CT26 cells </a:t>
            </a:r>
            <a:r>
              <a:rPr kumimoji="0" lang="en-US" sz="1200" i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s.c.</a:t>
            </a:r>
            <a:r>
              <a:rPr kumimoji="0" lang="en-US" sz="12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into BALB/c mice, all mice were given </a:t>
            </a:r>
            <a:r>
              <a:rPr kumimoji="0" lang="en-US" sz="1200" i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i.p</a:t>
            </a:r>
            <a:r>
              <a:rPr kumimoji="0" lang="en-US" sz="12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injection of control IgG, anti-DC-HIL, anti-PDL1, or combined </a:t>
            </a:r>
            <a:r>
              <a:rPr kumimoji="0" lang="en-US" sz="120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(Comb) at dose of 200 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g/mouse. Tumor volume was measured every other day. All three </a:t>
            </a:r>
            <a:r>
              <a:rPr kumimoji="0" lang="en-US" sz="120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treatment showed significant attenuation in growth of CT26 tumor, compared to control IgG-treated mice; </a:t>
            </a:r>
            <a:r>
              <a:rPr kumimoji="0" lang="en-US" sz="12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&lt;0.01.     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5493" y="747838"/>
            <a:ext cx="2326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S3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38" name="Group 537"/>
          <p:cNvGrpSpPr/>
          <p:nvPr/>
        </p:nvGrpSpPr>
        <p:grpSpPr>
          <a:xfrm>
            <a:off x="4560668" y="1534507"/>
            <a:ext cx="2040263" cy="2177425"/>
            <a:chOff x="2026563" y="433175"/>
            <a:chExt cx="2264790" cy="2177425"/>
          </a:xfrm>
        </p:grpSpPr>
        <p:sp>
          <p:nvSpPr>
            <p:cNvPr id="25" name="TextBox 24"/>
            <p:cNvSpPr txBox="1"/>
            <p:nvPr/>
          </p:nvSpPr>
          <p:spPr>
            <a:xfrm>
              <a:off x="2026563" y="433175"/>
              <a:ext cx="222112" cy="196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Group 34"/>
            <p:cNvGrpSpPr>
              <a:grpSpLocks noChangeAspect="1"/>
            </p:cNvGrpSpPr>
            <p:nvPr/>
          </p:nvGrpSpPr>
          <p:grpSpPr>
            <a:xfrm>
              <a:off x="2114606" y="479362"/>
              <a:ext cx="2176747" cy="2131238"/>
              <a:chOff x="2293940" y="303997"/>
              <a:chExt cx="3727303" cy="3649386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2634483" y="785929"/>
                <a:ext cx="3386760" cy="3158695"/>
                <a:chOff x="2634483" y="785929"/>
                <a:chExt cx="3386760" cy="3158695"/>
              </a:xfrm>
            </p:grpSpPr>
            <p:cxnSp>
              <p:nvCxnSpPr>
                <p:cNvPr id="62" name="Straight Connector 61"/>
                <p:cNvCxnSpPr/>
                <p:nvPr/>
              </p:nvCxnSpPr>
              <p:spPr>
                <a:xfrm>
                  <a:off x="3186931" y="3364007"/>
                  <a:ext cx="0" cy="7103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3556387" y="3364007"/>
                  <a:ext cx="0" cy="7103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3925843" y="3364007"/>
                  <a:ext cx="0" cy="7103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4295299" y="3364007"/>
                  <a:ext cx="0" cy="7103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4664755" y="3364007"/>
                  <a:ext cx="0" cy="7103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5034211" y="3364007"/>
                  <a:ext cx="0" cy="7103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5403667" y="3364007"/>
                  <a:ext cx="0" cy="7103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5773121" y="3364007"/>
                  <a:ext cx="0" cy="7103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Rectangle 69"/>
                <p:cNvSpPr/>
                <p:nvPr/>
              </p:nvSpPr>
              <p:spPr>
                <a:xfrm>
                  <a:off x="2986081" y="785929"/>
                  <a:ext cx="3035162" cy="2576512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Freeform 70"/>
                <p:cNvSpPr>
                  <a:spLocks noEditPoints="1"/>
                </p:cNvSpPr>
                <p:nvPr/>
              </p:nvSpPr>
              <p:spPr bwMode="auto">
                <a:xfrm>
                  <a:off x="2944806" y="865304"/>
                  <a:ext cx="41275" cy="2497137"/>
                </a:xfrm>
                <a:custGeom>
                  <a:avLst/>
                  <a:gdLst>
                    <a:gd name="T0" fmla="*/ 0 w 26"/>
                    <a:gd name="T1" fmla="*/ 1568 h 1573"/>
                    <a:gd name="T2" fmla="*/ 26 w 26"/>
                    <a:gd name="T3" fmla="*/ 1568 h 1573"/>
                    <a:gd name="T4" fmla="*/ 26 w 26"/>
                    <a:gd name="T5" fmla="*/ 1573 h 1573"/>
                    <a:gd name="T6" fmla="*/ 0 w 26"/>
                    <a:gd name="T7" fmla="*/ 1573 h 1573"/>
                    <a:gd name="T8" fmla="*/ 0 w 26"/>
                    <a:gd name="T9" fmla="*/ 1568 h 1573"/>
                    <a:gd name="T10" fmla="*/ 0 w 26"/>
                    <a:gd name="T11" fmla="*/ 1372 h 1573"/>
                    <a:gd name="T12" fmla="*/ 26 w 26"/>
                    <a:gd name="T13" fmla="*/ 1372 h 1573"/>
                    <a:gd name="T14" fmla="*/ 26 w 26"/>
                    <a:gd name="T15" fmla="*/ 1378 h 1573"/>
                    <a:gd name="T16" fmla="*/ 0 w 26"/>
                    <a:gd name="T17" fmla="*/ 1378 h 1573"/>
                    <a:gd name="T18" fmla="*/ 0 w 26"/>
                    <a:gd name="T19" fmla="*/ 1372 h 1573"/>
                    <a:gd name="T20" fmla="*/ 0 w 26"/>
                    <a:gd name="T21" fmla="*/ 1176 h 1573"/>
                    <a:gd name="T22" fmla="*/ 26 w 26"/>
                    <a:gd name="T23" fmla="*/ 1176 h 1573"/>
                    <a:gd name="T24" fmla="*/ 26 w 26"/>
                    <a:gd name="T25" fmla="*/ 1182 h 1573"/>
                    <a:gd name="T26" fmla="*/ 0 w 26"/>
                    <a:gd name="T27" fmla="*/ 1182 h 1573"/>
                    <a:gd name="T28" fmla="*/ 0 w 26"/>
                    <a:gd name="T29" fmla="*/ 1176 h 1573"/>
                    <a:gd name="T30" fmla="*/ 0 w 26"/>
                    <a:gd name="T31" fmla="*/ 980 h 1573"/>
                    <a:gd name="T32" fmla="*/ 26 w 26"/>
                    <a:gd name="T33" fmla="*/ 980 h 1573"/>
                    <a:gd name="T34" fmla="*/ 26 w 26"/>
                    <a:gd name="T35" fmla="*/ 986 h 1573"/>
                    <a:gd name="T36" fmla="*/ 0 w 26"/>
                    <a:gd name="T37" fmla="*/ 986 h 1573"/>
                    <a:gd name="T38" fmla="*/ 0 w 26"/>
                    <a:gd name="T39" fmla="*/ 980 h 1573"/>
                    <a:gd name="T40" fmla="*/ 0 w 26"/>
                    <a:gd name="T41" fmla="*/ 783 h 1573"/>
                    <a:gd name="T42" fmla="*/ 26 w 26"/>
                    <a:gd name="T43" fmla="*/ 783 h 1573"/>
                    <a:gd name="T44" fmla="*/ 26 w 26"/>
                    <a:gd name="T45" fmla="*/ 789 h 1573"/>
                    <a:gd name="T46" fmla="*/ 0 w 26"/>
                    <a:gd name="T47" fmla="*/ 789 h 1573"/>
                    <a:gd name="T48" fmla="*/ 0 w 26"/>
                    <a:gd name="T49" fmla="*/ 783 h 1573"/>
                    <a:gd name="T50" fmla="*/ 0 w 26"/>
                    <a:gd name="T51" fmla="*/ 587 h 1573"/>
                    <a:gd name="T52" fmla="*/ 26 w 26"/>
                    <a:gd name="T53" fmla="*/ 587 h 1573"/>
                    <a:gd name="T54" fmla="*/ 26 w 26"/>
                    <a:gd name="T55" fmla="*/ 593 h 1573"/>
                    <a:gd name="T56" fmla="*/ 0 w 26"/>
                    <a:gd name="T57" fmla="*/ 593 h 1573"/>
                    <a:gd name="T58" fmla="*/ 0 w 26"/>
                    <a:gd name="T59" fmla="*/ 587 h 1573"/>
                    <a:gd name="T60" fmla="*/ 0 w 26"/>
                    <a:gd name="T61" fmla="*/ 391 h 1573"/>
                    <a:gd name="T62" fmla="*/ 26 w 26"/>
                    <a:gd name="T63" fmla="*/ 391 h 1573"/>
                    <a:gd name="T64" fmla="*/ 26 w 26"/>
                    <a:gd name="T65" fmla="*/ 397 h 1573"/>
                    <a:gd name="T66" fmla="*/ 0 w 26"/>
                    <a:gd name="T67" fmla="*/ 397 h 1573"/>
                    <a:gd name="T68" fmla="*/ 0 w 26"/>
                    <a:gd name="T69" fmla="*/ 391 h 1573"/>
                    <a:gd name="T70" fmla="*/ 0 w 26"/>
                    <a:gd name="T71" fmla="*/ 195 h 1573"/>
                    <a:gd name="T72" fmla="*/ 26 w 26"/>
                    <a:gd name="T73" fmla="*/ 195 h 1573"/>
                    <a:gd name="T74" fmla="*/ 26 w 26"/>
                    <a:gd name="T75" fmla="*/ 201 h 1573"/>
                    <a:gd name="T76" fmla="*/ 0 w 26"/>
                    <a:gd name="T77" fmla="*/ 201 h 1573"/>
                    <a:gd name="T78" fmla="*/ 0 w 26"/>
                    <a:gd name="T79" fmla="*/ 195 h 1573"/>
                    <a:gd name="T80" fmla="*/ 0 w 26"/>
                    <a:gd name="T81" fmla="*/ 0 h 1573"/>
                    <a:gd name="T82" fmla="*/ 26 w 26"/>
                    <a:gd name="T83" fmla="*/ 0 h 1573"/>
                    <a:gd name="T84" fmla="*/ 26 w 26"/>
                    <a:gd name="T85" fmla="*/ 5 h 1573"/>
                    <a:gd name="T86" fmla="*/ 0 w 26"/>
                    <a:gd name="T87" fmla="*/ 5 h 1573"/>
                    <a:gd name="T88" fmla="*/ 0 w 26"/>
                    <a:gd name="T89" fmla="*/ 0 h 1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6" h="1573">
                      <a:moveTo>
                        <a:pt x="0" y="1568"/>
                      </a:moveTo>
                      <a:lnTo>
                        <a:pt x="26" y="1568"/>
                      </a:lnTo>
                      <a:lnTo>
                        <a:pt x="26" y="1573"/>
                      </a:lnTo>
                      <a:lnTo>
                        <a:pt x="0" y="1573"/>
                      </a:lnTo>
                      <a:lnTo>
                        <a:pt x="0" y="1568"/>
                      </a:lnTo>
                      <a:close/>
                      <a:moveTo>
                        <a:pt x="0" y="1372"/>
                      </a:moveTo>
                      <a:lnTo>
                        <a:pt x="26" y="1372"/>
                      </a:lnTo>
                      <a:lnTo>
                        <a:pt x="26" y="1378"/>
                      </a:lnTo>
                      <a:lnTo>
                        <a:pt x="0" y="1378"/>
                      </a:lnTo>
                      <a:lnTo>
                        <a:pt x="0" y="1372"/>
                      </a:lnTo>
                      <a:close/>
                      <a:moveTo>
                        <a:pt x="0" y="1176"/>
                      </a:moveTo>
                      <a:lnTo>
                        <a:pt x="26" y="1176"/>
                      </a:lnTo>
                      <a:lnTo>
                        <a:pt x="26" y="1182"/>
                      </a:lnTo>
                      <a:lnTo>
                        <a:pt x="0" y="1182"/>
                      </a:lnTo>
                      <a:lnTo>
                        <a:pt x="0" y="1176"/>
                      </a:lnTo>
                      <a:close/>
                      <a:moveTo>
                        <a:pt x="0" y="980"/>
                      </a:moveTo>
                      <a:lnTo>
                        <a:pt x="26" y="980"/>
                      </a:lnTo>
                      <a:lnTo>
                        <a:pt x="26" y="986"/>
                      </a:lnTo>
                      <a:lnTo>
                        <a:pt x="0" y="986"/>
                      </a:lnTo>
                      <a:lnTo>
                        <a:pt x="0" y="980"/>
                      </a:lnTo>
                      <a:close/>
                      <a:moveTo>
                        <a:pt x="0" y="783"/>
                      </a:moveTo>
                      <a:lnTo>
                        <a:pt x="26" y="783"/>
                      </a:lnTo>
                      <a:lnTo>
                        <a:pt x="26" y="789"/>
                      </a:lnTo>
                      <a:lnTo>
                        <a:pt x="0" y="789"/>
                      </a:lnTo>
                      <a:lnTo>
                        <a:pt x="0" y="783"/>
                      </a:lnTo>
                      <a:close/>
                      <a:moveTo>
                        <a:pt x="0" y="587"/>
                      </a:moveTo>
                      <a:lnTo>
                        <a:pt x="26" y="587"/>
                      </a:lnTo>
                      <a:lnTo>
                        <a:pt x="26" y="593"/>
                      </a:lnTo>
                      <a:lnTo>
                        <a:pt x="0" y="593"/>
                      </a:lnTo>
                      <a:lnTo>
                        <a:pt x="0" y="587"/>
                      </a:lnTo>
                      <a:close/>
                      <a:moveTo>
                        <a:pt x="0" y="391"/>
                      </a:moveTo>
                      <a:lnTo>
                        <a:pt x="26" y="391"/>
                      </a:lnTo>
                      <a:lnTo>
                        <a:pt x="26" y="397"/>
                      </a:lnTo>
                      <a:lnTo>
                        <a:pt x="0" y="397"/>
                      </a:lnTo>
                      <a:lnTo>
                        <a:pt x="0" y="391"/>
                      </a:lnTo>
                      <a:close/>
                      <a:moveTo>
                        <a:pt x="0" y="195"/>
                      </a:moveTo>
                      <a:lnTo>
                        <a:pt x="26" y="195"/>
                      </a:lnTo>
                      <a:lnTo>
                        <a:pt x="26" y="201"/>
                      </a:lnTo>
                      <a:lnTo>
                        <a:pt x="0" y="201"/>
                      </a:lnTo>
                      <a:lnTo>
                        <a:pt x="0" y="195"/>
                      </a:lnTo>
                      <a:close/>
                      <a:moveTo>
                        <a:pt x="0" y="0"/>
                      </a:moveTo>
                      <a:lnTo>
                        <a:pt x="26" y="0"/>
                      </a:lnTo>
                      <a:lnTo>
                        <a:pt x="26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Rectangle 71"/>
                <p:cNvSpPr>
                  <a:spLocks noChangeArrowheads="1"/>
                </p:cNvSpPr>
                <p:nvPr/>
              </p:nvSpPr>
              <p:spPr bwMode="auto">
                <a:xfrm>
                  <a:off x="3159801" y="3354504"/>
                  <a:ext cx="58738" cy="7937"/>
                </a:xfrm>
                <a:prstGeom prst="rect">
                  <a:avLst/>
                </a:pr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Rectangle 72"/>
                <p:cNvSpPr>
                  <a:spLocks noChangeArrowheads="1"/>
                </p:cNvSpPr>
                <p:nvPr/>
              </p:nvSpPr>
              <p:spPr bwMode="auto">
                <a:xfrm>
                  <a:off x="3529689" y="3332279"/>
                  <a:ext cx="57150" cy="9525"/>
                </a:xfrm>
                <a:prstGeom prst="rect">
                  <a:avLst/>
                </a:pr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73"/>
                <p:cNvSpPr>
                  <a:spLocks noEditPoints="1"/>
                </p:cNvSpPr>
                <p:nvPr/>
              </p:nvSpPr>
              <p:spPr bwMode="auto">
                <a:xfrm>
                  <a:off x="3899576" y="3195754"/>
                  <a:ext cx="55563" cy="111125"/>
                </a:xfrm>
                <a:custGeom>
                  <a:avLst/>
                  <a:gdLst>
                    <a:gd name="T0" fmla="*/ 15 w 35"/>
                    <a:gd name="T1" fmla="*/ 67 h 70"/>
                    <a:gd name="T2" fmla="*/ 15 w 35"/>
                    <a:gd name="T3" fmla="*/ 35 h 70"/>
                    <a:gd name="T4" fmla="*/ 15 w 35"/>
                    <a:gd name="T5" fmla="*/ 3 h 70"/>
                    <a:gd name="T6" fmla="*/ 21 w 35"/>
                    <a:gd name="T7" fmla="*/ 3 h 70"/>
                    <a:gd name="T8" fmla="*/ 21 w 35"/>
                    <a:gd name="T9" fmla="*/ 35 h 70"/>
                    <a:gd name="T10" fmla="*/ 21 w 35"/>
                    <a:gd name="T11" fmla="*/ 67 h 70"/>
                    <a:gd name="T12" fmla="*/ 15 w 35"/>
                    <a:gd name="T13" fmla="*/ 67 h 70"/>
                    <a:gd name="T14" fmla="*/ 0 w 35"/>
                    <a:gd name="T15" fmla="*/ 64 h 70"/>
                    <a:gd name="T16" fmla="*/ 35 w 35"/>
                    <a:gd name="T17" fmla="*/ 64 h 70"/>
                    <a:gd name="T18" fmla="*/ 35 w 35"/>
                    <a:gd name="T19" fmla="*/ 70 h 70"/>
                    <a:gd name="T20" fmla="*/ 0 w 35"/>
                    <a:gd name="T21" fmla="*/ 70 h 70"/>
                    <a:gd name="T22" fmla="*/ 0 w 35"/>
                    <a:gd name="T23" fmla="*/ 64 h 70"/>
                    <a:gd name="T24" fmla="*/ 0 w 35"/>
                    <a:gd name="T25" fmla="*/ 0 h 70"/>
                    <a:gd name="T26" fmla="*/ 35 w 35"/>
                    <a:gd name="T27" fmla="*/ 0 h 70"/>
                    <a:gd name="T28" fmla="*/ 35 w 35"/>
                    <a:gd name="T29" fmla="*/ 6 h 70"/>
                    <a:gd name="T30" fmla="*/ 0 w 35"/>
                    <a:gd name="T31" fmla="*/ 6 h 70"/>
                    <a:gd name="T32" fmla="*/ 0 w 35"/>
                    <a:gd name="T33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" h="70">
                      <a:moveTo>
                        <a:pt x="15" y="67"/>
                      </a:moveTo>
                      <a:lnTo>
                        <a:pt x="15" y="35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35"/>
                      </a:lnTo>
                      <a:lnTo>
                        <a:pt x="21" y="67"/>
                      </a:lnTo>
                      <a:lnTo>
                        <a:pt x="15" y="67"/>
                      </a:lnTo>
                      <a:close/>
                      <a:moveTo>
                        <a:pt x="0" y="64"/>
                      </a:moveTo>
                      <a:lnTo>
                        <a:pt x="35" y="64"/>
                      </a:lnTo>
                      <a:lnTo>
                        <a:pt x="35" y="70"/>
                      </a:lnTo>
                      <a:lnTo>
                        <a:pt x="0" y="70"/>
                      </a:lnTo>
                      <a:lnTo>
                        <a:pt x="0" y="64"/>
                      </a:lnTo>
                      <a:close/>
                      <a:moveTo>
                        <a:pt x="0" y="0"/>
                      </a:moveTo>
                      <a:lnTo>
                        <a:pt x="35" y="0"/>
                      </a:lnTo>
                      <a:lnTo>
                        <a:pt x="35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74"/>
                <p:cNvSpPr>
                  <a:spLocks noEditPoints="1"/>
                </p:cNvSpPr>
                <p:nvPr/>
              </p:nvSpPr>
              <p:spPr bwMode="auto">
                <a:xfrm>
                  <a:off x="4267876" y="3052879"/>
                  <a:ext cx="58738" cy="142875"/>
                </a:xfrm>
                <a:custGeom>
                  <a:avLst/>
                  <a:gdLst>
                    <a:gd name="T0" fmla="*/ 15 w 37"/>
                    <a:gd name="T1" fmla="*/ 87 h 90"/>
                    <a:gd name="T2" fmla="*/ 15 w 37"/>
                    <a:gd name="T3" fmla="*/ 46 h 90"/>
                    <a:gd name="T4" fmla="*/ 15 w 37"/>
                    <a:gd name="T5" fmla="*/ 3 h 90"/>
                    <a:gd name="T6" fmla="*/ 21 w 37"/>
                    <a:gd name="T7" fmla="*/ 3 h 90"/>
                    <a:gd name="T8" fmla="*/ 21 w 37"/>
                    <a:gd name="T9" fmla="*/ 46 h 90"/>
                    <a:gd name="T10" fmla="*/ 21 w 37"/>
                    <a:gd name="T11" fmla="*/ 87 h 90"/>
                    <a:gd name="T12" fmla="*/ 15 w 37"/>
                    <a:gd name="T13" fmla="*/ 87 h 90"/>
                    <a:gd name="T14" fmla="*/ 0 w 37"/>
                    <a:gd name="T15" fmla="*/ 84 h 90"/>
                    <a:gd name="T16" fmla="*/ 37 w 37"/>
                    <a:gd name="T17" fmla="*/ 84 h 90"/>
                    <a:gd name="T18" fmla="*/ 37 w 37"/>
                    <a:gd name="T19" fmla="*/ 90 h 90"/>
                    <a:gd name="T20" fmla="*/ 0 w 37"/>
                    <a:gd name="T21" fmla="*/ 90 h 90"/>
                    <a:gd name="T22" fmla="*/ 0 w 37"/>
                    <a:gd name="T23" fmla="*/ 84 h 90"/>
                    <a:gd name="T24" fmla="*/ 0 w 37"/>
                    <a:gd name="T25" fmla="*/ 0 h 90"/>
                    <a:gd name="T26" fmla="*/ 37 w 37"/>
                    <a:gd name="T27" fmla="*/ 0 h 90"/>
                    <a:gd name="T28" fmla="*/ 37 w 37"/>
                    <a:gd name="T29" fmla="*/ 6 h 90"/>
                    <a:gd name="T30" fmla="*/ 0 w 37"/>
                    <a:gd name="T31" fmla="*/ 6 h 90"/>
                    <a:gd name="T32" fmla="*/ 0 w 37"/>
                    <a:gd name="T3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90">
                      <a:moveTo>
                        <a:pt x="15" y="87"/>
                      </a:moveTo>
                      <a:lnTo>
                        <a:pt x="15" y="46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46"/>
                      </a:lnTo>
                      <a:lnTo>
                        <a:pt x="21" y="87"/>
                      </a:lnTo>
                      <a:lnTo>
                        <a:pt x="15" y="87"/>
                      </a:lnTo>
                      <a:close/>
                      <a:moveTo>
                        <a:pt x="0" y="84"/>
                      </a:moveTo>
                      <a:lnTo>
                        <a:pt x="37" y="84"/>
                      </a:lnTo>
                      <a:lnTo>
                        <a:pt x="37" y="90"/>
                      </a:lnTo>
                      <a:lnTo>
                        <a:pt x="0" y="90"/>
                      </a:lnTo>
                      <a:lnTo>
                        <a:pt x="0" y="84"/>
                      </a:lnTo>
                      <a:close/>
                      <a:moveTo>
                        <a:pt x="0" y="0"/>
                      </a:moveTo>
                      <a:lnTo>
                        <a:pt x="37" y="0"/>
                      </a:lnTo>
                      <a:lnTo>
                        <a:pt x="37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75"/>
                <p:cNvSpPr>
                  <a:spLocks noEditPoints="1"/>
                </p:cNvSpPr>
                <p:nvPr/>
              </p:nvSpPr>
              <p:spPr bwMode="auto">
                <a:xfrm>
                  <a:off x="4637764" y="2924291"/>
                  <a:ext cx="57150" cy="50800"/>
                </a:xfrm>
                <a:custGeom>
                  <a:avLst/>
                  <a:gdLst>
                    <a:gd name="T0" fmla="*/ 16 w 36"/>
                    <a:gd name="T1" fmla="*/ 29 h 32"/>
                    <a:gd name="T2" fmla="*/ 16 w 36"/>
                    <a:gd name="T3" fmla="*/ 16 h 32"/>
                    <a:gd name="T4" fmla="*/ 16 w 36"/>
                    <a:gd name="T5" fmla="*/ 3 h 32"/>
                    <a:gd name="T6" fmla="*/ 21 w 36"/>
                    <a:gd name="T7" fmla="*/ 3 h 32"/>
                    <a:gd name="T8" fmla="*/ 21 w 36"/>
                    <a:gd name="T9" fmla="*/ 16 h 32"/>
                    <a:gd name="T10" fmla="*/ 21 w 36"/>
                    <a:gd name="T11" fmla="*/ 29 h 32"/>
                    <a:gd name="T12" fmla="*/ 16 w 36"/>
                    <a:gd name="T13" fmla="*/ 29 h 32"/>
                    <a:gd name="T14" fmla="*/ 0 w 36"/>
                    <a:gd name="T15" fmla="*/ 26 h 32"/>
                    <a:gd name="T16" fmla="*/ 36 w 36"/>
                    <a:gd name="T17" fmla="*/ 26 h 32"/>
                    <a:gd name="T18" fmla="*/ 36 w 36"/>
                    <a:gd name="T19" fmla="*/ 32 h 32"/>
                    <a:gd name="T20" fmla="*/ 0 w 36"/>
                    <a:gd name="T21" fmla="*/ 32 h 32"/>
                    <a:gd name="T22" fmla="*/ 0 w 36"/>
                    <a:gd name="T23" fmla="*/ 26 h 32"/>
                    <a:gd name="T24" fmla="*/ 0 w 36"/>
                    <a:gd name="T25" fmla="*/ 0 h 32"/>
                    <a:gd name="T26" fmla="*/ 36 w 36"/>
                    <a:gd name="T27" fmla="*/ 0 h 32"/>
                    <a:gd name="T28" fmla="*/ 36 w 36"/>
                    <a:gd name="T29" fmla="*/ 6 h 32"/>
                    <a:gd name="T30" fmla="*/ 0 w 36"/>
                    <a:gd name="T31" fmla="*/ 6 h 32"/>
                    <a:gd name="T32" fmla="*/ 0 w 36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32">
                      <a:moveTo>
                        <a:pt x="16" y="29"/>
                      </a:moveTo>
                      <a:lnTo>
                        <a:pt x="16" y="16"/>
                      </a:lnTo>
                      <a:lnTo>
                        <a:pt x="16" y="3"/>
                      </a:lnTo>
                      <a:lnTo>
                        <a:pt x="21" y="3"/>
                      </a:lnTo>
                      <a:lnTo>
                        <a:pt x="21" y="16"/>
                      </a:lnTo>
                      <a:lnTo>
                        <a:pt x="21" y="29"/>
                      </a:lnTo>
                      <a:lnTo>
                        <a:pt x="16" y="29"/>
                      </a:lnTo>
                      <a:close/>
                      <a:moveTo>
                        <a:pt x="0" y="26"/>
                      </a:moveTo>
                      <a:lnTo>
                        <a:pt x="36" y="26"/>
                      </a:lnTo>
                      <a:lnTo>
                        <a:pt x="36" y="32"/>
                      </a:lnTo>
                      <a:lnTo>
                        <a:pt x="0" y="32"/>
                      </a:lnTo>
                      <a:lnTo>
                        <a:pt x="0" y="26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76"/>
                <p:cNvSpPr>
                  <a:spLocks noEditPoints="1"/>
                </p:cNvSpPr>
                <p:nvPr/>
              </p:nvSpPr>
              <p:spPr bwMode="auto">
                <a:xfrm>
                  <a:off x="5007651" y="2440104"/>
                  <a:ext cx="57150" cy="200025"/>
                </a:xfrm>
                <a:custGeom>
                  <a:avLst/>
                  <a:gdLst>
                    <a:gd name="T0" fmla="*/ 15 w 36"/>
                    <a:gd name="T1" fmla="*/ 123 h 126"/>
                    <a:gd name="T2" fmla="*/ 15 w 36"/>
                    <a:gd name="T3" fmla="*/ 64 h 126"/>
                    <a:gd name="T4" fmla="*/ 15 w 36"/>
                    <a:gd name="T5" fmla="*/ 3 h 126"/>
                    <a:gd name="T6" fmla="*/ 21 w 36"/>
                    <a:gd name="T7" fmla="*/ 3 h 126"/>
                    <a:gd name="T8" fmla="*/ 21 w 36"/>
                    <a:gd name="T9" fmla="*/ 64 h 126"/>
                    <a:gd name="T10" fmla="*/ 21 w 36"/>
                    <a:gd name="T11" fmla="*/ 123 h 126"/>
                    <a:gd name="T12" fmla="*/ 15 w 36"/>
                    <a:gd name="T13" fmla="*/ 123 h 126"/>
                    <a:gd name="T14" fmla="*/ 0 w 36"/>
                    <a:gd name="T15" fmla="*/ 121 h 126"/>
                    <a:gd name="T16" fmla="*/ 36 w 36"/>
                    <a:gd name="T17" fmla="*/ 121 h 126"/>
                    <a:gd name="T18" fmla="*/ 36 w 36"/>
                    <a:gd name="T19" fmla="*/ 126 h 126"/>
                    <a:gd name="T20" fmla="*/ 0 w 36"/>
                    <a:gd name="T21" fmla="*/ 126 h 126"/>
                    <a:gd name="T22" fmla="*/ 0 w 36"/>
                    <a:gd name="T23" fmla="*/ 121 h 126"/>
                    <a:gd name="T24" fmla="*/ 0 w 36"/>
                    <a:gd name="T25" fmla="*/ 0 h 126"/>
                    <a:gd name="T26" fmla="*/ 36 w 36"/>
                    <a:gd name="T27" fmla="*/ 0 h 126"/>
                    <a:gd name="T28" fmla="*/ 36 w 36"/>
                    <a:gd name="T29" fmla="*/ 6 h 126"/>
                    <a:gd name="T30" fmla="*/ 0 w 36"/>
                    <a:gd name="T31" fmla="*/ 6 h 126"/>
                    <a:gd name="T32" fmla="*/ 0 w 36"/>
                    <a:gd name="T33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126">
                      <a:moveTo>
                        <a:pt x="15" y="123"/>
                      </a:moveTo>
                      <a:lnTo>
                        <a:pt x="15" y="64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64"/>
                      </a:lnTo>
                      <a:lnTo>
                        <a:pt x="21" y="123"/>
                      </a:lnTo>
                      <a:lnTo>
                        <a:pt x="15" y="123"/>
                      </a:lnTo>
                      <a:close/>
                      <a:moveTo>
                        <a:pt x="0" y="121"/>
                      </a:moveTo>
                      <a:lnTo>
                        <a:pt x="36" y="121"/>
                      </a:lnTo>
                      <a:lnTo>
                        <a:pt x="36" y="126"/>
                      </a:lnTo>
                      <a:lnTo>
                        <a:pt x="0" y="126"/>
                      </a:lnTo>
                      <a:lnTo>
                        <a:pt x="0" y="121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77"/>
                <p:cNvSpPr>
                  <a:spLocks noEditPoints="1"/>
                </p:cNvSpPr>
                <p:nvPr/>
              </p:nvSpPr>
              <p:spPr bwMode="auto">
                <a:xfrm>
                  <a:off x="5377539" y="1816216"/>
                  <a:ext cx="55563" cy="574675"/>
                </a:xfrm>
                <a:custGeom>
                  <a:avLst/>
                  <a:gdLst>
                    <a:gd name="T0" fmla="*/ 14 w 35"/>
                    <a:gd name="T1" fmla="*/ 359 h 362"/>
                    <a:gd name="T2" fmla="*/ 14 w 35"/>
                    <a:gd name="T3" fmla="*/ 180 h 362"/>
                    <a:gd name="T4" fmla="*/ 14 w 35"/>
                    <a:gd name="T5" fmla="*/ 3 h 362"/>
                    <a:gd name="T6" fmla="*/ 20 w 35"/>
                    <a:gd name="T7" fmla="*/ 3 h 362"/>
                    <a:gd name="T8" fmla="*/ 20 w 35"/>
                    <a:gd name="T9" fmla="*/ 180 h 362"/>
                    <a:gd name="T10" fmla="*/ 20 w 35"/>
                    <a:gd name="T11" fmla="*/ 359 h 362"/>
                    <a:gd name="T12" fmla="*/ 14 w 35"/>
                    <a:gd name="T13" fmla="*/ 359 h 362"/>
                    <a:gd name="T14" fmla="*/ 0 w 35"/>
                    <a:gd name="T15" fmla="*/ 356 h 362"/>
                    <a:gd name="T16" fmla="*/ 35 w 35"/>
                    <a:gd name="T17" fmla="*/ 356 h 362"/>
                    <a:gd name="T18" fmla="*/ 35 w 35"/>
                    <a:gd name="T19" fmla="*/ 362 h 362"/>
                    <a:gd name="T20" fmla="*/ 0 w 35"/>
                    <a:gd name="T21" fmla="*/ 362 h 362"/>
                    <a:gd name="T22" fmla="*/ 0 w 35"/>
                    <a:gd name="T23" fmla="*/ 356 h 362"/>
                    <a:gd name="T24" fmla="*/ 0 w 35"/>
                    <a:gd name="T25" fmla="*/ 0 h 362"/>
                    <a:gd name="T26" fmla="*/ 35 w 35"/>
                    <a:gd name="T27" fmla="*/ 0 h 362"/>
                    <a:gd name="T28" fmla="*/ 35 w 35"/>
                    <a:gd name="T29" fmla="*/ 6 h 362"/>
                    <a:gd name="T30" fmla="*/ 0 w 35"/>
                    <a:gd name="T31" fmla="*/ 6 h 362"/>
                    <a:gd name="T32" fmla="*/ 0 w 35"/>
                    <a:gd name="T33" fmla="*/ 0 h 3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" h="362">
                      <a:moveTo>
                        <a:pt x="14" y="359"/>
                      </a:moveTo>
                      <a:lnTo>
                        <a:pt x="14" y="180"/>
                      </a:lnTo>
                      <a:lnTo>
                        <a:pt x="14" y="3"/>
                      </a:lnTo>
                      <a:lnTo>
                        <a:pt x="20" y="3"/>
                      </a:lnTo>
                      <a:lnTo>
                        <a:pt x="20" y="180"/>
                      </a:lnTo>
                      <a:lnTo>
                        <a:pt x="20" y="359"/>
                      </a:lnTo>
                      <a:lnTo>
                        <a:pt x="14" y="359"/>
                      </a:lnTo>
                      <a:close/>
                      <a:moveTo>
                        <a:pt x="0" y="356"/>
                      </a:moveTo>
                      <a:lnTo>
                        <a:pt x="35" y="356"/>
                      </a:lnTo>
                      <a:lnTo>
                        <a:pt x="35" y="362"/>
                      </a:lnTo>
                      <a:lnTo>
                        <a:pt x="0" y="362"/>
                      </a:lnTo>
                      <a:lnTo>
                        <a:pt x="0" y="356"/>
                      </a:lnTo>
                      <a:close/>
                      <a:moveTo>
                        <a:pt x="0" y="0"/>
                      </a:moveTo>
                      <a:lnTo>
                        <a:pt x="35" y="0"/>
                      </a:lnTo>
                      <a:lnTo>
                        <a:pt x="35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78"/>
                <p:cNvSpPr>
                  <a:spLocks noEditPoints="1"/>
                </p:cNvSpPr>
                <p:nvPr/>
              </p:nvSpPr>
              <p:spPr bwMode="auto">
                <a:xfrm>
                  <a:off x="5745839" y="1071679"/>
                  <a:ext cx="57150" cy="720725"/>
                </a:xfrm>
                <a:custGeom>
                  <a:avLst/>
                  <a:gdLst>
                    <a:gd name="T0" fmla="*/ 16 w 36"/>
                    <a:gd name="T1" fmla="*/ 452 h 454"/>
                    <a:gd name="T2" fmla="*/ 16 w 36"/>
                    <a:gd name="T3" fmla="*/ 227 h 454"/>
                    <a:gd name="T4" fmla="*/ 16 w 36"/>
                    <a:gd name="T5" fmla="*/ 3 h 454"/>
                    <a:gd name="T6" fmla="*/ 21 w 36"/>
                    <a:gd name="T7" fmla="*/ 3 h 454"/>
                    <a:gd name="T8" fmla="*/ 21 w 36"/>
                    <a:gd name="T9" fmla="*/ 227 h 454"/>
                    <a:gd name="T10" fmla="*/ 21 w 36"/>
                    <a:gd name="T11" fmla="*/ 452 h 454"/>
                    <a:gd name="T12" fmla="*/ 16 w 36"/>
                    <a:gd name="T13" fmla="*/ 452 h 454"/>
                    <a:gd name="T14" fmla="*/ 0 w 36"/>
                    <a:gd name="T15" fmla="*/ 449 h 454"/>
                    <a:gd name="T16" fmla="*/ 36 w 36"/>
                    <a:gd name="T17" fmla="*/ 449 h 454"/>
                    <a:gd name="T18" fmla="*/ 36 w 36"/>
                    <a:gd name="T19" fmla="*/ 454 h 454"/>
                    <a:gd name="T20" fmla="*/ 0 w 36"/>
                    <a:gd name="T21" fmla="*/ 454 h 454"/>
                    <a:gd name="T22" fmla="*/ 0 w 36"/>
                    <a:gd name="T23" fmla="*/ 449 h 454"/>
                    <a:gd name="T24" fmla="*/ 0 w 36"/>
                    <a:gd name="T25" fmla="*/ 0 h 454"/>
                    <a:gd name="T26" fmla="*/ 36 w 36"/>
                    <a:gd name="T27" fmla="*/ 0 h 454"/>
                    <a:gd name="T28" fmla="*/ 36 w 36"/>
                    <a:gd name="T29" fmla="*/ 6 h 454"/>
                    <a:gd name="T30" fmla="*/ 0 w 36"/>
                    <a:gd name="T31" fmla="*/ 6 h 454"/>
                    <a:gd name="T32" fmla="*/ 0 w 36"/>
                    <a:gd name="T33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454">
                      <a:moveTo>
                        <a:pt x="16" y="452"/>
                      </a:moveTo>
                      <a:lnTo>
                        <a:pt x="16" y="227"/>
                      </a:lnTo>
                      <a:lnTo>
                        <a:pt x="16" y="3"/>
                      </a:lnTo>
                      <a:lnTo>
                        <a:pt x="21" y="3"/>
                      </a:lnTo>
                      <a:lnTo>
                        <a:pt x="21" y="227"/>
                      </a:lnTo>
                      <a:lnTo>
                        <a:pt x="21" y="452"/>
                      </a:lnTo>
                      <a:lnTo>
                        <a:pt x="16" y="452"/>
                      </a:lnTo>
                      <a:close/>
                      <a:moveTo>
                        <a:pt x="0" y="449"/>
                      </a:moveTo>
                      <a:lnTo>
                        <a:pt x="36" y="449"/>
                      </a:lnTo>
                      <a:lnTo>
                        <a:pt x="36" y="454"/>
                      </a:lnTo>
                      <a:lnTo>
                        <a:pt x="0" y="454"/>
                      </a:lnTo>
                      <a:lnTo>
                        <a:pt x="0" y="449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Rectangle 79"/>
                <p:cNvSpPr>
                  <a:spLocks noChangeArrowheads="1"/>
                </p:cNvSpPr>
                <p:nvPr/>
              </p:nvSpPr>
              <p:spPr bwMode="auto">
                <a:xfrm>
                  <a:off x="3159801" y="3354504"/>
                  <a:ext cx="58738" cy="7937"/>
                </a:xfrm>
                <a:prstGeom prst="rect">
                  <a:avLst/>
                </a:pr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Rectangle 80"/>
                <p:cNvSpPr>
                  <a:spLocks noChangeArrowheads="1"/>
                </p:cNvSpPr>
                <p:nvPr/>
              </p:nvSpPr>
              <p:spPr bwMode="auto">
                <a:xfrm>
                  <a:off x="3529689" y="3332279"/>
                  <a:ext cx="57150" cy="9525"/>
                </a:xfrm>
                <a:prstGeom prst="rect">
                  <a:avLst/>
                </a:pr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81"/>
                <p:cNvSpPr>
                  <a:spLocks noEditPoints="1"/>
                </p:cNvSpPr>
                <p:nvPr/>
              </p:nvSpPr>
              <p:spPr bwMode="auto">
                <a:xfrm>
                  <a:off x="3899576" y="3248141"/>
                  <a:ext cx="55563" cy="95250"/>
                </a:xfrm>
                <a:custGeom>
                  <a:avLst/>
                  <a:gdLst>
                    <a:gd name="T0" fmla="*/ 15 w 35"/>
                    <a:gd name="T1" fmla="*/ 57 h 60"/>
                    <a:gd name="T2" fmla="*/ 15 w 35"/>
                    <a:gd name="T3" fmla="*/ 30 h 60"/>
                    <a:gd name="T4" fmla="*/ 15 w 35"/>
                    <a:gd name="T5" fmla="*/ 3 h 60"/>
                    <a:gd name="T6" fmla="*/ 21 w 35"/>
                    <a:gd name="T7" fmla="*/ 3 h 60"/>
                    <a:gd name="T8" fmla="*/ 21 w 35"/>
                    <a:gd name="T9" fmla="*/ 30 h 60"/>
                    <a:gd name="T10" fmla="*/ 21 w 35"/>
                    <a:gd name="T11" fmla="*/ 57 h 60"/>
                    <a:gd name="T12" fmla="*/ 15 w 35"/>
                    <a:gd name="T13" fmla="*/ 57 h 60"/>
                    <a:gd name="T14" fmla="*/ 0 w 35"/>
                    <a:gd name="T15" fmla="*/ 54 h 60"/>
                    <a:gd name="T16" fmla="*/ 35 w 35"/>
                    <a:gd name="T17" fmla="*/ 54 h 60"/>
                    <a:gd name="T18" fmla="*/ 35 w 35"/>
                    <a:gd name="T19" fmla="*/ 60 h 60"/>
                    <a:gd name="T20" fmla="*/ 0 w 35"/>
                    <a:gd name="T21" fmla="*/ 60 h 60"/>
                    <a:gd name="T22" fmla="*/ 0 w 35"/>
                    <a:gd name="T23" fmla="*/ 54 h 60"/>
                    <a:gd name="T24" fmla="*/ 0 w 35"/>
                    <a:gd name="T25" fmla="*/ 0 h 60"/>
                    <a:gd name="T26" fmla="*/ 35 w 35"/>
                    <a:gd name="T27" fmla="*/ 0 h 60"/>
                    <a:gd name="T28" fmla="*/ 35 w 35"/>
                    <a:gd name="T29" fmla="*/ 6 h 60"/>
                    <a:gd name="T30" fmla="*/ 0 w 35"/>
                    <a:gd name="T31" fmla="*/ 6 h 60"/>
                    <a:gd name="T32" fmla="*/ 0 w 35"/>
                    <a:gd name="T3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" h="60">
                      <a:moveTo>
                        <a:pt x="15" y="57"/>
                      </a:moveTo>
                      <a:lnTo>
                        <a:pt x="15" y="30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30"/>
                      </a:lnTo>
                      <a:lnTo>
                        <a:pt x="21" y="57"/>
                      </a:lnTo>
                      <a:lnTo>
                        <a:pt x="15" y="57"/>
                      </a:lnTo>
                      <a:close/>
                      <a:moveTo>
                        <a:pt x="0" y="54"/>
                      </a:moveTo>
                      <a:lnTo>
                        <a:pt x="35" y="54"/>
                      </a:lnTo>
                      <a:lnTo>
                        <a:pt x="35" y="60"/>
                      </a:lnTo>
                      <a:lnTo>
                        <a:pt x="0" y="60"/>
                      </a:lnTo>
                      <a:lnTo>
                        <a:pt x="0" y="54"/>
                      </a:lnTo>
                      <a:close/>
                      <a:moveTo>
                        <a:pt x="0" y="0"/>
                      </a:moveTo>
                      <a:lnTo>
                        <a:pt x="35" y="0"/>
                      </a:lnTo>
                      <a:lnTo>
                        <a:pt x="35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82"/>
                <p:cNvSpPr>
                  <a:spLocks noEditPoints="1"/>
                </p:cNvSpPr>
                <p:nvPr/>
              </p:nvSpPr>
              <p:spPr bwMode="auto">
                <a:xfrm>
                  <a:off x="4267876" y="3225916"/>
                  <a:ext cx="58738" cy="73025"/>
                </a:xfrm>
                <a:custGeom>
                  <a:avLst/>
                  <a:gdLst>
                    <a:gd name="T0" fmla="*/ 15 w 37"/>
                    <a:gd name="T1" fmla="*/ 43 h 46"/>
                    <a:gd name="T2" fmla="*/ 15 w 37"/>
                    <a:gd name="T3" fmla="*/ 23 h 46"/>
                    <a:gd name="T4" fmla="*/ 15 w 37"/>
                    <a:gd name="T5" fmla="*/ 3 h 46"/>
                    <a:gd name="T6" fmla="*/ 21 w 37"/>
                    <a:gd name="T7" fmla="*/ 3 h 46"/>
                    <a:gd name="T8" fmla="*/ 21 w 37"/>
                    <a:gd name="T9" fmla="*/ 23 h 46"/>
                    <a:gd name="T10" fmla="*/ 21 w 37"/>
                    <a:gd name="T11" fmla="*/ 43 h 46"/>
                    <a:gd name="T12" fmla="*/ 15 w 37"/>
                    <a:gd name="T13" fmla="*/ 43 h 46"/>
                    <a:gd name="T14" fmla="*/ 0 w 37"/>
                    <a:gd name="T15" fmla="*/ 40 h 46"/>
                    <a:gd name="T16" fmla="*/ 37 w 37"/>
                    <a:gd name="T17" fmla="*/ 40 h 46"/>
                    <a:gd name="T18" fmla="*/ 37 w 37"/>
                    <a:gd name="T19" fmla="*/ 46 h 46"/>
                    <a:gd name="T20" fmla="*/ 0 w 37"/>
                    <a:gd name="T21" fmla="*/ 46 h 46"/>
                    <a:gd name="T22" fmla="*/ 0 w 37"/>
                    <a:gd name="T23" fmla="*/ 40 h 46"/>
                    <a:gd name="T24" fmla="*/ 0 w 37"/>
                    <a:gd name="T25" fmla="*/ 0 h 46"/>
                    <a:gd name="T26" fmla="*/ 37 w 37"/>
                    <a:gd name="T27" fmla="*/ 0 h 46"/>
                    <a:gd name="T28" fmla="*/ 37 w 37"/>
                    <a:gd name="T29" fmla="*/ 6 h 46"/>
                    <a:gd name="T30" fmla="*/ 0 w 37"/>
                    <a:gd name="T31" fmla="*/ 6 h 46"/>
                    <a:gd name="T32" fmla="*/ 0 w 37"/>
                    <a:gd name="T33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46">
                      <a:moveTo>
                        <a:pt x="15" y="43"/>
                      </a:moveTo>
                      <a:lnTo>
                        <a:pt x="15" y="23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23"/>
                      </a:lnTo>
                      <a:lnTo>
                        <a:pt x="21" y="43"/>
                      </a:lnTo>
                      <a:lnTo>
                        <a:pt x="15" y="43"/>
                      </a:lnTo>
                      <a:close/>
                      <a:moveTo>
                        <a:pt x="0" y="40"/>
                      </a:moveTo>
                      <a:lnTo>
                        <a:pt x="37" y="40"/>
                      </a:lnTo>
                      <a:lnTo>
                        <a:pt x="37" y="46"/>
                      </a:lnTo>
                      <a:lnTo>
                        <a:pt x="0" y="46"/>
                      </a:lnTo>
                      <a:lnTo>
                        <a:pt x="0" y="40"/>
                      </a:lnTo>
                      <a:close/>
                      <a:moveTo>
                        <a:pt x="0" y="0"/>
                      </a:moveTo>
                      <a:lnTo>
                        <a:pt x="37" y="0"/>
                      </a:lnTo>
                      <a:lnTo>
                        <a:pt x="37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83"/>
                <p:cNvSpPr>
                  <a:spLocks noEditPoints="1"/>
                </p:cNvSpPr>
                <p:nvPr/>
              </p:nvSpPr>
              <p:spPr bwMode="auto">
                <a:xfrm>
                  <a:off x="4637764" y="3144954"/>
                  <a:ext cx="57150" cy="92075"/>
                </a:xfrm>
                <a:custGeom>
                  <a:avLst/>
                  <a:gdLst>
                    <a:gd name="T0" fmla="*/ 16 w 36"/>
                    <a:gd name="T1" fmla="*/ 55 h 58"/>
                    <a:gd name="T2" fmla="*/ 16 w 36"/>
                    <a:gd name="T3" fmla="*/ 29 h 58"/>
                    <a:gd name="T4" fmla="*/ 16 w 36"/>
                    <a:gd name="T5" fmla="*/ 3 h 58"/>
                    <a:gd name="T6" fmla="*/ 21 w 36"/>
                    <a:gd name="T7" fmla="*/ 3 h 58"/>
                    <a:gd name="T8" fmla="*/ 21 w 36"/>
                    <a:gd name="T9" fmla="*/ 29 h 58"/>
                    <a:gd name="T10" fmla="*/ 21 w 36"/>
                    <a:gd name="T11" fmla="*/ 55 h 58"/>
                    <a:gd name="T12" fmla="*/ 16 w 36"/>
                    <a:gd name="T13" fmla="*/ 55 h 58"/>
                    <a:gd name="T14" fmla="*/ 0 w 36"/>
                    <a:gd name="T15" fmla="*/ 52 h 58"/>
                    <a:gd name="T16" fmla="*/ 36 w 36"/>
                    <a:gd name="T17" fmla="*/ 52 h 58"/>
                    <a:gd name="T18" fmla="*/ 36 w 36"/>
                    <a:gd name="T19" fmla="*/ 58 h 58"/>
                    <a:gd name="T20" fmla="*/ 0 w 36"/>
                    <a:gd name="T21" fmla="*/ 58 h 58"/>
                    <a:gd name="T22" fmla="*/ 0 w 36"/>
                    <a:gd name="T23" fmla="*/ 52 h 58"/>
                    <a:gd name="T24" fmla="*/ 0 w 36"/>
                    <a:gd name="T25" fmla="*/ 0 h 58"/>
                    <a:gd name="T26" fmla="*/ 36 w 36"/>
                    <a:gd name="T27" fmla="*/ 0 h 58"/>
                    <a:gd name="T28" fmla="*/ 36 w 36"/>
                    <a:gd name="T29" fmla="*/ 6 h 58"/>
                    <a:gd name="T30" fmla="*/ 0 w 36"/>
                    <a:gd name="T31" fmla="*/ 6 h 58"/>
                    <a:gd name="T32" fmla="*/ 0 w 36"/>
                    <a:gd name="T3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58">
                      <a:moveTo>
                        <a:pt x="16" y="55"/>
                      </a:moveTo>
                      <a:lnTo>
                        <a:pt x="16" y="29"/>
                      </a:lnTo>
                      <a:lnTo>
                        <a:pt x="16" y="3"/>
                      </a:lnTo>
                      <a:lnTo>
                        <a:pt x="21" y="3"/>
                      </a:lnTo>
                      <a:lnTo>
                        <a:pt x="21" y="29"/>
                      </a:lnTo>
                      <a:lnTo>
                        <a:pt x="21" y="55"/>
                      </a:lnTo>
                      <a:lnTo>
                        <a:pt x="16" y="55"/>
                      </a:lnTo>
                      <a:close/>
                      <a:moveTo>
                        <a:pt x="0" y="52"/>
                      </a:moveTo>
                      <a:lnTo>
                        <a:pt x="36" y="52"/>
                      </a:lnTo>
                      <a:lnTo>
                        <a:pt x="36" y="58"/>
                      </a:lnTo>
                      <a:lnTo>
                        <a:pt x="0" y="58"/>
                      </a:lnTo>
                      <a:lnTo>
                        <a:pt x="0" y="52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4"/>
                <p:cNvSpPr>
                  <a:spLocks noEditPoints="1"/>
                </p:cNvSpPr>
                <p:nvPr/>
              </p:nvSpPr>
              <p:spPr bwMode="auto">
                <a:xfrm>
                  <a:off x="5007651" y="3079866"/>
                  <a:ext cx="57150" cy="117475"/>
                </a:xfrm>
                <a:custGeom>
                  <a:avLst/>
                  <a:gdLst>
                    <a:gd name="T0" fmla="*/ 15 w 36"/>
                    <a:gd name="T1" fmla="*/ 71 h 74"/>
                    <a:gd name="T2" fmla="*/ 15 w 36"/>
                    <a:gd name="T3" fmla="*/ 37 h 74"/>
                    <a:gd name="T4" fmla="*/ 15 w 36"/>
                    <a:gd name="T5" fmla="*/ 3 h 74"/>
                    <a:gd name="T6" fmla="*/ 21 w 36"/>
                    <a:gd name="T7" fmla="*/ 3 h 74"/>
                    <a:gd name="T8" fmla="*/ 21 w 36"/>
                    <a:gd name="T9" fmla="*/ 37 h 74"/>
                    <a:gd name="T10" fmla="*/ 21 w 36"/>
                    <a:gd name="T11" fmla="*/ 71 h 74"/>
                    <a:gd name="T12" fmla="*/ 15 w 36"/>
                    <a:gd name="T13" fmla="*/ 71 h 74"/>
                    <a:gd name="T14" fmla="*/ 0 w 36"/>
                    <a:gd name="T15" fmla="*/ 68 h 74"/>
                    <a:gd name="T16" fmla="*/ 36 w 36"/>
                    <a:gd name="T17" fmla="*/ 68 h 74"/>
                    <a:gd name="T18" fmla="*/ 36 w 36"/>
                    <a:gd name="T19" fmla="*/ 74 h 74"/>
                    <a:gd name="T20" fmla="*/ 0 w 36"/>
                    <a:gd name="T21" fmla="*/ 74 h 74"/>
                    <a:gd name="T22" fmla="*/ 0 w 36"/>
                    <a:gd name="T23" fmla="*/ 68 h 74"/>
                    <a:gd name="T24" fmla="*/ 0 w 36"/>
                    <a:gd name="T25" fmla="*/ 0 h 74"/>
                    <a:gd name="T26" fmla="*/ 36 w 36"/>
                    <a:gd name="T27" fmla="*/ 0 h 74"/>
                    <a:gd name="T28" fmla="*/ 36 w 36"/>
                    <a:gd name="T29" fmla="*/ 6 h 74"/>
                    <a:gd name="T30" fmla="*/ 0 w 36"/>
                    <a:gd name="T31" fmla="*/ 6 h 74"/>
                    <a:gd name="T32" fmla="*/ 0 w 36"/>
                    <a:gd name="T33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74">
                      <a:moveTo>
                        <a:pt x="15" y="71"/>
                      </a:moveTo>
                      <a:lnTo>
                        <a:pt x="15" y="37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37"/>
                      </a:lnTo>
                      <a:lnTo>
                        <a:pt x="21" y="71"/>
                      </a:lnTo>
                      <a:lnTo>
                        <a:pt x="15" y="71"/>
                      </a:lnTo>
                      <a:close/>
                      <a:moveTo>
                        <a:pt x="0" y="68"/>
                      </a:moveTo>
                      <a:lnTo>
                        <a:pt x="36" y="68"/>
                      </a:lnTo>
                      <a:lnTo>
                        <a:pt x="36" y="74"/>
                      </a:lnTo>
                      <a:lnTo>
                        <a:pt x="0" y="74"/>
                      </a:lnTo>
                      <a:lnTo>
                        <a:pt x="0" y="68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5"/>
                <p:cNvSpPr>
                  <a:spLocks noEditPoints="1"/>
                </p:cNvSpPr>
                <p:nvPr/>
              </p:nvSpPr>
              <p:spPr bwMode="auto">
                <a:xfrm>
                  <a:off x="5377539" y="2973504"/>
                  <a:ext cx="55563" cy="185737"/>
                </a:xfrm>
                <a:custGeom>
                  <a:avLst/>
                  <a:gdLst>
                    <a:gd name="T0" fmla="*/ 14 w 35"/>
                    <a:gd name="T1" fmla="*/ 114 h 117"/>
                    <a:gd name="T2" fmla="*/ 14 w 35"/>
                    <a:gd name="T3" fmla="*/ 58 h 117"/>
                    <a:gd name="T4" fmla="*/ 14 w 35"/>
                    <a:gd name="T5" fmla="*/ 2 h 117"/>
                    <a:gd name="T6" fmla="*/ 20 w 35"/>
                    <a:gd name="T7" fmla="*/ 2 h 117"/>
                    <a:gd name="T8" fmla="*/ 20 w 35"/>
                    <a:gd name="T9" fmla="*/ 58 h 117"/>
                    <a:gd name="T10" fmla="*/ 20 w 35"/>
                    <a:gd name="T11" fmla="*/ 114 h 117"/>
                    <a:gd name="T12" fmla="*/ 14 w 35"/>
                    <a:gd name="T13" fmla="*/ 114 h 117"/>
                    <a:gd name="T14" fmla="*/ 0 w 35"/>
                    <a:gd name="T15" fmla="*/ 111 h 117"/>
                    <a:gd name="T16" fmla="*/ 35 w 35"/>
                    <a:gd name="T17" fmla="*/ 111 h 117"/>
                    <a:gd name="T18" fmla="*/ 35 w 35"/>
                    <a:gd name="T19" fmla="*/ 117 h 117"/>
                    <a:gd name="T20" fmla="*/ 0 w 35"/>
                    <a:gd name="T21" fmla="*/ 117 h 117"/>
                    <a:gd name="T22" fmla="*/ 0 w 35"/>
                    <a:gd name="T23" fmla="*/ 111 h 117"/>
                    <a:gd name="T24" fmla="*/ 0 w 35"/>
                    <a:gd name="T25" fmla="*/ 0 h 117"/>
                    <a:gd name="T26" fmla="*/ 35 w 35"/>
                    <a:gd name="T27" fmla="*/ 0 h 117"/>
                    <a:gd name="T28" fmla="*/ 35 w 35"/>
                    <a:gd name="T29" fmla="*/ 5 h 117"/>
                    <a:gd name="T30" fmla="*/ 0 w 35"/>
                    <a:gd name="T31" fmla="*/ 5 h 117"/>
                    <a:gd name="T32" fmla="*/ 0 w 35"/>
                    <a:gd name="T33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" h="117">
                      <a:moveTo>
                        <a:pt x="14" y="114"/>
                      </a:moveTo>
                      <a:lnTo>
                        <a:pt x="14" y="58"/>
                      </a:lnTo>
                      <a:lnTo>
                        <a:pt x="14" y="2"/>
                      </a:lnTo>
                      <a:lnTo>
                        <a:pt x="20" y="2"/>
                      </a:lnTo>
                      <a:lnTo>
                        <a:pt x="20" y="58"/>
                      </a:lnTo>
                      <a:lnTo>
                        <a:pt x="20" y="114"/>
                      </a:lnTo>
                      <a:lnTo>
                        <a:pt x="14" y="114"/>
                      </a:lnTo>
                      <a:close/>
                      <a:moveTo>
                        <a:pt x="0" y="111"/>
                      </a:moveTo>
                      <a:lnTo>
                        <a:pt x="35" y="111"/>
                      </a:lnTo>
                      <a:lnTo>
                        <a:pt x="35" y="117"/>
                      </a:lnTo>
                      <a:lnTo>
                        <a:pt x="0" y="117"/>
                      </a:lnTo>
                      <a:lnTo>
                        <a:pt x="0" y="111"/>
                      </a:lnTo>
                      <a:close/>
                      <a:moveTo>
                        <a:pt x="0" y="0"/>
                      </a:moveTo>
                      <a:lnTo>
                        <a:pt x="35" y="0"/>
                      </a:lnTo>
                      <a:lnTo>
                        <a:pt x="3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86"/>
                <p:cNvSpPr>
                  <a:spLocks noEditPoints="1"/>
                </p:cNvSpPr>
                <p:nvPr/>
              </p:nvSpPr>
              <p:spPr bwMode="auto">
                <a:xfrm>
                  <a:off x="5745839" y="2784591"/>
                  <a:ext cx="57150" cy="306387"/>
                </a:xfrm>
                <a:custGeom>
                  <a:avLst/>
                  <a:gdLst>
                    <a:gd name="T0" fmla="*/ 16 w 36"/>
                    <a:gd name="T1" fmla="*/ 190 h 193"/>
                    <a:gd name="T2" fmla="*/ 16 w 36"/>
                    <a:gd name="T3" fmla="*/ 96 h 193"/>
                    <a:gd name="T4" fmla="*/ 16 w 36"/>
                    <a:gd name="T5" fmla="*/ 2 h 193"/>
                    <a:gd name="T6" fmla="*/ 21 w 36"/>
                    <a:gd name="T7" fmla="*/ 2 h 193"/>
                    <a:gd name="T8" fmla="*/ 21 w 36"/>
                    <a:gd name="T9" fmla="*/ 96 h 193"/>
                    <a:gd name="T10" fmla="*/ 21 w 36"/>
                    <a:gd name="T11" fmla="*/ 190 h 193"/>
                    <a:gd name="T12" fmla="*/ 16 w 36"/>
                    <a:gd name="T13" fmla="*/ 190 h 193"/>
                    <a:gd name="T14" fmla="*/ 0 w 36"/>
                    <a:gd name="T15" fmla="*/ 187 h 193"/>
                    <a:gd name="T16" fmla="*/ 36 w 36"/>
                    <a:gd name="T17" fmla="*/ 187 h 193"/>
                    <a:gd name="T18" fmla="*/ 36 w 36"/>
                    <a:gd name="T19" fmla="*/ 193 h 193"/>
                    <a:gd name="T20" fmla="*/ 0 w 36"/>
                    <a:gd name="T21" fmla="*/ 193 h 193"/>
                    <a:gd name="T22" fmla="*/ 0 w 36"/>
                    <a:gd name="T23" fmla="*/ 187 h 193"/>
                    <a:gd name="T24" fmla="*/ 0 w 36"/>
                    <a:gd name="T25" fmla="*/ 0 h 193"/>
                    <a:gd name="T26" fmla="*/ 36 w 36"/>
                    <a:gd name="T27" fmla="*/ 0 h 193"/>
                    <a:gd name="T28" fmla="*/ 36 w 36"/>
                    <a:gd name="T29" fmla="*/ 5 h 193"/>
                    <a:gd name="T30" fmla="*/ 0 w 36"/>
                    <a:gd name="T31" fmla="*/ 5 h 193"/>
                    <a:gd name="T32" fmla="*/ 0 w 36"/>
                    <a:gd name="T33" fmla="*/ 0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193">
                      <a:moveTo>
                        <a:pt x="16" y="190"/>
                      </a:moveTo>
                      <a:lnTo>
                        <a:pt x="16" y="96"/>
                      </a:lnTo>
                      <a:lnTo>
                        <a:pt x="16" y="2"/>
                      </a:lnTo>
                      <a:lnTo>
                        <a:pt x="21" y="2"/>
                      </a:lnTo>
                      <a:lnTo>
                        <a:pt x="21" y="96"/>
                      </a:lnTo>
                      <a:lnTo>
                        <a:pt x="21" y="190"/>
                      </a:lnTo>
                      <a:lnTo>
                        <a:pt x="16" y="190"/>
                      </a:lnTo>
                      <a:close/>
                      <a:moveTo>
                        <a:pt x="0" y="187"/>
                      </a:moveTo>
                      <a:lnTo>
                        <a:pt x="36" y="187"/>
                      </a:lnTo>
                      <a:lnTo>
                        <a:pt x="36" y="193"/>
                      </a:lnTo>
                      <a:lnTo>
                        <a:pt x="0" y="193"/>
                      </a:lnTo>
                      <a:lnTo>
                        <a:pt x="0" y="187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Rectangle 87"/>
                <p:cNvSpPr>
                  <a:spLocks noChangeArrowheads="1"/>
                </p:cNvSpPr>
                <p:nvPr/>
              </p:nvSpPr>
              <p:spPr bwMode="auto">
                <a:xfrm>
                  <a:off x="3159801" y="3354504"/>
                  <a:ext cx="58738" cy="7937"/>
                </a:xfrm>
                <a:prstGeom prst="rect">
                  <a:avLst/>
                </a:pr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Rectangle 88"/>
                <p:cNvSpPr>
                  <a:spLocks noChangeArrowheads="1"/>
                </p:cNvSpPr>
                <p:nvPr/>
              </p:nvSpPr>
              <p:spPr bwMode="auto">
                <a:xfrm>
                  <a:off x="3529689" y="3332279"/>
                  <a:ext cx="57150" cy="9525"/>
                </a:xfrm>
                <a:prstGeom prst="rect">
                  <a:avLst/>
                </a:pr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89"/>
                <p:cNvSpPr>
                  <a:spLocks noEditPoints="1"/>
                </p:cNvSpPr>
                <p:nvPr/>
              </p:nvSpPr>
              <p:spPr bwMode="auto">
                <a:xfrm>
                  <a:off x="3899576" y="3294179"/>
                  <a:ext cx="55563" cy="44450"/>
                </a:xfrm>
                <a:custGeom>
                  <a:avLst/>
                  <a:gdLst>
                    <a:gd name="T0" fmla="*/ 15 w 35"/>
                    <a:gd name="T1" fmla="*/ 25 h 28"/>
                    <a:gd name="T2" fmla="*/ 15 w 35"/>
                    <a:gd name="T3" fmla="*/ 15 h 28"/>
                    <a:gd name="T4" fmla="*/ 15 w 35"/>
                    <a:gd name="T5" fmla="*/ 3 h 28"/>
                    <a:gd name="T6" fmla="*/ 21 w 35"/>
                    <a:gd name="T7" fmla="*/ 3 h 28"/>
                    <a:gd name="T8" fmla="*/ 21 w 35"/>
                    <a:gd name="T9" fmla="*/ 15 h 28"/>
                    <a:gd name="T10" fmla="*/ 21 w 35"/>
                    <a:gd name="T11" fmla="*/ 25 h 28"/>
                    <a:gd name="T12" fmla="*/ 15 w 35"/>
                    <a:gd name="T13" fmla="*/ 25 h 28"/>
                    <a:gd name="T14" fmla="*/ 0 w 35"/>
                    <a:gd name="T15" fmla="*/ 22 h 28"/>
                    <a:gd name="T16" fmla="*/ 35 w 35"/>
                    <a:gd name="T17" fmla="*/ 22 h 28"/>
                    <a:gd name="T18" fmla="*/ 35 w 35"/>
                    <a:gd name="T19" fmla="*/ 28 h 28"/>
                    <a:gd name="T20" fmla="*/ 0 w 35"/>
                    <a:gd name="T21" fmla="*/ 28 h 28"/>
                    <a:gd name="T22" fmla="*/ 0 w 35"/>
                    <a:gd name="T23" fmla="*/ 22 h 28"/>
                    <a:gd name="T24" fmla="*/ 0 w 35"/>
                    <a:gd name="T25" fmla="*/ 0 h 28"/>
                    <a:gd name="T26" fmla="*/ 35 w 35"/>
                    <a:gd name="T27" fmla="*/ 0 h 28"/>
                    <a:gd name="T28" fmla="*/ 35 w 35"/>
                    <a:gd name="T29" fmla="*/ 6 h 28"/>
                    <a:gd name="T30" fmla="*/ 0 w 35"/>
                    <a:gd name="T31" fmla="*/ 6 h 28"/>
                    <a:gd name="T32" fmla="*/ 0 w 35"/>
                    <a:gd name="T33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" h="28">
                      <a:moveTo>
                        <a:pt x="15" y="25"/>
                      </a:moveTo>
                      <a:lnTo>
                        <a:pt x="15" y="15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15"/>
                      </a:lnTo>
                      <a:lnTo>
                        <a:pt x="21" y="25"/>
                      </a:lnTo>
                      <a:lnTo>
                        <a:pt x="15" y="25"/>
                      </a:lnTo>
                      <a:close/>
                      <a:moveTo>
                        <a:pt x="0" y="22"/>
                      </a:moveTo>
                      <a:lnTo>
                        <a:pt x="35" y="22"/>
                      </a:lnTo>
                      <a:lnTo>
                        <a:pt x="35" y="28"/>
                      </a:lnTo>
                      <a:lnTo>
                        <a:pt x="0" y="28"/>
                      </a:lnTo>
                      <a:lnTo>
                        <a:pt x="0" y="22"/>
                      </a:lnTo>
                      <a:close/>
                      <a:moveTo>
                        <a:pt x="0" y="0"/>
                      </a:moveTo>
                      <a:lnTo>
                        <a:pt x="35" y="0"/>
                      </a:lnTo>
                      <a:lnTo>
                        <a:pt x="35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90"/>
                <p:cNvSpPr>
                  <a:spLocks noEditPoints="1"/>
                </p:cNvSpPr>
                <p:nvPr/>
              </p:nvSpPr>
              <p:spPr bwMode="auto">
                <a:xfrm>
                  <a:off x="4267876" y="3248141"/>
                  <a:ext cx="58738" cy="73025"/>
                </a:xfrm>
                <a:custGeom>
                  <a:avLst/>
                  <a:gdLst>
                    <a:gd name="T0" fmla="*/ 15 w 37"/>
                    <a:gd name="T1" fmla="*/ 44 h 46"/>
                    <a:gd name="T2" fmla="*/ 15 w 37"/>
                    <a:gd name="T3" fmla="*/ 23 h 46"/>
                    <a:gd name="T4" fmla="*/ 15 w 37"/>
                    <a:gd name="T5" fmla="*/ 3 h 46"/>
                    <a:gd name="T6" fmla="*/ 21 w 37"/>
                    <a:gd name="T7" fmla="*/ 3 h 46"/>
                    <a:gd name="T8" fmla="*/ 21 w 37"/>
                    <a:gd name="T9" fmla="*/ 23 h 46"/>
                    <a:gd name="T10" fmla="*/ 21 w 37"/>
                    <a:gd name="T11" fmla="*/ 44 h 46"/>
                    <a:gd name="T12" fmla="*/ 15 w 37"/>
                    <a:gd name="T13" fmla="*/ 44 h 46"/>
                    <a:gd name="T14" fmla="*/ 0 w 37"/>
                    <a:gd name="T15" fmla="*/ 41 h 46"/>
                    <a:gd name="T16" fmla="*/ 37 w 37"/>
                    <a:gd name="T17" fmla="*/ 41 h 46"/>
                    <a:gd name="T18" fmla="*/ 37 w 37"/>
                    <a:gd name="T19" fmla="*/ 46 h 46"/>
                    <a:gd name="T20" fmla="*/ 0 w 37"/>
                    <a:gd name="T21" fmla="*/ 46 h 46"/>
                    <a:gd name="T22" fmla="*/ 0 w 37"/>
                    <a:gd name="T23" fmla="*/ 41 h 46"/>
                    <a:gd name="T24" fmla="*/ 0 w 37"/>
                    <a:gd name="T25" fmla="*/ 0 h 46"/>
                    <a:gd name="T26" fmla="*/ 37 w 37"/>
                    <a:gd name="T27" fmla="*/ 0 h 46"/>
                    <a:gd name="T28" fmla="*/ 37 w 37"/>
                    <a:gd name="T29" fmla="*/ 6 h 46"/>
                    <a:gd name="T30" fmla="*/ 0 w 37"/>
                    <a:gd name="T31" fmla="*/ 6 h 46"/>
                    <a:gd name="T32" fmla="*/ 0 w 37"/>
                    <a:gd name="T33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46">
                      <a:moveTo>
                        <a:pt x="15" y="44"/>
                      </a:moveTo>
                      <a:lnTo>
                        <a:pt x="15" y="23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23"/>
                      </a:lnTo>
                      <a:lnTo>
                        <a:pt x="21" y="44"/>
                      </a:lnTo>
                      <a:lnTo>
                        <a:pt x="15" y="44"/>
                      </a:lnTo>
                      <a:close/>
                      <a:moveTo>
                        <a:pt x="0" y="41"/>
                      </a:moveTo>
                      <a:lnTo>
                        <a:pt x="37" y="41"/>
                      </a:lnTo>
                      <a:lnTo>
                        <a:pt x="37" y="46"/>
                      </a:lnTo>
                      <a:lnTo>
                        <a:pt x="0" y="46"/>
                      </a:lnTo>
                      <a:lnTo>
                        <a:pt x="0" y="41"/>
                      </a:lnTo>
                      <a:close/>
                      <a:moveTo>
                        <a:pt x="0" y="0"/>
                      </a:moveTo>
                      <a:lnTo>
                        <a:pt x="37" y="0"/>
                      </a:lnTo>
                      <a:lnTo>
                        <a:pt x="37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91"/>
                <p:cNvSpPr>
                  <a:spLocks noEditPoints="1"/>
                </p:cNvSpPr>
                <p:nvPr/>
              </p:nvSpPr>
              <p:spPr bwMode="auto">
                <a:xfrm>
                  <a:off x="4637764" y="3217979"/>
                  <a:ext cx="57150" cy="14287"/>
                </a:xfrm>
                <a:custGeom>
                  <a:avLst/>
                  <a:gdLst>
                    <a:gd name="T0" fmla="*/ 16 w 36"/>
                    <a:gd name="T1" fmla="*/ 6 h 9"/>
                    <a:gd name="T2" fmla="*/ 16 w 36"/>
                    <a:gd name="T3" fmla="*/ 5 h 9"/>
                    <a:gd name="T4" fmla="*/ 16 w 36"/>
                    <a:gd name="T5" fmla="*/ 3 h 9"/>
                    <a:gd name="T6" fmla="*/ 21 w 36"/>
                    <a:gd name="T7" fmla="*/ 3 h 9"/>
                    <a:gd name="T8" fmla="*/ 21 w 36"/>
                    <a:gd name="T9" fmla="*/ 5 h 9"/>
                    <a:gd name="T10" fmla="*/ 21 w 36"/>
                    <a:gd name="T11" fmla="*/ 6 h 9"/>
                    <a:gd name="T12" fmla="*/ 16 w 36"/>
                    <a:gd name="T13" fmla="*/ 6 h 9"/>
                    <a:gd name="T14" fmla="*/ 0 w 36"/>
                    <a:gd name="T15" fmla="*/ 3 h 9"/>
                    <a:gd name="T16" fmla="*/ 36 w 36"/>
                    <a:gd name="T17" fmla="*/ 3 h 9"/>
                    <a:gd name="T18" fmla="*/ 36 w 36"/>
                    <a:gd name="T19" fmla="*/ 9 h 9"/>
                    <a:gd name="T20" fmla="*/ 0 w 36"/>
                    <a:gd name="T21" fmla="*/ 9 h 9"/>
                    <a:gd name="T22" fmla="*/ 0 w 36"/>
                    <a:gd name="T23" fmla="*/ 3 h 9"/>
                    <a:gd name="T24" fmla="*/ 0 w 36"/>
                    <a:gd name="T25" fmla="*/ 0 h 9"/>
                    <a:gd name="T26" fmla="*/ 36 w 36"/>
                    <a:gd name="T27" fmla="*/ 0 h 9"/>
                    <a:gd name="T28" fmla="*/ 36 w 36"/>
                    <a:gd name="T29" fmla="*/ 6 h 9"/>
                    <a:gd name="T30" fmla="*/ 0 w 36"/>
                    <a:gd name="T31" fmla="*/ 6 h 9"/>
                    <a:gd name="T32" fmla="*/ 0 w 36"/>
                    <a:gd name="T3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9">
                      <a:moveTo>
                        <a:pt x="16" y="6"/>
                      </a:moveTo>
                      <a:lnTo>
                        <a:pt x="16" y="5"/>
                      </a:lnTo>
                      <a:lnTo>
                        <a:pt x="16" y="3"/>
                      </a:lnTo>
                      <a:lnTo>
                        <a:pt x="21" y="3"/>
                      </a:lnTo>
                      <a:lnTo>
                        <a:pt x="21" y="5"/>
                      </a:lnTo>
                      <a:lnTo>
                        <a:pt x="21" y="6"/>
                      </a:lnTo>
                      <a:lnTo>
                        <a:pt x="16" y="6"/>
                      </a:lnTo>
                      <a:close/>
                      <a:moveTo>
                        <a:pt x="0" y="3"/>
                      </a:moveTo>
                      <a:lnTo>
                        <a:pt x="36" y="3"/>
                      </a:lnTo>
                      <a:lnTo>
                        <a:pt x="36" y="9"/>
                      </a:lnTo>
                      <a:lnTo>
                        <a:pt x="0" y="9"/>
                      </a:lnTo>
                      <a:lnTo>
                        <a:pt x="0" y="3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31"/>
                <p:cNvSpPr>
                  <a:spLocks noEditPoints="1"/>
                </p:cNvSpPr>
                <p:nvPr/>
              </p:nvSpPr>
              <p:spPr bwMode="auto">
                <a:xfrm>
                  <a:off x="5007651" y="3041766"/>
                  <a:ext cx="57150" cy="49212"/>
                </a:xfrm>
                <a:custGeom>
                  <a:avLst/>
                  <a:gdLst>
                    <a:gd name="T0" fmla="*/ 15 w 36"/>
                    <a:gd name="T1" fmla="*/ 28 h 31"/>
                    <a:gd name="T2" fmla="*/ 15 w 36"/>
                    <a:gd name="T3" fmla="*/ 15 h 31"/>
                    <a:gd name="T4" fmla="*/ 15 w 36"/>
                    <a:gd name="T5" fmla="*/ 3 h 31"/>
                    <a:gd name="T6" fmla="*/ 21 w 36"/>
                    <a:gd name="T7" fmla="*/ 3 h 31"/>
                    <a:gd name="T8" fmla="*/ 21 w 36"/>
                    <a:gd name="T9" fmla="*/ 15 h 31"/>
                    <a:gd name="T10" fmla="*/ 21 w 36"/>
                    <a:gd name="T11" fmla="*/ 28 h 31"/>
                    <a:gd name="T12" fmla="*/ 15 w 36"/>
                    <a:gd name="T13" fmla="*/ 28 h 31"/>
                    <a:gd name="T14" fmla="*/ 0 w 36"/>
                    <a:gd name="T15" fmla="*/ 25 h 31"/>
                    <a:gd name="T16" fmla="*/ 36 w 36"/>
                    <a:gd name="T17" fmla="*/ 25 h 31"/>
                    <a:gd name="T18" fmla="*/ 36 w 36"/>
                    <a:gd name="T19" fmla="*/ 31 h 31"/>
                    <a:gd name="T20" fmla="*/ 0 w 36"/>
                    <a:gd name="T21" fmla="*/ 31 h 31"/>
                    <a:gd name="T22" fmla="*/ 0 w 36"/>
                    <a:gd name="T23" fmla="*/ 25 h 31"/>
                    <a:gd name="T24" fmla="*/ 0 w 36"/>
                    <a:gd name="T25" fmla="*/ 0 h 31"/>
                    <a:gd name="T26" fmla="*/ 36 w 36"/>
                    <a:gd name="T27" fmla="*/ 0 h 31"/>
                    <a:gd name="T28" fmla="*/ 36 w 36"/>
                    <a:gd name="T29" fmla="*/ 6 h 31"/>
                    <a:gd name="T30" fmla="*/ 0 w 36"/>
                    <a:gd name="T31" fmla="*/ 6 h 31"/>
                    <a:gd name="T32" fmla="*/ 0 w 36"/>
                    <a:gd name="T3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31">
                      <a:moveTo>
                        <a:pt x="15" y="28"/>
                      </a:moveTo>
                      <a:lnTo>
                        <a:pt x="15" y="15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15"/>
                      </a:lnTo>
                      <a:lnTo>
                        <a:pt x="21" y="28"/>
                      </a:lnTo>
                      <a:lnTo>
                        <a:pt x="15" y="28"/>
                      </a:lnTo>
                      <a:close/>
                      <a:moveTo>
                        <a:pt x="0" y="25"/>
                      </a:moveTo>
                      <a:lnTo>
                        <a:pt x="36" y="25"/>
                      </a:lnTo>
                      <a:lnTo>
                        <a:pt x="36" y="31"/>
                      </a:lnTo>
                      <a:lnTo>
                        <a:pt x="0" y="31"/>
                      </a:lnTo>
                      <a:lnTo>
                        <a:pt x="0" y="25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32"/>
                <p:cNvSpPr>
                  <a:spLocks noEditPoints="1"/>
                </p:cNvSpPr>
                <p:nvPr/>
              </p:nvSpPr>
              <p:spPr bwMode="auto">
                <a:xfrm>
                  <a:off x="5377539" y="2843329"/>
                  <a:ext cx="55563" cy="136525"/>
                </a:xfrm>
                <a:custGeom>
                  <a:avLst/>
                  <a:gdLst>
                    <a:gd name="T0" fmla="*/ 14 w 35"/>
                    <a:gd name="T1" fmla="*/ 84 h 86"/>
                    <a:gd name="T2" fmla="*/ 14 w 35"/>
                    <a:gd name="T3" fmla="*/ 43 h 86"/>
                    <a:gd name="T4" fmla="*/ 14 w 35"/>
                    <a:gd name="T5" fmla="*/ 3 h 86"/>
                    <a:gd name="T6" fmla="*/ 20 w 35"/>
                    <a:gd name="T7" fmla="*/ 3 h 86"/>
                    <a:gd name="T8" fmla="*/ 20 w 35"/>
                    <a:gd name="T9" fmla="*/ 43 h 86"/>
                    <a:gd name="T10" fmla="*/ 20 w 35"/>
                    <a:gd name="T11" fmla="*/ 84 h 86"/>
                    <a:gd name="T12" fmla="*/ 14 w 35"/>
                    <a:gd name="T13" fmla="*/ 84 h 86"/>
                    <a:gd name="T14" fmla="*/ 0 w 35"/>
                    <a:gd name="T15" fmla="*/ 81 h 86"/>
                    <a:gd name="T16" fmla="*/ 35 w 35"/>
                    <a:gd name="T17" fmla="*/ 81 h 86"/>
                    <a:gd name="T18" fmla="*/ 35 w 35"/>
                    <a:gd name="T19" fmla="*/ 86 h 86"/>
                    <a:gd name="T20" fmla="*/ 0 w 35"/>
                    <a:gd name="T21" fmla="*/ 86 h 86"/>
                    <a:gd name="T22" fmla="*/ 0 w 35"/>
                    <a:gd name="T23" fmla="*/ 81 h 86"/>
                    <a:gd name="T24" fmla="*/ 0 w 35"/>
                    <a:gd name="T25" fmla="*/ 0 h 86"/>
                    <a:gd name="T26" fmla="*/ 35 w 35"/>
                    <a:gd name="T27" fmla="*/ 0 h 86"/>
                    <a:gd name="T28" fmla="*/ 35 w 35"/>
                    <a:gd name="T29" fmla="*/ 6 h 86"/>
                    <a:gd name="T30" fmla="*/ 0 w 35"/>
                    <a:gd name="T31" fmla="*/ 6 h 86"/>
                    <a:gd name="T32" fmla="*/ 0 w 35"/>
                    <a:gd name="T33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" h="86">
                      <a:moveTo>
                        <a:pt x="14" y="84"/>
                      </a:moveTo>
                      <a:lnTo>
                        <a:pt x="14" y="43"/>
                      </a:lnTo>
                      <a:lnTo>
                        <a:pt x="14" y="3"/>
                      </a:lnTo>
                      <a:lnTo>
                        <a:pt x="20" y="3"/>
                      </a:lnTo>
                      <a:lnTo>
                        <a:pt x="20" y="43"/>
                      </a:lnTo>
                      <a:lnTo>
                        <a:pt x="20" y="84"/>
                      </a:lnTo>
                      <a:lnTo>
                        <a:pt x="14" y="84"/>
                      </a:lnTo>
                      <a:close/>
                      <a:moveTo>
                        <a:pt x="0" y="81"/>
                      </a:moveTo>
                      <a:lnTo>
                        <a:pt x="35" y="81"/>
                      </a:lnTo>
                      <a:lnTo>
                        <a:pt x="35" y="86"/>
                      </a:lnTo>
                      <a:lnTo>
                        <a:pt x="0" y="86"/>
                      </a:lnTo>
                      <a:lnTo>
                        <a:pt x="0" y="81"/>
                      </a:lnTo>
                      <a:close/>
                      <a:moveTo>
                        <a:pt x="0" y="0"/>
                      </a:moveTo>
                      <a:lnTo>
                        <a:pt x="35" y="0"/>
                      </a:lnTo>
                      <a:lnTo>
                        <a:pt x="35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33"/>
                <p:cNvSpPr>
                  <a:spLocks noEditPoints="1"/>
                </p:cNvSpPr>
                <p:nvPr/>
              </p:nvSpPr>
              <p:spPr bwMode="auto">
                <a:xfrm>
                  <a:off x="5745839" y="2692516"/>
                  <a:ext cx="57150" cy="165100"/>
                </a:xfrm>
                <a:custGeom>
                  <a:avLst/>
                  <a:gdLst>
                    <a:gd name="T0" fmla="*/ 16 w 36"/>
                    <a:gd name="T1" fmla="*/ 101 h 104"/>
                    <a:gd name="T2" fmla="*/ 16 w 36"/>
                    <a:gd name="T3" fmla="*/ 52 h 104"/>
                    <a:gd name="T4" fmla="*/ 16 w 36"/>
                    <a:gd name="T5" fmla="*/ 3 h 104"/>
                    <a:gd name="T6" fmla="*/ 21 w 36"/>
                    <a:gd name="T7" fmla="*/ 3 h 104"/>
                    <a:gd name="T8" fmla="*/ 21 w 36"/>
                    <a:gd name="T9" fmla="*/ 52 h 104"/>
                    <a:gd name="T10" fmla="*/ 21 w 36"/>
                    <a:gd name="T11" fmla="*/ 101 h 104"/>
                    <a:gd name="T12" fmla="*/ 16 w 36"/>
                    <a:gd name="T13" fmla="*/ 101 h 104"/>
                    <a:gd name="T14" fmla="*/ 0 w 36"/>
                    <a:gd name="T15" fmla="*/ 98 h 104"/>
                    <a:gd name="T16" fmla="*/ 36 w 36"/>
                    <a:gd name="T17" fmla="*/ 98 h 104"/>
                    <a:gd name="T18" fmla="*/ 36 w 36"/>
                    <a:gd name="T19" fmla="*/ 104 h 104"/>
                    <a:gd name="T20" fmla="*/ 0 w 36"/>
                    <a:gd name="T21" fmla="*/ 104 h 104"/>
                    <a:gd name="T22" fmla="*/ 0 w 36"/>
                    <a:gd name="T23" fmla="*/ 98 h 104"/>
                    <a:gd name="T24" fmla="*/ 0 w 36"/>
                    <a:gd name="T25" fmla="*/ 0 h 104"/>
                    <a:gd name="T26" fmla="*/ 36 w 36"/>
                    <a:gd name="T27" fmla="*/ 0 h 104"/>
                    <a:gd name="T28" fmla="*/ 36 w 36"/>
                    <a:gd name="T29" fmla="*/ 6 h 104"/>
                    <a:gd name="T30" fmla="*/ 0 w 36"/>
                    <a:gd name="T31" fmla="*/ 6 h 104"/>
                    <a:gd name="T32" fmla="*/ 0 w 36"/>
                    <a:gd name="T33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104">
                      <a:moveTo>
                        <a:pt x="16" y="101"/>
                      </a:moveTo>
                      <a:lnTo>
                        <a:pt x="16" y="52"/>
                      </a:lnTo>
                      <a:lnTo>
                        <a:pt x="16" y="3"/>
                      </a:lnTo>
                      <a:lnTo>
                        <a:pt x="21" y="3"/>
                      </a:lnTo>
                      <a:lnTo>
                        <a:pt x="21" y="52"/>
                      </a:lnTo>
                      <a:lnTo>
                        <a:pt x="21" y="101"/>
                      </a:lnTo>
                      <a:lnTo>
                        <a:pt x="16" y="101"/>
                      </a:lnTo>
                      <a:close/>
                      <a:moveTo>
                        <a:pt x="0" y="98"/>
                      </a:moveTo>
                      <a:lnTo>
                        <a:pt x="36" y="98"/>
                      </a:lnTo>
                      <a:lnTo>
                        <a:pt x="36" y="104"/>
                      </a:lnTo>
                      <a:lnTo>
                        <a:pt x="0" y="104"/>
                      </a:lnTo>
                      <a:lnTo>
                        <a:pt x="0" y="98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Rectangle 34"/>
                <p:cNvSpPr>
                  <a:spLocks noChangeArrowheads="1"/>
                </p:cNvSpPr>
                <p:nvPr/>
              </p:nvSpPr>
              <p:spPr bwMode="auto">
                <a:xfrm>
                  <a:off x="3159801" y="3354504"/>
                  <a:ext cx="58738" cy="7937"/>
                </a:xfrm>
                <a:prstGeom prst="rect">
                  <a:avLst/>
                </a:pr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Rectangle 35"/>
                <p:cNvSpPr>
                  <a:spLocks noChangeArrowheads="1"/>
                </p:cNvSpPr>
                <p:nvPr/>
              </p:nvSpPr>
              <p:spPr bwMode="auto">
                <a:xfrm>
                  <a:off x="3529689" y="3332279"/>
                  <a:ext cx="57150" cy="9525"/>
                </a:xfrm>
                <a:prstGeom prst="rect">
                  <a:avLst/>
                </a:pr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36"/>
                <p:cNvSpPr>
                  <a:spLocks noEditPoints="1"/>
                </p:cNvSpPr>
                <p:nvPr/>
              </p:nvSpPr>
              <p:spPr bwMode="auto">
                <a:xfrm>
                  <a:off x="3899576" y="3292591"/>
                  <a:ext cx="55563" cy="52387"/>
                </a:xfrm>
                <a:custGeom>
                  <a:avLst/>
                  <a:gdLst>
                    <a:gd name="T0" fmla="*/ 15 w 35"/>
                    <a:gd name="T1" fmla="*/ 30 h 33"/>
                    <a:gd name="T2" fmla="*/ 15 w 35"/>
                    <a:gd name="T3" fmla="*/ 17 h 33"/>
                    <a:gd name="T4" fmla="*/ 15 w 35"/>
                    <a:gd name="T5" fmla="*/ 3 h 33"/>
                    <a:gd name="T6" fmla="*/ 21 w 35"/>
                    <a:gd name="T7" fmla="*/ 3 h 33"/>
                    <a:gd name="T8" fmla="*/ 21 w 35"/>
                    <a:gd name="T9" fmla="*/ 17 h 33"/>
                    <a:gd name="T10" fmla="*/ 21 w 35"/>
                    <a:gd name="T11" fmla="*/ 30 h 33"/>
                    <a:gd name="T12" fmla="*/ 15 w 35"/>
                    <a:gd name="T13" fmla="*/ 30 h 33"/>
                    <a:gd name="T14" fmla="*/ 0 w 35"/>
                    <a:gd name="T15" fmla="*/ 27 h 33"/>
                    <a:gd name="T16" fmla="*/ 35 w 35"/>
                    <a:gd name="T17" fmla="*/ 27 h 33"/>
                    <a:gd name="T18" fmla="*/ 35 w 35"/>
                    <a:gd name="T19" fmla="*/ 33 h 33"/>
                    <a:gd name="T20" fmla="*/ 0 w 35"/>
                    <a:gd name="T21" fmla="*/ 33 h 33"/>
                    <a:gd name="T22" fmla="*/ 0 w 35"/>
                    <a:gd name="T23" fmla="*/ 27 h 33"/>
                    <a:gd name="T24" fmla="*/ 0 w 35"/>
                    <a:gd name="T25" fmla="*/ 0 h 33"/>
                    <a:gd name="T26" fmla="*/ 35 w 35"/>
                    <a:gd name="T27" fmla="*/ 0 h 33"/>
                    <a:gd name="T28" fmla="*/ 35 w 35"/>
                    <a:gd name="T29" fmla="*/ 6 h 33"/>
                    <a:gd name="T30" fmla="*/ 0 w 35"/>
                    <a:gd name="T31" fmla="*/ 6 h 33"/>
                    <a:gd name="T32" fmla="*/ 0 w 35"/>
                    <a:gd name="T3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" h="33">
                      <a:moveTo>
                        <a:pt x="15" y="30"/>
                      </a:moveTo>
                      <a:lnTo>
                        <a:pt x="15" y="17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17"/>
                      </a:lnTo>
                      <a:lnTo>
                        <a:pt x="21" y="30"/>
                      </a:lnTo>
                      <a:lnTo>
                        <a:pt x="15" y="30"/>
                      </a:lnTo>
                      <a:close/>
                      <a:moveTo>
                        <a:pt x="0" y="27"/>
                      </a:moveTo>
                      <a:lnTo>
                        <a:pt x="35" y="27"/>
                      </a:lnTo>
                      <a:lnTo>
                        <a:pt x="35" y="33"/>
                      </a:lnTo>
                      <a:lnTo>
                        <a:pt x="0" y="33"/>
                      </a:lnTo>
                      <a:lnTo>
                        <a:pt x="0" y="27"/>
                      </a:lnTo>
                      <a:close/>
                      <a:moveTo>
                        <a:pt x="0" y="0"/>
                      </a:moveTo>
                      <a:lnTo>
                        <a:pt x="35" y="0"/>
                      </a:lnTo>
                      <a:lnTo>
                        <a:pt x="35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37"/>
                <p:cNvSpPr>
                  <a:spLocks noEditPoints="1"/>
                </p:cNvSpPr>
                <p:nvPr/>
              </p:nvSpPr>
              <p:spPr bwMode="auto">
                <a:xfrm>
                  <a:off x="4267876" y="3224329"/>
                  <a:ext cx="58738" cy="96837"/>
                </a:xfrm>
                <a:custGeom>
                  <a:avLst/>
                  <a:gdLst>
                    <a:gd name="T0" fmla="*/ 15 w 37"/>
                    <a:gd name="T1" fmla="*/ 59 h 61"/>
                    <a:gd name="T2" fmla="*/ 15 w 37"/>
                    <a:gd name="T3" fmla="*/ 31 h 61"/>
                    <a:gd name="T4" fmla="*/ 15 w 37"/>
                    <a:gd name="T5" fmla="*/ 3 h 61"/>
                    <a:gd name="T6" fmla="*/ 21 w 37"/>
                    <a:gd name="T7" fmla="*/ 3 h 61"/>
                    <a:gd name="T8" fmla="*/ 21 w 37"/>
                    <a:gd name="T9" fmla="*/ 31 h 61"/>
                    <a:gd name="T10" fmla="*/ 21 w 37"/>
                    <a:gd name="T11" fmla="*/ 59 h 61"/>
                    <a:gd name="T12" fmla="*/ 15 w 37"/>
                    <a:gd name="T13" fmla="*/ 59 h 61"/>
                    <a:gd name="T14" fmla="*/ 0 w 37"/>
                    <a:gd name="T15" fmla="*/ 56 h 61"/>
                    <a:gd name="T16" fmla="*/ 37 w 37"/>
                    <a:gd name="T17" fmla="*/ 56 h 61"/>
                    <a:gd name="T18" fmla="*/ 37 w 37"/>
                    <a:gd name="T19" fmla="*/ 61 h 61"/>
                    <a:gd name="T20" fmla="*/ 0 w 37"/>
                    <a:gd name="T21" fmla="*/ 61 h 61"/>
                    <a:gd name="T22" fmla="*/ 0 w 37"/>
                    <a:gd name="T23" fmla="*/ 56 h 61"/>
                    <a:gd name="T24" fmla="*/ 0 w 37"/>
                    <a:gd name="T25" fmla="*/ 0 h 61"/>
                    <a:gd name="T26" fmla="*/ 37 w 37"/>
                    <a:gd name="T27" fmla="*/ 0 h 61"/>
                    <a:gd name="T28" fmla="*/ 37 w 37"/>
                    <a:gd name="T29" fmla="*/ 6 h 61"/>
                    <a:gd name="T30" fmla="*/ 0 w 37"/>
                    <a:gd name="T31" fmla="*/ 6 h 61"/>
                    <a:gd name="T32" fmla="*/ 0 w 37"/>
                    <a:gd name="T33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61">
                      <a:moveTo>
                        <a:pt x="15" y="59"/>
                      </a:moveTo>
                      <a:lnTo>
                        <a:pt x="15" y="31"/>
                      </a:lnTo>
                      <a:lnTo>
                        <a:pt x="15" y="3"/>
                      </a:lnTo>
                      <a:lnTo>
                        <a:pt x="21" y="3"/>
                      </a:lnTo>
                      <a:lnTo>
                        <a:pt x="21" y="31"/>
                      </a:lnTo>
                      <a:lnTo>
                        <a:pt x="21" y="59"/>
                      </a:lnTo>
                      <a:lnTo>
                        <a:pt x="15" y="59"/>
                      </a:lnTo>
                      <a:close/>
                      <a:moveTo>
                        <a:pt x="0" y="56"/>
                      </a:moveTo>
                      <a:lnTo>
                        <a:pt x="37" y="56"/>
                      </a:lnTo>
                      <a:lnTo>
                        <a:pt x="37" y="61"/>
                      </a:lnTo>
                      <a:lnTo>
                        <a:pt x="0" y="61"/>
                      </a:lnTo>
                      <a:lnTo>
                        <a:pt x="0" y="56"/>
                      </a:lnTo>
                      <a:close/>
                      <a:moveTo>
                        <a:pt x="0" y="0"/>
                      </a:moveTo>
                      <a:lnTo>
                        <a:pt x="37" y="0"/>
                      </a:lnTo>
                      <a:lnTo>
                        <a:pt x="37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38"/>
                <p:cNvSpPr>
                  <a:spLocks noEditPoints="1"/>
                </p:cNvSpPr>
                <p:nvPr/>
              </p:nvSpPr>
              <p:spPr bwMode="auto">
                <a:xfrm>
                  <a:off x="4637764" y="3176704"/>
                  <a:ext cx="57150" cy="119062"/>
                </a:xfrm>
                <a:custGeom>
                  <a:avLst/>
                  <a:gdLst>
                    <a:gd name="T0" fmla="*/ 16 w 36"/>
                    <a:gd name="T1" fmla="*/ 72 h 75"/>
                    <a:gd name="T2" fmla="*/ 16 w 36"/>
                    <a:gd name="T3" fmla="*/ 38 h 75"/>
                    <a:gd name="T4" fmla="*/ 16 w 36"/>
                    <a:gd name="T5" fmla="*/ 3 h 75"/>
                    <a:gd name="T6" fmla="*/ 21 w 36"/>
                    <a:gd name="T7" fmla="*/ 3 h 75"/>
                    <a:gd name="T8" fmla="*/ 21 w 36"/>
                    <a:gd name="T9" fmla="*/ 38 h 75"/>
                    <a:gd name="T10" fmla="*/ 21 w 36"/>
                    <a:gd name="T11" fmla="*/ 72 h 75"/>
                    <a:gd name="T12" fmla="*/ 16 w 36"/>
                    <a:gd name="T13" fmla="*/ 72 h 75"/>
                    <a:gd name="T14" fmla="*/ 0 w 36"/>
                    <a:gd name="T15" fmla="*/ 69 h 75"/>
                    <a:gd name="T16" fmla="*/ 36 w 36"/>
                    <a:gd name="T17" fmla="*/ 69 h 75"/>
                    <a:gd name="T18" fmla="*/ 36 w 36"/>
                    <a:gd name="T19" fmla="*/ 75 h 75"/>
                    <a:gd name="T20" fmla="*/ 0 w 36"/>
                    <a:gd name="T21" fmla="*/ 75 h 75"/>
                    <a:gd name="T22" fmla="*/ 0 w 36"/>
                    <a:gd name="T23" fmla="*/ 69 h 75"/>
                    <a:gd name="T24" fmla="*/ 0 w 36"/>
                    <a:gd name="T25" fmla="*/ 0 h 75"/>
                    <a:gd name="T26" fmla="*/ 36 w 36"/>
                    <a:gd name="T27" fmla="*/ 0 h 75"/>
                    <a:gd name="T28" fmla="*/ 36 w 36"/>
                    <a:gd name="T29" fmla="*/ 6 h 75"/>
                    <a:gd name="T30" fmla="*/ 0 w 36"/>
                    <a:gd name="T31" fmla="*/ 6 h 75"/>
                    <a:gd name="T32" fmla="*/ 0 w 36"/>
                    <a:gd name="T33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75">
                      <a:moveTo>
                        <a:pt x="16" y="72"/>
                      </a:moveTo>
                      <a:lnTo>
                        <a:pt x="16" y="38"/>
                      </a:lnTo>
                      <a:lnTo>
                        <a:pt x="16" y="3"/>
                      </a:lnTo>
                      <a:lnTo>
                        <a:pt x="21" y="3"/>
                      </a:lnTo>
                      <a:lnTo>
                        <a:pt x="21" y="38"/>
                      </a:lnTo>
                      <a:lnTo>
                        <a:pt x="21" y="72"/>
                      </a:lnTo>
                      <a:lnTo>
                        <a:pt x="16" y="72"/>
                      </a:lnTo>
                      <a:close/>
                      <a:moveTo>
                        <a:pt x="0" y="69"/>
                      </a:moveTo>
                      <a:lnTo>
                        <a:pt x="36" y="69"/>
                      </a:lnTo>
                      <a:lnTo>
                        <a:pt x="36" y="75"/>
                      </a:lnTo>
                      <a:lnTo>
                        <a:pt x="0" y="75"/>
                      </a:lnTo>
                      <a:lnTo>
                        <a:pt x="0" y="69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39"/>
                <p:cNvSpPr>
                  <a:spLocks noEditPoints="1"/>
                </p:cNvSpPr>
                <p:nvPr/>
              </p:nvSpPr>
              <p:spPr bwMode="auto">
                <a:xfrm>
                  <a:off x="5007651" y="3052879"/>
                  <a:ext cx="57150" cy="206375"/>
                </a:xfrm>
                <a:custGeom>
                  <a:avLst/>
                  <a:gdLst>
                    <a:gd name="T0" fmla="*/ 15 w 36"/>
                    <a:gd name="T1" fmla="*/ 127 h 130"/>
                    <a:gd name="T2" fmla="*/ 15 w 36"/>
                    <a:gd name="T3" fmla="*/ 65 h 130"/>
                    <a:gd name="T4" fmla="*/ 15 w 36"/>
                    <a:gd name="T5" fmla="*/ 2 h 130"/>
                    <a:gd name="T6" fmla="*/ 21 w 36"/>
                    <a:gd name="T7" fmla="*/ 2 h 130"/>
                    <a:gd name="T8" fmla="*/ 21 w 36"/>
                    <a:gd name="T9" fmla="*/ 65 h 130"/>
                    <a:gd name="T10" fmla="*/ 21 w 36"/>
                    <a:gd name="T11" fmla="*/ 127 h 130"/>
                    <a:gd name="T12" fmla="*/ 15 w 36"/>
                    <a:gd name="T13" fmla="*/ 127 h 130"/>
                    <a:gd name="T14" fmla="*/ 0 w 36"/>
                    <a:gd name="T15" fmla="*/ 124 h 130"/>
                    <a:gd name="T16" fmla="*/ 36 w 36"/>
                    <a:gd name="T17" fmla="*/ 124 h 130"/>
                    <a:gd name="T18" fmla="*/ 36 w 36"/>
                    <a:gd name="T19" fmla="*/ 130 h 130"/>
                    <a:gd name="T20" fmla="*/ 0 w 36"/>
                    <a:gd name="T21" fmla="*/ 130 h 130"/>
                    <a:gd name="T22" fmla="*/ 0 w 36"/>
                    <a:gd name="T23" fmla="*/ 124 h 130"/>
                    <a:gd name="T24" fmla="*/ 0 w 36"/>
                    <a:gd name="T25" fmla="*/ 0 h 130"/>
                    <a:gd name="T26" fmla="*/ 36 w 36"/>
                    <a:gd name="T27" fmla="*/ 0 h 130"/>
                    <a:gd name="T28" fmla="*/ 36 w 36"/>
                    <a:gd name="T29" fmla="*/ 5 h 130"/>
                    <a:gd name="T30" fmla="*/ 0 w 36"/>
                    <a:gd name="T31" fmla="*/ 5 h 130"/>
                    <a:gd name="T32" fmla="*/ 0 w 36"/>
                    <a:gd name="T33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130">
                      <a:moveTo>
                        <a:pt x="15" y="127"/>
                      </a:moveTo>
                      <a:lnTo>
                        <a:pt x="15" y="65"/>
                      </a:lnTo>
                      <a:lnTo>
                        <a:pt x="15" y="2"/>
                      </a:lnTo>
                      <a:lnTo>
                        <a:pt x="21" y="2"/>
                      </a:lnTo>
                      <a:lnTo>
                        <a:pt x="21" y="65"/>
                      </a:lnTo>
                      <a:lnTo>
                        <a:pt x="21" y="127"/>
                      </a:lnTo>
                      <a:lnTo>
                        <a:pt x="15" y="127"/>
                      </a:lnTo>
                      <a:close/>
                      <a:moveTo>
                        <a:pt x="0" y="124"/>
                      </a:moveTo>
                      <a:lnTo>
                        <a:pt x="36" y="124"/>
                      </a:lnTo>
                      <a:lnTo>
                        <a:pt x="36" y="130"/>
                      </a:lnTo>
                      <a:lnTo>
                        <a:pt x="0" y="130"/>
                      </a:lnTo>
                      <a:lnTo>
                        <a:pt x="0" y="124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Rectangle 40"/>
                <p:cNvSpPr>
                  <a:spLocks noChangeArrowheads="1"/>
                </p:cNvSpPr>
                <p:nvPr/>
              </p:nvSpPr>
              <p:spPr bwMode="auto">
                <a:xfrm>
                  <a:off x="5377539" y="3170354"/>
                  <a:ext cx="55563" cy="9525"/>
                </a:xfrm>
                <a:prstGeom prst="rect">
                  <a:avLst/>
                </a:pr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41"/>
                <p:cNvSpPr>
                  <a:spLocks noEditPoints="1"/>
                </p:cNvSpPr>
                <p:nvPr/>
              </p:nvSpPr>
              <p:spPr bwMode="auto">
                <a:xfrm>
                  <a:off x="5745839" y="3038591"/>
                  <a:ext cx="57150" cy="236537"/>
                </a:xfrm>
                <a:custGeom>
                  <a:avLst/>
                  <a:gdLst>
                    <a:gd name="T0" fmla="*/ 16 w 36"/>
                    <a:gd name="T1" fmla="*/ 146 h 149"/>
                    <a:gd name="T2" fmla="*/ 16 w 36"/>
                    <a:gd name="T3" fmla="*/ 75 h 149"/>
                    <a:gd name="T4" fmla="*/ 16 w 36"/>
                    <a:gd name="T5" fmla="*/ 3 h 149"/>
                    <a:gd name="T6" fmla="*/ 21 w 36"/>
                    <a:gd name="T7" fmla="*/ 3 h 149"/>
                    <a:gd name="T8" fmla="*/ 21 w 36"/>
                    <a:gd name="T9" fmla="*/ 75 h 149"/>
                    <a:gd name="T10" fmla="*/ 21 w 36"/>
                    <a:gd name="T11" fmla="*/ 146 h 149"/>
                    <a:gd name="T12" fmla="*/ 16 w 36"/>
                    <a:gd name="T13" fmla="*/ 146 h 149"/>
                    <a:gd name="T14" fmla="*/ 0 w 36"/>
                    <a:gd name="T15" fmla="*/ 143 h 149"/>
                    <a:gd name="T16" fmla="*/ 36 w 36"/>
                    <a:gd name="T17" fmla="*/ 143 h 149"/>
                    <a:gd name="T18" fmla="*/ 36 w 36"/>
                    <a:gd name="T19" fmla="*/ 149 h 149"/>
                    <a:gd name="T20" fmla="*/ 0 w 36"/>
                    <a:gd name="T21" fmla="*/ 149 h 149"/>
                    <a:gd name="T22" fmla="*/ 0 w 36"/>
                    <a:gd name="T23" fmla="*/ 143 h 149"/>
                    <a:gd name="T24" fmla="*/ 0 w 36"/>
                    <a:gd name="T25" fmla="*/ 0 h 149"/>
                    <a:gd name="T26" fmla="*/ 36 w 36"/>
                    <a:gd name="T27" fmla="*/ 0 h 149"/>
                    <a:gd name="T28" fmla="*/ 36 w 36"/>
                    <a:gd name="T29" fmla="*/ 6 h 149"/>
                    <a:gd name="T30" fmla="*/ 0 w 36"/>
                    <a:gd name="T31" fmla="*/ 6 h 149"/>
                    <a:gd name="T32" fmla="*/ 0 w 36"/>
                    <a:gd name="T33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149">
                      <a:moveTo>
                        <a:pt x="16" y="146"/>
                      </a:moveTo>
                      <a:lnTo>
                        <a:pt x="16" y="75"/>
                      </a:lnTo>
                      <a:lnTo>
                        <a:pt x="16" y="3"/>
                      </a:lnTo>
                      <a:lnTo>
                        <a:pt x="21" y="3"/>
                      </a:lnTo>
                      <a:lnTo>
                        <a:pt x="21" y="75"/>
                      </a:lnTo>
                      <a:lnTo>
                        <a:pt x="21" y="146"/>
                      </a:lnTo>
                      <a:lnTo>
                        <a:pt x="16" y="146"/>
                      </a:lnTo>
                      <a:close/>
                      <a:moveTo>
                        <a:pt x="0" y="143"/>
                      </a:moveTo>
                      <a:lnTo>
                        <a:pt x="36" y="143"/>
                      </a:lnTo>
                      <a:lnTo>
                        <a:pt x="36" y="149"/>
                      </a:lnTo>
                      <a:lnTo>
                        <a:pt x="0" y="149"/>
                      </a:lnTo>
                      <a:lnTo>
                        <a:pt x="0" y="143"/>
                      </a:lnTo>
                      <a:close/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42"/>
                <p:cNvSpPr>
                  <a:spLocks/>
                </p:cNvSpPr>
                <p:nvPr/>
              </p:nvSpPr>
              <p:spPr bwMode="auto">
                <a:xfrm>
                  <a:off x="3174089" y="1416166"/>
                  <a:ext cx="2616200" cy="1957387"/>
                </a:xfrm>
                <a:custGeom>
                  <a:avLst/>
                  <a:gdLst>
                    <a:gd name="T0" fmla="*/ 70 w 13733"/>
                    <a:gd name="T1" fmla="*/ 10123 h 10269"/>
                    <a:gd name="T2" fmla="*/ 2006 w 13733"/>
                    <a:gd name="T3" fmla="*/ 10011 h 10269"/>
                    <a:gd name="T4" fmla="*/ 1994 w 13733"/>
                    <a:gd name="T5" fmla="*/ 10012 h 10269"/>
                    <a:gd name="T6" fmla="*/ 3938 w 13733"/>
                    <a:gd name="T7" fmla="*/ 9564 h 10269"/>
                    <a:gd name="T8" fmla="*/ 5867 w 13733"/>
                    <a:gd name="T9" fmla="*/ 8902 h 10269"/>
                    <a:gd name="T10" fmla="*/ 7804 w 13733"/>
                    <a:gd name="T11" fmla="*/ 7985 h 10269"/>
                    <a:gd name="T12" fmla="*/ 7781 w 13733"/>
                    <a:gd name="T13" fmla="*/ 8002 h 10269"/>
                    <a:gd name="T14" fmla="*/ 9717 w 13733"/>
                    <a:gd name="T15" fmla="*/ 5858 h 10269"/>
                    <a:gd name="T16" fmla="*/ 11651 w 13733"/>
                    <a:gd name="T17" fmla="*/ 3556 h 10269"/>
                    <a:gd name="T18" fmla="*/ 11643 w 13733"/>
                    <a:gd name="T19" fmla="*/ 3568 h 10269"/>
                    <a:gd name="T20" fmla="*/ 13587 w 13733"/>
                    <a:gd name="T21" fmla="*/ 48 h 10269"/>
                    <a:gd name="T22" fmla="*/ 13685 w 13733"/>
                    <a:gd name="T23" fmla="*/ 19 h 10269"/>
                    <a:gd name="T24" fmla="*/ 13713 w 13733"/>
                    <a:gd name="T25" fmla="*/ 117 h 10269"/>
                    <a:gd name="T26" fmla="*/ 11769 w 13733"/>
                    <a:gd name="T27" fmla="*/ 3637 h 10269"/>
                    <a:gd name="T28" fmla="*/ 11762 w 13733"/>
                    <a:gd name="T29" fmla="*/ 3649 h 10269"/>
                    <a:gd name="T30" fmla="*/ 9824 w 13733"/>
                    <a:gd name="T31" fmla="*/ 5955 h 10269"/>
                    <a:gd name="T32" fmla="*/ 7888 w 13733"/>
                    <a:gd name="T33" fmla="*/ 8099 h 10269"/>
                    <a:gd name="T34" fmla="*/ 7865 w 13733"/>
                    <a:gd name="T35" fmla="*/ 8116 h 10269"/>
                    <a:gd name="T36" fmla="*/ 5914 w 13733"/>
                    <a:gd name="T37" fmla="*/ 9039 h 10269"/>
                    <a:gd name="T38" fmla="*/ 3971 w 13733"/>
                    <a:gd name="T39" fmla="*/ 9705 h 10269"/>
                    <a:gd name="T40" fmla="*/ 2027 w 13733"/>
                    <a:gd name="T41" fmla="*/ 10153 h 10269"/>
                    <a:gd name="T42" fmla="*/ 2015 w 13733"/>
                    <a:gd name="T43" fmla="*/ 10154 h 10269"/>
                    <a:gd name="T44" fmla="*/ 79 w 13733"/>
                    <a:gd name="T45" fmla="*/ 10266 h 10269"/>
                    <a:gd name="T46" fmla="*/ 3 w 13733"/>
                    <a:gd name="T47" fmla="*/ 10199 h 10269"/>
                    <a:gd name="T48" fmla="*/ 70 w 13733"/>
                    <a:gd name="T49" fmla="*/ 10123 h 10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3733" h="10269">
                      <a:moveTo>
                        <a:pt x="70" y="10123"/>
                      </a:moveTo>
                      <a:lnTo>
                        <a:pt x="2006" y="10011"/>
                      </a:lnTo>
                      <a:lnTo>
                        <a:pt x="1994" y="10012"/>
                      </a:lnTo>
                      <a:lnTo>
                        <a:pt x="3938" y="9564"/>
                      </a:lnTo>
                      <a:lnTo>
                        <a:pt x="5867" y="8902"/>
                      </a:lnTo>
                      <a:lnTo>
                        <a:pt x="7804" y="7985"/>
                      </a:lnTo>
                      <a:lnTo>
                        <a:pt x="7781" y="8002"/>
                      </a:lnTo>
                      <a:lnTo>
                        <a:pt x="9717" y="5858"/>
                      </a:lnTo>
                      <a:lnTo>
                        <a:pt x="11651" y="3556"/>
                      </a:lnTo>
                      <a:lnTo>
                        <a:pt x="11643" y="3568"/>
                      </a:lnTo>
                      <a:lnTo>
                        <a:pt x="13587" y="48"/>
                      </a:lnTo>
                      <a:cubicBezTo>
                        <a:pt x="13607" y="13"/>
                        <a:pt x="13650" y="0"/>
                        <a:pt x="13685" y="19"/>
                      </a:cubicBezTo>
                      <a:cubicBezTo>
                        <a:pt x="13720" y="39"/>
                        <a:pt x="13733" y="82"/>
                        <a:pt x="13713" y="117"/>
                      </a:cubicBezTo>
                      <a:lnTo>
                        <a:pt x="11769" y="3637"/>
                      </a:lnTo>
                      <a:cubicBezTo>
                        <a:pt x="11767" y="3641"/>
                        <a:pt x="11765" y="3645"/>
                        <a:pt x="11762" y="3649"/>
                      </a:cubicBezTo>
                      <a:lnTo>
                        <a:pt x="9824" y="5955"/>
                      </a:lnTo>
                      <a:lnTo>
                        <a:pt x="7888" y="8099"/>
                      </a:lnTo>
                      <a:cubicBezTo>
                        <a:pt x="7882" y="8106"/>
                        <a:pt x="7874" y="8111"/>
                        <a:pt x="7865" y="8116"/>
                      </a:cubicBezTo>
                      <a:lnTo>
                        <a:pt x="5914" y="9039"/>
                      </a:lnTo>
                      <a:lnTo>
                        <a:pt x="3971" y="9705"/>
                      </a:lnTo>
                      <a:lnTo>
                        <a:pt x="2027" y="10153"/>
                      </a:lnTo>
                      <a:cubicBezTo>
                        <a:pt x="2023" y="10154"/>
                        <a:pt x="2019" y="10154"/>
                        <a:pt x="2015" y="10154"/>
                      </a:cubicBezTo>
                      <a:lnTo>
                        <a:pt x="79" y="10266"/>
                      </a:lnTo>
                      <a:cubicBezTo>
                        <a:pt x="39" y="10269"/>
                        <a:pt x="5" y="10238"/>
                        <a:pt x="3" y="10199"/>
                      </a:cubicBezTo>
                      <a:cubicBezTo>
                        <a:pt x="0" y="10159"/>
                        <a:pt x="31" y="10125"/>
                        <a:pt x="70" y="10123"/>
                      </a:cubicBezTo>
                      <a:close/>
                    </a:path>
                  </a:pathLst>
                </a:custGeom>
                <a:solidFill>
                  <a:srgbClr val="4A7EBB"/>
                </a:solidFill>
                <a:ln w="1588" cap="flat">
                  <a:solidFill>
                    <a:srgbClr val="4A7EBB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Oval 43"/>
                <p:cNvSpPr>
                  <a:spLocks noChangeArrowheads="1"/>
                </p:cNvSpPr>
                <p:nvPr/>
              </p:nvSpPr>
              <p:spPr bwMode="auto">
                <a:xfrm>
                  <a:off x="3143926" y="3313229"/>
                  <a:ext cx="87313" cy="87312"/>
                </a:xfrm>
                <a:prstGeom prst="ellipse">
                  <a:avLst/>
                </a:prstGeom>
                <a:solidFill>
                  <a:srgbClr val="4F81B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Oval 44"/>
                <p:cNvSpPr>
                  <a:spLocks noChangeArrowheads="1"/>
                </p:cNvSpPr>
                <p:nvPr/>
              </p:nvSpPr>
              <p:spPr bwMode="auto">
                <a:xfrm>
                  <a:off x="3143926" y="3313229"/>
                  <a:ext cx="87313" cy="87312"/>
                </a:xfrm>
                <a:prstGeom prst="ellipse">
                  <a:avLst/>
                </a:prstGeom>
                <a:noFill/>
                <a:ln w="9525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Oval 45"/>
                <p:cNvSpPr>
                  <a:spLocks noChangeArrowheads="1"/>
                </p:cNvSpPr>
                <p:nvPr/>
              </p:nvSpPr>
              <p:spPr bwMode="auto">
                <a:xfrm>
                  <a:off x="3513814" y="3292591"/>
                  <a:ext cx="88900" cy="88900"/>
                </a:xfrm>
                <a:prstGeom prst="ellipse">
                  <a:avLst/>
                </a:prstGeom>
                <a:solidFill>
                  <a:srgbClr val="4F81B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Oval 46"/>
                <p:cNvSpPr>
                  <a:spLocks noChangeArrowheads="1"/>
                </p:cNvSpPr>
                <p:nvPr/>
              </p:nvSpPr>
              <p:spPr bwMode="auto">
                <a:xfrm>
                  <a:off x="3513814" y="3292591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Oval 47"/>
                <p:cNvSpPr>
                  <a:spLocks noChangeArrowheads="1"/>
                </p:cNvSpPr>
                <p:nvPr/>
              </p:nvSpPr>
              <p:spPr bwMode="auto">
                <a:xfrm>
                  <a:off x="3882114" y="3206866"/>
                  <a:ext cx="88900" cy="87312"/>
                </a:xfrm>
                <a:prstGeom prst="ellipse">
                  <a:avLst/>
                </a:prstGeom>
                <a:solidFill>
                  <a:srgbClr val="4F81B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Oval 48"/>
                <p:cNvSpPr>
                  <a:spLocks noChangeArrowheads="1"/>
                </p:cNvSpPr>
                <p:nvPr/>
              </p:nvSpPr>
              <p:spPr bwMode="auto">
                <a:xfrm>
                  <a:off x="3882114" y="3206866"/>
                  <a:ext cx="88900" cy="87312"/>
                </a:xfrm>
                <a:prstGeom prst="ellipse">
                  <a:avLst/>
                </a:prstGeom>
                <a:noFill/>
                <a:ln w="9525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Oval 49"/>
                <p:cNvSpPr>
                  <a:spLocks noChangeArrowheads="1"/>
                </p:cNvSpPr>
                <p:nvPr/>
              </p:nvSpPr>
              <p:spPr bwMode="auto">
                <a:xfrm>
                  <a:off x="4252001" y="3079866"/>
                  <a:ext cx="88900" cy="88900"/>
                </a:xfrm>
                <a:prstGeom prst="ellipse">
                  <a:avLst/>
                </a:prstGeom>
                <a:solidFill>
                  <a:srgbClr val="4F81B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Oval 50"/>
                <p:cNvSpPr>
                  <a:spLocks noChangeArrowheads="1"/>
                </p:cNvSpPr>
                <p:nvPr/>
              </p:nvSpPr>
              <p:spPr bwMode="auto">
                <a:xfrm>
                  <a:off x="4252001" y="3079866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Oval 51"/>
                <p:cNvSpPr>
                  <a:spLocks noChangeArrowheads="1"/>
                </p:cNvSpPr>
                <p:nvPr/>
              </p:nvSpPr>
              <p:spPr bwMode="auto">
                <a:xfrm>
                  <a:off x="4621889" y="2903654"/>
                  <a:ext cx="87313" cy="88900"/>
                </a:xfrm>
                <a:prstGeom prst="ellipse">
                  <a:avLst/>
                </a:prstGeom>
                <a:solidFill>
                  <a:srgbClr val="4F81B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Oval 52"/>
                <p:cNvSpPr>
                  <a:spLocks noChangeArrowheads="1"/>
                </p:cNvSpPr>
                <p:nvPr/>
              </p:nvSpPr>
              <p:spPr bwMode="auto">
                <a:xfrm>
                  <a:off x="4621889" y="2903654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Oval 53"/>
                <p:cNvSpPr>
                  <a:spLocks noChangeArrowheads="1"/>
                </p:cNvSpPr>
                <p:nvPr/>
              </p:nvSpPr>
              <p:spPr bwMode="auto">
                <a:xfrm>
                  <a:off x="4990189" y="2495666"/>
                  <a:ext cx="88900" cy="88900"/>
                </a:xfrm>
                <a:prstGeom prst="ellipse">
                  <a:avLst/>
                </a:prstGeom>
                <a:solidFill>
                  <a:srgbClr val="4F81B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Oval 54"/>
                <p:cNvSpPr>
                  <a:spLocks noChangeArrowheads="1"/>
                </p:cNvSpPr>
                <p:nvPr/>
              </p:nvSpPr>
              <p:spPr bwMode="auto">
                <a:xfrm>
                  <a:off x="4990189" y="2495666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Oval 55"/>
                <p:cNvSpPr>
                  <a:spLocks noChangeArrowheads="1"/>
                </p:cNvSpPr>
                <p:nvPr/>
              </p:nvSpPr>
              <p:spPr bwMode="auto">
                <a:xfrm>
                  <a:off x="5360076" y="2057516"/>
                  <a:ext cx="88900" cy="88900"/>
                </a:xfrm>
                <a:prstGeom prst="ellipse">
                  <a:avLst/>
                </a:prstGeom>
                <a:solidFill>
                  <a:srgbClr val="4F81B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Oval 56"/>
                <p:cNvSpPr>
                  <a:spLocks noChangeArrowheads="1"/>
                </p:cNvSpPr>
                <p:nvPr/>
              </p:nvSpPr>
              <p:spPr bwMode="auto">
                <a:xfrm>
                  <a:off x="5360076" y="2057516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Oval 57"/>
                <p:cNvSpPr>
                  <a:spLocks noChangeArrowheads="1"/>
                </p:cNvSpPr>
                <p:nvPr/>
              </p:nvSpPr>
              <p:spPr bwMode="auto">
                <a:xfrm>
                  <a:off x="5729964" y="1387591"/>
                  <a:ext cx="87313" cy="88900"/>
                </a:xfrm>
                <a:prstGeom prst="ellipse">
                  <a:avLst/>
                </a:prstGeom>
                <a:solidFill>
                  <a:srgbClr val="4F81B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Oval 58"/>
                <p:cNvSpPr>
                  <a:spLocks noChangeArrowheads="1"/>
                </p:cNvSpPr>
                <p:nvPr/>
              </p:nvSpPr>
              <p:spPr bwMode="auto">
                <a:xfrm>
                  <a:off x="5729964" y="1387591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59"/>
                <p:cNvSpPr>
                  <a:spLocks/>
                </p:cNvSpPr>
                <p:nvPr/>
              </p:nvSpPr>
              <p:spPr bwMode="auto">
                <a:xfrm>
                  <a:off x="3174089" y="2921116"/>
                  <a:ext cx="2616200" cy="452437"/>
                </a:xfrm>
                <a:custGeom>
                  <a:avLst/>
                  <a:gdLst>
                    <a:gd name="T0" fmla="*/ 70 w 13732"/>
                    <a:gd name="T1" fmla="*/ 2226 h 2372"/>
                    <a:gd name="T2" fmla="*/ 2006 w 13732"/>
                    <a:gd name="T3" fmla="*/ 2114 h 2372"/>
                    <a:gd name="T4" fmla="*/ 3947 w 13732"/>
                    <a:gd name="T5" fmla="*/ 1898 h 2372"/>
                    <a:gd name="T6" fmla="*/ 5884 w 13732"/>
                    <a:gd name="T7" fmla="*/ 1722 h 2372"/>
                    <a:gd name="T8" fmla="*/ 7821 w 13732"/>
                    <a:gd name="T9" fmla="*/ 1347 h 2372"/>
                    <a:gd name="T10" fmla="*/ 9760 w 13732"/>
                    <a:gd name="T11" fmla="*/ 1074 h 2372"/>
                    <a:gd name="T12" fmla="*/ 11692 w 13732"/>
                    <a:gd name="T13" fmla="*/ 691 h 2372"/>
                    <a:gd name="T14" fmla="*/ 13627 w 13732"/>
                    <a:gd name="T15" fmla="*/ 14 h 2372"/>
                    <a:gd name="T16" fmla="*/ 13718 w 13732"/>
                    <a:gd name="T17" fmla="*/ 58 h 2372"/>
                    <a:gd name="T18" fmla="*/ 13674 w 13732"/>
                    <a:gd name="T19" fmla="*/ 149 h 2372"/>
                    <a:gd name="T20" fmla="*/ 11720 w 13732"/>
                    <a:gd name="T21" fmla="*/ 832 h 2372"/>
                    <a:gd name="T22" fmla="*/ 9780 w 13732"/>
                    <a:gd name="T23" fmla="*/ 1217 h 2372"/>
                    <a:gd name="T24" fmla="*/ 7848 w 13732"/>
                    <a:gd name="T25" fmla="*/ 1488 h 2372"/>
                    <a:gd name="T26" fmla="*/ 5897 w 13732"/>
                    <a:gd name="T27" fmla="*/ 1865 h 2372"/>
                    <a:gd name="T28" fmla="*/ 3962 w 13732"/>
                    <a:gd name="T29" fmla="*/ 2041 h 2372"/>
                    <a:gd name="T30" fmla="*/ 2015 w 13732"/>
                    <a:gd name="T31" fmla="*/ 2257 h 2372"/>
                    <a:gd name="T32" fmla="*/ 79 w 13732"/>
                    <a:gd name="T33" fmla="*/ 2369 h 2372"/>
                    <a:gd name="T34" fmla="*/ 3 w 13732"/>
                    <a:gd name="T35" fmla="*/ 2302 h 2372"/>
                    <a:gd name="T36" fmla="*/ 70 w 13732"/>
                    <a:gd name="T37" fmla="*/ 2226 h 2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732" h="2372">
                      <a:moveTo>
                        <a:pt x="70" y="2226"/>
                      </a:moveTo>
                      <a:lnTo>
                        <a:pt x="2006" y="2114"/>
                      </a:lnTo>
                      <a:lnTo>
                        <a:pt x="3947" y="1898"/>
                      </a:lnTo>
                      <a:lnTo>
                        <a:pt x="5884" y="1722"/>
                      </a:lnTo>
                      <a:lnTo>
                        <a:pt x="7821" y="1347"/>
                      </a:lnTo>
                      <a:lnTo>
                        <a:pt x="9760" y="1074"/>
                      </a:lnTo>
                      <a:lnTo>
                        <a:pt x="11692" y="691"/>
                      </a:lnTo>
                      <a:lnTo>
                        <a:pt x="13627" y="14"/>
                      </a:lnTo>
                      <a:cubicBezTo>
                        <a:pt x="13664" y="0"/>
                        <a:pt x="13705" y="20"/>
                        <a:pt x="13718" y="58"/>
                      </a:cubicBezTo>
                      <a:cubicBezTo>
                        <a:pt x="13732" y="95"/>
                        <a:pt x="13712" y="136"/>
                        <a:pt x="13674" y="149"/>
                      </a:cubicBezTo>
                      <a:lnTo>
                        <a:pt x="11720" y="832"/>
                      </a:lnTo>
                      <a:lnTo>
                        <a:pt x="9780" y="1217"/>
                      </a:lnTo>
                      <a:lnTo>
                        <a:pt x="7848" y="1488"/>
                      </a:lnTo>
                      <a:lnTo>
                        <a:pt x="5897" y="1865"/>
                      </a:lnTo>
                      <a:lnTo>
                        <a:pt x="3962" y="2041"/>
                      </a:lnTo>
                      <a:lnTo>
                        <a:pt x="2015" y="2257"/>
                      </a:lnTo>
                      <a:lnTo>
                        <a:pt x="79" y="2369"/>
                      </a:lnTo>
                      <a:cubicBezTo>
                        <a:pt x="39" y="2372"/>
                        <a:pt x="5" y="2341"/>
                        <a:pt x="3" y="2302"/>
                      </a:cubicBezTo>
                      <a:cubicBezTo>
                        <a:pt x="0" y="2262"/>
                        <a:pt x="31" y="2228"/>
                        <a:pt x="70" y="2226"/>
                      </a:cubicBezTo>
                      <a:close/>
                    </a:path>
                  </a:pathLst>
                </a:custGeom>
                <a:solidFill>
                  <a:srgbClr val="BE4B48"/>
                </a:solidFill>
                <a:ln w="1588" cap="flat">
                  <a:solidFill>
                    <a:srgbClr val="BE4B48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Oval 60"/>
                <p:cNvSpPr>
                  <a:spLocks noChangeArrowheads="1"/>
                </p:cNvSpPr>
                <p:nvPr/>
              </p:nvSpPr>
              <p:spPr bwMode="auto">
                <a:xfrm>
                  <a:off x="3143926" y="3313229"/>
                  <a:ext cx="87313" cy="87312"/>
                </a:xfrm>
                <a:prstGeom prst="ellipse">
                  <a:avLst/>
                </a:prstGeom>
                <a:solidFill>
                  <a:srgbClr val="C0504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Oval 61"/>
                <p:cNvSpPr>
                  <a:spLocks noChangeArrowheads="1"/>
                </p:cNvSpPr>
                <p:nvPr/>
              </p:nvSpPr>
              <p:spPr bwMode="auto">
                <a:xfrm>
                  <a:off x="3143926" y="3313229"/>
                  <a:ext cx="87313" cy="87312"/>
                </a:xfrm>
                <a:prstGeom prst="ellipse">
                  <a:avLst/>
                </a:prstGeom>
                <a:noFill/>
                <a:ln w="9525" cap="flat">
                  <a:solidFill>
                    <a:srgbClr val="BE4B4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Oval 62"/>
                <p:cNvSpPr>
                  <a:spLocks noChangeArrowheads="1"/>
                </p:cNvSpPr>
                <p:nvPr/>
              </p:nvSpPr>
              <p:spPr bwMode="auto">
                <a:xfrm>
                  <a:off x="3513814" y="3292591"/>
                  <a:ext cx="88900" cy="88900"/>
                </a:xfrm>
                <a:prstGeom prst="ellipse">
                  <a:avLst/>
                </a:prstGeom>
                <a:solidFill>
                  <a:srgbClr val="C0504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Oval 63"/>
                <p:cNvSpPr>
                  <a:spLocks noChangeArrowheads="1"/>
                </p:cNvSpPr>
                <p:nvPr/>
              </p:nvSpPr>
              <p:spPr bwMode="auto">
                <a:xfrm>
                  <a:off x="3513814" y="3292591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BE4B4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Oval 64"/>
                <p:cNvSpPr>
                  <a:spLocks noChangeArrowheads="1"/>
                </p:cNvSpPr>
                <p:nvPr/>
              </p:nvSpPr>
              <p:spPr bwMode="auto">
                <a:xfrm>
                  <a:off x="3882114" y="3249729"/>
                  <a:ext cx="88900" cy="88900"/>
                </a:xfrm>
                <a:prstGeom prst="ellipse">
                  <a:avLst/>
                </a:prstGeom>
                <a:solidFill>
                  <a:srgbClr val="C0504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Oval 65"/>
                <p:cNvSpPr>
                  <a:spLocks noChangeArrowheads="1"/>
                </p:cNvSpPr>
                <p:nvPr/>
              </p:nvSpPr>
              <p:spPr bwMode="auto">
                <a:xfrm>
                  <a:off x="3882114" y="3249729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BE4B4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Oval 66"/>
                <p:cNvSpPr>
                  <a:spLocks noChangeArrowheads="1"/>
                </p:cNvSpPr>
                <p:nvPr/>
              </p:nvSpPr>
              <p:spPr bwMode="auto">
                <a:xfrm>
                  <a:off x="4252001" y="3216391"/>
                  <a:ext cx="88900" cy="88900"/>
                </a:xfrm>
                <a:prstGeom prst="ellipse">
                  <a:avLst/>
                </a:prstGeom>
                <a:solidFill>
                  <a:srgbClr val="C0504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Oval 67"/>
                <p:cNvSpPr>
                  <a:spLocks noChangeArrowheads="1"/>
                </p:cNvSpPr>
                <p:nvPr/>
              </p:nvSpPr>
              <p:spPr bwMode="auto">
                <a:xfrm>
                  <a:off x="4252001" y="3216391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BE4B4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Oval 68"/>
                <p:cNvSpPr>
                  <a:spLocks noChangeArrowheads="1"/>
                </p:cNvSpPr>
                <p:nvPr/>
              </p:nvSpPr>
              <p:spPr bwMode="auto">
                <a:xfrm>
                  <a:off x="4621889" y="3146541"/>
                  <a:ext cx="87313" cy="88900"/>
                </a:xfrm>
                <a:prstGeom prst="ellipse">
                  <a:avLst/>
                </a:prstGeom>
                <a:solidFill>
                  <a:srgbClr val="C0504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Oval 69"/>
                <p:cNvSpPr>
                  <a:spLocks noChangeArrowheads="1"/>
                </p:cNvSpPr>
                <p:nvPr/>
              </p:nvSpPr>
              <p:spPr bwMode="auto">
                <a:xfrm>
                  <a:off x="4621889" y="3146541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BE4B4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Oval 70"/>
                <p:cNvSpPr>
                  <a:spLocks noChangeArrowheads="1"/>
                </p:cNvSpPr>
                <p:nvPr/>
              </p:nvSpPr>
              <p:spPr bwMode="auto">
                <a:xfrm>
                  <a:off x="4990189" y="3092566"/>
                  <a:ext cx="88900" cy="88900"/>
                </a:xfrm>
                <a:prstGeom prst="ellipse">
                  <a:avLst/>
                </a:prstGeom>
                <a:solidFill>
                  <a:srgbClr val="C0504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Oval 71"/>
                <p:cNvSpPr>
                  <a:spLocks noChangeArrowheads="1"/>
                </p:cNvSpPr>
                <p:nvPr/>
              </p:nvSpPr>
              <p:spPr bwMode="auto">
                <a:xfrm>
                  <a:off x="4990189" y="3092566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BE4B4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Oval 72"/>
                <p:cNvSpPr>
                  <a:spLocks noChangeArrowheads="1"/>
                </p:cNvSpPr>
                <p:nvPr/>
              </p:nvSpPr>
              <p:spPr bwMode="auto">
                <a:xfrm>
                  <a:off x="5360076" y="3021129"/>
                  <a:ext cx="88900" cy="88900"/>
                </a:xfrm>
                <a:prstGeom prst="ellipse">
                  <a:avLst/>
                </a:prstGeom>
                <a:solidFill>
                  <a:srgbClr val="C0504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Oval 73"/>
                <p:cNvSpPr>
                  <a:spLocks noChangeArrowheads="1"/>
                </p:cNvSpPr>
                <p:nvPr/>
              </p:nvSpPr>
              <p:spPr bwMode="auto">
                <a:xfrm>
                  <a:off x="5360076" y="3021129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BE4B4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Oval 74"/>
                <p:cNvSpPr>
                  <a:spLocks noChangeArrowheads="1"/>
                </p:cNvSpPr>
                <p:nvPr/>
              </p:nvSpPr>
              <p:spPr bwMode="auto">
                <a:xfrm>
                  <a:off x="5729964" y="2892541"/>
                  <a:ext cx="87313" cy="87312"/>
                </a:xfrm>
                <a:prstGeom prst="ellipse">
                  <a:avLst/>
                </a:prstGeom>
                <a:solidFill>
                  <a:srgbClr val="C0504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Oval 75"/>
                <p:cNvSpPr>
                  <a:spLocks noChangeArrowheads="1"/>
                </p:cNvSpPr>
                <p:nvPr/>
              </p:nvSpPr>
              <p:spPr bwMode="auto">
                <a:xfrm>
                  <a:off x="5729964" y="2892541"/>
                  <a:ext cx="87313" cy="87312"/>
                </a:xfrm>
                <a:prstGeom prst="ellipse">
                  <a:avLst/>
                </a:prstGeom>
                <a:noFill/>
                <a:ln w="9525" cap="flat">
                  <a:solidFill>
                    <a:srgbClr val="BE4B4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76"/>
                <p:cNvSpPr>
                  <a:spLocks/>
                </p:cNvSpPr>
                <p:nvPr/>
              </p:nvSpPr>
              <p:spPr bwMode="auto">
                <a:xfrm>
                  <a:off x="3174089" y="2759191"/>
                  <a:ext cx="2616200" cy="614362"/>
                </a:xfrm>
                <a:custGeom>
                  <a:avLst/>
                  <a:gdLst>
                    <a:gd name="T0" fmla="*/ 70 w 13732"/>
                    <a:gd name="T1" fmla="*/ 3074 h 3220"/>
                    <a:gd name="T2" fmla="*/ 2006 w 13732"/>
                    <a:gd name="T3" fmla="*/ 2962 h 3220"/>
                    <a:gd name="T4" fmla="*/ 3951 w 13732"/>
                    <a:gd name="T5" fmla="*/ 2858 h 3220"/>
                    <a:gd name="T6" fmla="*/ 5884 w 13732"/>
                    <a:gd name="T7" fmla="*/ 2690 h 3220"/>
                    <a:gd name="T8" fmla="*/ 7823 w 13732"/>
                    <a:gd name="T9" fmla="*/ 2378 h 3220"/>
                    <a:gd name="T10" fmla="*/ 7806 w 13732"/>
                    <a:gd name="T11" fmla="*/ 2383 h 3220"/>
                    <a:gd name="T12" fmla="*/ 9742 w 13732"/>
                    <a:gd name="T13" fmla="*/ 1543 h 3220"/>
                    <a:gd name="T14" fmla="*/ 11679 w 13732"/>
                    <a:gd name="T15" fmla="*/ 735 h 3220"/>
                    <a:gd name="T16" fmla="*/ 13625 w 13732"/>
                    <a:gd name="T17" fmla="*/ 14 h 3220"/>
                    <a:gd name="T18" fmla="*/ 13718 w 13732"/>
                    <a:gd name="T19" fmla="*/ 56 h 3220"/>
                    <a:gd name="T20" fmla="*/ 13675 w 13732"/>
                    <a:gd name="T21" fmla="*/ 149 h 3220"/>
                    <a:gd name="T22" fmla="*/ 11734 w 13732"/>
                    <a:gd name="T23" fmla="*/ 868 h 3220"/>
                    <a:gd name="T24" fmla="*/ 9799 w 13732"/>
                    <a:gd name="T25" fmla="*/ 1676 h 3220"/>
                    <a:gd name="T26" fmla="*/ 7863 w 13732"/>
                    <a:gd name="T27" fmla="*/ 2516 h 3220"/>
                    <a:gd name="T28" fmla="*/ 7846 w 13732"/>
                    <a:gd name="T29" fmla="*/ 2521 h 3220"/>
                    <a:gd name="T30" fmla="*/ 5897 w 13732"/>
                    <a:gd name="T31" fmla="*/ 2833 h 3220"/>
                    <a:gd name="T32" fmla="*/ 3958 w 13732"/>
                    <a:gd name="T33" fmla="*/ 3001 h 3220"/>
                    <a:gd name="T34" fmla="*/ 2015 w 13732"/>
                    <a:gd name="T35" fmla="*/ 3105 h 3220"/>
                    <a:gd name="T36" fmla="*/ 79 w 13732"/>
                    <a:gd name="T37" fmla="*/ 3217 h 3220"/>
                    <a:gd name="T38" fmla="*/ 3 w 13732"/>
                    <a:gd name="T39" fmla="*/ 3150 h 3220"/>
                    <a:gd name="T40" fmla="*/ 70 w 13732"/>
                    <a:gd name="T41" fmla="*/ 3074 h 3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32" h="3220">
                      <a:moveTo>
                        <a:pt x="70" y="3074"/>
                      </a:moveTo>
                      <a:lnTo>
                        <a:pt x="2006" y="2962"/>
                      </a:lnTo>
                      <a:lnTo>
                        <a:pt x="3951" y="2858"/>
                      </a:lnTo>
                      <a:lnTo>
                        <a:pt x="5884" y="2690"/>
                      </a:lnTo>
                      <a:lnTo>
                        <a:pt x="7823" y="2378"/>
                      </a:lnTo>
                      <a:lnTo>
                        <a:pt x="7806" y="2383"/>
                      </a:lnTo>
                      <a:lnTo>
                        <a:pt x="9742" y="1543"/>
                      </a:lnTo>
                      <a:lnTo>
                        <a:pt x="11679" y="735"/>
                      </a:lnTo>
                      <a:lnTo>
                        <a:pt x="13625" y="14"/>
                      </a:lnTo>
                      <a:cubicBezTo>
                        <a:pt x="13663" y="0"/>
                        <a:pt x="13704" y="19"/>
                        <a:pt x="13718" y="56"/>
                      </a:cubicBezTo>
                      <a:cubicBezTo>
                        <a:pt x="13732" y="94"/>
                        <a:pt x="13713" y="135"/>
                        <a:pt x="13675" y="149"/>
                      </a:cubicBezTo>
                      <a:lnTo>
                        <a:pt x="11734" y="868"/>
                      </a:lnTo>
                      <a:lnTo>
                        <a:pt x="9799" y="1676"/>
                      </a:lnTo>
                      <a:lnTo>
                        <a:pt x="7863" y="2516"/>
                      </a:lnTo>
                      <a:cubicBezTo>
                        <a:pt x="7858" y="2518"/>
                        <a:pt x="7852" y="2520"/>
                        <a:pt x="7846" y="2521"/>
                      </a:cubicBezTo>
                      <a:lnTo>
                        <a:pt x="5897" y="2833"/>
                      </a:lnTo>
                      <a:lnTo>
                        <a:pt x="3958" y="3001"/>
                      </a:lnTo>
                      <a:lnTo>
                        <a:pt x="2015" y="3105"/>
                      </a:lnTo>
                      <a:lnTo>
                        <a:pt x="79" y="3217"/>
                      </a:lnTo>
                      <a:cubicBezTo>
                        <a:pt x="39" y="3220"/>
                        <a:pt x="5" y="3189"/>
                        <a:pt x="3" y="3150"/>
                      </a:cubicBezTo>
                      <a:cubicBezTo>
                        <a:pt x="0" y="3110"/>
                        <a:pt x="31" y="3076"/>
                        <a:pt x="70" y="3074"/>
                      </a:cubicBezTo>
                      <a:close/>
                    </a:path>
                  </a:pathLst>
                </a:custGeom>
                <a:solidFill>
                  <a:srgbClr val="98B954"/>
                </a:solidFill>
                <a:ln w="1588" cap="flat">
                  <a:solidFill>
                    <a:srgbClr val="98B954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Oval 77"/>
                <p:cNvSpPr>
                  <a:spLocks noChangeArrowheads="1"/>
                </p:cNvSpPr>
                <p:nvPr/>
              </p:nvSpPr>
              <p:spPr bwMode="auto">
                <a:xfrm>
                  <a:off x="3143926" y="3313229"/>
                  <a:ext cx="87313" cy="87312"/>
                </a:xfrm>
                <a:prstGeom prst="ellipse">
                  <a:avLst/>
                </a:prstGeom>
                <a:solidFill>
                  <a:srgbClr val="9BBB5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Oval 78"/>
                <p:cNvSpPr>
                  <a:spLocks noChangeArrowheads="1"/>
                </p:cNvSpPr>
                <p:nvPr/>
              </p:nvSpPr>
              <p:spPr bwMode="auto">
                <a:xfrm>
                  <a:off x="3143926" y="3313229"/>
                  <a:ext cx="87313" cy="87312"/>
                </a:xfrm>
                <a:prstGeom prst="ellipse">
                  <a:avLst/>
                </a:prstGeom>
                <a:noFill/>
                <a:ln w="9525" cap="flat">
                  <a:solidFill>
                    <a:srgbClr val="98B95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Oval 79"/>
                <p:cNvSpPr>
                  <a:spLocks noChangeArrowheads="1"/>
                </p:cNvSpPr>
                <p:nvPr/>
              </p:nvSpPr>
              <p:spPr bwMode="auto">
                <a:xfrm>
                  <a:off x="3513814" y="3292591"/>
                  <a:ext cx="88900" cy="88900"/>
                </a:xfrm>
                <a:prstGeom prst="ellipse">
                  <a:avLst/>
                </a:prstGeom>
                <a:solidFill>
                  <a:srgbClr val="9BBB5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Oval 80"/>
                <p:cNvSpPr>
                  <a:spLocks noChangeArrowheads="1"/>
                </p:cNvSpPr>
                <p:nvPr/>
              </p:nvSpPr>
              <p:spPr bwMode="auto">
                <a:xfrm>
                  <a:off x="3513814" y="3292591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98B95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Oval 81"/>
                <p:cNvSpPr>
                  <a:spLocks noChangeArrowheads="1"/>
                </p:cNvSpPr>
                <p:nvPr/>
              </p:nvSpPr>
              <p:spPr bwMode="auto">
                <a:xfrm>
                  <a:off x="3882114" y="3271954"/>
                  <a:ext cx="88900" cy="88900"/>
                </a:xfrm>
                <a:prstGeom prst="ellipse">
                  <a:avLst/>
                </a:prstGeom>
                <a:solidFill>
                  <a:srgbClr val="9BBB5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Oval 82"/>
                <p:cNvSpPr>
                  <a:spLocks noChangeArrowheads="1"/>
                </p:cNvSpPr>
                <p:nvPr/>
              </p:nvSpPr>
              <p:spPr bwMode="auto">
                <a:xfrm>
                  <a:off x="3882114" y="3271954"/>
                  <a:ext cx="88900" cy="87312"/>
                </a:xfrm>
                <a:prstGeom prst="ellipse">
                  <a:avLst/>
                </a:prstGeom>
                <a:noFill/>
                <a:ln w="9525" cap="flat">
                  <a:solidFill>
                    <a:srgbClr val="98B95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Oval 83"/>
                <p:cNvSpPr>
                  <a:spLocks noChangeArrowheads="1"/>
                </p:cNvSpPr>
                <p:nvPr/>
              </p:nvSpPr>
              <p:spPr bwMode="auto">
                <a:xfrm>
                  <a:off x="4252001" y="3240204"/>
                  <a:ext cx="88900" cy="87312"/>
                </a:xfrm>
                <a:prstGeom prst="ellipse">
                  <a:avLst/>
                </a:prstGeom>
                <a:solidFill>
                  <a:srgbClr val="9BBB5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Oval 84"/>
                <p:cNvSpPr>
                  <a:spLocks noChangeArrowheads="1"/>
                </p:cNvSpPr>
                <p:nvPr/>
              </p:nvSpPr>
              <p:spPr bwMode="auto">
                <a:xfrm>
                  <a:off x="4252001" y="3240204"/>
                  <a:ext cx="88900" cy="87312"/>
                </a:xfrm>
                <a:prstGeom prst="ellipse">
                  <a:avLst/>
                </a:prstGeom>
                <a:noFill/>
                <a:ln w="9525" cap="flat">
                  <a:solidFill>
                    <a:srgbClr val="98B95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Oval 85"/>
                <p:cNvSpPr>
                  <a:spLocks noChangeArrowheads="1"/>
                </p:cNvSpPr>
                <p:nvPr/>
              </p:nvSpPr>
              <p:spPr bwMode="auto">
                <a:xfrm>
                  <a:off x="4621889" y="3179879"/>
                  <a:ext cx="87313" cy="88900"/>
                </a:xfrm>
                <a:prstGeom prst="ellipse">
                  <a:avLst/>
                </a:prstGeom>
                <a:solidFill>
                  <a:srgbClr val="9BBB5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Oval 86"/>
                <p:cNvSpPr>
                  <a:spLocks noChangeArrowheads="1"/>
                </p:cNvSpPr>
                <p:nvPr/>
              </p:nvSpPr>
              <p:spPr bwMode="auto">
                <a:xfrm>
                  <a:off x="4621889" y="3179879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98B95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Oval 87"/>
                <p:cNvSpPr>
                  <a:spLocks noChangeArrowheads="1"/>
                </p:cNvSpPr>
                <p:nvPr/>
              </p:nvSpPr>
              <p:spPr bwMode="auto">
                <a:xfrm>
                  <a:off x="4990189" y="3019541"/>
                  <a:ext cx="88900" cy="88900"/>
                </a:xfrm>
                <a:prstGeom prst="ellipse">
                  <a:avLst/>
                </a:prstGeom>
                <a:solidFill>
                  <a:srgbClr val="9BBB5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Oval 88"/>
                <p:cNvSpPr>
                  <a:spLocks noChangeArrowheads="1"/>
                </p:cNvSpPr>
                <p:nvPr/>
              </p:nvSpPr>
              <p:spPr bwMode="auto">
                <a:xfrm>
                  <a:off x="4990189" y="3019541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98B95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Oval 89"/>
                <p:cNvSpPr>
                  <a:spLocks noChangeArrowheads="1"/>
                </p:cNvSpPr>
                <p:nvPr/>
              </p:nvSpPr>
              <p:spPr bwMode="auto">
                <a:xfrm>
                  <a:off x="5360076" y="2865554"/>
                  <a:ext cx="88900" cy="88900"/>
                </a:xfrm>
                <a:prstGeom prst="ellipse">
                  <a:avLst/>
                </a:prstGeom>
                <a:solidFill>
                  <a:srgbClr val="9BBB5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Oval 90"/>
                <p:cNvSpPr>
                  <a:spLocks noChangeArrowheads="1"/>
                </p:cNvSpPr>
                <p:nvPr/>
              </p:nvSpPr>
              <p:spPr bwMode="auto">
                <a:xfrm>
                  <a:off x="5360076" y="2865554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98B95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Oval 91"/>
                <p:cNvSpPr>
                  <a:spLocks noChangeArrowheads="1"/>
                </p:cNvSpPr>
                <p:nvPr/>
              </p:nvSpPr>
              <p:spPr bwMode="auto">
                <a:xfrm>
                  <a:off x="5729964" y="2729029"/>
                  <a:ext cx="87313" cy="88900"/>
                </a:xfrm>
                <a:prstGeom prst="ellipse">
                  <a:avLst/>
                </a:prstGeom>
                <a:solidFill>
                  <a:srgbClr val="9BBB5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Oval 92"/>
                <p:cNvSpPr>
                  <a:spLocks noChangeArrowheads="1"/>
                </p:cNvSpPr>
                <p:nvPr/>
              </p:nvSpPr>
              <p:spPr bwMode="auto">
                <a:xfrm>
                  <a:off x="5729964" y="2729029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98B95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93"/>
                <p:cNvSpPr>
                  <a:spLocks/>
                </p:cNvSpPr>
                <p:nvPr/>
              </p:nvSpPr>
              <p:spPr bwMode="auto">
                <a:xfrm>
                  <a:off x="3174089" y="3141779"/>
                  <a:ext cx="2614613" cy="231775"/>
                </a:xfrm>
                <a:custGeom>
                  <a:avLst/>
                  <a:gdLst>
                    <a:gd name="T0" fmla="*/ 70 w 13724"/>
                    <a:gd name="T1" fmla="*/ 1065 h 1211"/>
                    <a:gd name="T2" fmla="*/ 2006 w 13724"/>
                    <a:gd name="T3" fmla="*/ 953 h 1211"/>
                    <a:gd name="T4" fmla="*/ 3951 w 13724"/>
                    <a:gd name="T5" fmla="*/ 857 h 1211"/>
                    <a:gd name="T6" fmla="*/ 5882 w 13724"/>
                    <a:gd name="T7" fmla="*/ 617 h 1211"/>
                    <a:gd name="T8" fmla="*/ 7827 w 13724"/>
                    <a:gd name="T9" fmla="*/ 425 h 1211"/>
                    <a:gd name="T10" fmla="*/ 9755 w 13724"/>
                    <a:gd name="T11" fmla="*/ 2 h 1211"/>
                    <a:gd name="T12" fmla="*/ 9774 w 13724"/>
                    <a:gd name="T13" fmla="*/ 1 h 1211"/>
                    <a:gd name="T14" fmla="*/ 11710 w 13724"/>
                    <a:gd name="T15" fmla="*/ 105 h 1211"/>
                    <a:gd name="T16" fmla="*/ 13647 w 13724"/>
                    <a:gd name="T17" fmla="*/ 9 h 1211"/>
                    <a:gd name="T18" fmla="*/ 13722 w 13724"/>
                    <a:gd name="T19" fmla="*/ 77 h 1211"/>
                    <a:gd name="T20" fmla="*/ 13654 w 13724"/>
                    <a:gd name="T21" fmla="*/ 152 h 1211"/>
                    <a:gd name="T22" fmla="*/ 11703 w 13724"/>
                    <a:gd name="T23" fmla="*/ 248 h 1211"/>
                    <a:gd name="T24" fmla="*/ 9767 w 13724"/>
                    <a:gd name="T25" fmla="*/ 144 h 1211"/>
                    <a:gd name="T26" fmla="*/ 9786 w 13724"/>
                    <a:gd name="T27" fmla="*/ 143 h 1211"/>
                    <a:gd name="T28" fmla="*/ 7842 w 13724"/>
                    <a:gd name="T29" fmla="*/ 568 h 1211"/>
                    <a:gd name="T30" fmla="*/ 5899 w 13724"/>
                    <a:gd name="T31" fmla="*/ 760 h 1211"/>
                    <a:gd name="T32" fmla="*/ 3958 w 13724"/>
                    <a:gd name="T33" fmla="*/ 1000 h 1211"/>
                    <a:gd name="T34" fmla="*/ 2015 w 13724"/>
                    <a:gd name="T35" fmla="*/ 1096 h 1211"/>
                    <a:gd name="T36" fmla="*/ 79 w 13724"/>
                    <a:gd name="T37" fmla="*/ 1208 h 1211"/>
                    <a:gd name="T38" fmla="*/ 3 w 13724"/>
                    <a:gd name="T39" fmla="*/ 1141 h 1211"/>
                    <a:gd name="T40" fmla="*/ 70 w 13724"/>
                    <a:gd name="T41" fmla="*/ 1065 h 1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24" h="1211">
                      <a:moveTo>
                        <a:pt x="70" y="1065"/>
                      </a:moveTo>
                      <a:lnTo>
                        <a:pt x="2006" y="953"/>
                      </a:lnTo>
                      <a:lnTo>
                        <a:pt x="3951" y="857"/>
                      </a:lnTo>
                      <a:lnTo>
                        <a:pt x="5882" y="617"/>
                      </a:lnTo>
                      <a:lnTo>
                        <a:pt x="7827" y="425"/>
                      </a:lnTo>
                      <a:lnTo>
                        <a:pt x="9755" y="2"/>
                      </a:lnTo>
                      <a:cubicBezTo>
                        <a:pt x="9761" y="1"/>
                        <a:pt x="9768" y="0"/>
                        <a:pt x="9774" y="1"/>
                      </a:cubicBezTo>
                      <a:lnTo>
                        <a:pt x="11710" y="105"/>
                      </a:lnTo>
                      <a:lnTo>
                        <a:pt x="13647" y="9"/>
                      </a:lnTo>
                      <a:cubicBezTo>
                        <a:pt x="13687" y="7"/>
                        <a:pt x="13720" y="37"/>
                        <a:pt x="13722" y="77"/>
                      </a:cubicBezTo>
                      <a:cubicBezTo>
                        <a:pt x="13724" y="117"/>
                        <a:pt x="13694" y="150"/>
                        <a:pt x="13654" y="152"/>
                      </a:cubicBezTo>
                      <a:lnTo>
                        <a:pt x="11703" y="248"/>
                      </a:lnTo>
                      <a:lnTo>
                        <a:pt x="9767" y="144"/>
                      </a:lnTo>
                      <a:lnTo>
                        <a:pt x="9786" y="143"/>
                      </a:lnTo>
                      <a:lnTo>
                        <a:pt x="7842" y="568"/>
                      </a:lnTo>
                      <a:lnTo>
                        <a:pt x="5899" y="760"/>
                      </a:lnTo>
                      <a:lnTo>
                        <a:pt x="3958" y="1000"/>
                      </a:lnTo>
                      <a:lnTo>
                        <a:pt x="2015" y="1096"/>
                      </a:lnTo>
                      <a:lnTo>
                        <a:pt x="79" y="1208"/>
                      </a:lnTo>
                      <a:cubicBezTo>
                        <a:pt x="39" y="1211"/>
                        <a:pt x="5" y="1180"/>
                        <a:pt x="3" y="1141"/>
                      </a:cubicBezTo>
                      <a:cubicBezTo>
                        <a:pt x="0" y="1101"/>
                        <a:pt x="31" y="1067"/>
                        <a:pt x="70" y="1065"/>
                      </a:cubicBezTo>
                      <a:close/>
                    </a:path>
                  </a:pathLst>
                </a:custGeom>
                <a:solidFill>
                  <a:srgbClr val="7D60A0"/>
                </a:solidFill>
                <a:ln w="1588" cap="flat">
                  <a:solidFill>
                    <a:srgbClr val="7D60A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Oval 94"/>
                <p:cNvSpPr>
                  <a:spLocks noChangeArrowheads="1"/>
                </p:cNvSpPr>
                <p:nvPr/>
              </p:nvSpPr>
              <p:spPr bwMode="auto">
                <a:xfrm>
                  <a:off x="3143926" y="3313229"/>
                  <a:ext cx="87313" cy="87312"/>
                </a:xfrm>
                <a:prstGeom prst="ellipse">
                  <a:avLst/>
                </a:prstGeom>
                <a:solidFill>
                  <a:srgbClr val="8064A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Oval 95"/>
                <p:cNvSpPr>
                  <a:spLocks noChangeArrowheads="1"/>
                </p:cNvSpPr>
                <p:nvPr/>
              </p:nvSpPr>
              <p:spPr bwMode="auto">
                <a:xfrm>
                  <a:off x="3143926" y="3313229"/>
                  <a:ext cx="87313" cy="87312"/>
                </a:xfrm>
                <a:prstGeom prst="ellipse">
                  <a:avLst/>
                </a:prstGeom>
                <a:noFill/>
                <a:ln w="9525" cap="flat">
                  <a:solidFill>
                    <a:srgbClr val="7D60A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Oval 96"/>
                <p:cNvSpPr>
                  <a:spLocks noChangeArrowheads="1"/>
                </p:cNvSpPr>
                <p:nvPr/>
              </p:nvSpPr>
              <p:spPr bwMode="auto">
                <a:xfrm>
                  <a:off x="3513814" y="3292591"/>
                  <a:ext cx="88900" cy="88900"/>
                </a:xfrm>
                <a:prstGeom prst="ellipse">
                  <a:avLst/>
                </a:prstGeom>
                <a:solidFill>
                  <a:srgbClr val="8064A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Oval 97"/>
                <p:cNvSpPr>
                  <a:spLocks noChangeArrowheads="1"/>
                </p:cNvSpPr>
                <p:nvPr/>
              </p:nvSpPr>
              <p:spPr bwMode="auto">
                <a:xfrm>
                  <a:off x="3513814" y="3292591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7D60A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Oval 98"/>
                <p:cNvSpPr>
                  <a:spLocks noChangeArrowheads="1"/>
                </p:cNvSpPr>
                <p:nvPr/>
              </p:nvSpPr>
              <p:spPr bwMode="auto">
                <a:xfrm>
                  <a:off x="3882114" y="3273541"/>
                  <a:ext cx="88900" cy="87312"/>
                </a:xfrm>
                <a:prstGeom prst="ellipse">
                  <a:avLst/>
                </a:prstGeom>
                <a:solidFill>
                  <a:srgbClr val="8064A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Oval 99"/>
                <p:cNvSpPr>
                  <a:spLocks noChangeArrowheads="1"/>
                </p:cNvSpPr>
                <p:nvPr/>
              </p:nvSpPr>
              <p:spPr bwMode="auto">
                <a:xfrm>
                  <a:off x="3882114" y="3273541"/>
                  <a:ext cx="88900" cy="87312"/>
                </a:xfrm>
                <a:prstGeom prst="ellipse">
                  <a:avLst/>
                </a:prstGeom>
                <a:noFill/>
                <a:ln w="9525" cap="flat">
                  <a:solidFill>
                    <a:srgbClr val="7D60A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Oval 100"/>
                <p:cNvSpPr>
                  <a:spLocks noChangeArrowheads="1"/>
                </p:cNvSpPr>
                <p:nvPr/>
              </p:nvSpPr>
              <p:spPr bwMode="auto">
                <a:xfrm>
                  <a:off x="4252001" y="3229091"/>
                  <a:ext cx="88900" cy="88900"/>
                </a:xfrm>
                <a:prstGeom prst="ellipse">
                  <a:avLst/>
                </a:prstGeom>
                <a:solidFill>
                  <a:srgbClr val="8064A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Oval 101"/>
                <p:cNvSpPr>
                  <a:spLocks noChangeArrowheads="1"/>
                </p:cNvSpPr>
                <p:nvPr/>
              </p:nvSpPr>
              <p:spPr bwMode="auto">
                <a:xfrm>
                  <a:off x="4252001" y="3229091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7D60A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Oval 102"/>
                <p:cNvSpPr>
                  <a:spLocks noChangeArrowheads="1"/>
                </p:cNvSpPr>
                <p:nvPr/>
              </p:nvSpPr>
              <p:spPr bwMode="auto">
                <a:xfrm>
                  <a:off x="4621889" y="3192579"/>
                  <a:ext cx="87313" cy="88900"/>
                </a:xfrm>
                <a:prstGeom prst="ellipse">
                  <a:avLst/>
                </a:prstGeom>
                <a:solidFill>
                  <a:srgbClr val="8064A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Oval 103"/>
                <p:cNvSpPr>
                  <a:spLocks noChangeArrowheads="1"/>
                </p:cNvSpPr>
                <p:nvPr/>
              </p:nvSpPr>
              <p:spPr bwMode="auto">
                <a:xfrm>
                  <a:off x="4621889" y="3192579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7D60A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Oval 104"/>
                <p:cNvSpPr>
                  <a:spLocks noChangeArrowheads="1"/>
                </p:cNvSpPr>
                <p:nvPr/>
              </p:nvSpPr>
              <p:spPr bwMode="auto">
                <a:xfrm>
                  <a:off x="4990189" y="3111616"/>
                  <a:ext cx="88900" cy="88900"/>
                </a:xfrm>
                <a:prstGeom prst="ellipse">
                  <a:avLst/>
                </a:prstGeom>
                <a:solidFill>
                  <a:srgbClr val="8064A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Oval 105"/>
                <p:cNvSpPr>
                  <a:spLocks noChangeArrowheads="1"/>
                </p:cNvSpPr>
                <p:nvPr/>
              </p:nvSpPr>
              <p:spPr bwMode="auto">
                <a:xfrm>
                  <a:off x="4990189" y="3111616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7D60A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Oval 106"/>
                <p:cNvSpPr>
                  <a:spLocks noChangeArrowheads="1"/>
                </p:cNvSpPr>
                <p:nvPr/>
              </p:nvSpPr>
              <p:spPr bwMode="auto">
                <a:xfrm>
                  <a:off x="5360076" y="3130666"/>
                  <a:ext cx="88900" cy="88900"/>
                </a:xfrm>
                <a:prstGeom prst="ellipse">
                  <a:avLst/>
                </a:prstGeom>
                <a:solidFill>
                  <a:srgbClr val="8064A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Oval 107"/>
                <p:cNvSpPr>
                  <a:spLocks noChangeArrowheads="1"/>
                </p:cNvSpPr>
                <p:nvPr/>
              </p:nvSpPr>
              <p:spPr bwMode="auto">
                <a:xfrm>
                  <a:off x="5360076" y="3130666"/>
                  <a:ext cx="88900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7D60A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Oval 108"/>
                <p:cNvSpPr>
                  <a:spLocks noChangeArrowheads="1"/>
                </p:cNvSpPr>
                <p:nvPr/>
              </p:nvSpPr>
              <p:spPr bwMode="auto">
                <a:xfrm>
                  <a:off x="5729964" y="3111616"/>
                  <a:ext cx="87313" cy="88900"/>
                </a:xfrm>
                <a:prstGeom prst="ellipse">
                  <a:avLst/>
                </a:prstGeom>
                <a:solidFill>
                  <a:srgbClr val="8064A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Oval 109"/>
                <p:cNvSpPr>
                  <a:spLocks noChangeArrowheads="1"/>
                </p:cNvSpPr>
                <p:nvPr/>
              </p:nvSpPr>
              <p:spPr bwMode="auto">
                <a:xfrm>
                  <a:off x="5729964" y="3111616"/>
                  <a:ext cx="87313" cy="88900"/>
                </a:xfrm>
                <a:prstGeom prst="ellipse">
                  <a:avLst/>
                </a:prstGeom>
                <a:noFill/>
                <a:ln w="9525" cap="flat">
                  <a:solidFill>
                    <a:srgbClr val="7D60A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Rectangle 110"/>
                <p:cNvSpPr>
                  <a:spLocks noChangeArrowheads="1"/>
                </p:cNvSpPr>
                <p:nvPr/>
              </p:nvSpPr>
              <p:spPr bwMode="auto">
                <a:xfrm>
                  <a:off x="2781116" y="3275130"/>
                  <a:ext cx="98815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0</a:t>
                  </a:r>
                  <a:endParaRPr kumimoji="0" lang="en-US" alt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73" name="Rectangle 111"/>
                <p:cNvSpPr>
                  <a:spLocks noChangeArrowheads="1"/>
                </p:cNvSpPr>
                <p:nvPr/>
              </p:nvSpPr>
              <p:spPr bwMode="auto">
                <a:xfrm>
                  <a:off x="2634483" y="2963979"/>
                  <a:ext cx="247037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0.2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74" name="Rectangle 112"/>
                <p:cNvSpPr>
                  <a:spLocks noChangeArrowheads="1"/>
                </p:cNvSpPr>
                <p:nvPr/>
              </p:nvSpPr>
              <p:spPr bwMode="auto">
                <a:xfrm>
                  <a:off x="2634483" y="2652829"/>
                  <a:ext cx="247037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0.4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75" name="Rectangle 113"/>
                <p:cNvSpPr>
                  <a:spLocks noChangeArrowheads="1"/>
                </p:cNvSpPr>
                <p:nvPr/>
              </p:nvSpPr>
              <p:spPr bwMode="auto">
                <a:xfrm>
                  <a:off x="2634483" y="2341680"/>
                  <a:ext cx="247037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0.6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76" name="Rectangle 114"/>
                <p:cNvSpPr>
                  <a:spLocks noChangeArrowheads="1"/>
                </p:cNvSpPr>
                <p:nvPr/>
              </p:nvSpPr>
              <p:spPr bwMode="auto">
                <a:xfrm>
                  <a:off x="2634483" y="2030529"/>
                  <a:ext cx="247037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0.8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77" name="Rectangle 115"/>
                <p:cNvSpPr>
                  <a:spLocks noChangeArrowheads="1"/>
                </p:cNvSpPr>
                <p:nvPr/>
              </p:nvSpPr>
              <p:spPr bwMode="auto">
                <a:xfrm>
                  <a:off x="2636070" y="1719379"/>
                  <a:ext cx="247037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1.0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78" name="Rectangle 116"/>
                <p:cNvSpPr>
                  <a:spLocks noChangeArrowheads="1"/>
                </p:cNvSpPr>
                <p:nvPr/>
              </p:nvSpPr>
              <p:spPr bwMode="auto">
                <a:xfrm>
                  <a:off x="2636070" y="1408230"/>
                  <a:ext cx="247037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1.2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79" name="Rectangle 117"/>
                <p:cNvSpPr>
                  <a:spLocks noChangeArrowheads="1"/>
                </p:cNvSpPr>
                <p:nvPr/>
              </p:nvSpPr>
              <p:spPr bwMode="auto">
                <a:xfrm>
                  <a:off x="2636070" y="1097078"/>
                  <a:ext cx="247037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1.4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80" name="Rectangle 118"/>
                <p:cNvSpPr>
                  <a:spLocks noChangeArrowheads="1"/>
                </p:cNvSpPr>
                <p:nvPr/>
              </p:nvSpPr>
              <p:spPr bwMode="auto">
                <a:xfrm>
                  <a:off x="2636070" y="785929"/>
                  <a:ext cx="247037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1.6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81" name="Rectangle 118"/>
                <p:cNvSpPr>
                  <a:spLocks noChangeArrowheads="1"/>
                </p:cNvSpPr>
                <p:nvPr/>
              </p:nvSpPr>
              <p:spPr bwMode="auto">
                <a:xfrm>
                  <a:off x="3123398" y="3427168"/>
                  <a:ext cx="98815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0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82" name="Rectangle 118"/>
                <p:cNvSpPr>
                  <a:spLocks noChangeArrowheads="1"/>
                </p:cNvSpPr>
                <p:nvPr/>
              </p:nvSpPr>
              <p:spPr bwMode="auto">
                <a:xfrm>
                  <a:off x="3492499" y="3427168"/>
                  <a:ext cx="98815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3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83" name="Rectangle 118"/>
                <p:cNvSpPr>
                  <a:spLocks noChangeArrowheads="1"/>
                </p:cNvSpPr>
                <p:nvPr/>
              </p:nvSpPr>
              <p:spPr bwMode="auto">
                <a:xfrm>
                  <a:off x="3854341" y="3427168"/>
                  <a:ext cx="98815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5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84" name="Rectangle 118"/>
                <p:cNvSpPr>
                  <a:spLocks noChangeArrowheads="1"/>
                </p:cNvSpPr>
                <p:nvPr/>
              </p:nvSpPr>
              <p:spPr bwMode="auto">
                <a:xfrm>
                  <a:off x="4230698" y="3427168"/>
                  <a:ext cx="98815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7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85" name="Rectangle 118"/>
                <p:cNvSpPr>
                  <a:spLocks noChangeArrowheads="1"/>
                </p:cNvSpPr>
                <p:nvPr/>
              </p:nvSpPr>
              <p:spPr bwMode="auto">
                <a:xfrm>
                  <a:off x="4596169" y="3427168"/>
                  <a:ext cx="98815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9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86" name="Rectangle 118"/>
                <p:cNvSpPr>
                  <a:spLocks noChangeArrowheads="1"/>
                </p:cNvSpPr>
                <p:nvPr/>
              </p:nvSpPr>
              <p:spPr bwMode="auto">
                <a:xfrm>
                  <a:off x="4907953" y="3427168"/>
                  <a:ext cx="197630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11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87" name="Rectangle 118"/>
                <p:cNvSpPr>
                  <a:spLocks noChangeArrowheads="1"/>
                </p:cNvSpPr>
                <p:nvPr/>
              </p:nvSpPr>
              <p:spPr bwMode="auto">
                <a:xfrm>
                  <a:off x="5278634" y="3427168"/>
                  <a:ext cx="197630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en-US" sz="800" dirty="0" smtClean="0">
                      <a:solidFill>
                        <a:srgbClr val="000000"/>
                      </a:solidFill>
                    </a:rPr>
                    <a:t>13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88" name="Rectangle 118"/>
                <p:cNvSpPr>
                  <a:spLocks noChangeArrowheads="1"/>
                </p:cNvSpPr>
                <p:nvPr/>
              </p:nvSpPr>
              <p:spPr bwMode="auto">
                <a:xfrm>
                  <a:off x="5642055" y="3427168"/>
                  <a:ext cx="197630" cy="2108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15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cxnSp>
              <p:nvCxnSpPr>
                <p:cNvPr id="189" name="Straight Connector 188"/>
                <p:cNvCxnSpPr/>
                <p:nvPr/>
              </p:nvCxnSpPr>
              <p:spPr>
                <a:xfrm>
                  <a:off x="4758339" y="3944624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/>
              <p:cNvSpPr txBox="1"/>
              <p:nvPr/>
            </p:nvSpPr>
            <p:spPr>
              <a:xfrm>
                <a:off x="2846853" y="3558122"/>
                <a:ext cx="3135390" cy="395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Days after implantation</a:t>
                </a:r>
              </a:p>
            </p:txBody>
          </p:sp>
          <p:sp>
            <p:nvSpPr>
              <p:cNvPr id="38" name="Rectangle 83"/>
              <p:cNvSpPr>
                <a:spLocks noChangeArrowheads="1"/>
              </p:cNvSpPr>
              <p:nvPr/>
            </p:nvSpPr>
            <p:spPr bwMode="auto">
              <a:xfrm rot="16200000">
                <a:off x="1497105" y="1857996"/>
                <a:ext cx="1830828" cy="2371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itchFamily="34" charset="0"/>
                  </a:rPr>
                  <a:t>Tumor volume (Cm</a:t>
                </a:r>
                <a:r>
                  <a:rPr kumimoji="0" lang="en-US" sz="9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3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)</a:t>
                </a:r>
                <a:endPara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3922824" y="674228"/>
                <a:ext cx="0" cy="681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4663222" y="674228"/>
                <a:ext cx="0" cy="681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5033421" y="674228"/>
                <a:ext cx="0" cy="681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4293023" y="674228"/>
                <a:ext cx="0" cy="681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>
                <a:off x="5403620" y="674228"/>
                <a:ext cx="0" cy="681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angle 112"/>
              <p:cNvSpPr>
                <a:spLocks noChangeArrowheads="1"/>
              </p:cNvSpPr>
              <p:nvPr/>
            </p:nvSpPr>
            <p:spPr bwMode="auto">
              <a:xfrm>
                <a:off x="4137789" y="303997"/>
                <a:ext cx="1130884" cy="237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Ab treatment</a:t>
                </a:r>
                <a:endParaRPr kumimoji="0" lang="en-US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45" name="Freeform 93"/>
              <p:cNvSpPr>
                <a:spLocks/>
              </p:cNvSpPr>
              <p:nvPr/>
            </p:nvSpPr>
            <p:spPr bwMode="auto">
              <a:xfrm>
                <a:off x="3242899" y="981820"/>
                <a:ext cx="271462" cy="26988"/>
              </a:xfrm>
              <a:custGeom>
                <a:avLst/>
                <a:gdLst>
                  <a:gd name="T0" fmla="*/ 72 w 1424"/>
                  <a:gd name="T1" fmla="*/ 0 h 144"/>
                  <a:gd name="T2" fmla="*/ 1352 w 1424"/>
                  <a:gd name="T3" fmla="*/ 0 h 144"/>
                  <a:gd name="T4" fmla="*/ 1424 w 1424"/>
                  <a:gd name="T5" fmla="*/ 72 h 144"/>
                  <a:gd name="T6" fmla="*/ 1352 w 1424"/>
                  <a:gd name="T7" fmla="*/ 144 h 144"/>
                  <a:gd name="T8" fmla="*/ 72 w 1424"/>
                  <a:gd name="T9" fmla="*/ 144 h 144"/>
                  <a:gd name="T10" fmla="*/ 0 w 1424"/>
                  <a:gd name="T11" fmla="*/ 72 h 144"/>
                  <a:gd name="T12" fmla="*/ 72 w 1424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4" h="144">
                    <a:moveTo>
                      <a:pt x="72" y="0"/>
                    </a:moveTo>
                    <a:lnTo>
                      <a:pt x="1352" y="0"/>
                    </a:lnTo>
                    <a:cubicBezTo>
                      <a:pt x="1392" y="0"/>
                      <a:pt x="1424" y="33"/>
                      <a:pt x="1424" y="72"/>
                    </a:cubicBezTo>
                    <a:cubicBezTo>
                      <a:pt x="1424" y="112"/>
                      <a:pt x="1392" y="144"/>
                      <a:pt x="1352" y="144"/>
                    </a:cubicBezTo>
                    <a:lnTo>
                      <a:pt x="72" y="144"/>
                    </a:lnTo>
                    <a:cubicBezTo>
                      <a:pt x="33" y="144"/>
                      <a:pt x="0" y="11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lose/>
                  </a:path>
                </a:pathLst>
              </a:custGeom>
              <a:solidFill>
                <a:srgbClr val="4A7EBB"/>
              </a:solidFill>
              <a:ln w="1588" cap="flat">
                <a:solidFill>
                  <a:srgbClr val="4A7EBB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Oval 94"/>
              <p:cNvSpPr>
                <a:spLocks noChangeArrowheads="1"/>
              </p:cNvSpPr>
              <p:nvPr/>
            </p:nvSpPr>
            <p:spPr bwMode="auto">
              <a:xfrm>
                <a:off x="3341324" y="958007"/>
                <a:ext cx="76200" cy="76200"/>
              </a:xfrm>
              <a:prstGeom prst="ellipse">
                <a:avLst/>
              </a:prstGeom>
              <a:solidFill>
                <a:srgbClr val="4F81B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95"/>
              <p:cNvSpPr>
                <a:spLocks noEditPoints="1"/>
              </p:cNvSpPr>
              <p:nvPr/>
            </p:nvSpPr>
            <p:spPr bwMode="auto">
              <a:xfrm>
                <a:off x="3336562" y="953245"/>
                <a:ext cx="85725" cy="85725"/>
              </a:xfrm>
              <a:custGeom>
                <a:avLst/>
                <a:gdLst>
                  <a:gd name="T0" fmla="*/ 444 w 449"/>
                  <a:gd name="T1" fmla="*/ 267 h 449"/>
                  <a:gd name="T2" fmla="*/ 430 w 449"/>
                  <a:gd name="T3" fmla="*/ 314 h 449"/>
                  <a:gd name="T4" fmla="*/ 384 w 449"/>
                  <a:gd name="T5" fmla="*/ 381 h 449"/>
                  <a:gd name="T6" fmla="*/ 348 w 449"/>
                  <a:gd name="T7" fmla="*/ 412 h 449"/>
                  <a:gd name="T8" fmla="*/ 272 w 449"/>
                  <a:gd name="T9" fmla="*/ 443 h 449"/>
                  <a:gd name="T10" fmla="*/ 222 w 449"/>
                  <a:gd name="T11" fmla="*/ 448 h 449"/>
                  <a:gd name="T12" fmla="*/ 140 w 449"/>
                  <a:gd name="T13" fmla="*/ 432 h 449"/>
                  <a:gd name="T14" fmla="*/ 98 w 449"/>
                  <a:gd name="T15" fmla="*/ 409 h 449"/>
                  <a:gd name="T16" fmla="*/ 41 w 449"/>
                  <a:gd name="T17" fmla="*/ 352 h 449"/>
                  <a:gd name="T18" fmla="*/ 18 w 449"/>
                  <a:gd name="T19" fmla="*/ 310 h 449"/>
                  <a:gd name="T20" fmla="*/ 1 w 449"/>
                  <a:gd name="T21" fmla="*/ 227 h 449"/>
                  <a:gd name="T22" fmla="*/ 6 w 449"/>
                  <a:gd name="T23" fmla="*/ 177 h 449"/>
                  <a:gd name="T24" fmla="*/ 38 w 449"/>
                  <a:gd name="T25" fmla="*/ 101 h 449"/>
                  <a:gd name="T26" fmla="*/ 68 w 449"/>
                  <a:gd name="T27" fmla="*/ 65 h 449"/>
                  <a:gd name="T28" fmla="*/ 135 w 449"/>
                  <a:gd name="T29" fmla="*/ 19 h 449"/>
                  <a:gd name="T30" fmla="*/ 182 w 449"/>
                  <a:gd name="T31" fmla="*/ 5 h 449"/>
                  <a:gd name="T32" fmla="*/ 267 w 449"/>
                  <a:gd name="T33" fmla="*/ 5 h 449"/>
                  <a:gd name="T34" fmla="*/ 314 w 449"/>
                  <a:gd name="T35" fmla="*/ 19 h 449"/>
                  <a:gd name="T36" fmla="*/ 381 w 449"/>
                  <a:gd name="T37" fmla="*/ 65 h 449"/>
                  <a:gd name="T38" fmla="*/ 412 w 449"/>
                  <a:gd name="T39" fmla="*/ 101 h 449"/>
                  <a:gd name="T40" fmla="*/ 443 w 449"/>
                  <a:gd name="T41" fmla="*/ 177 h 449"/>
                  <a:gd name="T42" fmla="*/ 397 w 449"/>
                  <a:gd name="T43" fmla="*/ 187 h 449"/>
                  <a:gd name="T44" fmla="*/ 388 w 449"/>
                  <a:gd name="T45" fmla="*/ 158 h 449"/>
                  <a:gd name="T46" fmla="*/ 348 w 449"/>
                  <a:gd name="T47" fmla="*/ 99 h 449"/>
                  <a:gd name="T48" fmla="*/ 325 w 449"/>
                  <a:gd name="T49" fmla="*/ 80 h 449"/>
                  <a:gd name="T50" fmla="*/ 258 w 449"/>
                  <a:gd name="T51" fmla="*/ 51 h 449"/>
                  <a:gd name="T52" fmla="*/ 227 w 449"/>
                  <a:gd name="T53" fmla="*/ 48 h 449"/>
                  <a:gd name="T54" fmla="*/ 154 w 449"/>
                  <a:gd name="T55" fmla="*/ 63 h 449"/>
                  <a:gd name="T56" fmla="*/ 128 w 449"/>
                  <a:gd name="T57" fmla="*/ 77 h 449"/>
                  <a:gd name="T58" fmla="*/ 77 w 449"/>
                  <a:gd name="T59" fmla="*/ 128 h 449"/>
                  <a:gd name="T60" fmla="*/ 63 w 449"/>
                  <a:gd name="T61" fmla="*/ 154 h 449"/>
                  <a:gd name="T62" fmla="*/ 48 w 449"/>
                  <a:gd name="T63" fmla="*/ 227 h 449"/>
                  <a:gd name="T64" fmla="*/ 51 w 449"/>
                  <a:gd name="T65" fmla="*/ 258 h 449"/>
                  <a:gd name="T66" fmla="*/ 80 w 449"/>
                  <a:gd name="T67" fmla="*/ 325 h 449"/>
                  <a:gd name="T68" fmla="*/ 99 w 449"/>
                  <a:gd name="T69" fmla="*/ 348 h 449"/>
                  <a:gd name="T70" fmla="*/ 158 w 449"/>
                  <a:gd name="T71" fmla="*/ 388 h 449"/>
                  <a:gd name="T72" fmla="*/ 187 w 449"/>
                  <a:gd name="T73" fmla="*/ 397 h 449"/>
                  <a:gd name="T74" fmla="*/ 263 w 449"/>
                  <a:gd name="T75" fmla="*/ 397 h 449"/>
                  <a:gd name="T76" fmla="*/ 291 w 449"/>
                  <a:gd name="T77" fmla="*/ 388 h 449"/>
                  <a:gd name="T78" fmla="*/ 351 w 449"/>
                  <a:gd name="T79" fmla="*/ 348 h 449"/>
                  <a:gd name="T80" fmla="*/ 369 w 449"/>
                  <a:gd name="T81" fmla="*/ 325 h 449"/>
                  <a:gd name="T82" fmla="*/ 398 w 449"/>
                  <a:gd name="T83" fmla="*/ 258 h 449"/>
                  <a:gd name="T84" fmla="*/ 401 w 449"/>
                  <a:gd name="T85" fmla="*/ 227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49" h="449">
                    <a:moveTo>
                      <a:pt x="448" y="222"/>
                    </a:moveTo>
                    <a:cubicBezTo>
                      <a:pt x="449" y="224"/>
                      <a:pt x="449" y="225"/>
                      <a:pt x="448" y="227"/>
                    </a:cubicBezTo>
                    <a:lnTo>
                      <a:pt x="444" y="267"/>
                    </a:lnTo>
                    <a:cubicBezTo>
                      <a:pt x="444" y="269"/>
                      <a:pt x="444" y="270"/>
                      <a:pt x="443" y="272"/>
                    </a:cubicBezTo>
                    <a:lnTo>
                      <a:pt x="432" y="310"/>
                    </a:lnTo>
                    <a:cubicBezTo>
                      <a:pt x="431" y="311"/>
                      <a:pt x="431" y="313"/>
                      <a:pt x="430" y="314"/>
                    </a:cubicBezTo>
                    <a:lnTo>
                      <a:pt x="412" y="348"/>
                    </a:lnTo>
                    <a:cubicBezTo>
                      <a:pt x="411" y="349"/>
                      <a:pt x="410" y="351"/>
                      <a:pt x="409" y="352"/>
                    </a:cubicBezTo>
                    <a:lnTo>
                      <a:pt x="384" y="381"/>
                    </a:lnTo>
                    <a:cubicBezTo>
                      <a:pt x="383" y="382"/>
                      <a:pt x="382" y="383"/>
                      <a:pt x="381" y="384"/>
                    </a:cubicBezTo>
                    <a:lnTo>
                      <a:pt x="352" y="409"/>
                    </a:lnTo>
                    <a:cubicBezTo>
                      <a:pt x="351" y="410"/>
                      <a:pt x="349" y="411"/>
                      <a:pt x="348" y="412"/>
                    </a:cubicBezTo>
                    <a:lnTo>
                      <a:pt x="314" y="430"/>
                    </a:lnTo>
                    <a:cubicBezTo>
                      <a:pt x="313" y="431"/>
                      <a:pt x="311" y="431"/>
                      <a:pt x="310" y="432"/>
                    </a:cubicBezTo>
                    <a:lnTo>
                      <a:pt x="272" y="443"/>
                    </a:lnTo>
                    <a:cubicBezTo>
                      <a:pt x="270" y="444"/>
                      <a:pt x="269" y="444"/>
                      <a:pt x="267" y="444"/>
                    </a:cubicBezTo>
                    <a:lnTo>
                      <a:pt x="227" y="448"/>
                    </a:lnTo>
                    <a:cubicBezTo>
                      <a:pt x="225" y="449"/>
                      <a:pt x="224" y="449"/>
                      <a:pt x="222" y="448"/>
                    </a:cubicBezTo>
                    <a:lnTo>
                      <a:pt x="182" y="444"/>
                    </a:lnTo>
                    <a:cubicBezTo>
                      <a:pt x="181" y="444"/>
                      <a:pt x="179" y="444"/>
                      <a:pt x="177" y="443"/>
                    </a:cubicBezTo>
                    <a:lnTo>
                      <a:pt x="140" y="432"/>
                    </a:lnTo>
                    <a:cubicBezTo>
                      <a:pt x="138" y="431"/>
                      <a:pt x="137" y="431"/>
                      <a:pt x="135" y="430"/>
                    </a:cubicBezTo>
                    <a:lnTo>
                      <a:pt x="101" y="412"/>
                    </a:lnTo>
                    <a:cubicBezTo>
                      <a:pt x="100" y="411"/>
                      <a:pt x="99" y="410"/>
                      <a:pt x="98" y="409"/>
                    </a:cubicBezTo>
                    <a:lnTo>
                      <a:pt x="68" y="384"/>
                    </a:lnTo>
                    <a:cubicBezTo>
                      <a:pt x="67" y="383"/>
                      <a:pt x="66" y="382"/>
                      <a:pt x="65" y="381"/>
                    </a:cubicBezTo>
                    <a:lnTo>
                      <a:pt x="41" y="352"/>
                    </a:lnTo>
                    <a:cubicBezTo>
                      <a:pt x="40" y="351"/>
                      <a:pt x="39" y="349"/>
                      <a:pt x="38" y="348"/>
                    </a:cubicBezTo>
                    <a:lnTo>
                      <a:pt x="19" y="314"/>
                    </a:lnTo>
                    <a:cubicBezTo>
                      <a:pt x="19" y="313"/>
                      <a:pt x="18" y="311"/>
                      <a:pt x="18" y="310"/>
                    </a:cubicBezTo>
                    <a:lnTo>
                      <a:pt x="6" y="272"/>
                    </a:lnTo>
                    <a:cubicBezTo>
                      <a:pt x="5" y="271"/>
                      <a:pt x="5" y="269"/>
                      <a:pt x="5" y="267"/>
                    </a:cubicBezTo>
                    <a:lnTo>
                      <a:pt x="1" y="227"/>
                    </a:lnTo>
                    <a:cubicBezTo>
                      <a:pt x="0" y="225"/>
                      <a:pt x="0" y="224"/>
                      <a:pt x="1" y="222"/>
                    </a:cubicBezTo>
                    <a:lnTo>
                      <a:pt x="5" y="182"/>
                    </a:lnTo>
                    <a:cubicBezTo>
                      <a:pt x="5" y="180"/>
                      <a:pt x="5" y="179"/>
                      <a:pt x="6" y="177"/>
                    </a:cubicBezTo>
                    <a:lnTo>
                      <a:pt x="18" y="140"/>
                    </a:lnTo>
                    <a:cubicBezTo>
                      <a:pt x="18" y="138"/>
                      <a:pt x="19" y="137"/>
                      <a:pt x="19" y="135"/>
                    </a:cubicBezTo>
                    <a:lnTo>
                      <a:pt x="38" y="101"/>
                    </a:lnTo>
                    <a:cubicBezTo>
                      <a:pt x="39" y="100"/>
                      <a:pt x="40" y="99"/>
                      <a:pt x="41" y="98"/>
                    </a:cubicBezTo>
                    <a:lnTo>
                      <a:pt x="65" y="68"/>
                    </a:lnTo>
                    <a:cubicBezTo>
                      <a:pt x="66" y="67"/>
                      <a:pt x="67" y="66"/>
                      <a:pt x="68" y="65"/>
                    </a:cubicBezTo>
                    <a:lnTo>
                      <a:pt x="98" y="41"/>
                    </a:lnTo>
                    <a:cubicBezTo>
                      <a:pt x="99" y="40"/>
                      <a:pt x="100" y="39"/>
                      <a:pt x="101" y="38"/>
                    </a:cubicBezTo>
                    <a:lnTo>
                      <a:pt x="135" y="19"/>
                    </a:lnTo>
                    <a:cubicBezTo>
                      <a:pt x="137" y="19"/>
                      <a:pt x="138" y="18"/>
                      <a:pt x="140" y="18"/>
                    </a:cubicBezTo>
                    <a:lnTo>
                      <a:pt x="177" y="6"/>
                    </a:lnTo>
                    <a:cubicBezTo>
                      <a:pt x="179" y="5"/>
                      <a:pt x="180" y="5"/>
                      <a:pt x="182" y="5"/>
                    </a:cubicBezTo>
                    <a:lnTo>
                      <a:pt x="222" y="1"/>
                    </a:lnTo>
                    <a:cubicBezTo>
                      <a:pt x="224" y="0"/>
                      <a:pt x="225" y="0"/>
                      <a:pt x="227" y="1"/>
                    </a:cubicBezTo>
                    <a:lnTo>
                      <a:pt x="267" y="5"/>
                    </a:lnTo>
                    <a:cubicBezTo>
                      <a:pt x="269" y="5"/>
                      <a:pt x="271" y="5"/>
                      <a:pt x="272" y="6"/>
                    </a:cubicBezTo>
                    <a:lnTo>
                      <a:pt x="310" y="18"/>
                    </a:lnTo>
                    <a:cubicBezTo>
                      <a:pt x="311" y="18"/>
                      <a:pt x="313" y="19"/>
                      <a:pt x="314" y="19"/>
                    </a:cubicBezTo>
                    <a:lnTo>
                      <a:pt x="348" y="38"/>
                    </a:lnTo>
                    <a:cubicBezTo>
                      <a:pt x="349" y="39"/>
                      <a:pt x="351" y="40"/>
                      <a:pt x="352" y="41"/>
                    </a:cubicBezTo>
                    <a:lnTo>
                      <a:pt x="381" y="65"/>
                    </a:lnTo>
                    <a:cubicBezTo>
                      <a:pt x="382" y="66"/>
                      <a:pt x="383" y="67"/>
                      <a:pt x="384" y="68"/>
                    </a:cubicBezTo>
                    <a:lnTo>
                      <a:pt x="409" y="98"/>
                    </a:lnTo>
                    <a:cubicBezTo>
                      <a:pt x="410" y="99"/>
                      <a:pt x="411" y="100"/>
                      <a:pt x="412" y="101"/>
                    </a:cubicBezTo>
                    <a:lnTo>
                      <a:pt x="430" y="135"/>
                    </a:lnTo>
                    <a:cubicBezTo>
                      <a:pt x="431" y="137"/>
                      <a:pt x="431" y="138"/>
                      <a:pt x="432" y="140"/>
                    </a:cubicBezTo>
                    <a:lnTo>
                      <a:pt x="443" y="177"/>
                    </a:lnTo>
                    <a:cubicBezTo>
                      <a:pt x="444" y="179"/>
                      <a:pt x="444" y="181"/>
                      <a:pt x="444" y="182"/>
                    </a:cubicBezTo>
                    <a:lnTo>
                      <a:pt x="448" y="222"/>
                    </a:lnTo>
                    <a:close/>
                    <a:moveTo>
                      <a:pt x="397" y="187"/>
                    </a:moveTo>
                    <a:lnTo>
                      <a:pt x="398" y="192"/>
                    </a:lnTo>
                    <a:lnTo>
                      <a:pt x="386" y="154"/>
                    </a:lnTo>
                    <a:lnTo>
                      <a:pt x="388" y="158"/>
                    </a:lnTo>
                    <a:lnTo>
                      <a:pt x="369" y="124"/>
                    </a:lnTo>
                    <a:lnTo>
                      <a:pt x="372" y="128"/>
                    </a:lnTo>
                    <a:lnTo>
                      <a:pt x="348" y="99"/>
                    </a:lnTo>
                    <a:lnTo>
                      <a:pt x="351" y="102"/>
                    </a:lnTo>
                    <a:lnTo>
                      <a:pt x="321" y="77"/>
                    </a:lnTo>
                    <a:lnTo>
                      <a:pt x="325" y="80"/>
                    </a:lnTo>
                    <a:lnTo>
                      <a:pt x="291" y="62"/>
                    </a:lnTo>
                    <a:lnTo>
                      <a:pt x="295" y="63"/>
                    </a:lnTo>
                    <a:lnTo>
                      <a:pt x="258" y="51"/>
                    </a:lnTo>
                    <a:lnTo>
                      <a:pt x="263" y="52"/>
                    </a:lnTo>
                    <a:lnTo>
                      <a:pt x="222" y="48"/>
                    </a:lnTo>
                    <a:lnTo>
                      <a:pt x="227" y="48"/>
                    </a:lnTo>
                    <a:lnTo>
                      <a:pt x="187" y="52"/>
                    </a:lnTo>
                    <a:lnTo>
                      <a:pt x="192" y="51"/>
                    </a:lnTo>
                    <a:lnTo>
                      <a:pt x="154" y="63"/>
                    </a:lnTo>
                    <a:lnTo>
                      <a:pt x="158" y="62"/>
                    </a:lnTo>
                    <a:lnTo>
                      <a:pt x="124" y="80"/>
                    </a:lnTo>
                    <a:lnTo>
                      <a:pt x="128" y="77"/>
                    </a:lnTo>
                    <a:lnTo>
                      <a:pt x="99" y="102"/>
                    </a:lnTo>
                    <a:lnTo>
                      <a:pt x="102" y="99"/>
                    </a:lnTo>
                    <a:lnTo>
                      <a:pt x="77" y="128"/>
                    </a:lnTo>
                    <a:lnTo>
                      <a:pt x="80" y="124"/>
                    </a:lnTo>
                    <a:lnTo>
                      <a:pt x="62" y="158"/>
                    </a:lnTo>
                    <a:lnTo>
                      <a:pt x="63" y="154"/>
                    </a:lnTo>
                    <a:lnTo>
                      <a:pt x="51" y="192"/>
                    </a:lnTo>
                    <a:lnTo>
                      <a:pt x="52" y="187"/>
                    </a:lnTo>
                    <a:lnTo>
                      <a:pt x="48" y="227"/>
                    </a:lnTo>
                    <a:lnTo>
                      <a:pt x="48" y="222"/>
                    </a:lnTo>
                    <a:lnTo>
                      <a:pt x="52" y="263"/>
                    </a:lnTo>
                    <a:lnTo>
                      <a:pt x="51" y="258"/>
                    </a:lnTo>
                    <a:lnTo>
                      <a:pt x="63" y="295"/>
                    </a:lnTo>
                    <a:lnTo>
                      <a:pt x="62" y="291"/>
                    </a:lnTo>
                    <a:lnTo>
                      <a:pt x="80" y="325"/>
                    </a:lnTo>
                    <a:lnTo>
                      <a:pt x="77" y="321"/>
                    </a:lnTo>
                    <a:lnTo>
                      <a:pt x="102" y="351"/>
                    </a:lnTo>
                    <a:lnTo>
                      <a:pt x="99" y="348"/>
                    </a:lnTo>
                    <a:lnTo>
                      <a:pt x="128" y="372"/>
                    </a:lnTo>
                    <a:lnTo>
                      <a:pt x="124" y="369"/>
                    </a:lnTo>
                    <a:lnTo>
                      <a:pt x="158" y="388"/>
                    </a:lnTo>
                    <a:lnTo>
                      <a:pt x="154" y="386"/>
                    </a:lnTo>
                    <a:lnTo>
                      <a:pt x="192" y="398"/>
                    </a:lnTo>
                    <a:lnTo>
                      <a:pt x="187" y="397"/>
                    </a:lnTo>
                    <a:lnTo>
                      <a:pt x="227" y="401"/>
                    </a:lnTo>
                    <a:lnTo>
                      <a:pt x="222" y="401"/>
                    </a:lnTo>
                    <a:lnTo>
                      <a:pt x="263" y="397"/>
                    </a:lnTo>
                    <a:lnTo>
                      <a:pt x="258" y="398"/>
                    </a:lnTo>
                    <a:lnTo>
                      <a:pt x="295" y="386"/>
                    </a:lnTo>
                    <a:lnTo>
                      <a:pt x="291" y="388"/>
                    </a:lnTo>
                    <a:lnTo>
                      <a:pt x="325" y="369"/>
                    </a:lnTo>
                    <a:lnTo>
                      <a:pt x="321" y="372"/>
                    </a:lnTo>
                    <a:lnTo>
                      <a:pt x="351" y="348"/>
                    </a:lnTo>
                    <a:lnTo>
                      <a:pt x="348" y="351"/>
                    </a:lnTo>
                    <a:lnTo>
                      <a:pt x="372" y="321"/>
                    </a:lnTo>
                    <a:lnTo>
                      <a:pt x="369" y="325"/>
                    </a:lnTo>
                    <a:lnTo>
                      <a:pt x="388" y="291"/>
                    </a:lnTo>
                    <a:lnTo>
                      <a:pt x="386" y="295"/>
                    </a:lnTo>
                    <a:lnTo>
                      <a:pt x="398" y="258"/>
                    </a:lnTo>
                    <a:lnTo>
                      <a:pt x="397" y="263"/>
                    </a:lnTo>
                    <a:lnTo>
                      <a:pt x="401" y="222"/>
                    </a:lnTo>
                    <a:lnTo>
                      <a:pt x="401" y="227"/>
                    </a:lnTo>
                    <a:lnTo>
                      <a:pt x="397" y="187"/>
                    </a:lnTo>
                    <a:close/>
                  </a:path>
                </a:pathLst>
              </a:custGeom>
              <a:solidFill>
                <a:srgbClr val="4A7EBB"/>
              </a:solidFill>
              <a:ln w="1588" cap="flat">
                <a:solidFill>
                  <a:srgbClr val="4A7EBB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Rectangle 96"/>
              <p:cNvSpPr>
                <a:spLocks noChangeArrowheads="1"/>
              </p:cNvSpPr>
              <p:nvPr/>
            </p:nvSpPr>
            <p:spPr bwMode="auto">
              <a:xfrm>
                <a:off x="3565161" y="880015"/>
                <a:ext cx="341256" cy="237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Ctrl</a:t>
                </a:r>
                <a:endParaRPr kumimoji="0" lang="en-US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49" name="Freeform 97"/>
              <p:cNvSpPr>
                <a:spLocks/>
              </p:cNvSpPr>
              <p:nvPr/>
            </p:nvSpPr>
            <p:spPr bwMode="auto">
              <a:xfrm>
                <a:off x="3242899" y="1212007"/>
                <a:ext cx="271462" cy="26988"/>
              </a:xfrm>
              <a:custGeom>
                <a:avLst/>
                <a:gdLst>
                  <a:gd name="T0" fmla="*/ 72 w 1424"/>
                  <a:gd name="T1" fmla="*/ 0 h 144"/>
                  <a:gd name="T2" fmla="*/ 1352 w 1424"/>
                  <a:gd name="T3" fmla="*/ 0 h 144"/>
                  <a:gd name="T4" fmla="*/ 1424 w 1424"/>
                  <a:gd name="T5" fmla="*/ 72 h 144"/>
                  <a:gd name="T6" fmla="*/ 1352 w 1424"/>
                  <a:gd name="T7" fmla="*/ 144 h 144"/>
                  <a:gd name="T8" fmla="*/ 72 w 1424"/>
                  <a:gd name="T9" fmla="*/ 144 h 144"/>
                  <a:gd name="T10" fmla="*/ 0 w 1424"/>
                  <a:gd name="T11" fmla="*/ 72 h 144"/>
                  <a:gd name="T12" fmla="*/ 72 w 1424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4" h="144">
                    <a:moveTo>
                      <a:pt x="72" y="0"/>
                    </a:moveTo>
                    <a:lnTo>
                      <a:pt x="1352" y="0"/>
                    </a:lnTo>
                    <a:cubicBezTo>
                      <a:pt x="1392" y="0"/>
                      <a:pt x="1424" y="33"/>
                      <a:pt x="1424" y="72"/>
                    </a:cubicBezTo>
                    <a:cubicBezTo>
                      <a:pt x="1424" y="112"/>
                      <a:pt x="1392" y="144"/>
                      <a:pt x="1352" y="144"/>
                    </a:cubicBezTo>
                    <a:lnTo>
                      <a:pt x="72" y="144"/>
                    </a:lnTo>
                    <a:cubicBezTo>
                      <a:pt x="33" y="144"/>
                      <a:pt x="0" y="11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lose/>
                  </a:path>
                </a:pathLst>
              </a:custGeom>
              <a:solidFill>
                <a:srgbClr val="BE4B48"/>
              </a:solidFill>
              <a:ln w="1588" cap="flat">
                <a:solidFill>
                  <a:srgbClr val="BE4B48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Oval 98"/>
              <p:cNvSpPr>
                <a:spLocks noChangeArrowheads="1"/>
              </p:cNvSpPr>
              <p:nvPr/>
            </p:nvSpPr>
            <p:spPr bwMode="auto">
              <a:xfrm>
                <a:off x="3341324" y="1188195"/>
                <a:ext cx="76200" cy="76200"/>
              </a:xfrm>
              <a:prstGeom prst="ellipse">
                <a:avLst/>
              </a:prstGeom>
              <a:solidFill>
                <a:srgbClr val="C0504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Freeform 99"/>
              <p:cNvSpPr>
                <a:spLocks noEditPoints="1"/>
              </p:cNvSpPr>
              <p:nvPr/>
            </p:nvSpPr>
            <p:spPr bwMode="auto">
              <a:xfrm>
                <a:off x="3336562" y="1183432"/>
                <a:ext cx="85725" cy="84138"/>
              </a:xfrm>
              <a:custGeom>
                <a:avLst/>
                <a:gdLst>
                  <a:gd name="T0" fmla="*/ 444 w 449"/>
                  <a:gd name="T1" fmla="*/ 267 h 449"/>
                  <a:gd name="T2" fmla="*/ 430 w 449"/>
                  <a:gd name="T3" fmla="*/ 314 h 449"/>
                  <a:gd name="T4" fmla="*/ 384 w 449"/>
                  <a:gd name="T5" fmla="*/ 381 h 449"/>
                  <a:gd name="T6" fmla="*/ 348 w 449"/>
                  <a:gd name="T7" fmla="*/ 412 h 449"/>
                  <a:gd name="T8" fmla="*/ 272 w 449"/>
                  <a:gd name="T9" fmla="*/ 443 h 449"/>
                  <a:gd name="T10" fmla="*/ 222 w 449"/>
                  <a:gd name="T11" fmla="*/ 448 h 449"/>
                  <a:gd name="T12" fmla="*/ 140 w 449"/>
                  <a:gd name="T13" fmla="*/ 432 h 449"/>
                  <a:gd name="T14" fmla="*/ 98 w 449"/>
                  <a:gd name="T15" fmla="*/ 409 h 449"/>
                  <a:gd name="T16" fmla="*/ 41 w 449"/>
                  <a:gd name="T17" fmla="*/ 352 h 449"/>
                  <a:gd name="T18" fmla="*/ 18 w 449"/>
                  <a:gd name="T19" fmla="*/ 310 h 449"/>
                  <a:gd name="T20" fmla="*/ 1 w 449"/>
                  <a:gd name="T21" fmla="*/ 227 h 449"/>
                  <a:gd name="T22" fmla="*/ 6 w 449"/>
                  <a:gd name="T23" fmla="*/ 177 h 449"/>
                  <a:gd name="T24" fmla="*/ 38 w 449"/>
                  <a:gd name="T25" fmla="*/ 101 h 449"/>
                  <a:gd name="T26" fmla="*/ 68 w 449"/>
                  <a:gd name="T27" fmla="*/ 65 h 449"/>
                  <a:gd name="T28" fmla="*/ 135 w 449"/>
                  <a:gd name="T29" fmla="*/ 19 h 449"/>
                  <a:gd name="T30" fmla="*/ 182 w 449"/>
                  <a:gd name="T31" fmla="*/ 5 h 449"/>
                  <a:gd name="T32" fmla="*/ 267 w 449"/>
                  <a:gd name="T33" fmla="*/ 5 h 449"/>
                  <a:gd name="T34" fmla="*/ 314 w 449"/>
                  <a:gd name="T35" fmla="*/ 19 h 449"/>
                  <a:gd name="T36" fmla="*/ 381 w 449"/>
                  <a:gd name="T37" fmla="*/ 65 h 449"/>
                  <a:gd name="T38" fmla="*/ 412 w 449"/>
                  <a:gd name="T39" fmla="*/ 101 h 449"/>
                  <a:gd name="T40" fmla="*/ 443 w 449"/>
                  <a:gd name="T41" fmla="*/ 177 h 449"/>
                  <a:gd name="T42" fmla="*/ 397 w 449"/>
                  <a:gd name="T43" fmla="*/ 187 h 449"/>
                  <a:gd name="T44" fmla="*/ 388 w 449"/>
                  <a:gd name="T45" fmla="*/ 158 h 449"/>
                  <a:gd name="T46" fmla="*/ 348 w 449"/>
                  <a:gd name="T47" fmla="*/ 99 h 449"/>
                  <a:gd name="T48" fmla="*/ 325 w 449"/>
                  <a:gd name="T49" fmla="*/ 80 h 449"/>
                  <a:gd name="T50" fmla="*/ 258 w 449"/>
                  <a:gd name="T51" fmla="*/ 51 h 449"/>
                  <a:gd name="T52" fmla="*/ 227 w 449"/>
                  <a:gd name="T53" fmla="*/ 48 h 449"/>
                  <a:gd name="T54" fmla="*/ 154 w 449"/>
                  <a:gd name="T55" fmla="*/ 63 h 449"/>
                  <a:gd name="T56" fmla="*/ 128 w 449"/>
                  <a:gd name="T57" fmla="*/ 77 h 449"/>
                  <a:gd name="T58" fmla="*/ 77 w 449"/>
                  <a:gd name="T59" fmla="*/ 128 h 449"/>
                  <a:gd name="T60" fmla="*/ 63 w 449"/>
                  <a:gd name="T61" fmla="*/ 154 h 449"/>
                  <a:gd name="T62" fmla="*/ 48 w 449"/>
                  <a:gd name="T63" fmla="*/ 227 h 449"/>
                  <a:gd name="T64" fmla="*/ 51 w 449"/>
                  <a:gd name="T65" fmla="*/ 258 h 449"/>
                  <a:gd name="T66" fmla="*/ 80 w 449"/>
                  <a:gd name="T67" fmla="*/ 325 h 449"/>
                  <a:gd name="T68" fmla="*/ 99 w 449"/>
                  <a:gd name="T69" fmla="*/ 348 h 449"/>
                  <a:gd name="T70" fmla="*/ 158 w 449"/>
                  <a:gd name="T71" fmla="*/ 388 h 449"/>
                  <a:gd name="T72" fmla="*/ 187 w 449"/>
                  <a:gd name="T73" fmla="*/ 397 h 449"/>
                  <a:gd name="T74" fmla="*/ 263 w 449"/>
                  <a:gd name="T75" fmla="*/ 397 h 449"/>
                  <a:gd name="T76" fmla="*/ 291 w 449"/>
                  <a:gd name="T77" fmla="*/ 388 h 449"/>
                  <a:gd name="T78" fmla="*/ 351 w 449"/>
                  <a:gd name="T79" fmla="*/ 348 h 449"/>
                  <a:gd name="T80" fmla="*/ 369 w 449"/>
                  <a:gd name="T81" fmla="*/ 325 h 449"/>
                  <a:gd name="T82" fmla="*/ 398 w 449"/>
                  <a:gd name="T83" fmla="*/ 258 h 449"/>
                  <a:gd name="T84" fmla="*/ 401 w 449"/>
                  <a:gd name="T85" fmla="*/ 227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49" h="449">
                    <a:moveTo>
                      <a:pt x="448" y="222"/>
                    </a:moveTo>
                    <a:cubicBezTo>
                      <a:pt x="449" y="224"/>
                      <a:pt x="449" y="225"/>
                      <a:pt x="448" y="227"/>
                    </a:cubicBezTo>
                    <a:lnTo>
                      <a:pt x="444" y="267"/>
                    </a:lnTo>
                    <a:cubicBezTo>
                      <a:pt x="444" y="269"/>
                      <a:pt x="444" y="270"/>
                      <a:pt x="443" y="272"/>
                    </a:cubicBezTo>
                    <a:lnTo>
                      <a:pt x="432" y="310"/>
                    </a:lnTo>
                    <a:cubicBezTo>
                      <a:pt x="431" y="311"/>
                      <a:pt x="431" y="313"/>
                      <a:pt x="430" y="314"/>
                    </a:cubicBezTo>
                    <a:lnTo>
                      <a:pt x="412" y="348"/>
                    </a:lnTo>
                    <a:cubicBezTo>
                      <a:pt x="411" y="349"/>
                      <a:pt x="410" y="351"/>
                      <a:pt x="409" y="352"/>
                    </a:cubicBezTo>
                    <a:lnTo>
                      <a:pt x="384" y="381"/>
                    </a:lnTo>
                    <a:cubicBezTo>
                      <a:pt x="383" y="382"/>
                      <a:pt x="382" y="383"/>
                      <a:pt x="381" y="384"/>
                    </a:cubicBezTo>
                    <a:lnTo>
                      <a:pt x="352" y="409"/>
                    </a:lnTo>
                    <a:cubicBezTo>
                      <a:pt x="351" y="410"/>
                      <a:pt x="349" y="411"/>
                      <a:pt x="348" y="412"/>
                    </a:cubicBezTo>
                    <a:lnTo>
                      <a:pt x="314" y="430"/>
                    </a:lnTo>
                    <a:cubicBezTo>
                      <a:pt x="313" y="431"/>
                      <a:pt x="311" y="431"/>
                      <a:pt x="310" y="432"/>
                    </a:cubicBezTo>
                    <a:lnTo>
                      <a:pt x="272" y="443"/>
                    </a:lnTo>
                    <a:cubicBezTo>
                      <a:pt x="270" y="444"/>
                      <a:pt x="269" y="444"/>
                      <a:pt x="267" y="444"/>
                    </a:cubicBezTo>
                    <a:lnTo>
                      <a:pt x="227" y="448"/>
                    </a:lnTo>
                    <a:cubicBezTo>
                      <a:pt x="225" y="449"/>
                      <a:pt x="224" y="449"/>
                      <a:pt x="222" y="448"/>
                    </a:cubicBezTo>
                    <a:lnTo>
                      <a:pt x="182" y="444"/>
                    </a:lnTo>
                    <a:cubicBezTo>
                      <a:pt x="181" y="444"/>
                      <a:pt x="179" y="444"/>
                      <a:pt x="177" y="443"/>
                    </a:cubicBezTo>
                    <a:lnTo>
                      <a:pt x="140" y="432"/>
                    </a:lnTo>
                    <a:cubicBezTo>
                      <a:pt x="138" y="431"/>
                      <a:pt x="137" y="431"/>
                      <a:pt x="135" y="430"/>
                    </a:cubicBezTo>
                    <a:lnTo>
                      <a:pt x="101" y="412"/>
                    </a:lnTo>
                    <a:cubicBezTo>
                      <a:pt x="100" y="411"/>
                      <a:pt x="99" y="410"/>
                      <a:pt x="98" y="409"/>
                    </a:cubicBezTo>
                    <a:lnTo>
                      <a:pt x="68" y="384"/>
                    </a:lnTo>
                    <a:cubicBezTo>
                      <a:pt x="67" y="383"/>
                      <a:pt x="66" y="382"/>
                      <a:pt x="65" y="381"/>
                    </a:cubicBezTo>
                    <a:lnTo>
                      <a:pt x="41" y="352"/>
                    </a:lnTo>
                    <a:cubicBezTo>
                      <a:pt x="40" y="351"/>
                      <a:pt x="39" y="349"/>
                      <a:pt x="38" y="348"/>
                    </a:cubicBezTo>
                    <a:lnTo>
                      <a:pt x="19" y="314"/>
                    </a:lnTo>
                    <a:cubicBezTo>
                      <a:pt x="19" y="313"/>
                      <a:pt x="18" y="311"/>
                      <a:pt x="18" y="310"/>
                    </a:cubicBezTo>
                    <a:lnTo>
                      <a:pt x="6" y="272"/>
                    </a:lnTo>
                    <a:cubicBezTo>
                      <a:pt x="5" y="271"/>
                      <a:pt x="5" y="269"/>
                      <a:pt x="5" y="267"/>
                    </a:cubicBezTo>
                    <a:lnTo>
                      <a:pt x="1" y="227"/>
                    </a:lnTo>
                    <a:cubicBezTo>
                      <a:pt x="0" y="225"/>
                      <a:pt x="0" y="224"/>
                      <a:pt x="1" y="222"/>
                    </a:cubicBezTo>
                    <a:lnTo>
                      <a:pt x="5" y="182"/>
                    </a:lnTo>
                    <a:cubicBezTo>
                      <a:pt x="5" y="180"/>
                      <a:pt x="5" y="179"/>
                      <a:pt x="6" y="177"/>
                    </a:cubicBezTo>
                    <a:lnTo>
                      <a:pt x="18" y="140"/>
                    </a:lnTo>
                    <a:cubicBezTo>
                      <a:pt x="18" y="138"/>
                      <a:pt x="19" y="137"/>
                      <a:pt x="19" y="135"/>
                    </a:cubicBezTo>
                    <a:lnTo>
                      <a:pt x="38" y="101"/>
                    </a:lnTo>
                    <a:cubicBezTo>
                      <a:pt x="39" y="100"/>
                      <a:pt x="40" y="99"/>
                      <a:pt x="41" y="98"/>
                    </a:cubicBezTo>
                    <a:lnTo>
                      <a:pt x="65" y="68"/>
                    </a:lnTo>
                    <a:cubicBezTo>
                      <a:pt x="66" y="67"/>
                      <a:pt x="67" y="66"/>
                      <a:pt x="68" y="65"/>
                    </a:cubicBezTo>
                    <a:lnTo>
                      <a:pt x="98" y="41"/>
                    </a:lnTo>
                    <a:cubicBezTo>
                      <a:pt x="99" y="40"/>
                      <a:pt x="100" y="39"/>
                      <a:pt x="101" y="38"/>
                    </a:cubicBezTo>
                    <a:lnTo>
                      <a:pt x="135" y="19"/>
                    </a:lnTo>
                    <a:cubicBezTo>
                      <a:pt x="137" y="19"/>
                      <a:pt x="138" y="18"/>
                      <a:pt x="140" y="18"/>
                    </a:cubicBezTo>
                    <a:lnTo>
                      <a:pt x="177" y="6"/>
                    </a:lnTo>
                    <a:cubicBezTo>
                      <a:pt x="179" y="5"/>
                      <a:pt x="180" y="5"/>
                      <a:pt x="182" y="5"/>
                    </a:cubicBezTo>
                    <a:lnTo>
                      <a:pt x="222" y="1"/>
                    </a:lnTo>
                    <a:cubicBezTo>
                      <a:pt x="224" y="0"/>
                      <a:pt x="225" y="0"/>
                      <a:pt x="227" y="1"/>
                    </a:cubicBezTo>
                    <a:lnTo>
                      <a:pt x="267" y="5"/>
                    </a:lnTo>
                    <a:cubicBezTo>
                      <a:pt x="269" y="5"/>
                      <a:pt x="271" y="5"/>
                      <a:pt x="272" y="6"/>
                    </a:cubicBezTo>
                    <a:lnTo>
                      <a:pt x="310" y="18"/>
                    </a:lnTo>
                    <a:cubicBezTo>
                      <a:pt x="311" y="18"/>
                      <a:pt x="313" y="19"/>
                      <a:pt x="314" y="19"/>
                    </a:cubicBezTo>
                    <a:lnTo>
                      <a:pt x="348" y="38"/>
                    </a:lnTo>
                    <a:cubicBezTo>
                      <a:pt x="349" y="39"/>
                      <a:pt x="351" y="40"/>
                      <a:pt x="352" y="41"/>
                    </a:cubicBezTo>
                    <a:lnTo>
                      <a:pt x="381" y="65"/>
                    </a:lnTo>
                    <a:cubicBezTo>
                      <a:pt x="382" y="66"/>
                      <a:pt x="383" y="67"/>
                      <a:pt x="384" y="68"/>
                    </a:cubicBezTo>
                    <a:lnTo>
                      <a:pt x="409" y="98"/>
                    </a:lnTo>
                    <a:cubicBezTo>
                      <a:pt x="410" y="99"/>
                      <a:pt x="411" y="100"/>
                      <a:pt x="412" y="101"/>
                    </a:cubicBezTo>
                    <a:lnTo>
                      <a:pt x="430" y="135"/>
                    </a:lnTo>
                    <a:cubicBezTo>
                      <a:pt x="431" y="137"/>
                      <a:pt x="431" y="138"/>
                      <a:pt x="432" y="140"/>
                    </a:cubicBezTo>
                    <a:lnTo>
                      <a:pt x="443" y="177"/>
                    </a:lnTo>
                    <a:cubicBezTo>
                      <a:pt x="444" y="179"/>
                      <a:pt x="444" y="181"/>
                      <a:pt x="444" y="182"/>
                    </a:cubicBezTo>
                    <a:lnTo>
                      <a:pt x="448" y="222"/>
                    </a:lnTo>
                    <a:close/>
                    <a:moveTo>
                      <a:pt x="397" y="187"/>
                    </a:moveTo>
                    <a:lnTo>
                      <a:pt x="398" y="192"/>
                    </a:lnTo>
                    <a:lnTo>
                      <a:pt x="386" y="154"/>
                    </a:lnTo>
                    <a:lnTo>
                      <a:pt x="388" y="158"/>
                    </a:lnTo>
                    <a:lnTo>
                      <a:pt x="369" y="124"/>
                    </a:lnTo>
                    <a:lnTo>
                      <a:pt x="372" y="128"/>
                    </a:lnTo>
                    <a:lnTo>
                      <a:pt x="348" y="99"/>
                    </a:lnTo>
                    <a:lnTo>
                      <a:pt x="351" y="102"/>
                    </a:lnTo>
                    <a:lnTo>
                      <a:pt x="321" y="77"/>
                    </a:lnTo>
                    <a:lnTo>
                      <a:pt x="325" y="80"/>
                    </a:lnTo>
                    <a:lnTo>
                      <a:pt x="291" y="62"/>
                    </a:lnTo>
                    <a:lnTo>
                      <a:pt x="295" y="63"/>
                    </a:lnTo>
                    <a:lnTo>
                      <a:pt x="258" y="51"/>
                    </a:lnTo>
                    <a:lnTo>
                      <a:pt x="263" y="52"/>
                    </a:lnTo>
                    <a:lnTo>
                      <a:pt x="222" y="48"/>
                    </a:lnTo>
                    <a:lnTo>
                      <a:pt x="227" y="48"/>
                    </a:lnTo>
                    <a:lnTo>
                      <a:pt x="187" y="52"/>
                    </a:lnTo>
                    <a:lnTo>
                      <a:pt x="192" y="51"/>
                    </a:lnTo>
                    <a:lnTo>
                      <a:pt x="154" y="63"/>
                    </a:lnTo>
                    <a:lnTo>
                      <a:pt x="158" y="62"/>
                    </a:lnTo>
                    <a:lnTo>
                      <a:pt x="124" y="80"/>
                    </a:lnTo>
                    <a:lnTo>
                      <a:pt x="128" y="77"/>
                    </a:lnTo>
                    <a:lnTo>
                      <a:pt x="99" y="102"/>
                    </a:lnTo>
                    <a:lnTo>
                      <a:pt x="102" y="99"/>
                    </a:lnTo>
                    <a:lnTo>
                      <a:pt x="77" y="128"/>
                    </a:lnTo>
                    <a:lnTo>
                      <a:pt x="80" y="124"/>
                    </a:lnTo>
                    <a:lnTo>
                      <a:pt x="62" y="158"/>
                    </a:lnTo>
                    <a:lnTo>
                      <a:pt x="63" y="154"/>
                    </a:lnTo>
                    <a:lnTo>
                      <a:pt x="51" y="192"/>
                    </a:lnTo>
                    <a:lnTo>
                      <a:pt x="52" y="187"/>
                    </a:lnTo>
                    <a:lnTo>
                      <a:pt x="48" y="227"/>
                    </a:lnTo>
                    <a:lnTo>
                      <a:pt x="48" y="222"/>
                    </a:lnTo>
                    <a:lnTo>
                      <a:pt x="52" y="263"/>
                    </a:lnTo>
                    <a:lnTo>
                      <a:pt x="51" y="258"/>
                    </a:lnTo>
                    <a:lnTo>
                      <a:pt x="63" y="295"/>
                    </a:lnTo>
                    <a:lnTo>
                      <a:pt x="62" y="291"/>
                    </a:lnTo>
                    <a:lnTo>
                      <a:pt x="80" y="325"/>
                    </a:lnTo>
                    <a:lnTo>
                      <a:pt x="77" y="321"/>
                    </a:lnTo>
                    <a:lnTo>
                      <a:pt x="102" y="351"/>
                    </a:lnTo>
                    <a:lnTo>
                      <a:pt x="99" y="348"/>
                    </a:lnTo>
                    <a:lnTo>
                      <a:pt x="128" y="372"/>
                    </a:lnTo>
                    <a:lnTo>
                      <a:pt x="124" y="369"/>
                    </a:lnTo>
                    <a:lnTo>
                      <a:pt x="158" y="388"/>
                    </a:lnTo>
                    <a:lnTo>
                      <a:pt x="154" y="386"/>
                    </a:lnTo>
                    <a:lnTo>
                      <a:pt x="192" y="398"/>
                    </a:lnTo>
                    <a:lnTo>
                      <a:pt x="187" y="397"/>
                    </a:lnTo>
                    <a:lnTo>
                      <a:pt x="227" y="401"/>
                    </a:lnTo>
                    <a:lnTo>
                      <a:pt x="222" y="401"/>
                    </a:lnTo>
                    <a:lnTo>
                      <a:pt x="263" y="397"/>
                    </a:lnTo>
                    <a:lnTo>
                      <a:pt x="258" y="398"/>
                    </a:lnTo>
                    <a:lnTo>
                      <a:pt x="295" y="386"/>
                    </a:lnTo>
                    <a:lnTo>
                      <a:pt x="291" y="388"/>
                    </a:lnTo>
                    <a:lnTo>
                      <a:pt x="325" y="369"/>
                    </a:lnTo>
                    <a:lnTo>
                      <a:pt x="321" y="372"/>
                    </a:lnTo>
                    <a:lnTo>
                      <a:pt x="351" y="348"/>
                    </a:lnTo>
                    <a:lnTo>
                      <a:pt x="348" y="351"/>
                    </a:lnTo>
                    <a:lnTo>
                      <a:pt x="372" y="321"/>
                    </a:lnTo>
                    <a:lnTo>
                      <a:pt x="369" y="325"/>
                    </a:lnTo>
                    <a:lnTo>
                      <a:pt x="388" y="291"/>
                    </a:lnTo>
                    <a:lnTo>
                      <a:pt x="386" y="295"/>
                    </a:lnTo>
                    <a:lnTo>
                      <a:pt x="398" y="258"/>
                    </a:lnTo>
                    <a:lnTo>
                      <a:pt x="397" y="263"/>
                    </a:lnTo>
                    <a:lnTo>
                      <a:pt x="401" y="222"/>
                    </a:lnTo>
                    <a:lnTo>
                      <a:pt x="401" y="227"/>
                    </a:lnTo>
                    <a:lnTo>
                      <a:pt x="397" y="187"/>
                    </a:lnTo>
                    <a:close/>
                  </a:path>
                </a:pathLst>
              </a:custGeom>
              <a:solidFill>
                <a:srgbClr val="BE4B48"/>
              </a:solidFill>
              <a:ln w="1588" cap="flat">
                <a:solidFill>
                  <a:srgbClr val="BE4B48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Rectangle 100"/>
              <p:cNvSpPr>
                <a:spLocks noChangeArrowheads="1"/>
              </p:cNvSpPr>
              <p:nvPr/>
            </p:nvSpPr>
            <p:spPr bwMode="auto">
              <a:xfrm>
                <a:off x="3565161" y="1110202"/>
                <a:ext cx="868376" cy="237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Arial" pitchFamily="34" charset="0"/>
                  </a:rPr>
                  <a:t>a</a:t>
                </a:r>
                <a:r>
                  <a:rPr kumimoji="0" lang="en-US" alt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Arial" pitchFamily="34" charset="0"/>
                  </a:rPr>
                  <a:t>DC</a:t>
                </a: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Arial" pitchFamily="34" charset="0"/>
                  </a:rPr>
                  <a:t>-HIL</a:t>
                </a:r>
                <a:endParaRPr kumimoji="0" lang="en-US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53" name="Freeform 101"/>
              <p:cNvSpPr>
                <a:spLocks/>
              </p:cNvSpPr>
              <p:nvPr/>
            </p:nvSpPr>
            <p:spPr bwMode="auto">
              <a:xfrm>
                <a:off x="3242899" y="1442195"/>
                <a:ext cx="271462" cy="26988"/>
              </a:xfrm>
              <a:custGeom>
                <a:avLst/>
                <a:gdLst>
                  <a:gd name="T0" fmla="*/ 72 w 1424"/>
                  <a:gd name="T1" fmla="*/ 0 h 144"/>
                  <a:gd name="T2" fmla="*/ 1352 w 1424"/>
                  <a:gd name="T3" fmla="*/ 0 h 144"/>
                  <a:gd name="T4" fmla="*/ 1424 w 1424"/>
                  <a:gd name="T5" fmla="*/ 72 h 144"/>
                  <a:gd name="T6" fmla="*/ 1352 w 1424"/>
                  <a:gd name="T7" fmla="*/ 144 h 144"/>
                  <a:gd name="T8" fmla="*/ 72 w 1424"/>
                  <a:gd name="T9" fmla="*/ 144 h 144"/>
                  <a:gd name="T10" fmla="*/ 0 w 1424"/>
                  <a:gd name="T11" fmla="*/ 72 h 144"/>
                  <a:gd name="T12" fmla="*/ 72 w 1424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4" h="144">
                    <a:moveTo>
                      <a:pt x="72" y="0"/>
                    </a:moveTo>
                    <a:lnTo>
                      <a:pt x="1352" y="0"/>
                    </a:lnTo>
                    <a:cubicBezTo>
                      <a:pt x="1392" y="0"/>
                      <a:pt x="1424" y="33"/>
                      <a:pt x="1424" y="72"/>
                    </a:cubicBezTo>
                    <a:cubicBezTo>
                      <a:pt x="1424" y="112"/>
                      <a:pt x="1392" y="144"/>
                      <a:pt x="1352" y="144"/>
                    </a:cubicBezTo>
                    <a:lnTo>
                      <a:pt x="72" y="144"/>
                    </a:lnTo>
                    <a:cubicBezTo>
                      <a:pt x="33" y="144"/>
                      <a:pt x="0" y="11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lose/>
                  </a:path>
                </a:pathLst>
              </a:custGeom>
              <a:solidFill>
                <a:srgbClr val="98B954"/>
              </a:solidFill>
              <a:ln w="1588" cap="flat">
                <a:solidFill>
                  <a:srgbClr val="98B954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Oval 102"/>
              <p:cNvSpPr>
                <a:spLocks noChangeArrowheads="1"/>
              </p:cNvSpPr>
              <p:nvPr/>
            </p:nvSpPr>
            <p:spPr bwMode="auto">
              <a:xfrm>
                <a:off x="3341324" y="1416795"/>
                <a:ext cx="76200" cy="76200"/>
              </a:xfrm>
              <a:prstGeom prst="ellipse">
                <a:avLst/>
              </a:prstGeom>
              <a:solidFill>
                <a:srgbClr val="9BBB5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Freeform 103"/>
              <p:cNvSpPr>
                <a:spLocks noEditPoints="1"/>
              </p:cNvSpPr>
              <p:nvPr/>
            </p:nvSpPr>
            <p:spPr bwMode="auto">
              <a:xfrm>
                <a:off x="3336562" y="1413620"/>
                <a:ext cx="85725" cy="84138"/>
              </a:xfrm>
              <a:custGeom>
                <a:avLst/>
                <a:gdLst>
                  <a:gd name="T0" fmla="*/ 444 w 449"/>
                  <a:gd name="T1" fmla="*/ 267 h 449"/>
                  <a:gd name="T2" fmla="*/ 430 w 449"/>
                  <a:gd name="T3" fmla="*/ 314 h 449"/>
                  <a:gd name="T4" fmla="*/ 384 w 449"/>
                  <a:gd name="T5" fmla="*/ 381 h 449"/>
                  <a:gd name="T6" fmla="*/ 348 w 449"/>
                  <a:gd name="T7" fmla="*/ 412 h 449"/>
                  <a:gd name="T8" fmla="*/ 272 w 449"/>
                  <a:gd name="T9" fmla="*/ 443 h 449"/>
                  <a:gd name="T10" fmla="*/ 222 w 449"/>
                  <a:gd name="T11" fmla="*/ 448 h 449"/>
                  <a:gd name="T12" fmla="*/ 140 w 449"/>
                  <a:gd name="T13" fmla="*/ 432 h 449"/>
                  <a:gd name="T14" fmla="*/ 98 w 449"/>
                  <a:gd name="T15" fmla="*/ 409 h 449"/>
                  <a:gd name="T16" fmla="*/ 41 w 449"/>
                  <a:gd name="T17" fmla="*/ 352 h 449"/>
                  <a:gd name="T18" fmla="*/ 18 w 449"/>
                  <a:gd name="T19" fmla="*/ 310 h 449"/>
                  <a:gd name="T20" fmla="*/ 1 w 449"/>
                  <a:gd name="T21" fmla="*/ 227 h 449"/>
                  <a:gd name="T22" fmla="*/ 6 w 449"/>
                  <a:gd name="T23" fmla="*/ 177 h 449"/>
                  <a:gd name="T24" fmla="*/ 38 w 449"/>
                  <a:gd name="T25" fmla="*/ 101 h 449"/>
                  <a:gd name="T26" fmla="*/ 68 w 449"/>
                  <a:gd name="T27" fmla="*/ 65 h 449"/>
                  <a:gd name="T28" fmla="*/ 135 w 449"/>
                  <a:gd name="T29" fmla="*/ 19 h 449"/>
                  <a:gd name="T30" fmla="*/ 182 w 449"/>
                  <a:gd name="T31" fmla="*/ 5 h 449"/>
                  <a:gd name="T32" fmla="*/ 267 w 449"/>
                  <a:gd name="T33" fmla="*/ 5 h 449"/>
                  <a:gd name="T34" fmla="*/ 314 w 449"/>
                  <a:gd name="T35" fmla="*/ 19 h 449"/>
                  <a:gd name="T36" fmla="*/ 381 w 449"/>
                  <a:gd name="T37" fmla="*/ 65 h 449"/>
                  <a:gd name="T38" fmla="*/ 412 w 449"/>
                  <a:gd name="T39" fmla="*/ 101 h 449"/>
                  <a:gd name="T40" fmla="*/ 443 w 449"/>
                  <a:gd name="T41" fmla="*/ 177 h 449"/>
                  <a:gd name="T42" fmla="*/ 397 w 449"/>
                  <a:gd name="T43" fmla="*/ 187 h 449"/>
                  <a:gd name="T44" fmla="*/ 388 w 449"/>
                  <a:gd name="T45" fmla="*/ 158 h 449"/>
                  <a:gd name="T46" fmla="*/ 348 w 449"/>
                  <a:gd name="T47" fmla="*/ 99 h 449"/>
                  <a:gd name="T48" fmla="*/ 325 w 449"/>
                  <a:gd name="T49" fmla="*/ 80 h 449"/>
                  <a:gd name="T50" fmla="*/ 258 w 449"/>
                  <a:gd name="T51" fmla="*/ 51 h 449"/>
                  <a:gd name="T52" fmla="*/ 227 w 449"/>
                  <a:gd name="T53" fmla="*/ 48 h 449"/>
                  <a:gd name="T54" fmla="*/ 154 w 449"/>
                  <a:gd name="T55" fmla="*/ 63 h 449"/>
                  <a:gd name="T56" fmla="*/ 128 w 449"/>
                  <a:gd name="T57" fmla="*/ 77 h 449"/>
                  <a:gd name="T58" fmla="*/ 77 w 449"/>
                  <a:gd name="T59" fmla="*/ 128 h 449"/>
                  <a:gd name="T60" fmla="*/ 63 w 449"/>
                  <a:gd name="T61" fmla="*/ 154 h 449"/>
                  <a:gd name="T62" fmla="*/ 48 w 449"/>
                  <a:gd name="T63" fmla="*/ 227 h 449"/>
                  <a:gd name="T64" fmla="*/ 51 w 449"/>
                  <a:gd name="T65" fmla="*/ 258 h 449"/>
                  <a:gd name="T66" fmla="*/ 80 w 449"/>
                  <a:gd name="T67" fmla="*/ 325 h 449"/>
                  <a:gd name="T68" fmla="*/ 99 w 449"/>
                  <a:gd name="T69" fmla="*/ 348 h 449"/>
                  <a:gd name="T70" fmla="*/ 158 w 449"/>
                  <a:gd name="T71" fmla="*/ 388 h 449"/>
                  <a:gd name="T72" fmla="*/ 187 w 449"/>
                  <a:gd name="T73" fmla="*/ 397 h 449"/>
                  <a:gd name="T74" fmla="*/ 263 w 449"/>
                  <a:gd name="T75" fmla="*/ 397 h 449"/>
                  <a:gd name="T76" fmla="*/ 291 w 449"/>
                  <a:gd name="T77" fmla="*/ 388 h 449"/>
                  <a:gd name="T78" fmla="*/ 351 w 449"/>
                  <a:gd name="T79" fmla="*/ 348 h 449"/>
                  <a:gd name="T80" fmla="*/ 369 w 449"/>
                  <a:gd name="T81" fmla="*/ 325 h 449"/>
                  <a:gd name="T82" fmla="*/ 398 w 449"/>
                  <a:gd name="T83" fmla="*/ 258 h 449"/>
                  <a:gd name="T84" fmla="*/ 401 w 449"/>
                  <a:gd name="T85" fmla="*/ 227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49" h="449">
                    <a:moveTo>
                      <a:pt x="448" y="222"/>
                    </a:moveTo>
                    <a:cubicBezTo>
                      <a:pt x="449" y="224"/>
                      <a:pt x="449" y="225"/>
                      <a:pt x="448" y="227"/>
                    </a:cubicBezTo>
                    <a:lnTo>
                      <a:pt x="444" y="267"/>
                    </a:lnTo>
                    <a:cubicBezTo>
                      <a:pt x="444" y="269"/>
                      <a:pt x="444" y="270"/>
                      <a:pt x="443" y="272"/>
                    </a:cubicBezTo>
                    <a:lnTo>
                      <a:pt x="432" y="310"/>
                    </a:lnTo>
                    <a:cubicBezTo>
                      <a:pt x="431" y="311"/>
                      <a:pt x="431" y="313"/>
                      <a:pt x="430" y="314"/>
                    </a:cubicBezTo>
                    <a:lnTo>
                      <a:pt x="412" y="348"/>
                    </a:lnTo>
                    <a:cubicBezTo>
                      <a:pt x="411" y="349"/>
                      <a:pt x="410" y="351"/>
                      <a:pt x="409" y="352"/>
                    </a:cubicBezTo>
                    <a:lnTo>
                      <a:pt x="384" y="381"/>
                    </a:lnTo>
                    <a:cubicBezTo>
                      <a:pt x="383" y="382"/>
                      <a:pt x="382" y="383"/>
                      <a:pt x="381" y="384"/>
                    </a:cubicBezTo>
                    <a:lnTo>
                      <a:pt x="352" y="409"/>
                    </a:lnTo>
                    <a:cubicBezTo>
                      <a:pt x="351" y="410"/>
                      <a:pt x="349" y="411"/>
                      <a:pt x="348" y="412"/>
                    </a:cubicBezTo>
                    <a:lnTo>
                      <a:pt x="314" y="430"/>
                    </a:lnTo>
                    <a:cubicBezTo>
                      <a:pt x="313" y="431"/>
                      <a:pt x="311" y="431"/>
                      <a:pt x="310" y="432"/>
                    </a:cubicBezTo>
                    <a:lnTo>
                      <a:pt x="272" y="443"/>
                    </a:lnTo>
                    <a:cubicBezTo>
                      <a:pt x="270" y="444"/>
                      <a:pt x="269" y="444"/>
                      <a:pt x="267" y="444"/>
                    </a:cubicBezTo>
                    <a:lnTo>
                      <a:pt x="227" y="448"/>
                    </a:lnTo>
                    <a:cubicBezTo>
                      <a:pt x="225" y="449"/>
                      <a:pt x="224" y="449"/>
                      <a:pt x="222" y="448"/>
                    </a:cubicBezTo>
                    <a:lnTo>
                      <a:pt x="182" y="444"/>
                    </a:lnTo>
                    <a:cubicBezTo>
                      <a:pt x="181" y="444"/>
                      <a:pt x="179" y="444"/>
                      <a:pt x="177" y="443"/>
                    </a:cubicBezTo>
                    <a:lnTo>
                      <a:pt x="140" y="432"/>
                    </a:lnTo>
                    <a:cubicBezTo>
                      <a:pt x="138" y="431"/>
                      <a:pt x="137" y="431"/>
                      <a:pt x="135" y="430"/>
                    </a:cubicBezTo>
                    <a:lnTo>
                      <a:pt x="101" y="412"/>
                    </a:lnTo>
                    <a:cubicBezTo>
                      <a:pt x="100" y="411"/>
                      <a:pt x="99" y="410"/>
                      <a:pt x="98" y="409"/>
                    </a:cubicBezTo>
                    <a:lnTo>
                      <a:pt x="68" y="384"/>
                    </a:lnTo>
                    <a:cubicBezTo>
                      <a:pt x="67" y="383"/>
                      <a:pt x="66" y="382"/>
                      <a:pt x="65" y="381"/>
                    </a:cubicBezTo>
                    <a:lnTo>
                      <a:pt x="41" y="352"/>
                    </a:lnTo>
                    <a:cubicBezTo>
                      <a:pt x="40" y="351"/>
                      <a:pt x="39" y="349"/>
                      <a:pt x="38" y="348"/>
                    </a:cubicBezTo>
                    <a:lnTo>
                      <a:pt x="19" y="314"/>
                    </a:lnTo>
                    <a:cubicBezTo>
                      <a:pt x="19" y="313"/>
                      <a:pt x="18" y="311"/>
                      <a:pt x="18" y="310"/>
                    </a:cubicBezTo>
                    <a:lnTo>
                      <a:pt x="6" y="272"/>
                    </a:lnTo>
                    <a:cubicBezTo>
                      <a:pt x="5" y="271"/>
                      <a:pt x="5" y="269"/>
                      <a:pt x="5" y="267"/>
                    </a:cubicBezTo>
                    <a:lnTo>
                      <a:pt x="1" y="227"/>
                    </a:lnTo>
                    <a:cubicBezTo>
                      <a:pt x="0" y="225"/>
                      <a:pt x="0" y="224"/>
                      <a:pt x="1" y="222"/>
                    </a:cubicBezTo>
                    <a:lnTo>
                      <a:pt x="5" y="182"/>
                    </a:lnTo>
                    <a:cubicBezTo>
                      <a:pt x="5" y="180"/>
                      <a:pt x="5" y="179"/>
                      <a:pt x="6" y="177"/>
                    </a:cubicBezTo>
                    <a:lnTo>
                      <a:pt x="18" y="140"/>
                    </a:lnTo>
                    <a:cubicBezTo>
                      <a:pt x="18" y="138"/>
                      <a:pt x="19" y="137"/>
                      <a:pt x="19" y="135"/>
                    </a:cubicBezTo>
                    <a:lnTo>
                      <a:pt x="38" y="101"/>
                    </a:lnTo>
                    <a:cubicBezTo>
                      <a:pt x="39" y="100"/>
                      <a:pt x="40" y="99"/>
                      <a:pt x="41" y="98"/>
                    </a:cubicBezTo>
                    <a:lnTo>
                      <a:pt x="65" y="68"/>
                    </a:lnTo>
                    <a:cubicBezTo>
                      <a:pt x="66" y="67"/>
                      <a:pt x="67" y="66"/>
                      <a:pt x="68" y="65"/>
                    </a:cubicBezTo>
                    <a:lnTo>
                      <a:pt x="98" y="41"/>
                    </a:lnTo>
                    <a:cubicBezTo>
                      <a:pt x="99" y="40"/>
                      <a:pt x="100" y="39"/>
                      <a:pt x="101" y="38"/>
                    </a:cubicBezTo>
                    <a:lnTo>
                      <a:pt x="135" y="19"/>
                    </a:lnTo>
                    <a:cubicBezTo>
                      <a:pt x="137" y="19"/>
                      <a:pt x="138" y="18"/>
                      <a:pt x="140" y="18"/>
                    </a:cubicBezTo>
                    <a:lnTo>
                      <a:pt x="177" y="6"/>
                    </a:lnTo>
                    <a:cubicBezTo>
                      <a:pt x="179" y="5"/>
                      <a:pt x="180" y="5"/>
                      <a:pt x="182" y="5"/>
                    </a:cubicBezTo>
                    <a:lnTo>
                      <a:pt x="222" y="1"/>
                    </a:lnTo>
                    <a:cubicBezTo>
                      <a:pt x="224" y="0"/>
                      <a:pt x="225" y="0"/>
                      <a:pt x="227" y="1"/>
                    </a:cubicBezTo>
                    <a:lnTo>
                      <a:pt x="267" y="5"/>
                    </a:lnTo>
                    <a:cubicBezTo>
                      <a:pt x="269" y="5"/>
                      <a:pt x="271" y="5"/>
                      <a:pt x="272" y="6"/>
                    </a:cubicBezTo>
                    <a:lnTo>
                      <a:pt x="310" y="18"/>
                    </a:lnTo>
                    <a:cubicBezTo>
                      <a:pt x="311" y="18"/>
                      <a:pt x="313" y="19"/>
                      <a:pt x="314" y="19"/>
                    </a:cubicBezTo>
                    <a:lnTo>
                      <a:pt x="348" y="38"/>
                    </a:lnTo>
                    <a:cubicBezTo>
                      <a:pt x="349" y="39"/>
                      <a:pt x="351" y="40"/>
                      <a:pt x="352" y="41"/>
                    </a:cubicBezTo>
                    <a:lnTo>
                      <a:pt x="381" y="65"/>
                    </a:lnTo>
                    <a:cubicBezTo>
                      <a:pt x="382" y="66"/>
                      <a:pt x="383" y="67"/>
                      <a:pt x="384" y="68"/>
                    </a:cubicBezTo>
                    <a:lnTo>
                      <a:pt x="409" y="98"/>
                    </a:lnTo>
                    <a:cubicBezTo>
                      <a:pt x="410" y="99"/>
                      <a:pt x="411" y="100"/>
                      <a:pt x="412" y="101"/>
                    </a:cubicBezTo>
                    <a:lnTo>
                      <a:pt x="430" y="135"/>
                    </a:lnTo>
                    <a:cubicBezTo>
                      <a:pt x="431" y="137"/>
                      <a:pt x="431" y="138"/>
                      <a:pt x="432" y="140"/>
                    </a:cubicBezTo>
                    <a:lnTo>
                      <a:pt x="443" y="177"/>
                    </a:lnTo>
                    <a:cubicBezTo>
                      <a:pt x="444" y="179"/>
                      <a:pt x="444" y="181"/>
                      <a:pt x="444" y="182"/>
                    </a:cubicBezTo>
                    <a:lnTo>
                      <a:pt x="448" y="222"/>
                    </a:lnTo>
                    <a:close/>
                    <a:moveTo>
                      <a:pt x="397" y="187"/>
                    </a:moveTo>
                    <a:lnTo>
                      <a:pt x="398" y="192"/>
                    </a:lnTo>
                    <a:lnTo>
                      <a:pt x="386" y="154"/>
                    </a:lnTo>
                    <a:lnTo>
                      <a:pt x="388" y="158"/>
                    </a:lnTo>
                    <a:lnTo>
                      <a:pt x="369" y="124"/>
                    </a:lnTo>
                    <a:lnTo>
                      <a:pt x="372" y="128"/>
                    </a:lnTo>
                    <a:lnTo>
                      <a:pt x="348" y="99"/>
                    </a:lnTo>
                    <a:lnTo>
                      <a:pt x="351" y="102"/>
                    </a:lnTo>
                    <a:lnTo>
                      <a:pt x="321" y="77"/>
                    </a:lnTo>
                    <a:lnTo>
                      <a:pt x="325" y="80"/>
                    </a:lnTo>
                    <a:lnTo>
                      <a:pt x="291" y="62"/>
                    </a:lnTo>
                    <a:lnTo>
                      <a:pt x="295" y="63"/>
                    </a:lnTo>
                    <a:lnTo>
                      <a:pt x="258" y="51"/>
                    </a:lnTo>
                    <a:lnTo>
                      <a:pt x="263" y="52"/>
                    </a:lnTo>
                    <a:lnTo>
                      <a:pt x="222" y="48"/>
                    </a:lnTo>
                    <a:lnTo>
                      <a:pt x="227" y="48"/>
                    </a:lnTo>
                    <a:lnTo>
                      <a:pt x="187" y="52"/>
                    </a:lnTo>
                    <a:lnTo>
                      <a:pt x="192" y="51"/>
                    </a:lnTo>
                    <a:lnTo>
                      <a:pt x="154" y="63"/>
                    </a:lnTo>
                    <a:lnTo>
                      <a:pt x="158" y="62"/>
                    </a:lnTo>
                    <a:lnTo>
                      <a:pt x="124" y="80"/>
                    </a:lnTo>
                    <a:lnTo>
                      <a:pt x="128" y="77"/>
                    </a:lnTo>
                    <a:lnTo>
                      <a:pt x="99" y="102"/>
                    </a:lnTo>
                    <a:lnTo>
                      <a:pt x="102" y="99"/>
                    </a:lnTo>
                    <a:lnTo>
                      <a:pt x="77" y="128"/>
                    </a:lnTo>
                    <a:lnTo>
                      <a:pt x="80" y="124"/>
                    </a:lnTo>
                    <a:lnTo>
                      <a:pt x="62" y="158"/>
                    </a:lnTo>
                    <a:lnTo>
                      <a:pt x="63" y="154"/>
                    </a:lnTo>
                    <a:lnTo>
                      <a:pt x="51" y="192"/>
                    </a:lnTo>
                    <a:lnTo>
                      <a:pt x="52" y="187"/>
                    </a:lnTo>
                    <a:lnTo>
                      <a:pt x="48" y="227"/>
                    </a:lnTo>
                    <a:lnTo>
                      <a:pt x="48" y="222"/>
                    </a:lnTo>
                    <a:lnTo>
                      <a:pt x="52" y="263"/>
                    </a:lnTo>
                    <a:lnTo>
                      <a:pt x="51" y="258"/>
                    </a:lnTo>
                    <a:lnTo>
                      <a:pt x="63" y="295"/>
                    </a:lnTo>
                    <a:lnTo>
                      <a:pt x="62" y="291"/>
                    </a:lnTo>
                    <a:lnTo>
                      <a:pt x="80" y="325"/>
                    </a:lnTo>
                    <a:lnTo>
                      <a:pt x="77" y="321"/>
                    </a:lnTo>
                    <a:lnTo>
                      <a:pt x="102" y="351"/>
                    </a:lnTo>
                    <a:lnTo>
                      <a:pt x="99" y="348"/>
                    </a:lnTo>
                    <a:lnTo>
                      <a:pt x="128" y="372"/>
                    </a:lnTo>
                    <a:lnTo>
                      <a:pt x="124" y="369"/>
                    </a:lnTo>
                    <a:lnTo>
                      <a:pt x="158" y="388"/>
                    </a:lnTo>
                    <a:lnTo>
                      <a:pt x="154" y="386"/>
                    </a:lnTo>
                    <a:lnTo>
                      <a:pt x="192" y="398"/>
                    </a:lnTo>
                    <a:lnTo>
                      <a:pt x="187" y="397"/>
                    </a:lnTo>
                    <a:lnTo>
                      <a:pt x="227" y="401"/>
                    </a:lnTo>
                    <a:lnTo>
                      <a:pt x="222" y="401"/>
                    </a:lnTo>
                    <a:lnTo>
                      <a:pt x="263" y="397"/>
                    </a:lnTo>
                    <a:lnTo>
                      <a:pt x="258" y="398"/>
                    </a:lnTo>
                    <a:lnTo>
                      <a:pt x="295" y="386"/>
                    </a:lnTo>
                    <a:lnTo>
                      <a:pt x="291" y="388"/>
                    </a:lnTo>
                    <a:lnTo>
                      <a:pt x="325" y="369"/>
                    </a:lnTo>
                    <a:lnTo>
                      <a:pt x="321" y="372"/>
                    </a:lnTo>
                    <a:lnTo>
                      <a:pt x="351" y="348"/>
                    </a:lnTo>
                    <a:lnTo>
                      <a:pt x="348" y="351"/>
                    </a:lnTo>
                    <a:lnTo>
                      <a:pt x="372" y="321"/>
                    </a:lnTo>
                    <a:lnTo>
                      <a:pt x="369" y="325"/>
                    </a:lnTo>
                    <a:lnTo>
                      <a:pt x="388" y="291"/>
                    </a:lnTo>
                    <a:lnTo>
                      <a:pt x="386" y="295"/>
                    </a:lnTo>
                    <a:lnTo>
                      <a:pt x="398" y="258"/>
                    </a:lnTo>
                    <a:lnTo>
                      <a:pt x="397" y="263"/>
                    </a:lnTo>
                    <a:lnTo>
                      <a:pt x="401" y="222"/>
                    </a:lnTo>
                    <a:lnTo>
                      <a:pt x="401" y="227"/>
                    </a:lnTo>
                    <a:lnTo>
                      <a:pt x="397" y="187"/>
                    </a:lnTo>
                    <a:close/>
                  </a:path>
                </a:pathLst>
              </a:custGeom>
              <a:solidFill>
                <a:srgbClr val="98B954"/>
              </a:solidFill>
              <a:ln w="1588" cap="flat">
                <a:solidFill>
                  <a:srgbClr val="98B954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Rectangle 104"/>
              <p:cNvSpPr>
                <a:spLocks noChangeArrowheads="1"/>
              </p:cNvSpPr>
              <p:nvPr/>
            </p:nvSpPr>
            <p:spPr bwMode="auto">
              <a:xfrm>
                <a:off x="3565161" y="1340389"/>
                <a:ext cx="685561" cy="237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Arial" pitchFamily="34" charset="0"/>
                  </a:rPr>
                  <a:t>a</a:t>
                </a: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Arial" pitchFamily="34" charset="0"/>
                  </a:rPr>
                  <a:t>PDL1</a:t>
                </a:r>
                <a:endParaRPr kumimoji="0" lang="en-US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57" name="Freeform 105"/>
              <p:cNvSpPr>
                <a:spLocks/>
              </p:cNvSpPr>
              <p:nvPr/>
            </p:nvSpPr>
            <p:spPr bwMode="auto">
              <a:xfrm>
                <a:off x="3242899" y="1670795"/>
                <a:ext cx="271462" cy="26988"/>
              </a:xfrm>
              <a:custGeom>
                <a:avLst/>
                <a:gdLst>
                  <a:gd name="T0" fmla="*/ 72 w 1424"/>
                  <a:gd name="T1" fmla="*/ 0 h 144"/>
                  <a:gd name="T2" fmla="*/ 1352 w 1424"/>
                  <a:gd name="T3" fmla="*/ 0 h 144"/>
                  <a:gd name="T4" fmla="*/ 1424 w 1424"/>
                  <a:gd name="T5" fmla="*/ 72 h 144"/>
                  <a:gd name="T6" fmla="*/ 1352 w 1424"/>
                  <a:gd name="T7" fmla="*/ 144 h 144"/>
                  <a:gd name="T8" fmla="*/ 72 w 1424"/>
                  <a:gd name="T9" fmla="*/ 144 h 144"/>
                  <a:gd name="T10" fmla="*/ 0 w 1424"/>
                  <a:gd name="T11" fmla="*/ 72 h 144"/>
                  <a:gd name="T12" fmla="*/ 72 w 1424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4" h="144">
                    <a:moveTo>
                      <a:pt x="72" y="0"/>
                    </a:moveTo>
                    <a:lnTo>
                      <a:pt x="1352" y="0"/>
                    </a:lnTo>
                    <a:cubicBezTo>
                      <a:pt x="1392" y="0"/>
                      <a:pt x="1424" y="33"/>
                      <a:pt x="1424" y="72"/>
                    </a:cubicBezTo>
                    <a:cubicBezTo>
                      <a:pt x="1424" y="112"/>
                      <a:pt x="1392" y="144"/>
                      <a:pt x="1352" y="144"/>
                    </a:cubicBezTo>
                    <a:lnTo>
                      <a:pt x="72" y="144"/>
                    </a:lnTo>
                    <a:cubicBezTo>
                      <a:pt x="33" y="144"/>
                      <a:pt x="0" y="11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lose/>
                  </a:path>
                </a:pathLst>
              </a:custGeom>
              <a:solidFill>
                <a:srgbClr val="7D60A0"/>
              </a:solidFill>
              <a:ln w="1588" cap="flat">
                <a:solidFill>
                  <a:srgbClr val="7D60A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Oval 106"/>
              <p:cNvSpPr>
                <a:spLocks noChangeArrowheads="1"/>
              </p:cNvSpPr>
              <p:nvPr/>
            </p:nvSpPr>
            <p:spPr bwMode="auto">
              <a:xfrm>
                <a:off x="3341324" y="1645395"/>
                <a:ext cx="76200" cy="76200"/>
              </a:xfrm>
              <a:prstGeom prst="ellipse">
                <a:avLst/>
              </a:prstGeom>
              <a:solidFill>
                <a:srgbClr val="8064A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 107"/>
              <p:cNvSpPr>
                <a:spLocks noEditPoints="1"/>
              </p:cNvSpPr>
              <p:nvPr/>
            </p:nvSpPr>
            <p:spPr bwMode="auto">
              <a:xfrm>
                <a:off x="3336562" y="1642220"/>
                <a:ext cx="85725" cy="84138"/>
              </a:xfrm>
              <a:custGeom>
                <a:avLst/>
                <a:gdLst>
                  <a:gd name="T0" fmla="*/ 444 w 449"/>
                  <a:gd name="T1" fmla="*/ 267 h 449"/>
                  <a:gd name="T2" fmla="*/ 430 w 449"/>
                  <a:gd name="T3" fmla="*/ 314 h 449"/>
                  <a:gd name="T4" fmla="*/ 384 w 449"/>
                  <a:gd name="T5" fmla="*/ 381 h 449"/>
                  <a:gd name="T6" fmla="*/ 348 w 449"/>
                  <a:gd name="T7" fmla="*/ 412 h 449"/>
                  <a:gd name="T8" fmla="*/ 272 w 449"/>
                  <a:gd name="T9" fmla="*/ 443 h 449"/>
                  <a:gd name="T10" fmla="*/ 222 w 449"/>
                  <a:gd name="T11" fmla="*/ 448 h 449"/>
                  <a:gd name="T12" fmla="*/ 140 w 449"/>
                  <a:gd name="T13" fmla="*/ 432 h 449"/>
                  <a:gd name="T14" fmla="*/ 98 w 449"/>
                  <a:gd name="T15" fmla="*/ 409 h 449"/>
                  <a:gd name="T16" fmla="*/ 41 w 449"/>
                  <a:gd name="T17" fmla="*/ 352 h 449"/>
                  <a:gd name="T18" fmla="*/ 18 w 449"/>
                  <a:gd name="T19" fmla="*/ 310 h 449"/>
                  <a:gd name="T20" fmla="*/ 1 w 449"/>
                  <a:gd name="T21" fmla="*/ 227 h 449"/>
                  <a:gd name="T22" fmla="*/ 6 w 449"/>
                  <a:gd name="T23" fmla="*/ 177 h 449"/>
                  <a:gd name="T24" fmla="*/ 38 w 449"/>
                  <a:gd name="T25" fmla="*/ 101 h 449"/>
                  <a:gd name="T26" fmla="*/ 68 w 449"/>
                  <a:gd name="T27" fmla="*/ 65 h 449"/>
                  <a:gd name="T28" fmla="*/ 135 w 449"/>
                  <a:gd name="T29" fmla="*/ 19 h 449"/>
                  <a:gd name="T30" fmla="*/ 182 w 449"/>
                  <a:gd name="T31" fmla="*/ 5 h 449"/>
                  <a:gd name="T32" fmla="*/ 267 w 449"/>
                  <a:gd name="T33" fmla="*/ 5 h 449"/>
                  <a:gd name="T34" fmla="*/ 314 w 449"/>
                  <a:gd name="T35" fmla="*/ 19 h 449"/>
                  <a:gd name="T36" fmla="*/ 381 w 449"/>
                  <a:gd name="T37" fmla="*/ 65 h 449"/>
                  <a:gd name="T38" fmla="*/ 412 w 449"/>
                  <a:gd name="T39" fmla="*/ 101 h 449"/>
                  <a:gd name="T40" fmla="*/ 443 w 449"/>
                  <a:gd name="T41" fmla="*/ 177 h 449"/>
                  <a:gd name="T42" fmla="*/ 397 w 449"/>
                  <a:gd name="T43" fmla="*/ 187 h 449"/>
                  <a:gd name="T44" fmla="*/ 388 w 449"/>
                  <a:gd name="T45" fmla="*/ 158 h 449"/>
                  <a:gd name="T46" fmla="*/ 348 w 449"/>
                  <a:gd name="T47" fmla="*/ 99 h 449"/>
                  <a:gd name="T48" fmla="*/ 325 w 449"/>
                  <a:gd name="T49" fmla="*/ 80 h 449"/>
                  <a:gd name="T50" fmla="*/ 258 w 449"/>
                  <a:gd name="T51" fmla="*/ 51 h 449"/>
                  <a:gd name="T52" fmla="*/ 227 w 449"/>
                  <a:gd name="T53" fmla="*/ 48 h 449"/>
                  <a:gd name="T54" fmla="*/ 154 w 449"/>
                  <a:gd name="T55" fmla="*/ 63 h 449"/>
                  <a:gd name="T56" fmla="*/ 128 w 449"/>
                  <a:gd name="T57" fmla="*/ 77 h 449"/>
                  <a:gd name="T58" fmla="*/ 77 w 449"/>
                  <a:gd name="T59" fmla="*/ 128 h 449"/>
                  <a:gd name="T60" fmla="*/ 63 w 449"/>
                  <a:gd name="T61" fmla="*/ 154 h 449"/>
                  <a:gd name="T62" fmla="*/ 48 w 449"/>
                  <a:gd name="T63" fmla="*/ 227 h 449"/>
                  <a:gd name="T64" fmla="*/ 51 w 449"/>
                  <a:gd name="T65" fmla="*/ 258 h 449"/>
                  <a:gd name="T66" fmla="*/ 80 w 449"/>
                  <a:gd name="T67" fmla="*/ 325 h 449"/>
                  <a:gd name="T68" fmla="*/ 99 w 449"/>
                  <a:gd name="T69" fmla="*/ 348 h 449"/>
                  <a:gd name="T70" fmla="*/ 158 w 449"/>
                  <a:gd name="T71" fmla="*/ 388 h 449"/>
                  <a:gd name="T72" fmla="*/ 187 w 449"/>
                  <a:gd name="T73" fmla="*/ 397 h 449"/>
                  <a:gd name="T74" fmla="*/ 263 w 449"/>
                  <a:gd name="T75" fmla="*/ 397 h 449"/>
                  <a:gd name="T76" fmla="*/ 291 w 449"/>
                  <a:gd name="T77" fmla="*/ 388 h 449"/>
                  <a:gd name="T78" fmla="*/ 351 w 449"/>
                  <a:gd name="T79" fmla="*/ 348 h 449"/>
                  <a:gd name="T80" fmla="*/ 369 w 449"/>
                  <a:gd name="T81" fmla="*/ 325 h 449"/>
                  <a:gd name="T82" fmla="*/ 398 w 449"/>
                  <a:gd name="T83" fmla="*/ 258 h 449"/>
                  <a:gd name="T84" fmla="*/ 401 w 449"/>
                  <a:gd name="T85" fmla="*/ 227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49" h="449">
                    <a:moveTo>
                      <a:pt x="448" y="222"/>
                    </a:moveTo>
                    <a:cubicBezTo>
                      <a:pt x="449" y="224"/>
                      <a:pt x="449" y="225"/>
                      <a:pt x="448" y="227"/>
                    </a:cubicBezTo>
                    <a:lnTo>
                      <a:pt x="444" y="267"/>
                    </a:lnTo>
                    <a:cubicBezTo>
                      <a:pt x="444" y="269"/>
                      <a:pt x="444" y="270"/>
                      <a:pt x="443" y="272"/>
                    </a:cubicBezTo>
                    <a:lnTo>
                      <a:pt x="432" y="310"/>
                    </a:lnTo>
                    <a:cubicBezTo>
                      <a:pt x="431" y="311"/>
                      <a:pt x="431" y="313"/>
                      <a:pt x="430" y="314"/>
                    </a:cubicBezTo>
                    <a:lnTo>
                      <a:pt x="412" y="348"/>
                    </a:lnTo>
                    <a:cubicBezTo>
                      <a:pt x="411" y="349"/>
                      <a:pt x="410" y="351"/>
                      <a:pt x="409" y="352"/>
                    </a:cubicBezTo>
                    <a:lnTo>
                      <a:pt x="384" y="381"/>
                    </a:lnTo>
                    <a:cubicBezTo>
                      <a:pt x="383" y="382"/>
                      <a:pt x="382" y="383"/>
                      <a:pt x="381" y="384"/>
                    </a:cubicBezTo>
                    <a:lnTo>
                      <a:pt x="352" y="409"/>
                    </a:lnTo>
                    <a:cubicBezTo>
                      <a:pt x="351" y="410"/>
                      <a:pt x="349" y="411"/>
                      <a:pt x="348" y="412"/>
                    </a:cubicBezTo>
                    <a:lnTo>
                      <a:pt x="314" y="430"/>
                    </a:lnTo>
                    <a:cubicBezTo>
                      <a:pt x="313" y="431"/>
                      <a:pt x="311" y="431"/>
                      <a:pt x="310" y="432"/>
                    </a:cubicBezTo>
                    <a:lnTo>
                      <a:pt x="272" y="443"/>
                    </a:lnTo>
                    <a:cubicBezTo>
                      <a:pt x="270" y="444"/>
                      <a:pt x="269" y="444"/>
                      <a:pt x="267" y="444"/>
                    </a:cubicBezTo>
                    <a:lnTo>
                      <a:pt x="227" y="448"/>
                    </a:lnTo>
                    <a:cubicBezTo>
                      <a:pt x="225" y="449"/>
                      <a:pt x="224" y="449"/>
                      <a:pt x="222" y="448"/>
                    </a:cubicBezTo>
                    <a:lnTo>
                      <a:pt x="182" y="444"/>
                    </a:lnTo>
                    <a:cubicBezTo>
                      <a:pt x="181" y="444"/>
                      <a:pt x="179" y="444"/>
                      <a:pt x="177" y="443"/>
                    </a:cubicBezTo>
                    <a:lnTo>
                      <a:pt x="140" y="432"/>
                    </a:lnTo>
                    <a:cubicBezTo>
                      <a:pt x="138" y="431"/>
                      <a:pt x="137" y="431"/>
                      <a:pt x="135" y="430"/>
                    </a:cubicBezTo>
                    <a:lnTo>
                      <a:pt x="101" y="412"/>
                    </a:lnTo>
                    <a:cubicBezTo>
                      <a:pt x="100" y="411"/>
                      <a:pt x="99" y="410"/>
                      <a:pt x="98" y="409"/>
                    </a:cubicBezTo>
                    <a:lnTo>
                      <a:pt x="68" y="384"/>
                    </a:lnTo>
                    <a:cubicBezTo>
                      <a:pt x="67" y="383"/>
                      <a:pt x="66" y="382"/>
                      <a:pt x="65" y="381"/>
                    </a:cubicBezTo>
                    <a:lnTo>
                      <a:pt x="41" y="352"/>
                    </a:lnTo>
                    <a:cubicBezTo>
                      <a:pt x="40" y="351"/>
                      <a:pt x="39" y="349"/>
                      <a:pt x="38" y="348"/>
                    </a:cubicBezTo>
                    <a:lnTo>
                      <a:pt x="19" y="314"/>
                    </a:lnTo>
                    <a:cubicBezTo>
                      <a:pt x="19" y="313"/>
                      <a:pt x="18" y="311"/>
                      <a:pt x="18" y="310"/>
                    </a:cubicBezTo>
                    <a:lnTo>
                      <a:pt x="6" y="272"/>
                    </a:lnTo>
                    <a:cubicBezTo>
                      <a:pt x="5" y="271"/>
                      <a:pt x="5" y="269"/>
                      <a:pt x="5" y="267"/>
                    </a:cubicBezTo>
                    <a:lnTo>
                      <a:pt x="1" y="227"/>
                    </a:lnTo>
                    <a:cubicBezTo>
                      <a:pt x="0" y="225"/>
                      <a:pt x="0" y="224"/>
                      <a:pt x="1" y="222"/>
                    </a:cubicBezTo>
                    <a:lnTo>
                      <a:pt x="5" y="182"/>
                    </a:lnTo>
                    <a:cubicBezTo>
                      <a:pt x="5" y="180"/>
                      <a:pt x="5" y="179"/>
                      <a:pt x="6" y="177"/>
                    </a:cubicBezTo>
                    <a:lnTo>
                      <a:pt x="18" y="140"/>
                    </a:lnTo>
                    <a:cubicBezTo>
                      <a:pt x="18" y="138"/>
                      <a:pt x="19" y="137"/>
                      <a:pt x="19" y="135"/>
                    </a:cubicBezTo>
                    <a:lnTo>
                      <a:pt x="38" y="101"/>
                    </a:lnTo>
                    <a:cubicBezTo>
                      <a:pt x="39" y="100"/>
                      <a:pt x="40" y="99"/>
                      <a:pt x="41" y="98"/>
                    </a:cubicBezTo>
                    <a:lnTo>
                      <a:pt x="65" y="68"/>
                    </a:lnTo>
                    <a:cubicBezTo>
                      <a:pt x="66" y="67"/>
                      <a:pt x="67" y="66"/>
                      <a:pt x="68" y="65"/>
                    </a:cubicBezTo>
                    <a:lnTo>
                      <a:pt x="98" y="41"/>
                    </a:lnTo>
                    <a:cubicBezTo>
                      <a:pt x="99" y="40"/>
                      <a:pt x="100" y="39"/>
                      <a:pt x="101" y="38"/>
                    </a:cubicBezTo>
                    <a:lnTo>
                      <a:pt x="135" y="19"/>
                    </a:lnTo>
                    <a:cubicBezTo>
                      <a:pt x="137" y="19"/>
                      <a:pt x="138" y="18"/>
                      <a:pt x="140" y="18"/>
                    </a:cubicBezTo>
                    <a:lnTo>
                      <a:pt x="177" y="6"/>
                    </a:lnTo>
                    <a:cubicBezTo>
                      <a:pt x="179" y="5"/>
                      <a:pt x="180" y="5"/>
                      <a:pt x="182" y="5"/>
                    </a:cubicBezTo>
                    <a:lnTo>
                      <a:pt x="222" y="1"/>
                    </a:lnTo>
                    <a:cubicBezTo>
                      <a:pt x="224" y="0"/>
                      <a:pt x="225" y="0"/>
                      <a:pt x="227" y="1"/>
                    </a:cubicBezTo>
                    <a:lnTo>
                      <a:pt x="267" y="5"/>
                    </a:lnTo>
                    <a:cubicBezTo>
                      <a:pt x="269" y="5"/>
                      <a:pt x="271" y="5"/>
                      <a:pt x="272" y="6"/>
                    </a:cubicBezTo>
                    <a:lnTo>
                      <a:pt x="310" y="18"/>
                    </a:lnTo>
                    <a:cubicBezTo>
                      <a:pt x="311" y="18"/>
                      <a:pt x="313" y="19"/>
                      <a:pt x="314" y="19"/>
                    </a:cubicBezTo>
                    <a:lnTo>
                      <a:pt x="348" y="38"/>
                    </a:lnTo>
                    <a:cubicBezTo>
                      <a:pt x="349" y="39"/>
                      <a:pt x="351" y="40"/>
                      <a:pt x="352" y="41"/>
                    </a:cubicBezTo>
                    <a:lnTo>
                      <a:pt x="381" y="65"/>
                    </a:lnTo>
                    <a:cubicBezTo>
                      <a:pt x="382" y="66"/>
                      <a:pt x="383" y="67"/>
                      <a:pt x="384" y="68"/>
                    </a:cubicBezTo>
                    <a:lnTo>
                      <a:pt x="409" y="98"/>
                    </a:lnTo>
                    <a:cubicBezTo>
                      <a:pt x="410" y="99"/>
                      <a:pt x="411" y="100"/>
                      <a:pt x="412" y="101"/>
                    </a:cubicBezTo>
                    <a:lnTo>
                      <a:pt x="430" y="135"/>
                    </a:lnTo>
                    <a:cubicBezTo>
                      <a:pt x="431" y="137"/>
                      <a:pt x="431" y="138"/>
                      <a:pt x="432" y="140"/>
                    </a:cubicBezTo>
                    <a:lnTo>
                      <a:pt x="443" y="177"/>
                    </a:lnTo>
                    <a:cubicBezTo>
                      <a:pt x="444" y="179"/>
                      <a:pt x="444" y="181"/>
                      <a:pt x="444" y="182"/>
                    </a:cubicBezTo>
                    <a:lnTo>
                      <a:pt x="448" y="222"/>
                    </a:lnTo>
                    <a:close/>
                    <a:moveTo>
                      <a:pt x="397" y="187"/>
                    </a:moveTo>
                    <a:lnTo>
                      <a:pt x="398" y="192"/>
                    </a:lnTo>
                    <a:lnTo>
                      <a:pt x="386" y="154"/>
                    </a:lnTo>
                    <a:lnTo>
                      <a:pt x="388" y="158"/>
                    </a:lnTo>
                    <a:lnTo>
                      <a:pt x="369" y="124"/>
                    </a:lnTo>
                    <a:lnTo>
                      <a:pt x="372" y="128"/>
                    </a:lnTo>
                    <a:lnTo>
                      <a:pt x="348" y="99"/>
                    </a:lnTo>
                    <a:lnTo>
                      <a:pt x="351" y="102"/>
                    </a:lnTo>
                    <a:lnTo>
                      <a:pt x="321" y="77"/>
                    </a:lnTo>
                    <a:lnTo>
                      <a:pt x="325" y="80"/>
                    </a:lnTo>
                    <a:lnTo>
                      <a:pt x="291" y="62"/>
                    </a:lnTo>
                    <a:lnTo>
                      <a:pt x="295" y="63"/>
                    </a:lnTo>
                    <a:lnTo>
                      <a:pt x="258" y="51"/>
                    </a:lnTo>
                    <a:lnTo>
                      <a:pt x="263" y="52"/>
                    </a:lnTo>
                    <a:lnTo>
                      <a:pt x="222" y="48"/>
                    </a:lnTo>
                    <a:lnTo>
                      <a:pt x="227" y="48"/>
                    </a:lnTo>
                    <a:lnTo>
                      <a:pt x="187" y="52"/>
                    </a:lnTo>
                    <a:lnTo>
                      <a:pt x="192" y="51"/>
                    </a:lnTo>
                    <a:lnTo>
                      <a:pt x="154" y="63"/>
                    </a:lnTo>
                    <a:lnTo>
                      <a:pt x="158" y="62"/>
                    </a:lnTo>
                    <a:lnTo>
                      <a:pt x="124" y="80"/>
                    </a:lnTo>
                    <a:lnTo>
                      <a:pt x="128" y="77"/>
                    </a:lnTo>
                    <a:lnTo>
                      <a:pt x="99" y="102"/>
                    </a:lnTo>
                    <a:lnTo>
                      <a:pt x="102" y="99"/>
                    </a:lnTo>
                    <a:lnTo>
                      <a:pt x="77" y="128"/>
                    </a:lnTo>
                    <a:lnTo>
                      <a:pt x="80" y="124"/>
                    </a:lnTo>
                    <a:lnTo>
                      <a:pt x="62" y="158"/>
                    </a:lnTo>
                    <a:lnTo>
                      <a:pt x="63" y="154"/>
                    </a:lnTo>
                    <a:lnTo>
                      <a:pt x="51" y="192"/>
                    </a:lnTo>
                    <a:lnTo>
                      <a:pt x="52" y="187"/>
                    </a:lnTo>
                    <a:lnTo>
                      <a:pt x="48" y="227"/>
                    </a:lnTo>
                    <a:lnTo>
                      <a:pt x="48" y="222"/>
                    </a:lnTo>
                    <a:lnTo>
                      <a:pt x="52" y="263"/>
                    </a:lnTo>
                    <a:lnTo>
                      <a:pt x="51" y="258"/>
                    </a:lnTo>
                    <a:lnTo>
                      <a:pt x="63" y="295"/>
                    </a:lnTo>
                    <a:lnTo>
                      <a:pt x="62" y="291"/>
                    </a:lnTo>
                    <a:lnTo>
                      <a:pt x="80" y="325"/>
                    </a:lnTo>
                    <a:lnTo>
                      <a:pt x="77" y="321"/>
                    </a:lnTo>
                    <a:lnTo>
                      <a:pt x="102" y="351"/>
                    </a:lnTo>
                    <a:lnTo>
                      <a:pt x="99" y="348"/>
                    </a:lnTo>
                    <a:lnTo>
                      <a:pt x="128" y="372"/>
                    </a:lnTo>
                    <a:lnTo>
                      <a:pt x="124" y="369"/>
                    </a:lnTo>
                    <a:lnTo>
                      <a:pt x="158" y="388"/>
                    </a:lnTo>
                    <a:lnTo>
                      <a:pt x="154" y="386"/>
                    </a:lnTo>
                    <a:lnTo>
                      <a:pt x="192" y="398"/>
                    </a:lnTo>
                    <a:lnTo>
                      <a:pt x="187" y="397"/>
                    </a:lnTo>
                    <a:lnTo>
                      <a:pt x="227" y="401"/>
                    </a:lnTo>
                    <a:lnTo>
                      <a:pt x="222" y="401"/>
                    </a:lnTo>
                    <a:lnTo>
                      <a:pt x="263" y="397"/>
                    </a:lnTo>
                    <a:lnTo>
                      <a:pt x="258" y="398"/>
                    </a:lnTo>
                    <a:lnTo>
                      <a:pt x="295" y="386"/>
                    </a:lnTo>
                    <a:lnTo>
                      <a:pt x="291" y="388"/>
                    </a:lnTo>
                    <a:lnTo>
                      <a:pt x="325" y="369"/>
                    </a:lnTo>
                    <a:lnTo>
                      <a:pt x="321" y="372"/>
                    </a:lnTo>
                    <a:lnTo>
                      <a:pt x="351" y="348"/>
                    </a:lnTo>
                    <a:lnTo>
                      <a:pt x="348" y="351"/>
                    </a:lnTo>
                    <a:lnTo>
                      <a:pt x="372" y="321"/>
                    </a:lnTo>
                    <a:lnTo>
                      <a:pt x="369" y="325"/>
                    </a:lnTo>
                    <a:lnTo>
                      <a:pt x="388" y="291"/>
                    </a:lnTo>
                    <a:lnTo>
                      <a:pt x="386" y="295"/>
                    </a:lnTo>
                    <a:lnTo>
                      <a:pt x="398" y="258"/>
                    </a:lnTo>
                    <a:lnTo>
                      <a:pt x="397" y="263"/>
                    </a:lnTo>
                    <a:lnTo>
                      <a:pt x="401" y="222"/>
                    </a:lnTo>
                    <a:lnTo>
                      <a:pt x="401" y="227"/>
                    </a:lnTo>
                    <a:lnTo>
                      <a:pt x="397" y="187"/>
                    </a:lnTo>
                    <a:close/>
                  </a:path>
                </a:pathLst>
              </a:custGeom>
              <a:solidFill>
                <a:srgbClr val="7D60A0"/>
              </a:solidFill>
              <a:ln w="1588" cap="flat">
                <a:solidFill>
                  <a:srgbClr val="7D60A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Rectangle 108"/>
              <p:cNvSpPr>
                <a:spLocks noChangeArrowheads="1"/>
              </p:cNvSpPr>
              <p:nvPr/>
            </p:nvSpPr>
            <p:spPr bwMode="auto">
              <a:xfrm>
                <a:off x="3565161" y="1568989"/>
                <a:ext cx="585012" cy="237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Comb</a:t>
                </a:r>
                <a:endParaRPr kumimoji="0" lang="en-US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cxnSp>
            <p:nvCxnSpPr>
              <p:cNvPr id="61" name="Straight Arrow Connector 60"/>
              <p:cNvCxnSpPr/>
              <p:nvPr/>
            </p:nvCxnSpPr>
            <p:spPr>
              <a:xfrm>
                <a:off x="5773818" y="674228"/>
                <a:ext cx="0" cy="681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4" name="Group 653"/>
          <p:cNvGrpSpPr/>
          <p:nvPr/>
        </p:nvGrpSpPr>
        <p:grpSpPr>
          <a:xfrm>
            <a:off x="2341480" y="1501491"/>
            <a:ext cx="1721075" cy="1815798"/>
            <a:chOff x="1186962" y="251428"/>
            <a:chExt cx="1721075" cy="1815798"/>
          </a:xfrm>
        </p:grpSpPr>
        <p:grpSp>
          <p:nvGrpSpPr>
            <p:cNvPr id="537" name="Group 536"/>
            <p:cNvGrpSpPr/>
            <p:nvPr/>
          </p:nvGrpSpPr>
          <p:grpSpPr>
            <a:xfrm>
              <a:off x="1186962" y="251428"/>
              <a:ext cx="1721075" cy="1815798"/>
              <a:chOff x="364555" y="343135"/>
              <a:chExt cx="1721075" cy="1815798"/>
            </a:xfrm>
          </p:grpSpPr>
          <p:pic>
            <p:nvPicPr>
              <p:cNvPr id="6" name="Picture 6" descr="C:\Users\S164784\Pictures\Picture1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1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586" t="77612" r="21807" b="17910"/>
              <a:stretch/>
            </p:blipFill>
            <p:spPr bwMode="auto">
              <a:xfrm>
                <a:off x="935311" y="1945869"/>
                <a:ext cx="704757" cy="2130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7" descr="C:\Users\S164784\Pictures\Picture2.jp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12" t="22754" r="16980" b="56712"/>
              <a:stretch/>
            </p:blipFill>
            <p:spPr bwMode="auto">
              <a:xfrm>
                <a:off x="941259" y="887993"/>
                <a:ext cx="695837" cy="10013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1624747" y="1198369"/>
                <a:ext cx="46088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103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641515" y="1307917"/>
                <a:ext cx="44411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77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639170" y="1496114"/>
                <a:ext cx="44646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29792" y="1658693"/>
                <a:ext cx="45583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34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628030" y="1751752"/>
                <a:ext cx="4575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28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64555" y="1199932"/>
                <a:ext cx="610580" cy="184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DC-HIL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64555" y="1927518"/>
                <a:ext cx="61057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 smtClean="0">
                    <a:latin typeface="Symbol" panose="05050102010706020507" pitchFamily="18" charset="2"/>
                    <a:cs typeface="Arial" panose="020B0604020202020204" pitchFamily="34" charset="0"/>
                  </a:rPr>
                  <a:t>b</a:t>
                </a:r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6200000">
                <a:off x="974527" y="556092"/>
                <a:ext cx="6105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MC38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766807" y="556091"/>
                <a:ext cx="6105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B16F10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16200000">
                <a:off x="1194294" y="556092"/>
                <a:ext cx="6105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CT26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410174" y="369742"/>
                <a:ext cx="222112" cy="196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584051" y="916337"/>
                <a:ext cx="38945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1636472" y="1294273"/>
                <a:ext cx="51206" cy="557359"/>
                <a:chOff x="3201773" y="2392137"/>
                <a:chExt cx="64008" cy="696700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>
                  <a:off x="3201773" y="2392137"/>
                  <a:ext cx="6400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3201773" y="2533653"/>
                  <a:ext cx="6400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3201773" y="2784027"/>
                  <a:ext cx="6400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3201773" y="2988139"/>
                  <a:ext cx="6400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3201773" y="3088837"/>
                  <a:ext cx="6400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>
              <a:xfrm>
                <a:off x="1629438" y="2006549"/>
                <a:ext cx="5120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3" name="TextBox 652"/>
            <p:cNvSpPr txBox="1"/>
            <p:nvPr/>
          </p:nvSpPr>
          <p:spPr>
            <a:xfrm>
              <a:off x="2444210" y="1803114"/>
              <a:ext cx="4575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8370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72262" y="1214981"/>
            <a:ext cx="3039568" cy="2621397"/>
            <a:chOff x="2423604" y="1293266"/>
            <a:chExt cx="3039568" cy="262139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74" r="49771" b="63669"/>
            <a:stretch/>
          </p:blipFill>
          <p:spPr bwMode="auto">
            <a:xfrm>
              <a:off x="3053919" y="2530722"/>
              <a:ext cx="1180730" cy="1151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6" t="50690" r="50119" b="12979"/>
            <a:stretch/>
          </p:blipFill>
          <p:spPr bwMode="auto">
            <a:xfrm>
              <a:off x="3039122" y="1461333"/>
              <a:ext cx="1180730" cy="1151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90" b="63954"/>
            <a:stretch/>
          </p:blipFill>
          <p:spPr bwMode="auto">
            <a:xfrm>
              <a:off x="4341179" y="2555505"/>
              <a:ext cx="1098177" cy="1135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65" t="50152" r="2125" b="13802"/>
            <a:stretch/>
          </p:blipFill>
          <p:spPr bwMode="auto">
            <a:xfrm>
              <a:off x="4351535" y="1458003"/>
              <a:ext cx="1098177" cy="1135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 rot="16200000">
              <a:off x="2812707" y="3184749"/>
              <a:ext cx="4482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Gr1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80856" y="3683831"/>
              <a:ext cx="5571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Ly6C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52453" y="1293266"/>
              <a:ext cx="9767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CD45</a:t>
              </a:r>
              <a:r>
                <a:rPr kumimoji="0" lang="en-US" sz="9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+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CD11b</a:t>
              </a:r>
              <a:r>
                <a:rPr kumimoji="0" lang="en-US" sz="9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+</a:t>
              </a:r>
              <a:endParaRPr kumimoji="0" lang="en-US" sz="9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4009734" y="3184067"/>
              <a:ext cx="5862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dirty="0" smtClean="0">
                  <a:solidFill>
                    <a:prstClr val="black"/>
                  </a:solidFill>
                  <a:latin typeface="Arial" charset="0"/>
                </a:rPr>
                <a:t>DC-HIL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60504" y="3681051"/>
              <a:ext cx="5571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Ly6C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98598" y="1296615"/>
              <a:ext cx="7863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Ly6C</a:t>
              </a:r>
              <a:r>
                <a:rPr kumimoji="0" lang="en-US" sz="900" b="0" i="0" u="none" strike="noStrike" kern="1200" cap="none" spc="0" normalizeH="0" baseline="3000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+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Gr1</a:t>
              </a:r>
              <a:r>
                <a:rPr lang="en-US" sz="900" baseline="30000" dirty="0">
                  <a:latin typeface="Arial" charset="0"/>
                </a:rPr>
                <a:t>+</a:t>
              </a:r>
              <a:endParaRPr kumimoji="0" lang="en-US" sz="9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85694" y="2863390"/>
              <a:ext cx="5571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dirty="0" smtClean="0">
                  <a:solidFill>
                    <a:prstClr val="black"/>
                  </a:solidFill>
                  <a:latin typeface="Arial" charset="0"/>
                </a:rPr>
                <a:t>DLN</a:t>
              </a:r>
              <a:endPara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23604" y="1843933"/>
              <a:ext cx="65628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noProof="0" dirty="0" smtClean="0">
                  <a:solidFill>
                    <a:prstClr val="black"/>
                  </a:solidFill>
                  <a:latin typeface="Arial" charset="0"/>
                </a:rPr>
                <a:t>Spleen</a:t>
              </a:r>
              <a:endPara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6200000">
              <a:off x="2269391" y="2361859"/>
              <a:ext cx="155448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6200000">
              <a:off x="3577217" y="2320278"/>
              <a:ext cx="146304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057961" y="3012226"/>
              <a:ext cx="3608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noProof="0" dirty="0" smtClean="0">
                  <a:solidFill>
                    <a:prstClr val="black"/>
                  </a:solidFill>
                  <a:latin typeface="Arial" charset="0"/>
                </a:rPr>
                <a:t>5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%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02349" y="1913251"/>
              <a:ext cx="3608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dirty="0">
                  <a:solidFill>
                    <a:prstClr val="black"/>
                  </a:solidFill>
                  <a:latin typeface="Arial" charset="0"/>
                </a:rPr>
                <a:t>3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%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07691" y="2569820"/>
              <a:ext cx="47134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dirty="0" smtClean="0">
                  <a:solidFill>
                    <a:prstClr val="black"/>
                  </a:solidFill>
                  <a:latin typeface="Arial" charset="0"/>
                </a:rPr>
                <a:t>77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%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26927" y="1472313"/>
              <a:ext cx="47134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noProof="0" dirty="0" smtClean="0">
                  <a:solidFill>
                    <a:prstClr val="black"/>
                  </a:solidFill>
                  <a:latin typeface="Arial" charset="0"/>
                </a:rPr>
                <a:t>24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%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802821" y="4088872"/>
            <a:ext cx="5728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S4.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MDSCs in spleen and draining lymph nodes did not express DC-HIL.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C57BL/6 mice were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s.c.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implanted with MC38 cells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× 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/mouse). On day 13, mice were sacrificed. Cells isolated from spleen and tumor-draining lymph node (DLN) were Ab-stained and gated for CD45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cells, which sorted into Ly6C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Gr1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fractions in the left dot-plots and examined by flow-cytometry for DC-HIL expression show in the right.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8783" y="535050"/>
            <a:ext cx="2308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S4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41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054599" y="1020591"/>
            <a:ext cx="2942916" cy="3078468"/>
            <a:chOff x="2702511" y="1082389"/>
            <a:chExt cx="2942916" cy="3078468"/>
          </a:xfrm>
        </p:grpSpPr>
        <p:sp>
          <p:nvSpPr>
            <p:cNvPr id="141" name="Freeform 13"/>
            <p:cNvSpPr>
              <a:spLocks noEditPoints="1"/>
            </p:cNvSpPr>
            <p:nvPr/>
          </p:nvSpPr>
          <p:spPr bwMode="auto">
            <a:xfrm>
              <a:off x="5003141" y="3062211"/>
              <a:ext cx="57150" cy="276225"/>
            </a:xfrm>
            <a:custGeom>
              <a:avLst/>
              <a:gdLst>
                <a:gd name="T0" fmla="*/ 14 w 36"/>
                <a:gd name="T1" fmla="*/ 171 h 174"/>
                <a:gd name="T2" fmla="*/ 14 w 36"/>
                <a:gd name="T3" fmla="*/ 87 h 174"/>
                <a:gd name="T4" fmla="*/ 14 w 36"/>
                <a:gd name="T5" fmla="*/ 3 h 174"/>
                <a:gd name="T6" fmla="*/ 20 w 36"/>
                <a:gd name="T7" fmla="*/ 3 h 174"/>
                <a:gd name="T8" fmla="*/ 20 w 36"/>
                <a:gd name="T9" fmla="*/ 87 h 174"/>
                <a:gd name="T10" fmla="*/ 20 w 36"/>
                <a:gd name="T11" fmla="*/ 171 h 174"/>
                <a:gd name="T12" fmla="*/ 14 w 36"/>
                <a:gd name="T13" fmla="*/ 171 h 174"/>
                <a:gd name="T14" fmla="*/ 0 w 36"/>
                <a:gd name="T15" fmla="*/ 168 h 174"/>
                <a:gd name="T16" fmla="*/ 36 w 36"/>
                <a:gd name="T17" fmla="*/ 168 h 174"/>
                <a:gd name="T18" fmla="*/ 36 w 36"/>
                <a:gd name="T19" fmla="*/ 174 h 174"/>
                <a:gd name="T20" fmla="*/ 0 w 36"/>
                <a:gd name="T21" fmla="*/ 174 h 174"/>
                <a:gd name="T22" fmla="*/ 0 w 36"/>
                <a:gd name="T23" fmla="*/ 168 h 174"/>
                <a:gd name="T24" fmla="*/ 0 w 36"/>
                <a:gd name="T25" fmla="*/ 0 h 174"/>
                <a:gd name="T26" fmla="*/ 36 w 36"/>
                <a:gd name="T27" fmla="*/ 0 h 174"/>
                <a:gd name="T28" fmla="*/ 36 w 36"/>
                <a:gd name="T29" fmla="*/ 6 h 174"/>
                <a:gd name="T30" fmla="*/ 0 w 36"/>
                <a:gd name="T31" fmla="*/ 6 h 174"/>
                <a:gd name="T32" fmla="*/ 0 w 36"/>
                <a:gd name="T3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74">
                  <a:moveTo>
                    <a:pt x="14" y="171"/>
                  </a:moveTo>
                  <a:lnTo>
                    <a:pt x="14" y="87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87"/>
                  </a:lnTo>
                  <a:lnTo>
                    <a:pt x="20" y="171"/>
                  </a:lnTo>
                  <a:lnTo>
                    <a:pt x="14" y="171"/>
                  </a:lnTo>
                  <a:close/>
                  <a:moveTo>
                    <a:pt x="0" y="168"/>
                  </a:moveTo>
                  <a:lnTo>
                    <a:pt x="36" y="168"/>
                  </a:lnTo>
                  <a:lnTo>
                    <a:pt x="36" y="174"/>
                  </a:lnTo>
                  <a:lnTo>
                    <a:pt x="0" y="174"/>
                  </a:lnTo>
                  <a:lnTo>
                    <a:pt x="0" y="168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 11"/>
            <p:cNvSpPr>
              <a:spLocks noEditPoints="1"/>
            </p:cNvSpPr>
            <p:nvPr/>
          </p:nvSpPr>
          <p:spPr bwMode="auto">
            <a:xfrm>
              <a:off x="4583347" y="3251006"/>
              <a:ext cx="55562" cy="183452"/>
            </a:xfrm>
            <a:custGeom>
              <a:avLst/>
              <a:gdLst>
                <a:gd name="T0" fmla="*/ 14 w 35"/>
                <a:gd name="T1" fmla="*/ 105 h 108"/>
                <a:gd name="T2" fmla="*/ 14 w 35"/>
                <a:gd name="T3" fmla="*/ 54 h 108"/>
                <a:gd name="T4" fmla="*/ 14 w 35"/>
                <a:gd name="T5" fmla="*/ 3 h 108"/>
                <a:gd name="T6" fmla="*/ 20 w 35"/>
                <a:gd name="T7" fmla="*/ 3 h 108"/>
                <a:gd name="T8" fmla="*/ 20 w 35"/>
                <a:gd name="T9" fmla="*/ 54 h 108"/>
                <a:gd name="T10" fmla="*/ 20 w 35"/>
                <a:gd name="T11" fmla="*/ 105 h 108"/>
                <a:gd name="T12" fmla="*/ 14 w 35"/>
                <a:gd name="T13" fmla="*/ 105 h 108"/>
                <a:gd name="T14" fmla="*/ 0 w 35"/>
                <a:gd name="T15" fmla="*/ 102 h 108"/>
                <a:gd name="T16" fmla="*/ 35 w 35"/>
                <a:gd name="T17" fmla="*/ 102 h 108"/>
                <a:gd name="T18" fmla="*/ 35 w 35"/>
                <a:gd name="T19" fmla="*/ 108 h 108"/>
                <a:gd name="T20" fmla="*/ 0 w 35"/>
                <a:gd name="T21" fmla="*/ 108 h 108"/>
                <a:gd name="T22" fmla="*/ 0 w 35"/>
                <a:gd name="T23" fmla="*/ 102 h 108"/>
                <a:gd name="T24" fmla="*/ 0 w 35"/>
                <a:gd name="T25" fmla="*/ 0 h 108"/>
                <a:gd name="T26" fmla="*/ 35 w 35"/>
                <a:gd name="T27" fmla="*/ 0 h 108"/>
                <a:gd name="T28" fmla="*/ 35 w 35"/>
                <a:gd name="T29" fmla="*/ 6 h 108"/>
                <a:gd name="T30" fmla="*/ 0 w 35"/>
                <a:gd name="T31" fmla="*/ 6 h 108"/>
                <a:gd name="T32" fmla="*/ 0 w 35"/>
                <a:gd name="T3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08">
                  <a:moveTo>
                    <a:pt x="14" y="105"/>
                  </a:moveTo>
                  <a:lnTo>
                    <a:pt x="14" y="54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54"/>
                  </a:lnTo>
                  <a:lnTo>
                    <a:pt x="20" y="105"/>
                  </a:lnTo>
                  <a:lnTo>
                    <a:pt x="14" y="105"/>
                  </a:lnTo>
                  <a:close/>
                  <a:moveTo>
                    <a:pt x="0" y="102"/>
                  </a:moveTo>
                  <a:lnTo>
                    <a:pt x="35" y="102"/>
                  </a:lnTo>
                  <a:lnTo>
                    <a:pt x="35" y="108"/>
                  </a:lnTo>
                  <a:lnTo>
                    <a:pt x="0" y="108"/>
                  </a:lnTo>
                  <a:lnTo>
                    <a:pt x="0" y="10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 11"/>
            <p:cNvSpPr>
              <a:spLocks noEditPoints="1"/>
            </p:cNvSpPr>
            <p:nvPr/>
          </p:nvSpPr>
          <p:spPr bwMode="auto">
            <a:xfrm>
              <a:off x="4167034" y="3395973"/>
              <a:ext cx="55562" cy="171450"/>
            </a:xfrm>
            <a:custGeom>
              <a:avLst/>
              <a:gdLst>
                <a:gd name="T0" fmla="*/ 14 w 35"/>
                <a:gd name="T1" fmla="*/ 105 h 108"/>
                <a:gd name="T2" fmla="*/ 14 w 35"/>
                <a:gd name="T3" fmla="*/ 54 h 108"/>
                <a:gd name="T4" fmla="*/ 14 w 35"/>
                <a:gd name="T5" fmla="*/ 3 h 108"/>
                <a:gd name="T6" fmla="*/ 20 w 35"/>
                <a:gd name="T7" fmla="*/ 3 h 108"/>
                <a:gd name="T8" fmla="*/ 20 w 35"/>
                <a:gd name="T9" fmla="*/ 54 h 108"/>
                <a:gd name="T10" fmla="*/ 20 w 35"/>
                <a:gd name="T11" fmla="*/ 105 h 108"/>
                <a:gd name="T12" fmla="*/ 14 w 35"/>
                <a:gd name="T13" fmla="*/ 105 h 108"/>
                <a:gd name="T14" fmla="*/ 0 w 35"/>
                <a:gd name="T15" fmla="*/ 102 h 108"/>
                <a:gd name="T16" fmla="*/ 35 w 35"/>
                <a:gd name="T17" fmla="*/ 102 h 108"/>
                <a:gd name="T18" fmla="*/ 35 w 35"/>
                <a:gd name="T19" fmla="*/ 108 h 108"/>
                <a:gd name="T20" fmla="*/ 0 w 35"/>
                <a:gd name="T21" fmla="*/ 108 h 108"/>
                <a:gd name="T22" fmla="*/ 0 w 35"/>
                <a:gd name="T23" fmla="*/ 102 h 108"/>
                <a:gd name="T24" fmla="*/ 0 w 35"/>
                <a:gd name="T25" fmla="*/ 0 h 108"/>
                <a:gd name="T26" fmla="*/ 35 w 35"/>
                <a:gd name="T27" fmla="*/ 0 h 108"/>
                <a:gd name="T28" fmla="*/ 35 w 35"/>
                <a:gd name="T29" fmla="*/ 6 h 108"/>
                <a:gd name="T30" fmla="*/ 0 w 35"/>
                <a:gd name="T31" fmla="*/ 6 h 108"/>
                <a:gd name="T32" fmla="*/ 0 w 35"/>
                <a:gd name="T3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08">
                  <a:moveTo>
                    <a:pt x="14" y="105"/>
                  </a:moveTo>
                  <a:lnTo>
                    <a:pt x="14" y="54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54"/>
                  </a:lnTo>
                  <a:lnTo>
                    <a:pt x="20" y="105"/>
                  </a:lnTo>
                  <a:lnTo>
                    <a:pt x="14" y="105"/>
                  </a:lnTo>
                  <a:close/>
                  <a:moveTo>
                    <a:pt x="0" y="102"/>
                  </a:moveTo>
                  <a:lnTo>
                    <a:pt x="35" y="102"/>
                  </a:lnTo>
                  <a:lnTo>
                    <a:pt x="35" y="108"/>
                  </a:lnTo>
                  <a:lnTo>
                    <a:pt x="0" y="108"/>
                  </a:lnTo>
                  <a:lnTo>
                    <a:pt x="0" y="10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04" name="Group 1103"/>
            <p:cNvGrpSpPr/>
            <p:nvPr/>
          </p:nvGrpSpPr>
          <p:grpSpPr>
            <a:xfrm>
              <a:off x="3368175" y="3692639"/>
              <a:ext cx="2079809" cy="69574"/>
              <a:chOff x="3368175" y="3941427"/>
              <a:chExt cx="2079809" cy="69574"/>
            </a:xfrm>
          </p:grpSpPr>
          <p:cxnSp>
            <p:nvCxnSpPr>
              <p:cNvPr id="135" name="Straight Connector 134"/>
              <p:cNvCxnSpPr/>
              <p:nvPr/>
            </p:nvCxnSpPr>
            <p:spPr>
              <a:xfrm rot="5400000" flipV="1">
                <a:off x="3333388" y="3976214"/>
                <a:ext cx="6957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 flipV="1">
                <a:off x="4165312" y="3976214"/>
                <a:ext cx="6957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5400000" flipV="1">
                <a:off x="3749350" y="3976214"/>
                <a:ext cx="6957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5400000" flipV="1">
                <a:off x="4581274" y="3976214"/>
                <a:ext cx="6957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rot="5400000" flipV="1">
                <a:off x="4997236" y="3976214"/>
                <a:ext cx="6957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 flipV="1">
                <a:off x="5413197" y="3976214"/>
                <a:ext cx="6957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" name="Rectangle 7"/>
            <p:cNvSpPr>
              <a:spLocks noChangeArrowheads="1"/>
            </p:cNvSpPr>
            <p:nvPr/>
          </p:nvSpPr>
          <p:spPr bwMode="auto">
            <a:xfrm>
              <a:off x="3170583" y="1376557"/>
              <a:ext cx="2474844" cy="2310859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340100" y="3686175"/>
              <a:ext cx="55562" cy="952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3754438" y="3459163"/>
              <a:ext cx="55562" cy="171450"/>
            </a:xfrm>
            <a:custGeom>
              <a:avLst/>
              <a:gdLst>
                <a:gd name="T0" fmla="*/ 14 w 35"/>
                <a:gd name="T1" fmla="*/ 105 h 108"/>
                <a:gd name="T2" fmla="*/ 14 w 35"/>
                <a:gd name="T3" fmla="*/ 54 h 108"/>
                <a:gd name="T4" fmla="*/ 14 w 35"/>
                <a:gd name="T5" fmla="*/ 3 h 108"/>
                <a:gd name="T6" fmla="*/ 20 w 35"/>
                <a:gd name="T7" fmla="*/ 3 h 108"/>
                <a:gd name="T8" fmla="*/ 20 w 35"/>
                <a:gd name="T9" fmla="*/ 54 h 108"/>
                <a:gd name="T10" fmla="*/ 20 w 35"/>
                <a:gd name="T11" fmla="*/ 105 h 108"/>
                <a:gd name="T12" fmla="*/ 14 w 35"/>
                <a:gd name="T13" fmla="*/ 105 h 108"/>
                <a:gd name="T14" fmla="*/ 0 w 35"/>
                <a:gd name="T15" fmla="*/ 102 h 108"/>
                <a:gd name="T16" fmla="*/ 35 w 35"/>
                <a:gd name="T17" fmla="*/ 102 h 108"/>
                <a:gd name="T18" fmla="*/ 35 w 35"/>
                <a:gd name="T19" fmla="*/ 108 h 108"/>
                <a:gd name="T20" fmla="*/ 0 w 35"/>
                <a:gd name="T21" fmla="*/ 108 h 108"/>
                <a:gd name="T22" fmla="*/ 0 w 35"/>
                <a:gd name="T23" fmla="*/ 102 h 108"/>
                <a:gd name="T24" fmla="*/ 0 w 35"/>
                <a:gd name="T25" fmla="*/ 0 h 108"/>
                <a:gd name="T26" fmla="*/ 35 w 35"/>
                <a:gd name="T27" fmla="*/ 0 h 108"/>
                <a:gd name="T28" fmla="*/ 35 w 35"/>
                <a:gd name="T29" fmla="*/ 6 h 108"/>
                <a:gd name="T30" fmla="*/ 0 w 35"/>
                <a:gd name="T31" fmla="*/ 6 h 108"/>
                <a:gd name="T32" fmla="*/ 0 w 35"/>
                <a:gd name="T3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08">
                  <a:moveTo>
                    <a:pt x="14" y="105"/>
                  </a:moveTo>
                  <a:lnTo>
                    <a:pt x="14" y="54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54"/>
                  </a:lnTo>
                  <a:lnTo>
                    <a:pt x="20" y="105"/>
                  </a:lnTo>
                  <a:lnTo>
                    <a:pt x="14" y="105"/>
                  </a:lnTo>
                  <a:close/>
                  <a:moveTo>
                    <a:pt x="0" y="102"/>
                  </a:moveTo>
                  <a:lnTo>
                    <a:pt x="35" y="102"/>
                  </a:lnTo>
                  <a:lnTo>
                    <a:pt x="35" y="108"/>
                  </a:lnTo>
                  <a:lnTo>
                    <a:pt x="0" y="108"/>
                  </a:lnTo>
                  <a:lnTo>
                    <a:pt x="0" y="102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4168775" y="2913063"/>
              <a:ext cx="55562" cy="328613"/>
            </a:xfrm>
            <a:custGeom>
              <a:avLst/>
              <a:gdLst>
                <a:gd name="T0" fmla="*/ 14 w 35"/>
                <a:gd name="T1" fmla="*/ 204 h 207"/>
                <a:gd name="T2" fmla="*/ 14 w 35"/>
                <a:gd name="T3" fmla="*/ 103 h 207"/>
                <a:gd name="T4" fmla="*/ 14 w 35"/>
                <a:gd name="T5" fmla="*/ 2 h 207"/>
                <a:gd name="T6" fmla="*/ 20 w 35"/>
                <a:gd name="T7" fmla="*/ 2 h 207"/>
                <a:gd name="T8" fmla="*/ 20 w 35"/>
                <a:gd name="T9" fmla="*/ 103 h 207"/>
                <a:gd name="T10" fmla="*/ 20 w 35"/>
                <a:gd name="T11" fmla="*/ 204 h 207"/>
                <a:gd name="T12" fmla="*/ 14 w 35"/>
                <a:gd name="T13" fmla="*/ 204 h 207"/>
                <a:gd name="T14" fmla="*/ 0 w 35"/>
                <a:gd name="T15" fmla="*/ 201 h 207"/>
                <a:gd name="T16" fmla="*/ 35 w 35"/>
                <a:gd name="T17" fmla="*/ 201 h 207"/>
                <a:gd name="T18" fmla="*/ 35 w 35"/>
                <a:gd name="T19" fmla="*/ 207 h 207"/>
                <a:gd name="T20" fmla="*/ 0 w 35"/>
                <a:gd name="T21" fmla="*/ 207 h 207"/>
                <a:gd name="T22" fmla="*/ 0 w 35"/>
                <a:gd name="T23" fmla="*/ 201 h 207"/>
                <a:gd name="T24" fmla="*/ 0 w 35"/>
                <a:gd name="T25" fmla="*/ 0 h 207"/>
                <a:gd name="T26" fmla="*/ 35 w 35"/>
                <a:gd name="T27" fmla="*/ 0 h 207"/>
                <a:gd name="T28" fmla="*/ 35 w 35"/>
                <a:gd name="T29" fmla="*/ 5 h 207"/>
                <a:gd name="T30" fmla="*/ 0 w 35"/>
                <a:gd name="T31" fmla="*/ 5 h 207"/>
                <a:gd name="T32" fmla="*/ 0 w 35"/>
                <a:gd name="T3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07">
                  <a:moveTo>
                    <a:pt x="14" y="204"/>
                  </a:moveTo>
                  <a:lnTo>
                    <a:pt x="14" y="103"/>
                  </a:lnTo>
                  <a:lnTo>
                    <a:pt x="14" y="2"/>
                  </a:lnTo>
                  <a:lnTo>
                    <a:pt x="20" y="2"/>
                  </a:lnTo>
                  <a:lnTo>
                    <a:pt x="20" y="103"/>
                  </a:lnTo>
                  <a:lnTo>
                    <a:pt x="20" y="204"/>
                  </a:lnTo>
                  <a:lnTo>
                    <a:pt x="14" y="204"/>
                  </a:lnTo>
                  <a:close/>
                  <a:moveTo>
                    <a:pt x="0" y="201"/>
                  </a:moveTo>
                  <a:lnTo>
                    <a:pt x="35" y="201"/>
                  </a:lnTo>
                  <a:lnTo>
                    <a:pt x="35" y="207"/>
                  </a:lnTo>
                  <a:lnTo>
                    <a:pt x="0" y="207"/>
                  </a:lnTo>
                  <a:lnTo>
                    <a:pt x="0" y="201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4583113" y="2627313"/>
              <a:ext cx="57150" cy="276225"/>
            </a:xfrm>
            <a:custGeom>
              <a:avLst/>
              <a:gdLst>
                <a:gd name="T0" fmla="*/ 14 w 36"/>
                <a:gd name="T1" fmla="*/ 171 h 174"/>
                <a:gd name="T2" fmla="*/ 14 w 36"/>
                <a:gd name="T3" fmla="*/ 87 h 174"/>
                <a:gd name="T4" fmla="*/ 14 w 36"/>
                <a:gd name="T5" fmla="*/ 3 h 174"/>
                <a:gd name="T6" fmla="*/ 20 w 36"/>
                <a:gd name="T7" fmla="*/ 3 h 174"/>
                <a:gd name="T8" fmla="*/ 20 w 36"/>
                <a:gd name="T9" fmla="*/ 87 h 174"/>
                <a:gd name="T10" fmla="*/ 20 w 36"/>
                <a:gd name="T11" fmla="*/ 171 h 174"/>
                <a:gd name="T12" fmla="*/ 14 w 36"/>
                <a:gd name="T13" fmla="*/ 171 h 174"/>
                <a:gd name="T14" fmla="*/ 0 w 36"/>
                <a:gd name="T15" fmla="*/ 168 h 174"/>
                <a:gd name="T16" fmla="*/ 36 w 36"/>
                <a:gd name="T17" fmla="*/ 168 h 174"/>
                <a:gd name="T18" fmla="*/ 36 w 36"/>
                <a:gd name="T19" fmla="*/ 174 h 174"/>
                <a:gd name="T20" fmla="*/ 0 w 36"/>
                <a:gd name="T21" fmla="*/ 174 h 174"/>
                <a:gd name="T22" fmla="*/ 0 w 36"/>
                <a:gd name="T23" fmla="*/ 168 h 174"/>
                <a:gd name="T24" fmla="*/ 0 w 36"/>
                <a:gd name="T25" fmla="*/ 0 h 174"/>
                <a:gd name="T26" fmla="*/ 36 w 36"/>
                <a:gd name="T27" fmla="*/ 0 h 174"/>
                <a:gd name="T28" fmla="*/ 36 w 36"/>
                <a:gd name="T29" fmla="*/ 6 h 174"/>
                <a:gd name="T30" fmla="*/ 0 w 36"/>
                <a:gd name="T31" fmla="*/ 6 h 174"/>
                <a:gd name="T32" fmla="*/ 0 w 36"/>
                <a:gd name="T3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74">
                  <a:moveTo>
                    <a:pt x="14" y="171"/>
                  </a:moveTo>
                  <a:lnTo>
                    <a:pt x="14" y="87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87"/>
                  </a:lnTo>
                  <a:lnTo>
                    <a:pt x="20" y="171"/>
                  </a:lnTo>
                  <a:lnTo>
                    <a:pt x="14" y="171"/>
                  </a:lnTo>
                  <a:close/>
                  <a:moveTo>
                    <a:pt x="0" y="168"/>
                  </a:moveTo>
                  <a:lnTo>
                    <a:pt x="36" y="168"/>
                  </a:lnTo>
                  <a:lnTo>
                    <a:pt x="36" y="174"/>
                  </a:lnTo>
                  <a:lnTo>
                    <a:pt x="0" y="174"/>
                  </a:lnTo>
                  <a:lnTo>
                    <a:pt x="0" y="168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997450" y="2005013"/>
              <a:ext cx="57150" cy="306388"/>
            </a:xfrm>
            <a:custGeom>
              <a:avLst/>
              <a:gdLst>
                <a:gd name="T0" fmla="*/ 15 w 36"/>
                <a:gd name="T1" fmla="*/ 190 h 193"/>
                <a:gd name="T2" fmla="*/ 15 w 36"/>
                <a:gd name="T3" fmla="*/ 96 h 193"/>
                <a:gd name="T4" fmla="*/ 15 w 36"/>
                <a:gd name="T5" fmla="*/ 3 h 193"/>
                <a:gd name="T6" fmla="*/ 20 w 36"/>
                <a:gd name="T7" fmla="*/ 3 h 193"/>
                <a:gd name="T8" fmla="*/ 20 w 36"/>
                <a:gd name="T9" fmla="*/ 96 h 193"/>
                <a:gd name="T10" fmla="*/ 20 w 36"/>
                <a:gd name="T11" fmla="*/ 190 h 193"/>
                <a:gd name="T12" fmla="*/ 15 w 36"/>
                <a:gd name="T13" fmla="*/ 190 h 193"/>
                <a:gd name="T14" fmla="*/ 0 w 36"/>
                <a:gd name="T15" fmla="*/ 188 h 193"/>
                <a:gd name="T16" fmla="*/ 36 w 36"/>
                <a:gd name="T17" fmla="*/ 188 h 193"/>
                <a:gd name="T18" fmla="*/ 36 w 36"/>
                <a:gd name="T19" fmla="*/ 193 h 193"/>
                <a:gd name="T20" fmla="*/ 0 w 36"/>
                <a:gd name="T21" fmla="*/ 193 h 193"/>
                <a:gd name="T22" fmla="*/ 0 w 36"/>
                <a:gd name="T23" fmla="*/ 188 h 193"/>
                <a:gd name="T24" fmla="*/ 0 w 36"/>
                <a:gd name="T25" fmla="*/ 0 h 193"/>
                <a:gd name="T26" fmla="*/ 36 w 36"/>
                <a:gd name="T27" fmla="*/ 0 h 193"/>
                <a:gd name="T28" fmla="*/ 36 w 36"/>
                <a:gd name="T29" fmla="*/ 6 h 193"/>
                <a:gd name="T30" fmla="*/ 0 w 36"/>
                <a:gd name="T31" fmla="*/ 6 h 193"/>
                <a:gd name="T32" fmla="*/ 0 w 36"/>
                <a:gd name="T33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93">
                  <a:moveTo>
                    <a:pt x="15" y="190"/>
                  </a:moveTo>
                  <a:lnTo>
                    <a:pt x="15" y="96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0" y="96"/>
                  </a:lnTo>
                  <a:lnTo>
                    <a:pt x="20" y="190"/>
                  </a:lnTo>
                  <a:lnTo>
                    <a:pt x="15" y="190"/>
                  </a:lnTo>
                  <a:close/>
                  <a:moveTo>
                    <a:pt x="0" y="188"/>
                  </a:moveTo>
                  <a:lnTo>
                    <a:pt x="36" y="188"/>
                  </a:lnTo>
                  <a:lnTo>
                    <a:pt x="36" y="193"/>
                  </a:lnTo>
                  <a:lnTo>
                    <a:pt x="0" y="193"/>
                  </a:lnTo>
                  <a:lnTo>
                    <a:pt x="0" y="188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5411788" y="1601788"/>
              <a:ext cx="57150" cy="171450"/>
            </a:xfrm>
            <a:custGeom>
              <a:avLst/>
              <a:gdLst>
                <a:gd name="T0" fmla="*/ 15 w 36"/>
                <a:gd name="T1" fmla="*/ 106 h 108"/>
                <a:gd name="T2" fmla="*/ 15 w 36"/>
                <a:gd name="T3" fmla="*/ 55 h 108"/>
                <a:gd name="T4" fmla="*/ 15 w 36"/>
                <a:gd name="T5" fmla="*/ 3 h 108"/>
                <a:gd name="T6" fmla="*/ 20 w 36"/>
                <a:gd name="T7" fmla="*/ 3 h 108"/>
                <a:gd name="T8" fmla="*/ 20 w 36"/>
                <a:gd name="T9" fmla="*/ 55 h 108"/>
                <a:gd name="T10" fmla="*/ 20 w 36"/>
                <a:gd name="T11" fmla="*/ 106 h 108"/>
                <a:gd name="T12" fmla="*/ 15 w 36"/>
                <a:gd name="T13" fmla="*/ 106 h 108"/>
                <a:gd name="T14" fmla="*/ 0 w 36"/>
                <a:gd name="T15" fmla="*/ 103 h 108"/>
                <a:gd name="T16" fmla="*/ 36 w 36"/>
                <a:gd name="T17" fmla="*/ 103 h 108"/>
                <a:gd name="T18" fmla="*/ 36 w 36"/>
                <a:gd name="T19" fmla="*/ 108 h 108"/>
                <a:gd name="T20" fmla="*/ 0 w 36"/>
                <a:gd name="T21" fmla="*/ 108 h 108"/>
                <a:gd name="T22" fmla="*/ 0 w 36"/>
                <a:gd name="T23" fmla="*/ 103 h 108"/>
                <a:gd name="T24" fmla="*/ 0 w 36"/>
                <a:gd name="T25" fmla="*/ 0 h 108"/>
                <a:gd name="T26" fmla="*/ 36 w 36"/>
                <a:gd name="T27" fmla="*/ 0 h 108"/>
                <a:gd name="T28" fmla="*/ 36 w 36"/>
                <a:gd name="T29" fmla="*/ 6 h 108"/>
                <a:gd name="T30" fmla="*/ 0 w 36"/>
                <a:gd name="T31" fmla="*/ 6 h 108"/>
                <a:gd name="T32" fmla="*/ 0 w 36"/>
                <a:gd name="T3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08">
                  <a:moveTo>
                    <a:pt x="15" y="106"/>
                  </a:moveTo>
                  <a:lnTo>
                    <a:pt x="15" y="55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0" y="55"/>
                  </a:lnTo>
                  <a:lnTo>
                    <a:pt x="20" y="106"/>
                  </a:lnTo>
                  <a:lnTo>
                    <a:pt x="15" y="106"/>
                  </a:lnTo>
                  <a:close/>
                  <a:moveTo>
                    <a:pt x="0" y="103"/>
                  </a:moveTo>
                  <a:lnTo>
                    <a:pt x="36" y="103"/>
                  </a:lnTo>
                  <a:lnTo>
                    <a:pt x="36" y="108"/>
                  </a:lnTo>
                  <a:lnTo>
                    <a:pt x="0" y="108"/>
                  </a:lnTo>
                  <a:lnTo>
                    <a:pt x="0" y="103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3340100" y="3686175"/>
              <a:ext cx="55562" cy="952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3754438" y="3517900"/>
              <a:ext cx="55562" cy="39688"/>
            </a:xfrm>
            <a:custGeom>
              <a:avLst/>
              <a:gdLst>
                <a:gd name="T0" fmla="*/ 14 w 35"/>
                <a:gd name="T1" fmla="*/ 22 h 25"/>
                <a:gd name="T2" fmla="*/ 14 w 35"/>
                <a:gd name="T3" fmla="*/ 12 h 25"/>
                <a:gd name="T4" fmla="*/ 14 w 35"/>
                <a:gd name="T5" fmla="*/ 3 h 25"/>
                <a:gd name="T6" fmla="*/ 20 w 35"/>
                <a:gd name="T7" fmla="*/ 3 h 25"/>
                <a:gd name="T8" fmla="*/ 20 w 35"/>
                <a:gd name="T9" fmla="*/ 12 h 25"/>
                <a:gd name="T10" fmla="*/ 20 w 35"/>
                <a:gd name="T11" fmla="*/ 22 h 25"/>
                <a:gd name="T12" fmla="*/ 14 w 35"/>
                <a:gd name="T13" fmla="*/ 22 h 25"/>
                <a:gd name="T14" fmla="*/ 0 w 35"/>
                <a:gd name="T15" fmla="*/ 19 h 25"/>
                <a:gd name="T16" fmla="*/ 35 w 35"/>
                <a:gd name="T17" fmla="*/ 19 h 25"/>
                <a:gd name="T18" fmla="*/ 35 w 35"/>
                <a:gd name="T19" fmla="*/ 25 h 25"/>
                <a:gd name="T20" fmla="*/ 0 w 35"/>
                <a:gd name="T21" fmla="*/ 25 h 25"/>
                <a:gd name="T22" fmla="*/ 0 w 35"/>
                <a:gd name="T23" fmla="*/ 19 h 25"/>
                <a:gd name="T24" fmla="*/ 0 w 35"/>
                <a:gd name="T25" fmla="*/ 0 h 25"/>
                <a:gd name="T26" fmla="*/ 35 w 35"/>
                <a:gd name="T27" fmla="*/ 0 h 25"/>
                <a:gd name="T28" fmla="*/ 35 w 35"/>
                <a:gd name="T29" fmla="*/ 5 h 25"/>
                <a:gd name="T30" fmla="*/ 0 w 35"/>
                <a:gd name="T31" fmla="*/ 5 h 25"/>
                <a:gd name="T32" fmla="*/ 0 w 35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5">
                  <a:moveTo>
                    <a:pt x="14" y="22"/>
                  </a:moveTo>
                  <a:lnTo>
                    <a:pt x="14" y="12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12"/>
                  </a:lnTo>
                  <a:lnTo>
                    <a:pt x="20" y="22"/>
                  </a:lnTo>
                  <a:lnTo>
                    <a:pt x="14" y="22"/>
                  </a:lnTo>
                  <a:close/>
                  <a:moveTo>
                    <a:pt x="0" y="19"/>
                  </a:moveTo>
                  <a:lnTo>
                    <a:pt x="35" y="19"/>
                  </a:lnTo>
                  <a:lnTo>
                    <a:pt x="35" y="25"/>
                  </a:lnTo>
                  <a:lnTo>
                    <a:pt x="0" y="25"/>
                  </a:lnTo>
                  <a:lnTo>
                    <a:pt x="0" y="19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4168775" y="3441700"/>
              <a:ext cx="55562" cy="74613"/>
            </a:xfrm>
            <a:custGeom>
              <a:avLst/>
              <a:gdLst>
                <a:gd name="T0" fmla="*/ 14 w 35"/>
                <a:gd name="T1" fmla="*/ 44 h 47"/>
                <a:gd name="T2" fmla="*/ 14 w 35"/>
                <a:gd name="T3" fmla="*/ 23 h 47"/>
                <a:gd name="T4" fmla="*/ 14 w 35"/>
                <a:gd name="T5" fmla="*/ 3 h 47"/>
                <a:gd name="T6" fmla="*/ 20 w 35"/>
                <a:gd name="T7" fmla="*/ 3 h 47"/>
                <a:gd name="T8" fmla="*/ 20 w 35"/>
                <a:gd name="T9" fmla="*/ 23 h 47"/>
                <a:gd name="T10" fmla="*/ 20 w 35"/>
                <a:gd name="T11" fmla="*/ 44 h 47"/>
                <a:gd name="T12" fmla="*/ 14 w 35"/>
                <a:gd name="T13" fmla="*/ 44 h 47"/>
                <a:gd name="T14" fmla="*/ 0 w 35"/>
                <a:gd name="T15" fmla="*/ 41 h 47"/>
                <a:gd name="T16" fmla="*/ 35 w 35"/>
                <a:gd name="T17" fmla="*/ 41 h 47"/>
                <a:gd name="T18" fmla="*/ 35 w 35"/>
                <a:gd name="T19" fmla="*/ 47 h 47"/>
                <a:gd name="T20" fmla="*/ 0 w 35"/>
                <a:gd name="T21" fmla="*/ 47 h 47"/>
                <a:gd name="T22" fmla="*/ 0 w 35"/>
                <a:gd name="T23" fmla="*/ 41 h 47"/>
                <a:gd name="T24" fmla="*/ 0 w 35"/>
                <a:gd name="T25" fmla="*/ 0 h 47"/>
                <a:gd name="T26" fmla="*/ 35 w 35"/>
                <a:gd name="T27" fmla="*/ 0 h 47"/>
                <a:gd name="T28" fmla="*/ 35 w 35"/>
                <a:gd name="T29" fmla="*/ 5 h 47"/>
                <a:gd name="T30" fmla="*/ 0 w 35"/>
                <a:gd name="T31" fmla="*/ 5 h 47"/>
                <a:gd name="T32" fmla="*/ 0 w 35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47">
                  <a:moveTo>
                    <a:pt x="14" y="44"/>
                  </a:moveTo>
                  <a:lnTo>
                    <a:pt x="14" y="23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23"/>
                  </a:lnTo>
                  <a:lnTo>
                    <a:pt x="20" y="44"/>
                  </a:lnTo>
                  <a:lnTo>
                    <a:pt x="14" y="44"/>
                  </a:lnTo>
                  <a:close/>
                  <a:moveTo>
                    <a:pt x="0" y="41"/>
                  </a:moveTo>
                  <a:lnTo>
                    <a:pt x="35" y="41"/>
                  </a:lnTo>
                  <a:lnTo>
                    <a:pt x="35" y="47"/>
                  </a:lnTo>
                  <a:lnTo>
                    <a:pt x="0" y="47"/>
                  </a:lnTo>
                  <a:lnTo>
                    <a:pt x="0" y="41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4583113" y="3314700"/>
              <a:ext cx="57150" cy="58738"/>
            </a:xfrm>
            <a:custGeom>
              <a:avLst/>
              <a:gdLst>
                <a:gd name="T0" fmla="*/ 14 w 36"/>
                <a:gd name="T1" fmla="*/ 34 h 37"/>
                <a:gd name="T2" fmla="*/ 14 w 36"/>
                <a:gd name="T3" fmla="*/ 18 h 37"/>
                <a:gd name="T4" fmla="*/ 14 w 36"/>
                <a:gd name="T5" fmla="*/ 3 h 37"/>
                <a:gd name="T6" fmla="*/ 20 w 36"/>
                <a:gd name="T7" fmla="*/ 3 h 37"/>
                <a:gd name="T8" fmla="*/ 20 w 36"/>
                <a:gd name="T9" fmla="*/ 18 h 37"/>
                <a:gd name="T10" fmla="*/ 20 w 36"/>
                <a:gd name="T11" fmla="*/ 34 h 37"/>
                <a:gd name="T12" fmla="*/ 14 w 36"/>
                <a:gd name="T13" fmla="*/ 34 h 37"/>
                <a:gd name="T14" fmla="*/ 0 w 36"/>
                <a:gd name="T15" fmla="*/ 31 h 37"/>
                <a:gd name="T16" fmla="*/ 36 w 36"/>
                <a:gd name="T17" fmla="*/ 31 h 37"/>
                <a:gd name="T18" fmla="*/ 36 w 36"/>
                <a:gd name="T19" fmla="*/ 37 h 37"/>
                <a:gd name="T20" fmla="*/ 0 w 36"/>
                <a:gd name="T21" fmla="*/ 37 h 37"/>
                <a:gd name="T22" fmla="*/ 0 w 36"/>
                <a:gd name="T23" fmla="*/ 31 h 37"/>
                <a:gd name="T24" fmla="*/ 0 w 36"/>
                <a:gd name="T25" fmla="*/ 0 h 37"/>
                <a:gd name="T26" fmla="*/ 36 w 36"/>
                <a:gd name="T27" fmla="*/ 0 h 37"/>
                <a:gd name="T28" fmla="*/ 36 w 36"/>
                <a:gd name="T29" fmla="*/ 6 h 37"/>
                <a:gd name="T30" fmla="*/ 0 w 36"/>
                <a:gd name="T31" fmla="*/ 6 h 37"/>
                <a:gd name="T32" fmla="*/ 0 w 36"/>
                <a:gd name="T3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37">
                  <a:moveTo>
                    <a:pt x="14" y="34"/>
                  </a:moveTo>
                  <a:lnTo>
                    <a:pt x="14" y="18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18"/>
                  </a:lnTo>
                  <a:lnTo>
                    <a:pt x="20" y="34"/>
                  </a:lnTo>
                  <a:lnTo>
                    <a:pt x="14" y="34"/>
                  </a:lnTo>
                  <a:close/>
                  <a:moveTo>
                    <a:pt x="0" y="31"/>
                  </a:moveTo>
                  <a:lnTo>
                    <a:pt x="36" y="31"/>
                  </a:lnTo>
                  <a:lnTo>
                    <a:pt x="36" y="37"/>
                  </a:lnTo>
                  <a:lnTo>
                    <a:pt x="0" y="37"/>
                  </a:lnTo>
                  <a:lnTo>
                    <a:pt x="0" y="31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4997450" y="3170238"/>
              <a:ext cx="57150" cy="58738"/>
            </a:xfrm>
            <a:custGeom>
              <a:avLst/>
              <a:gdLst>
                <a:gd name="T0" fmla="*/ 15 w 36"/>
                <a:gd name="T1" fmla="*/ 34 h 37"/>
                <a:gd name="T2" fmla="*/ 15 w 36"/>
                <a:gd name="T3" fmla="*/ 18 h 37"/>
                <a:gd name="T4" fmla="*/ 15 w 36"/>
                <a:gd name="T5" fmla="*/ 3 h 37"/>
                <a:gd name="T6" fmla="*/ 20 w 36"/>
                <a:gd name="T7" fmla="*/ 3 h 37"/>
                <a:gd name="T8" fmla="*/ 20 w 36"/>
                <a:gd name="T9" fmla="*/ 18 h 37"/>
                <a:gd name="T10" fmla="*/ 20 w 36"/>
                <a:gd name="T11" fmla="*/ 34 h 37"/>
                <a:gd name="T12" fmla="*/ 15 w 36"/>
                <a:gd name="T13" fmla="*/ 34 h 37"/>
                <a:gd name="T14" fmla="*/ 0 w 36"/>
                <a:gd name="T15" fmla="*/ 32 h 37"/>
                <a:gd name="T16" fmla="*/ 36 w 36"/>
                <a:gd name="T17" fmla="*/ 32 h 37"/>
                <a:gd name="T18" fmla="*/ 36 w 36"/>
                <a:gd name="T19" fmla="*/ 37 h 37"/>
                <a:gd name="T20" fmla="*/ 0 w 36"/>
                <a:gd name="T21" fmla="*/ 37 h 37"/>
                <a:gd name="T22" fmla="*/ 0 w 36"/>
                <a:gd name="T23" fmla="*/ 32 h 37"/>
                <a:gd name="T24" fmla="*/ 0 w 36"/>
                <a:gd name="T25" fmla="*/ 0 h 37"/>
                <a:gd name="T26" fmla="*/ 36 w 36"/>
                <a:gd name="T27" fmla="*/ 0 h 37"/>
                <a:gd name="T28" fmla="*/ 36 w 36"/>
                <a:gd name="T29" fmla="*/ 6 h 37"/>
                <a:gd name="T30" fmla="*/ 0 w 36"/>
                <a:gd name="T31" fmla="*/ 6 h 37"/>
                <a:gd name="T32" fmla="*/ 0 w 36"/>
                <a:gd name="T3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37">
                  <a:moveTo>
                    <a:pt x="15" y="34"/>
                  </a:moveTo>
                  <a:lnTo>
                    <a:pt x="15" y="18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0" y="18"/>
                  </a:lnTo>
                  <a:lnTo>
                    <a:pt x="20" y="34"/>
                  </a:lnTo>
                  <a:lnTo>
                    <a:pt x="15" y="34"/>
                  </a:lnTo>
                  <a:close/>
                  <a:moveTo>
                    <a:pt x="0" y="32"/>
                  </a:moveTo>
                  <a:lnTo>
                    <a:pt x="36" y="32"/>
                  </a:lnTo>
                  <a:lnTo>
                    <a:pt x="36" y="37"/>
                  </a:lnTo>
                  <a:lnTo>
                    <a:pt x="0" y="37"/>
                  </a:lnTo>
                  <a:lnTo>
                    <a:pt x="0" y="32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5411788" y="2678113"/>
              <a:ext cx="57150" cy="314325"/>
            </a:xfrm>
            <a:custGeom>
              <a:avLst/>
              <a:gdLst>
                <a:gd name="T0" fmla="*/ 15 w 36"/>
                <a:gd name="T1" fmla="*/ 195 h 198"/>
                <a:gd name="T2" fmla="*/ 15 w 36"/>
                <a:gd name="T3" fmla="*/ 99 h 198"/>
                <a:gd name="T4" fmla="*/ 15 w 36"/>
                <a:gd name="T5" fmla="*/ 3 h 198"/>
                <a:gd name="T6" fmla="*/ 20 w 36"/>
                <a:gd name="T7" fmla="*/ 3 h 198"/>
                <a:gd name="T8" fmla="*/ 20 w 36"/>
                <a:gd name="T9" fmla="*/ 99 h 198"/>
                <a:gd name="T10" fmla="*/ 20 w 36"/>
                <a:gd name="T11" fmla="*/ 195 h 198"/>
                <a:gd name="T12" fmla="*/ 15 w 36"/>
                <a:gd name="T13" fmla="*/ 195 h 198"/>
                <a:gd name="T14" fmla="*/ 0 w 36"/>
                <a:gd name="T15" fmla="*/ 192 h 198"/>
                <a:gd name="T16" fmla="*/ 36 w 36"/>
                <a:gd name="T17" fmla="*/ 192 h 198"/>
                <a:gd name="T18" fmla="*/ 36 w 36"/>
                <a:gd name="T19" fmla="*/ 198 h 198"/>
                <a:gd name="T20" fmla="*/ 0 w 36"/>
                <a:gd name="T21" fmla="*/ 198 h 198"/>
                <a:gd name="T22" fmla="*/ 0 w 36"/>
                <a:gd name="T23" fmla="*/ 192 h 198"/>
                <a:gd name="T24" fmla="*/ 0 w 36"/>
                <a:gd name="T25" fmla="*/ 0 h 198"/>
                <a:gd name="T26" fmla="*/ 36 w 36"/>
                <a:gd name="T27" fmla="*/ 0 h 198"/>
                <a:gd name="T28" fmla="*/ 36 w 36"/>
                <a:gd name="T29" fmla="*/ 6 h 198"/>
                <a:gd name="T30" fmla="*/ 0 w 36"/>
                <a:gd name="T31" fmla="*/ 6 h 198"/>
                <a:gd name="T32" fmla="*/ 0 w 36"/>
                <a:gd name="T3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98">
                  <a:moveTo>
                    <a:pt x="15" y="195"/>
                  </a:moveTo>
                  <a:lnTo>
                    <a:pt x="15" y="99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0" y="99"/>
                  </a:lnTo>
                  <a:lnTo>
                    <a:pt x="20" y="195"/>
                  </a:lnTo>
                  <a:lnTo>
                    <a:pt x="15" y="195"/>
                  </a:lnTo>
                  <a:close/>
                  <a:moveTo>
                    <a:pt x="0" y="192"/>
                  </a:moveTo>
                  <a:lnTo>
                    <a:pt x="36" y="192"/>
                  </a:lnTo>
                  <a:lnTo>
                    <a:pt x="36" y="198"/>
                  </a:lnTo>
                  <a:lnTo>
                    <a:pt x="0" y="198"/>
                  </a:lnTo>
                  <a:lnTo>
                    <a:pt x="0" y="192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3340100" y="3686175"/>
              <a:ext cx="55562" cy="952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3754438" y="3541713"/>
              <a:ext cx="55562" cy="38100"/>
            </a:xfrm>
            <a:custGeom>
              <a:avLst/>
              <a:gdLst>
                <a:gd name="T0" fmla="*/ 14 w 35"/>
                <a:gd name="T1" fmla="*/ 21 h 24"/>
                <a:gd name="T2" fmla="*/ 14 w 35"/>
                <a:gd name="T3" fmla="*/ 12 h 24"/>
                <a:gd name="T4" fmla="*/ 14 w 35"/>
                <a:gd name="T5" fmla="*/ 3 h 24"/>
                <a:gd name="T6" fmla="*/ 20 w 35"/>
                <a:gd name="T7" fmla="*/ 3 h 24"/>
                <a:gd name="T8" fmla="*/ 20 w 35"/>
                <a:gd name="T9" fmla="*/ 12 h 24"/>
                <a:gd name="T10" fmla="*/ 20 w 35"/>
                <a:gd name="T11" fmla="*/ 21 h 24"/>
                <a:gd name="T12" fmla="*/ 14 w 35"/>
                <a:gd name="T13" fmla="*/ 21 h 24"/>
                <a:gd name="T14" fmla="*/ 0 w 35"/>
                <a:gd name="T15" fmla="*/ 18 h 24"/>
                <a:gd name="T16" fmla="*/ 35 w 35"/>
                <a:gd name="T17" fmla="*/ 18 h 24"/>
                <a:gd name="T18" fmla="*/ 35 w 35"/>
                <a:gd name="T19" fmla="*/ 24 h 24"/>
                <a:gd name="T20" fmla="*/ 0 w 35"/>
                <a:gd name="T21" fmla="*/ 24 h 24"/>
                <a:gd name="T22" fmla="*/ 0 w 35"/>
                <a:gd name="T23" fmla="*/ 18 h 24"/>
                <a:gd name="T24" fmla="*/ 0 w 35"/>
                <a:gd name="T25" fmla="*/ 0 h 24"/>
                <a:gd name="T26" fmla="*/ 35 w 35"/>
                <a:gd name="T27" fmla="*/ 0 h 24"/>
                <a:gd name="T28" fmla="*/ 35 w 35"/>
                <a:gd name="T29" fmla="*/ 6 h 24"/>
                <a:gd name="T30" fmla="*/ 0 w 35"/>
                <a:gd name="T31" fmla="*/ 6 h 24"/>
                <a:gd name="T32" fmla="*/ 0 w 35"/>
                <a:gd name="T3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4">
                  <a:moveTo>
                    <a:pt x="14" y="21"/>
                  </a:moveTo>
                  <a:lnTo>
                    <a:pt x="14" y="12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12"/>
                  </a:lnTo>
                  <a:lnTo>
                    <a:pt x="20" y="21"/>
                  </a:lnTo>
                  <a:lnTo>
                    <a:pt x="14" y="21"/>
                  </a:lnTo>
                  <a:close/>
                  <a:moveTo>
                    <a:pt x="0" y="18"/>
                  </a:moveTo>
                  <a:lnTo>
                    <a:pt x="35" y="18"/>
                  </a:lnTo>
                  <a:lnTo>
                    <a:pt x="35" y="24"/>
                  </a:lnTo>
                  <a:lnTo>
                    <a:pt x="0" y="24"/>
                  </a:lnTo>
                  <a:lnTo>
                    <a:pt x="0" y="18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4168775" y="3311525"/>
              <a:ext cx="55562" cy="74613"/>
            </a:xfrm>
            <a:custGeom>
              <a:avLst/>
              <a:gdLst>
                <a:gd name="T0" fmla="*/ 14 w 35"/>
                <a:gd name="T1" fmla="*/ 44 h 47"/>
                <a:gd name="T2" fmla="*/ 14 w 35"/>
                <a:gd name="T3" fmla="*/ 24 h 47"/>
                <a:gd name="T4" fmla="*/ 14 w 35"/>
                <a:gd name="T5" fmla="*/ 3 h 47"/>
                <a:gd name="T6" fmla="*/ 20 w 35"/>
                <a:gd name="T7" fmla="*/ 3 h 47"/>
                <a:gd name="T8" fmla="*/ 20 w 35"/>
                <a:gd name="T9" fmla="*/ 24 h 47"/>
                <a:gd name="T10" fmla="*/ 20 w 35"/>
                <a:gd name="T11" fmla="*/ 44 h 47"/>
                <a:gd name="T12" fmla="*/ 14 w 35"/>
                <a:gd name="T13" fmla="*/ 44 h 47"/>
                <a:gd name="T14" fmla="*/ 0 w 35"/>
                <a:gd name="T15" fmla="*/ 41 h 47"/>
                <a:gd name="T16" fmla="*/ 35 w 35"/>
                <a:gd name="T17" fmla="*/ 41 h 47"/>
                <a:gd name="T18" fmla="*/ 35 w 35"/>
                <a:gd name="T19" fmla="*/ 47 h 47"/>
                <a:gd name="T20" fmla="*/ 0 w 35"/>
                <a:gd name="T21" fmla="*/ 47 h 47"/>
                <a:gd name="T22" fmla="*/ 0 w 35"/>
                <a:gd name="T23" fmla="*/ 41 h 47"/>
                <a:gd name="T24" fmla="*/ 0 w 35"/>
                <a:gd name="T25" fmla="*/ 0 h 47"/>
                <a:gd name="T26" fmla="*/ 35 w 35"/>
                <a:gd name="T27" fmla="*/ 0 h 47"/>
                <a:gd name="T28" fmla="*/ 35 w 35"/>
                <a:gd name="T29" fmla="*/ 6 h 47"/>
                <a:gd name="T30" fmla="*/ 0 w 35"/>
                <a:gd name="T31" fmla="*/ 6 h 47"/>
                <a:gd name="T32" fmla="*/ 0 w 35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47">
                  <a:moveTo>
                    <a:pt x="14" y="44"/>
                  </a:moveTo>
                  <a:lnTo>
                    <a:pt x="14" y="24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24"/>
                  </a:lnTo>
                  <a:lnTo>
                    <a:pt x="20" y="44"/>
                  </a:lnTo>
                  <a:lnTo>
                    <a:pt x="14" y="44"/>
                  </a:lnTo>
                  <a:close/>
                  <a:moveTo>
                    <a:pt x="0" y="41"/>
                  </a:moveTo>
                  <a:lnTo>
                    <a:pt x="35" y="41"/>
                  </a:lnTo>
                  <a:lnTo>
                    <a:pt x="35" y="47"/>
                  </a:lnTo>
                  <a:lnTo>
                    <a:pt x="0" y="47"/>
                  </a:lnTo>
                  <a:lnTo>
                    <a:pt x="0" y="41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4583113" y="2989263"/>
              <a:ext cx="57150" cy="57150"/>
            </a:xfrm>
            <a:custGeom>
              <a:avLst/>
              <a:gdLst>
                <a:gd name="T0" fmla="*/ 14 w 36"/>
                <a:gd name="T1" fmla="*/ 33 h 36"/>
                <a:gd name="T2" fmla="*/ 14 w 36"/>
                <a:gd name="T3" fmla="*/ 18 h 36"/>
                <a:gd name="T4" fmla="*/ 14 w 36"/>
                <a:gd name="T5" fmla="*/ 2 h 36"/>
                <a:gd name="T6" fmla="*/ 20 w 36"/>
                <a:gd name="T7" fmla="*/ 2 h 36"/>
                <a:gd name="T8" fmla="*/ 20 w 36"/>
                <a:gd name="T9" fmla="*/ 18 h 36"/>
                <a:gd name="T10" fmla="*/ 20 w 36"/>
                <a:gd name="T11" fmla="*/ 33 h 36"/>
                <a:gd name="T12" fmla="*/ 14 w 36"/>
                <a:gd name="T13" fmla="*/ 33 h 36"/>
                <a:gd name="T14" fmla="*/ 0 w 36"/>
                <a:gd name="T15" fmla="*/ 30 h 36"/>
                <a:gd name="T16" fmla="*/ 36 w 36"/>
                <a:gd name="T17" fmla="*/ 30 h 36"/>
                <a:gd name="T18" fmla="*/ 36 w 36"/>
                <a:gd name="T19" fmla="*/ 36 h 36"/>
                <a:gd name="T20" fmla="*/ 0 w 36"/>
                <a:gd name="T21" fmla="*/ 36 h 36"/>
                <a:gd name="T22" fmla="*/ 0 w 36"/>
                <a:gd name="T23" fmla="*/ 30 h 36"/>
                <a:gd name="T24" fmla="*/ 0 w 36"/>
                <a:gd name="T25" fmla="*/ 0 h 36"/>
                <a:gd name="T26" fmla="*/ 36 w 36"/>
                <a:gd name="T27" fmla="*/ 0 h 36"/>
                <a:gd name="T28" fmla="*/ 36 w 36"/>
                <a:gd name="T29" fmla="*/ 5 h 36"/>
                <a:gd name="T30" fmla="*/ 0 w 36"/>
                <a:gd name="T31" fmla="*/ 5 h 36"/>
                <a:gd name="T32" fmla="*/ 0 w 3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36">
                  <a:moveTo>
                    <a:pt x="14" y="33"/>
                  </a:moveTo>
                  <a:lnTo>
                    <a:pt x="14" y="18"/>
                  </a:lnTo>
                  <a:lnTo>
                    <a:pt x="14" y="2"/>
                  </a:lnTo>
                  <a:lnTo>
                    <a:pt x="20" y="2"/>
                  </a:lnTo>
                  <a:lnTo>
                    <a:pt x="20" y="18"/>
                  </a:lnTo>
                  <a:lnTo>
                    <a:pt x="20" y="33"/>
                  </a:lnTo>
                  <a:lnTo>
                    <a:pt x="14" y="33"/>
                  </a:lnTo>
                  <a:close/>
                  <a:moveTo>
                    <a:pt x="0" y="30"/>
                  </a:moveTo>
                  <a:lnTo>
                    <a:pt x="36" y="30"/>
                  </a:lnTo>
                  <a:lnTo>
                    <a:pt x="36" y="36"/>
                  </a:lnTo>
                  <a:lnTo>
                    <a:pt x="0" y="36"/>
                  </a:lnTo>
                  <a:lnTo>
                    <a:pt x="0" y="30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997450" y="2471738"/>
              <a:ext cx="57150" cy="60325"/>
            </a:xfrm>
            <a:custGeom>
              <a:avLst/>
              <a:gdLst>
                <a:gd name="T0" fmla="*/ 15 w 36"/>
                <a:gd name="T1" fmla="*/ 35 h 38"/>
                <a:gd name="T2" fmla="*/ 15 w 36"/>
                <a:gd name="T3" fmla="*/ 19 h 38"/>
                <a:gd name="T4" fmla="*/ 15 w 36"/>
                <a:gd name="T5" fmla="*/ 3 h 38"/>
                <a:gd name="T6" fmla="*/ 20 w 36"/>
                <a:gd name="T7" fmla="*/ 3 h 38"/>
                <a:gd name="T8" fmla="*/ 20 w 36"/>
                <a:gd name="T9" fmla="*/ 19 h 38"/>
                <a:gd name="T10" fmla="*/ 20 w 36"/>
                <a:gd name="T11" fmla="*/ 35 h 38"/>
                <a:gd name="T12" fmla="*/ 15 w 36"/>
                <a:gd name="T13" fmla="*/ 35 h 38"/>
                <a:gd name="T14" fmla="*/ 0 w 36"/>
                <a:gd name="T15" fmla="*/ 32 h 38"/>
                <a:gd name="T16" fmla="*/ 36 w 36"/>
                <a:gd name="T17" fmla="*/ 32 h 38"/>
                <a:gd name="T18" fmla="*/ 36 w 36"/>
                <a:gd name="T19" fmla="*/ 38 h 38"/>
                <a:gd name="T20" fmla="*/ 0 w 36"/>
                <a:gd name="T21" fmla="*/ 38 h 38"/>
                <a:gd name="T22" fmla="*/ 0 w 36"/>
                <a:gd name="T23" fmla="*/ 32 h 38"/>
                <a:gd name="T24" fmla="*/ 0 w 36"/>
                <a:gd name="T25" fmla="*/ 0 h 38"/>
                <a:gd name="T26" fmla="*/ 36 w 36"/>
                <a:gd name="T27" fmla="*/ 0 h 38"/>
                <a:gd name="T28" fmla="*/ 36 w 36"/>
                <a:gd name="T29" fmla="*/ 6 h 38"/>
                <a:gd name="T30" fmla="*/ 0 w 36"/>
                <a:gd name="T31" fmla="*/ 6 h 38"/>
                <a:gd name="T32" fmla="*/ 0 w 36"/>
                <a:gd name="T3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38">
                  <a:moveTo>
                    <a:pt x="15" y="35"/>
                  </a:moveTo>
                  <a:lnTo>
                    <a:pt x="15" y="19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0" y="19"/>
                  </a:lnTo>
                  <a:lnTo>
                    <a:pt x="20" y="35"/>
                  </a:lnTo>
                  <a:lnTo>
                    <a:pt x="15" y="35"/>
                  </a:lnTo>
                  <a:close/>
                  <a:moveTo>
                    <a:pt x="0" y="32"/>
                  </a:moveTo>
                  <a:lnTo>
                    <a:pt x="36" y="32"/>
                  </a:lnTo>
                  <a:lnTo>
                    <a:pt x="36" y="38"/>
                  </a:lnTo>
                  <a:lnTo>
                    <a:pt x="0" y="38"/>
                  </a:lnTo>
                  <a:lnTo>
                    <a:pt x="0" y="32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5411788" y="2112963"/>
              <a:ext cx="57150" cy="312738"/>
            </a:xfrm>
            <a:custGeom>
              <a:avLst/>
              <a:gdLst>
                <a:gd name="T0" fmla="*/ 15 w 36"/>
                <a:gd name="T1" fmla="*/ 194 h 197"/>
                <a:gd name="T2" fmla="*/ 15 w 36"/>
                <a:gd name="T3" fmla="*/ 98 h 197"/>
                <a:gd name="T4" fmla="*/ 15 w 36"/>
                <a:gd name="T5" fmla="*/ 2 h 197"/>
                <a:gd name="T6" fmla="*/ 20 w 36"/>
                <a:gd name="T7" fmla="*/ 2 h 197"/>
                <a:gd name="T8" fmla="*/ 20 w 36"/>
                <a:gd name="T9" fmla="*/ 98 h 197"/>
                <a:gd name="T10" fmla="*/ 20 w 36"/>
                <a:gd name="T11" fmla="*/ 194 h 197"/>
                <a:gd name="T12" fmla="*/ 15 w 36"/>
                <a:gd name="T13" fmla="*/ 194 h 197"/>
                <a:gd name="T14" fmla="*/ 0 w 36"/>
                <a:gd name="T15" fmla="*/ 192 h 197"/>
                <a:gd name="T16" fmla="*/ 36 w 36"/>
                <a:gd name="T17" fmla="*/ 192 h 197"/>
                <a:gd name="T18" fmla="*/ 36 w 36"/>
                <a:gd name="T19" fmla="*/ 197 h 197"/>
                <a:gd name="T20" fmla="*/ 0 w 36"/>
                <a:gd name="T21" fmla="*/ 197 h 197"/>
                <a:gd name="T22" fmla="*/ 0 w 36"/>
                <a:gd name="T23" fmla="*/ 192 h 197"/>
                <a:gd name="T24" fmla="*/ 0 w 36"/>
                <a:gd name="T25" fmla="*/ 0 h 197"/>
                <a:gd name="T26" fmla="*/ 36 w 36"/>
                <a:gd name="T27" fmla="*/ 0 h 197"/>
                <a:gd name="T28" fmla="*/ 36 w 36"/>
                <a:gd name="T29" fmla="*/ 5 h 197"/>
                <a:gd name="T30" fmla="*/ 0 w 36"/>
                <a:gd name="T31" fmla="*/ 5 h 197"/>
                <a:gd name="T32" fmla="*/ 0 w 36"/>
                <a:gd name="T3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97">
                  <a:moveTo>
                    <a:pt x="15" y="194"/>
                  </a:moveTo>
                  <a:lnTo>
                    <a:pt x="15" y="98"/>
                  </a:lnTo>
                  <a:lnTo>
                    <a:pt x="15" y="2"/>
                  </a:lnTo>
                  <a:lnTo>
                    <a:pt x="20" y="2"/>
                  </a:lnTo>
                  <a:lnTo>
                    <a:pt x="20" y="98"/>
                  </a:lnTo>
                  <a:lnTo>
                    <a:pt x="20" y="194"/>
                  </a:lnTo>
                  <a:lnTo>
                    <a:pt x="15" y="194"/>
                  </a:lnTo>
                  <a:close/>
                  <a:moveTo>
                    <a:pt x="0" y="192"/>
                  </a:moveTo>
                  <a:lnTo>
                    <a:pt x="36" y="192"/>
                  </a:lnTo>
                  <a:lnTo>
                    <a:pt x="36" y="197"/>
                  </a:lnTo>
                  <a:lnTo>
                    <a:pt x="0" y="197"/>
                  </a:lnTo>
                  <a:lnTo>
                    <a:pt x="0" y="192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3340100" y="3686175"/>
              <a:ext cx="55562" cy="952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3754438" y="3494088"/>
              <a:ext cx="55562" cy="66675"/>
            </a:xfrm>
            <a:custGeom>
              <a:avLst/>
              <a:gdLst>
                <a:gd name="T0" fmla="*/ 14 w 35"/>
                <a:gd name="T1" fmla="*/ 39 h 42"/>
                <a:gd name="T2" fmla="*/ 14 w 35"/>
                <a:gd name="T3" fmla="*/ 20 h 42"/>
                <a:gd name="T4" fmla="*/ 14 w 35"/>
                <a:gd name="T5" fmla="*/ 3 h 42"/>
                <a:gd name="T6" fmla="*/ 20 w 35"/>
                <a:gd name="T7" fmla="*/ 3 h 42"/>
                <a:gd name="T8" fmla="*/ 20 w 35"/>
                <a:gd name="T9" fmla="*/ 20 h 42"/>
                <a:gd name="T10" fmla="*/ 20 w 35"/>
                <a:gd name="T11" fmla="*/ 39 h 42"/>
                <a:gd name="T12" fmla="*/ 14 w 35"/>
                <a:gd name="T13" fmla="*/ 39 h 42"/>
                <a:gd name="T14" fmla="*/ 0 w 35"/>
                <a:gd name="T15" fmla="*/ 36 h 42"/>
                <a:gd name="T16" fmla="*/ 35 w 35"/>
                <a:gd name="T17" fmla="*/ 36 h 42"/>
                <a:gd name="T18" fmla="*/ 35 w 35"/>
                <a:gd name="T19" fmla="*/ 42 h 42"/>
                <a:gd name="T20" fmla="*/ 0 w 35"/>
                <a:gd name="T21" fmla="*/ 42 h 42"/>
                <a:gd name="T22" fmla="*/ 0 w 35"/>
                <a:gd name="T23" fmla="*/ 36 h 42"/>
                <a:gd name="T24" fmla="*/ 0 w 35"/>
                <a:gd name="T25" fmla="*/ 0 h 42"/>
                <a:gd name="T26" fmla="*/ 35 w 35"/>
                <a:gd name="T27" fmla="*/ 0 h 42"/>
                <a:gd name="T28" fmla="*/ 35 w 35"/>
                <a:gd name="T29" fmla="*/ 6 h 42"/>
                <a:gd name="T30" fmla="*/ 0 w 35"/>
                <a:gd name="T31" fmla="*/ 6 h 42"/>
                <a:gd name="T32" fmla="*/ 0 w 35"/>
                <a:gd name="T3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42">
                  <a:moveTo>
                    <a:pt x="14" y="39"/>
                  </a:moveTo>
                  <a:lnTo>
                    <a:pt x="14" y="20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20"/>
                  </a:lnTo>
                  <a:lnTo>
                    <a:pt x="20" y="39"/>
                  </a:lnTo>
                  <a:lnTo>
                    <a:pt x="14" y="39"/>
                  </a:lnTo>
                  <a:close/>
                  <a:moveTo>
                    <a:pt x="0" y="36"/>
                  </a:moveTo>
                  <a:lnTo>
                    <a:pt x="35" y="36"/>
                  </a:lnTo>
                  <a:lnTo>
                    <a:pt x="35" y="42"/>
                  </a:lnTo>
                  <a:lnTo>
                    <a:pt x="0" y="42"/>
                  </a:lnTo>
                  <a:lnTo>
                    <a:pt x="0" y="36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4168775" y="3178175"/>
              <a:ext cx="55562" cy="230188"/>
            </a:xfrm>
            <a:custGeom>
              <a:avLst/>
              <a:gdLst>
                <a:gd name="T0" fmla="*/ 14 w 35"/>
                <a:gd name="T1" fmla="*/ 142 h 145"/>
                <a:gd name="T2" fmla="*/ 14 w 35"/>
                <a:gd name="T3" fmla="*/ 73 h 145"/>
                <a:gd name="T4" fmla="*/ 14 w 35"/>
                <a:gd name="T5" fmla="*/ 3 h 145"/>
                <a:gd name="T6" fmla="*/ 20 w 35"/>
                <a:gd name="T7" fmla="*/ 3 h 145"/>
                <a:gd name="T8" fmla="*/ 20 w 35"/>
                <a:gd name="T9" fmla="*/ 73 h 145"/>
                <a:gd name="T10" fmla="*/ 20 w 35"/>
                <a:gd name="T11" fmla="*/ 142 h 145"/>
                <a:gd name="T12" fmla="*/ 14 w 35"/>
                <a:gd name="T13" fmla="*/ 142 h 145"/>
                <a:gd name="T14" fmla="*/ 0 w 35"/>
                <a:gd name="T15" fmla="*/ 139 h 145"/>
                <a:gd name="T16" fmla="*/ 35 w 35"/>
                <a:gd name="T17" fmla="*/ 139 h 145"/>
                <a:gd name="T18" fmla="*/ 35 w 35"/>
                <a:gd name="T19" fmla="*/ 145 h 145"/>
                <a:gd name="T20" fmla="*/ 0 w 35"/>
                <a:gd name="T21" fmla="*/ 145 h 145"/>
                <a:gd name="T22" fmla="*/ 0 w 35"/>
                <a:gd name="T23" fmla="*/ 139 h 145"/>
                <a:gd name="T24" fmla="*/ 0 w 35"/>
                <a:gd name="T25" fmla="*/ 0 h 145"/>
                <a:gd name="T26" fmla="*/ 35 w 35"/>
                <a:gd name="T27" fmla="*/ 0 h 145"/>
                <a:gd name="T28" fmla="*/ 35 w 35"/>
                <a:gd name="T29" fmla="*/ 5 h 145"/>
                <a:gd name="T30" fmla="*/ 0 w 35"/>
                <a:gd name="T31" fmla="*/ 5 h 145"/>
                <a:gd name="T32" fmla="*/ 0 w 35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45">
                  <a:moveTo>
                    <a:pt x="14" y="142"/>
                  </a:moveTo>
                  <a:lnTo>
                    <a:pt x="14" y="73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73"/>
                  </a:lnTo>
                  <a:lnTo>
                    <a:pt x="20" y="142"/>
                  </a:lnTo>
                  <a:lnTo>
                    <a:pt x="14" y="142"/>
                  </a:lnTo>
                  <a:close/>
                  <a:moveTo>
                    <a:pt x="0" y="139"/>
                  </a:moveTo>
                  <a:lnTo>
                    <a:pt x="35" y="139"/>
                  </a:lnTo>
                  <a:lnTo>
                    <a:pt x="35" y="145"/>
                  </a:lnTo>
                  <a:lnTo>
                    <a:pt x="0" y="145"/>
                  </a:lnTo>
                  <a:lnTo>
                    <a:pt x="0" y="139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4" name="Freeform 32"/>
            <p:cNvSpPr>
              <a:spLocks noEditPoints="1"/>
            </p:cNvSpPr>
            <p:nvPr/>
          </p:nvSpPr>
          <p:spPr bwMode="auto">
            <a:xfrm>
              <a:off x="4997450" y="2895600"/>
              <a:ext cx="57150" cy="142875"/>
            </a:xfrm>
            <a:custGeom>
              <a:avLst/>
              <a:gdLst>
                <a:gd name="T0" fmla="*/ 15 w 36"/>
                <a:gd name="T1" fmla="*/ 87 h 90"/>
                <a:gd name="T2" fmla="*/ 15 w 36"/>
                <a:gd name="T3" fmla="*/ 45 h 90"/>
                <a:gd name="T4" fmla="*/ 15 w 36"/>
                <a:gd name="T5" fmla="*/ 3 h 90"/>
                <a:gd name="T6" fmla="*/ 20 w 36"/>
                <a:gd name="T7" fmla="*/ 3 h 90"/>
                <a:gd name="T8" fmla="*/ 20 w 36"/>
                <a:gd name="T9" fmla="*/ 45 h 90"/>
                <a:gd name="T10" fmla="*/ 20 w 36"/>
                <a:gd name="T11" fmla="*/ 87 h 90"/>
                <a:gd name="T12" fmla="*/ 15 w 36"/>
                <a:gd name="T13" fmla="*/ 87 h 90"/>
                <a:gd name="T14" fmla="*/ 0 w 36"/>
                <a:gd name="T15" fmla="*/ 85 h 90"/>
                <a:gd name="T16" fmla="*/ 36 w 36"/>
                <a:gd name="T17" fmla="*/ 85 h 90"/>
                <a:gd name="T18" fmla="*/ 36 w 36"/>
                <a:gd name="T19" fmla="*/ 90 h 90"/>
                <a:gd name="T20" fmla="*/ 0 w 36"/>
                <a:gd name="T21" fmla="*/ 90 h 90"/>
                <a:gd name="T22" fmla="*/ 0 w 36"/>
                <a:gd name="T23" fmla="*/ 85 h 90"/>
                <a:gd name="T24" fmla="*/ 0 w 36"/>
                <a:gd name="T25" fmla="*/ 0 h 90"/>
                <a:gd name="T26" fmla="*/ 36 w 36"/>
                <a:gd name="T27" fmla="*/ 0 h 90"/>
                <a:gd name="T28" fmla="*/ 36 w 36"/>
                <a:gd name="T29" fmla="*/ 6 h 90"/>
                <a:gd name="T30" fmla="*/ 0 w 36"/>
                <a:gd name="T31" fmla="*/ 6 h 90"/>
                <a:gd name="T32" fmla="*/ 0 w 36"/>
                <a:gd name="T3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90">
                  <a:moveTo>
                    <a:pt x="15" y="87"/>
                  </a:moveTo>
                  <a:lnTo>
                    <a:pt x="15" y="45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0" y="45"/>
                  </a:lnTo>
                  <a:lnTo>
                    <a:pt x="20" y="87"/>
                  </a:lnTo>
                  <a:lnTo>
                    <a:pt x="15" y="87"/>
                  </a:lnTo>
                  <a:close/>
                  <a:moveTo>
                    <a:pt x="0" y="85"/>
                  </a:moveTo>
                  <a:lnTo>
                    <a:pt x="36" y="85"/>
                  </a:lnTo>
                  <a:lnTo>
                    <a:pt x="36" y="90"/>
                  </a:lnTo>
                  <a:lnTo>
                    <a:pt x="0" y="90"/>
                  </a:lnTo>
                  <a:lnTo>
                    <a:pt x="0" y="85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5" name="Freeform 33"/>
            <p:cNvSpPr>
              <a:spLocks noEditPoints="1"/>
            </p:cNvSpPr>
            <p:nvPr/>
          </p:nvSpPr>
          <p:spPr bwMode="auto">
            <a:xfrm>
              <a:off x="5411788" y="2527300"/>
              <a:ext cx="57150" cy="231775"/>
            </a:xfrm>
            <a:custGeom>
              <a:avLst/>
              <a:gdLst>
                <a:gd name="T0" fmla="*/ 15 w 36"/>
                <a:gd name="T1" fmla="*/ 143 h 146"/>
                <a:gd name="T2" fmla="*/ 15 w 36"/>
                <a:gd name="T3" fmla="*/ 73 h 146"/>
                <a:gd name="T4" fmla="*/ 15 w 36"/>
                <a:gd name="T5" fmla="*/ 3 h 146"/>
                <a:gd name="T6" fmla="*/ 20 w 36"/>
                <a:gd name="T7" fmla="*/ 3 h 146"/>
                <a:gd name="T8" fmla="*/ 20 w 36"/>
                <a:gd name="T9" fmla="*/ 73 h 146"/>
                <a:gd name="T10" fmla="*/ 20 w 36"/>
                <a:gd name="T11" fmla="*/ 143 h 146"/>
                <a:gd name="T12" fmla="*/ 15 w 36"/>
                <a:gd name="T13" fmla="*/ 143 h 146"/>
                <a:gd name="T14" fmla="*/ 0 w 36"/>
                <a:gd name="T15" fmla="*/ 140 h 146"/>
                <a:gd name="T16" fmla="*/ 36 w 36"/>
                <a:gd name="T17" fmla="*/ 140 h 146"/>
                <a:gd name="T18" fmla="*/ 36 w 36"/>
                <a:gd name="T19" fmla="*/ 146 h 146"/>
                <a:gd name="T20" fmla="*/ 0 w 36"/>
                <a:gd name="T21" fmla="*/ 146 h 146"/>
                <a:gd name="T22" fmla="*/ 0 w 36"/>
                <a:gd name="T23" fmla="*/ 140 h 146"/>
                <a:gd name="T24" fmla="*/ 0 w 36"/>
                <a:gd name="T25" fmla="*/ 0 h 146"/>
                <a:gd name="T26" fmla="*/ 36 w 36"/>
                <a:gd name="T27" fmla="*/ 0 h 146"/>
                <a:gd name="T28" fmla="*/ 36 w 36"/>
                <a:gd name="T29" fmla="*/ 5 h 146"/>
                <a:gd name="T30" fmla="*/ 0 w 36"/>
                <a:gd name="T31" fmla="*/ 5 h 146"/>
                <a:gd name="T32" fmla="*/ 0 w 36"/>
                <a:gd name="T3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6">
                  <a:moveTo>
                    <a:pt x="15" y="143"/>
                  </a:moveTo>
                  <a:lnTo>
                    <a:pt x="15" y="73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0" y="73"/>
                  </a:lnTo>
                  <a:lnTo>
                    <a:pt x="20" y="143"/>
                  </a:lnTo>
                  <a:lnTo>
                    <a:pt x="15" y="143"/>
                  </a:lnTo>
                  <a:close/>
                  <a:moveTo>
                    <a:pt x="0" y="140"/>
                  </a:moveTo>
                  <a:lnTo>
                    <a:pt x="36" y="140"/>
                  </a:lnTo>
                  <a:lnTo>
                    <a:pt x="36" y="146"/>
                  </a:lnTo>
                  <a:lnTo>
                    <a:pt x="0" y="146"/>
                  </a:lnTo>
                  <a:lnTo>
                    <a:pt x="0" y="140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7" name="Freeform 34"/>
            <p:cNvSpPr>
              <a:spLocks/>
            </p:cNvSpPr>
            <p:nvPr/>
          </p:nvSpPr>
          <p:spPr bwMode="auto">
            <a:xfrm>
              <a:off x="3351213" y="1673225"/>
              <a:ext cx="2103437" cy="2033588"/>
            </a:xfrm>
            <a:custGeom>
              <a:avLst/>
              <a:gdLst>
                <a:gd name="T0" fmla="*/ 115 w 22083"/>
                <a:gd name="T1" fmla="*/ 21049 h 21347"/>
                <a:gd name="T2" fmla="*/ 4467 w 22083"/>
                <a:gd name="T3" fmla="*/ 19513 h 21347"/>
                <a:gd name="T4" fmla="*/ 4407 w 22083"/>
                <a:gd name="T5" fmla="*/ 19553 h 21347"/>
                <a:gd name="T6" fmla="*/ 8759 w 22083"/>
                <a:gd name="T7" fmla="*/ 14641 h 21347"/>
                <a:gd name="T8" fmla="*/ 8780 w 22083"/>
                <a:gd name="T9" fmla="*/ 14621 h 21347"/>
                <a:gd name="T10" fmla="*/ 13132 w 22083"/>
                <a:gd name="T11" fmla="*/ 11357 h 21347"/>
                <a:gd name="T12" fmla="*/ 13099 w 22083"/>
                <a:gd name="T13" fmla="*/ 11391 h 21347"/>
                <a:gd name="T14" fmla="*/ 17451 w 22083"/>
                <a:gd name="T15" fmla="*/ 5007 h 21347"/>
                <a:gd name="T16" fmla="*/ 21815 w 22083"/>
                <a:gd name="T17" fmla="*/ 65 h 21347"/>
                <a:gd name="T18" fmla="*/ 22018 w 22083"/>
                <a:gd name="T19" fmla="*/ 53 h 21347"/>
                <a:gd name="T20" fmla="*/ 22030 w 22083"/>
                <a:gd name="T21" fmla="*/ 256 h 21347"/>
                <a:gd name="T22" fmla="*/ 17689 w 22083"/>
                <a:gd name="T23" fmla="*/ 5170 h 21347"/>
                <a:gd name="T24" fmla="*/ 13337 w 22083"/>
                <a:gd name="T25" fmla="*/ 11554 h 21347"/>
                <a:gd name="T26" fmla="*/ 13305 w 22083"/>
                <a:gd name="T27" fmla="*/ 11588 h 21347"/>
                <a:gd name="T28" fmla="*/ 8953 w 22083"/>
                <a:gd name="T29" fmla="*/ 14852 h 21347"/>
                <a:gd name="T30" fmla="*/ 8974 w 22083"/>
                <a:gd name="T31" fmla="*/ 14832 h 21347"/>
                <a:gd name="T32" fmla="*/ 4622 w 22083"/>
                <a:gd name="T33" fmla="*/ 19744 h 21347"/>
                <a:gd name="T34" fmla="*/ 4562 w 22083"/>
                <a:gd name="T35" fmla="*/ 19784 h 21347"/>
                <a:gd name="T36" fmla="*/ 210 w 22083"/>
                <a:gd name="T37" fmla="*/ 21320 h 21347"/>
                <a:gd name="T38" fmla="*/ 27 w 22083"/>
                <a:gd name="T39" fmla="*/ 21232 h 21347"/>
                <a:gd name="T40" fmla="*/ 115 w 22083"/>
                <a:gd name="T41" fmla="*/ 21049 h 2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83" h="21347">
                  <a:moveTo>
                    <a:pt x="115" y="21049"/>
                  </a:moveTo>
                  <a:lnTo>
                    <a:pt x="4467" y="19513"/>
                  </a:lnTo>
                  <a:lnTo>
                    <a:pt x="4407" y="19553"/>
                  </a:lnTo>
                  <a:lnTo>
                    <a:pt x="8759" y="14641"/>
                  </a:lnTo>
                  <a:cubicBezTo>
                    <a:pt x="8765" y="14634"/>
                    <a:pt x="8772" y="14627"/>
                    <a:pt x="8780" y="14621"/>
                  </a:cubicBezTo>
                  <a:lnTo>
                    <a:pt x="13132" y="11357"/>
                  </a:lnTo>
                  <a:lnTo>
                    <a:pt x="13099" y="11391"/>
                  </a:lnTo>
                  <a:lnTo>
                    <a:pt x="17451" y="5007"/>
                  </a:lnTo>
                  <a:lnTo>
                    <a:pt x="21815" y="65"/>
                  </a:lnTo>
                  <a:cubicBezTo>
                    <a:pt x="21867" y="6"/>
                    <a:pt x="21958" y="0"/>
                    <a:pt x="22018" y="53"/>
                  </a:cubicBezTo>
                  <a:cubicBezTo>
                    <a:pt x="22077" y="105"/>
                    <a:pt x="22083" y="196"/>
                    <a:pt x="22030" y="256"/>
                  </a:cubicBezTo>
                  <a:lnTo>
                    <a:pt x="17689" y="5170"/>
                  </a:lnTo>
                  <a:lnTo>
                    <a:pt x="13337" y="11554"/>
                  </a:lnTo>
                  <a:cubicBezTo>
                    <a:pt x="13329" y="11567"/>
                    <a:pt x="13318" y="11578"/>
                    <a:pt x="13305" y="11588"/>
                  </a:cubicBezTo>
                  <a:lnTo>
                    <a:pt x="8953" y="14852"/>
                  </a:lnTo>
                  <a:lnTo>
                    <a:pt x="8974" y="14832"/>
                  </a:lnTo>
                  <a:lnTo>
                    <a:pt x="4622" y="19744"/>
                  </a:lnTo>
                  <a:cubicBezTo>
                    <a:pt x="4606" y="19762"/>
                    <a:pt x="4585" y="19776"/>
                    <a:pt x="4562" y="19784"/>
                  </a:cubicBezTo>
                  <a:lnTo>
                    <a:pt x="210" y="21320"/>
                  </a:lnTo>
                  <a:cubicBezTo>
                    <a:pt x="135" y="21347"/>
                    <a:pt x="53" y="21307"/>
                    <a:pt x="27" y="21232"/>
                  </a:cubicBezTo>
                  <a:cubicBezTo>
                    <a:pt x="0" y="21157"/>
                    <a:pt x="40" y="21075"/>
                    <a:pt x="115" y="21049"/>
                  </a:cubicBez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8" name="Oval 35"/>
            <p:cNvSpPr>
              <a:spLocks noChangeArrowheads="1"/>
            </p:cNvSpPr>
            <p:nvPr/>
          </p:nvSpPr>
          <p:spPr bwMode="auto">
            <a:xfrm>
              <a:off x="3322638" y="3644900"/>
              <a:ext cx="88900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9" name="Oval 36"/>
            <p:cNvSpPr>
              <a:spLocks noChangeArrowheads="1"/>
            </p:cNvSpPr>
            <p:nvPr/>
          </p:nvSpPr>
          <p:spPr bwMode="auto">
            <a:xfrm>
              <a:off x="3322638" y="3644900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0" name="Oval 37"/>
            <p:cNvSpPr>
              <a:spLocks noChangeArrowheads="1"/>
            </p:cNvSpPr>
            <p:nvPr/>
          </p:nvSpPr>
          <p:spPr bwMode="auto">
            <a:xfrm>
              <a:off x="3736975" y="3498850"/>
              <a:ext cx="88900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1" name="Oval 38"/>
            <p:cNvSpPr>
              <a:spLocks noChangeArrowheads="1"/>
            </p:cNvSpPr>
            <p:nvPr/>
          </p:nvSpPr>
          <p:spPr bwMode="auto">
            <a:xfrm>
              <a:off x="3736975" y="3498850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2" name="Oval 39"/>
            <p:cNvSpPr>
              <a:spLocks noChangeArrowheads="1"/>
            </p:cNvSpPr>
            <p:nvPr/>
          </p:nvSpPr>
          <p:spPr bwMode="auto">
            <a:xfrm>
              <a:off x="4151313" y="3032125"/>
              <a:ext cx="88900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3" name="Oval 40"/>
            <p:cNvSpPr>
              <a:spLocks noChangeArrowheads="1"/>
            </p:cNvSpPr>
            <p:nvPr/>
          </p:nvSpPr>
          <p:spPr bwMode="auto">
            <a:xfrm>
              <a:off x="4151313" y="3032125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4" name="Oval 41"/>
            <p:cNvSpPr>
              <a:spLocks noChangeArrowheads="1"/>
            </p:cNvSpPr>
            <p:nvPr/>
          </p:nvSpPr>
          <p:spPr bwMode="auto">
            <a:xfrm>
              <a:off x="4567238" y="2720975"/>
              <a:ext cx="87312" cy="87313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5" name="Oval 42"/>
            <p:cNvSpPr>
              <a:spLocks noChangeArrowheads="1"/>
            </p:cNvSpPr>
            <p:nvPr/>
          </p:nvSpPr>
          <p:spPr bwMode="auto">
            <a:xfrm>
              <a:off x="4565650" y="2720975"/>
              <a:ext cx="88900" cy="87313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6" name="Oval 43"/>
            <p:cNvSpPr>
              <a:spLocks noChangeArrowheads="1"/>
            </p:cNvSpPr>
            <p:nvPr/>
          </p:nvSpPr>
          <p:spPr bwMode="auto">
            <a:xfrm>
              <a:off x="4981575" y="2114550"/>
              <a:ext cx="87312" cy="87313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7" name="Oval 44"/>
            <p:cNvSpPr>
              <a:spLocks noChangeArrowheads="1"/>
            </p:cNvSpPr>
            <p:nvPr/>
          </p:nvSpPr>
          <p:spPr bwMode="auto">
            <a:xfrm>
              <a:off x="4981575" y="2114550"/>
              <a:ext cx="87312" cy="87313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8" name="Oval 45"/>
            <p:cNvSpPr>
              <a:spLocks noChangeArrowheads="1"/>
            </p:cNvSpPr>
            <p:nvPr/>
          </p:nvSpPr>
          <p:spPr bwMode="auto">
            <a:xfrm>
              <a:off x="5395913" y="1643063"/>
              <a:ext cx="87312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9" name="Oval 46"/>
            <p:cNvSpPr>
              <a:spLocks noChangeArrowheads="1"/>
            </p:cNvSpPr>
            <p:nvPr/>
          </p:nvSpPr>
          <p:spPr bwMode="auto">
            <a:xfrm>
              <a:off x="5395913" y="1643063"/>
              <a:ext cx="87312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0" name="Freeform 47"/>
            <p:cNvSpPr>
              <a:spLocks/>
            </p:cNvSpPr>
            <p:nvPr/>
          </p:nvSpPr>
          <p:spPr bwMode="auto">
            <a:xfrm>
              <a:off x="3351213" y="2819400"/>
              <a:ext cx="2103437" cy="887413"/>
            </a:xfrm>
            <a:custGeom>
              <a:avLst/>
              <a:gdLst>
                <a:gd name="T0" fmla="*/ 112 w 22083"/>
                <a:gd name="T1" fmla="*/ 9017 h 9315"/>
                <a:gd name="T2" fmla="*/ 4464 w 22083"/>
                <a:gd name="T3" fmla="*/ 7401 h 9315"/>
                <a:gd name="T4" fmla="*/ 4494 w 22083"/>
                <a:gd name="T5" fmla="*/ 7394 h 9315"/>
                <a:gd name="T6" fmla="*/ 8846 w 22083"/>
                <a:gd name="T7" fmla="*/ 6770 h 9315"/>
                <a:gd name="T8" fmla="*/ 8822 w 22083"/>
                <a:gd name="T9" fmla="*/ 6775 h 9315"/>
                <a:gd name="T10" fmla="*/ 13174 w 22083"/>
                <a:gd name="T11" fmla="*/ 5367 h 9315"/>
                <a:gd name="T12" fmla="*/ 17523 w 22083"/>
                <a:gd name="T13" fmla="*/ 3849 h 9315"/>
                <a:gd name="T14" fmla="*/ 17475 w 22083"/>
                <a:gd name="T15" fmla="*/ 3876 h 9315"/>
                <a:gd name="T16" fmla="*/ 21827 w 22083"/>
                <a:gd name="T17" fmla="*/ 52 h 9315"/>
                <a:gd name="T18" fmla="*/ 22031 w 22083"/>
                <a:gd name="T19" fmla="*/ 65 h 9315"/>
                <a:gd name="T20" fmla="*/ 22018 w 22083"/>
                <a:gd name="T21" fmla="*/ 269 h 9315"/>
                <a:gd name="T22" fmla="*/ 17666 w 22083"/>
                <a:gd name="T23" fmla="*/ 4093 h 9315"/>
                <a:gd name="T24" fmla="*/ 17618 w 22083"/>
                <a:gd name="T25" fmla="*/ 4120 h 9315"/>
                <a:gd name="T26" fmla="*/ 13263 w 22083"/>
                <a:gd name="T27" fmla="*/ 5641 h 9315"/>
                <a:gd name="T28" fmla="*/ 8911 w 22083"/>
                <a:gd name="T29" fmla="*/ 7049 h 9315"/>
                <a:gd name="T30" fmla="*/ 8887 w 22083"/>
                <a:gd name="T31" fmla="*/ 7055 h 9315"/>
                <a:gd name="T32" fmla="*/ 4535 w 22083"/>
                <a:gd name="T33" fmla="*/ 7679 h 9315"/>
                <a:gd name="T34" fmla="*/ 4565 w 22083"/>
                <a:gd name="T35" fmla="*/ 7671 h 9315"/>
                <a:gd name="T36" fmla="*/ 213 w 22083"/>
                <a:gd name="T37" fmla="*/ 9287 h 9315"/>
                <a:gd name="T38" fmla="*/ 27 w 22083"/>
                <a:gd name="T39" fmla="*/ 9203 h 9315"/>
                <a:gd name="T40" fmla="*/ 112 w 22083"/>
                <a:gd name="T41" fmla="*/ 9017 h 9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83" h="9315">
                  <a:moveTo>
                    <a:pt x="112" y="9017"/>
                  </a:moveTo>
                  <a:lnTo>
                    <a:pt x="4464" y="7401"/>
                  </a:lnTo>
                  <a:cubicBezTo>
                    <a:pt x="4474" y="7398"/>
                    <a:pt x="4484" y="7395"/>
                    <a:pt x="4494" y="7394"/>
                  </a:cubicBezTo>
                  <a:lnTo>
                    <a:pt x="8846" y="6770"/>
                  </a:lnTo>
                  <a:lnTo>
                    <a:pt x="8822" y="6775"/>
                  </a:lnTo>
                  <a:lnTo>
                    <a:pt x="13174" y="5367"/>
                  </a:lnTo>
                  <a:lnTo>
                    <a:pt x="17523" y="3849"/>
                  </a:lnTo>
                  <a:lnTo>
                    <a:pt x="17475" y="3876"/>
                  </a:lnTo>
                  <a:lnTo>
                    <a:pt x="21827" y="52"/>
                  </a:lnTo>
                  <a:cubicBezTo>
                    <a:pt x="21887" y="0"/>
                    <a:pt x="21978" y="6"/>
                    <a:pt x="22031" y="65"/>
                  </a:cubicBezTo>
                  <a:cubicBezTo>
                    <a:pt x="22083" y="125"/>
                    <a:pt x="22077" y="216"/>
                    <a:pt x="22018" y="269"/>
                  </a:cubicBezTo>
                  <a:lnTo>
                    <a:pt x="17666" y="4093"/>
                  </a:lnTo>
                  <a:cubicBezTo>
                    <a:pt x="17652" y="4105"/>
                    <a:pt x="17635" y="4114"/>
                    <a:pt x="17618" y="4120"/>
                  </a:cubicBezTo>
                  <a:lnTo>
                    <a:pt x="13263" y="5641"/>
                  </a:lnTo>
                  <a:lnTo>
                    <a:pt x="8911" y="7049"/>
                  </a:lnTo>
                  <a:cubicBezTo>
                    <a:pt x="8903" y="7052"/>
                    <a:pt x="8895" y="7054"/>
                    <a:pt x="8887" y="7055"/>
                  </a:cubicBezTo>
                  <a:lnTo>
                    <a:pt x="4535" y="7679"/>
                  </a:lnTo>
                  <a:lnTo>
                    <a:pt x="4565" y="7671"/>
                  </a:lnTo>
                  <a:lnTo>
                    <a:pt x="213" y="9287"/>
                  </a:lnTo>
                  <a:cubicBezTo>
                    <a:pt x="138" y="9315"/>
                    <a:pt x="55" y="9277"/>
                    <a:pt x="27" y="9203"/>
                  </a:cubicBezTo>
                  <a:cubicBezTo>
                    <a:pt x="0" y="9128"/>
                    <a:pt x="38" y="9045"/>
                    <a:pt x="112" y="9017"/>
                  </a:cubicBez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1" name="Oval 48"/>
            <p:cNvSpPr>
              <a:spLocks noChangeArrowheads="1"/>
            </p:cNvSpPr>
            <p:nvPr/>
          </p:nvSpPr>
          <p:spPr bwMode="auto">
            <a:xfrm>
              <a:off x="3322638" y="3644900"/>
              <a:ext cx="88900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2" name="Oval 49"/>
            <p:cNvSpPr>
              <a:spLocks noChangeArrowheads="1"/>
            </p:cNvSpPr>
            <p:nvPr/>
          </p:nvSpPr>
          <p:spPr bwMode="auto">
            <a:xfrm>
              <a:off x="3322638" y="3644900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3" name="Oval 50"/>
            <p:cNvSpPr>
              <a:spLocks noChangeArrowheads="1"/>
            </p:cNvSpPr>
            <p:nvPr/>
          </p:nvSpPr>
          <p:spPr bwMode="auto">
            <a:xfrm>
              <a:off x="3736975" y="3492500"/>
              <a:ext cx="88900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4" name="Oval 51"/>
            <p:cNvSpPr>
              <a:spLocks noChangeArrowheads="1"/>
            </p:cNvSpPr>
            <p:nvPr/>
          </p:nvSpPr>
          <p:spPr bwMode="auto">
            <a:xfrm>
              <a:off x="3736975" y="3492500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5" name="Oval 52"/>
            <p:cNvSpPr>
              <a:spLocks noChangeArrowheads="1"/>
            </p:cNvSpPr>
            <p:nvPr/>
          </p:nvSpPr>
          <p:spPr bwMode="auto">
            <a:xfrm>
              <a:off x="4151313" y="3433763"/>
              <a:ext cx="88900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6" name="Oval 53"/>
            <p:cNvSpPr>
              <a:spLocks noChangeArrowheads="1"/>
            </p:cNvSpPr>
            <p:nvPr/>
          </p:nvSpPr>
          <p:spPr bwMode="auto">
            <a:xfrm>
              <a:off x="4151313" y="3433763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7" name="Oval 54"/>
            <p:cNvSpPr>
              <a:spLocks noChangeArrowheads="1"/>
            </p:cNvSpPr>
            <p:nvPr/>
          </p:nvSpPr>
          <p:spPr bwMode="auto">
            <a:xfrm>
              <a:off x="4567238" y="3298825"/>
              <a:ext cx="87312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8" name="Oval 55"/>
            <p:cNvSpPr>
              <a:spLocks noChangeArrowheads="1"/>
            </p:cNvSpPr>
            <p:nvPr/>
          </p:nvSpPr>
          <p:spPr bwMode="auto">
            <a:xfrm>
              <a:off x="4565650" y="3298825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9" name="Oval 56"/>
            <p:cNvSpPr>
              <a:spLocks noChangeArrowheads="1"/>
            </p:cNvSpPr>
            <p:nvPr/>
          </p:nvSpPr>
          <p:spPr bwMode="auto">
            <a:xfrm>
              <a:off x="4981575" y="3154363"/>
              <a:ext cx="87312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0" name="Oval 57"/>
            <p:cNvSpPr>
              <a:spLocks noChangeArrowheads="1"/>
            </p:cNvSpPr>
            <p:nvPr/>
          </p:nvSpPr>
          <p:spPr bwMode="auto">
            <a:xfrm>
              <a:off x="4981575" y="3154363"/>
              <a:ext cx="87312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1" name="Oval 58"/>
            <p:cNvSpPr>
              <a:spLocks noChangeArrowheads="1"/>
            </p:cNvSpPr>
            <p:nvPr/>
          </p:nvSpPr>
          <p:spPr bwMode="auto">
            <a:xfrm>
              <a:off x="5395913" y="2789238"/>
              <a:ext cx="87312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2" name="Oval 59"/>
            <p:cNvSpPr>
              <a:spLocks noChangeArrowheads="1"/>
            </p:cNvSpPr>
            <p:nvPr/>
          </p:nvSpPr>
          <p:spPr bwMode="auto">
            <a:xfrm>
              <a:off x="5395913" y="2789238"/>
              <a:ext cx="87312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3" name="Freeform 60"/>
            <p:cNvSpPr>
              <a:spLocks/>
            </p:cNvSpPr>
            <p:nvPr/>
          </p:nvSpPr>
          <p:spPr bwMode="auto">
            <a:xfrm>
              <a:off x="3351213" y="2254250"/>
              <a:ext cx="2103437" cy="1452563"/>
            </a:xfrm>
            <a:custGeom>
              <a:avLst/>
              <a:gdLst>
                <a:gd name="T0" fmla="*/ 118 w 22086"/>
                <a:gd name="T1" fmla="*/ 14955 h 15254"/>
                <a:gd name="T2" fmla="*/ 4470 w 22086"/>
                <a:gd name="T3" fmla="*/ 13579 h 15254"/>
                <a:gd name="T4" fmla="*/ 4448 w 22086"/>
                <a:gd name="T5" fmla="*/ 13588 h 15254"/>
                <a:gd name="T6" fmla="*/ 8800 w 22086"/>
                <a:gd name="T7" fmla="*/ 11380 h 15254"/>
                <a:gd name="T8" fmla="*/ 8775 w 22086"/>
                <a:gd name="T9" fmla="*/ 11396 h 15254"/>
                <a:gd name="T10" fmla="*/ 13127 w 22086"/>
                <a:gd name="T11" fmla="*/ 7908 h 15254"/>
                <a:gd name="T12" fmla="*/ 13105 w 22086"/>
                <a:gd name="T13" fmla="*/ 7930 h 15254"/>
                <a:gd name="T14" fmla="*/ 17457 w 22086"/>
                <a:gd name="T15" fmla="*/ 2522 h 15254"/>
                <a:gd name="T16" fmla="*/ 17499 w 22086"/>
                <a:gd name="T17" fmla="*/ 2487 h 15254"/>
                <a:gd name="T18" fmla="*/ 21851 w 22086"/>
                <a:gd name="T19" fmla="*/ 39 h 15254"/>
                <a:gd name="T20" fmla="*/ 22047 w 22086"/>
                <a:gd name="T21" fmla="*/ 94 h 15254"/>
                <a:gd name="T22" fmla="*/ 21992 w 22086"/>
                <a:gd name="T23" fmla="*/ 290 h 15254"/>
                <a:gd name="T24" fmla="*/ 17640 w 22086"/>
                <a:gd name="T25" fmla="*/ 2738 h 15254"/>
                <a:gd name="T26" fmla="*/ 17682 w 22086"/>
                <a:gd name="T27" fmla="*/ 2703 h 15254"/>
                <a:gd name="T28" fmla="*/ 13330 w 22086"/>
                <a:gd name="T29" fmla="*/ 8111 h 15254"/>
                <a:gd name="T30" fmla="*/ 13308 w 22086"/>
                <a:gd name="T31" fmla="*/ 8133 h 15254"/>
                <a:gd name="T32" fmla="*/ 8956 w 22086"/>
                <a:gd name="T33" fmla="*/ 11621 h 15254"/>
                <a:gd name="T34" fmla="*/ 8931 w 22086"/>
                <a:gd name="T35" fmla="*/ 11637 h 15254"/>
                <a:gd name="T36" fmla="*/ 4579 w 22086"/>
                <a:gd name="T37" fmla="*/ 13845 h 15254"/>
                <a:gd name="T38" fmla="*/ 4557 w 22086"/>
                <a:gd name="T39" fmla="*/ 13854 h 15254"/>
                <a:gd name="T40" fmla="*/ 205 w 22086"/>
                <a:gd name="T41" fmla="*/ 15230 h 15254"/>
                <a:gd name="T42" fmla="*/ 24 w 22086"/>
                <a:gd name="T43" fmla="*/ 15136 h 15254"/>
                <a:gd name="T44" fmla="*/ 118 w 22086"/>
                <a:gd name="T45" fmla="*/ 14955 h 15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086" h="15254">
                  <a:moveTo>
                    <a:pt x="118" y="14955"/>
                  </a:moveTo>
                  <a:lnTo>
                    <a:pt x="4470" y="13579"/>
                  </a:lnTo>
                  <a:lnTo>
                    <a:pt x="4448" y="13588"/>
                  </a:lnTo>
                  <a:lnTo>
                    <a:pt x="8800" y="11380"/>
                  </a:lnTo>
                  <a:lnTo>
                    <a:pt x="8775" y="11396"/>
                  </a:lnTo>
                  <a:lnTo>
                    <a:pt x="13127" y="7908"/>
                  </a:lnTo>
                  <a:lnTo>
                    <a:pt x="13105" y="7930"/>
                  </a:lnTo>
                  <a:lnTo>
                    <a:pt x="17457" y="2522"/>
                  </a:lnTo>
                  <a:cubicBezTo>
                    <a:pt x="17469" y="2508"/>
                    <a:pt x="17483" y="2496"/>
                    <a:pt x="17499" y="2487"/>
                  </a:cubicBezTo>
                  <a:lnTo>
                    <a:pt x="21851" y="39"/>
                  </a:lnTo>
                  <a:cubicBezTo>
                    <a:pt x="21920" y="0"/>
                    <a:pt x="22008" y="25"/>
                    <a:pt x="22047" y="94"/>
                  </a:cubicBezTo>
                  <a:cubicBezTo>
                    <a:pt x="22086" y="163"/>
                    <a:pt x="22061" y="251"/>
                    <a:pt x="21992" y="290"/>
                  </a:cubicBezTo>
                  <a:lnTo>
                    <a:pt x="17640" y="2738"/>
                  </a:lnTo>
                  <a:lnTo>
                    <a:pt x="17682" y="2703"/>
                  </a:lnTo>
                  <a:lnTo>
                    <a:pt x="13330" y="8111"/>
                  </a:lnTo>
                  <a:cubicBezTo>
                    <a:pt x="13323" y="8119"/>
                    <a:pt x="13316" y="8126"/>
                    <a:pt x="13308" y="8133"/>
                  </a:cubicBezTo>
                  <a:lnTo>
                    <a:pt x="8956" y="11621"/>
                  </a:lnTo>
                  <a:cubicBezTo>
                    <a:pt x="8948" y="11627"/>
                    <a:pt x="8939" y="11632"/>
                    <a:pt x="8931" y="11637"/>
                  </a:cubicBezTo>
                  <a:lnTo>
                    <a:pt x="4579" y="13845"/>
                  </a:lnTo>
                  <a:cubicBezTo>
                    <a:pt x="4572" y="13848"/>
                    <a:pt x="4564" y="13851"/>
                    <a:pt x="4557" y="13854"/>
                  </a:cubicBezTo>
                  <a:lnTo>
                    <a:pt x="205" y="15230"/>
                  </a:lnTo>
                  <a:cubicBezTo>
                    <a:pt x="129" y="15254"/>
                    <a:pt x="48" y="15212"/>
                    <a:pt x="24" y="15136"/>
                  </a:cubicBezTo>
                  <a:cubicBezTo>
                    <a:pt x="0" y="15060"/>
                    <a:pt x="42" y="14979"/>
                    <a:pt x="118" y="14955"/>
                  </a:cubicBezTo>
                  <a:close/>
                </a:path>
              </a:pathLst>
            </a:custGeom>
            <a:solidFill>
              <a:srgbClr val="98B954"/>
            </a:solidFill>
            <a:ln w="1588" cap="flat">
              <a:solidFill>
                <a:srgbClr val="98B954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4" name="Oval 61"/>
            <p:cNvSpPr>
              <a:spLocks noChangeArrowheads="1"/>
            </p:cNvSpPr>
            <p:nvPr/>
          </p:nvSpPr>
          <p:spPr bwMode="auto">
            <a:xfrm>
              <a:off x="3322638" y="3644900"/>
              <a:ext cx="88900" cy="88900"/>
            </a:xfrm>
            <a:prstGeom prst="ellipse">
              <a:avLst/>
            </a:prstGeom>
            <a:solidFill>
              <a:srgbClr val="9BBB5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5" name="Oval 62"/>
            <p:cNvSpPr>
              <a:spLocks noChangeArrowheads="1"/>
            </p:cNvSpPr>
            <p:nvPr/>
          </p:nvSpPr>
          <p:spPr bwMode="auto">
            <a:xfrm>
              <a:off x="3322638" y="3644900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98B9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6" name="Oval 63"/>
            <p:cNvSpPr>
              <a:spLocks noChangeArrowheads="1"/>
            </p:cNvSpPr>
            <p:nvPr/>
          </p:nvSpPr>
          <p:spPr bwMode="auto">
            <a:xfrm>
              <a:off x="3736975" y="3516313"/>
              <a:ext cx="88900" cy="87313"/>
            </a:xfrm>
            <a:prstGeom prst="ellipse">
              <a:avLst/>
            </a:prstGeom>
            <a:solidFill>
              <a:srgbClr val="9BBB5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7" name="Oval 64"/>
            <p:cNvSpPr>
              <a:spLocks noChangeArrowheads="1"/>
            </p:cNvSpPr>
            <p:nvPr/>
          </p:nvSpPr>
          <p:spPr bwMode="auto">
            <a:xfrm>
              <a:off x="3736975" y="3516313"/>
              <a:ext cx="88900" cy="87313"/>
            </a:xfrm>
            <a:prstGeom prst="ellipse">
              <a:avLst/>
            </a:prstGeom>
            <a:noFill/>
            <a:ln w="9525" cap="flat">
              <a:solidFill>
                <a:srgbClr val="98B9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8" name="Oval 65"/>
            <p:cNvSpPr>
              <a:spLocks noChangeArrowheads="1"/>
            </p:cNvSpPr>
            <p:nvPr/>
          </p:nvSpPr>
          <p:spPr bwMode="auto">
            <a:xfrm>
              <a:off x="4151313" y="3303588"/>
              <a:ext cx="88900" cy="88900"/>
            </a:xfrm>
            <a:prstGeom prst="ellipse">
              <a:avLst/>
            </a:prstGeom>
            <a:solidFill>
              <a:srgbClr val="9BBB5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9" name="Oval 66"/>
            <p:cNvSpPr>
              <a:spLocks noChangeArrowheads="1"/>
            </p:cNvSpPr>
            <p:nvPr/>
          </p:nvSpPr>
          <p:spPr bwMode="auto">
            <a:xfrm>
              <a:off x="4151313" y="3303588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98B9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0" name="Oval 67"/>
            <p:cNvSpPr>
              <a:spLocks noChangeArrowheads="1"/>
            </p:cNvSpPr>
            <p:nvPr/>
          </p:nvSpPr>
          <p:spPr bwMode="auto">
            <a:xfrm>
              <a:off x="4567238" y="2971800"/>
              <a:ext cx="87312" cy="88900"/>
            </a:xfrm>
            <a:prstGeom prst="ellipse">
              <a:avLst/>
            </a:prstGeom>
            <a:solidFill>
              <a:srgbClr val="9BBB5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1" name="Oval 68"/>
            <p:cNvSpPr>
              <a:spLocks noChangeArrowheads="1"/>
            </p:cNvSpPr>
            <p:nvPr/>
          </p:nvSpPr>
          <p:spPr bwMode="auto">
            <a:xfrm>
              <a:off x="4565650" y="2971800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98B9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2" name="Oval 69"/>
            <p:cNvSpPr>
              <a:spLocks noChangeArrowheads="1"/>
            </p:cNvSpPr>
            <p:nvPr/>
          </p:nvSpPr>
          <p:spPr bwMode="auto">
            <a:xfrm>
              <a:off x="4981575" y="2457450"/>
              <a:ext cx="87312" cy="87313"/>
            </a:xfrm>
            <a:prstGeom prst="ellipse">
              <a:avLst/>
            </a:prstGeom>
            <a:solidFill>
              <a:srgbClr val="9BBB5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3" name="Oval 70"/>
            <p:cNvSpPr>
              <a:spLocks noChangeArrowheads="1"/>
            </p:cNvSpPr>
            <p:nvPr/>
          </p:nvSpPr>
          <p:spPr bwMode="auto">
            <a:xfrm>
              <a:off x="4981575" y="2457450"/>
              <a:ext cx="87312" cy="87313"/>
            </a:xfrm>
            <a:prstGeom prst="ellipse">
              <a:avLst/>
            </a:prstGeom>
            <a:noFill/>
            <a:ln w="9525" cap="flat">
              <a:solidFill>
                <a:srgbClr val="98B9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4" name="Oval 71"/>
            <p:cNvSpPr>
              <a:spLocks noChangeArrowheads="1"/>
            </p:cNvSpPr>
            <p:nvPr/>
          </p:nvSpPr>
          <p:spPr bwMode="auto">
            <a:xfrm>
              <a:off x="5395913" y="2224088"/>
              <a:ext cx="87312" cy="87313"/>
            </a:xfrm>
            <a:prstGeom prst="ellipse">
              <a:avLst/>
            </a:prstGeom>
            <a:solidFill>
              <a:srgbClr val="9BBB5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5" name="Oval 72"/>
            <p:cNvSpPr>
              <a:spLocks noChangeArrowheads="1"/>
            </p:cNvSpPr>
            <p:nvPr/>
          </p:nvSpPr>
          <p:spPr bwMode="auto">
            <a:xfrm>
              <a:off x="5395913" y="2224088"/>
              <a:ext cx="87312" cy="87313"/>
            </a:xfrm>
            <a:prstGeom prst="ellipse">
              <a:avLst/>
            </a:prstGeom>
            <a:noFill/>
            <a:ln w="9525" cap="flat">
              <a:solidFill>
                <a:srgbClr val="98B9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6" name="Freeform 73"/>
            <p:cNvSpPr>
              <a:spLocks/>
            </p:cNvSpPr>
            <p:nvPr/>
          </p:nvSpPr>
          <p:spPr bwMode="auto">
            <a:xfrm>
              <a:off x="3351213" y="2627313"/>
              <a:ext cx="2103437" cy="1079500"/>
            </a:xfrm>
            <a:custGeom>
              <a:avLst/>
              <a:gdLst>
                <a:gd name="T0" fmla="*/ 110 w 22086"/>
                <a:gd name="T1" fmla="*/ 11037 h 11334"/>
                <a:gd name="T2" fmla="*/ 4462 w 22086"/>
                <a:gd name="T3" fmla="*/ 9309 h 11334"/>
                <a:gd name="T4" fmla="*/ 8797 w 22086"/>
                <a:gd name="T5" fmla="*/ 6869 h 11334"/>
                <a:gd name="T6" fmla="*/ 13155 w 22086"/>
                <a:gd name="T7" fmla="*/ 4674 h 11334"/>
                <a:gd name="T8" fmla="*/ 13180 w 22086"/>
                <a:gd name="T9" fmla="*/ 4664 h 11334"/>
                <a:gd name="T10" fmla="*/ 17532 w 22086"/>
                <a:gd name="T11" fmla="*/ 3432 h 11334"/>
                <a:gd name="T12" fmla="*/ 17483 w 22086"/>
                <a:gd name="T13" fmla="*/ 3457 h 11334"/>
                <a:gd name="T14" fmla="*/ 21835 w 22086"/>
                <a:gd name="T15" fmla="*/ 49 h 11334"/>
                <a:gd name="T16" fmla="*/ 22037 w 22086"/>
                <a:gd name="T17" fmla="*/ 74 h 11334"/>
                <a:gd name="T18" fmla="*/ 22012 w 22086"/>
                <a:gd name="T19" fmla="*/ 276 h 11334"/>
                <a:gd name="T20" fmla="*/ 17660 w 22086"/>
                <a:gd name="T21" fmla="*/ 3684 h 11334"/>
                <a:gd name="T22" fmla="*/ 17611 w 22086"/>
                <a:gd name="T23" fmla="*/ 3709 h 11334"/>
                <a:gd name="T24" fmla="*/ 13259 w 22086"/>
                <a:gd name="T25" fmla="*/ 4941 h 11334"/>
                <a:gd name="T26" fmla="*/ 13284 w 22086"/>
                <a:gd name="T27" fmla="*/ 4931 h 11334"/>
                <a:gd name="T28" fmla="*/ 8938 w 22086"/>
                <a:gd name="T29" fmla="*/ 7120 h 11334"/>
                <a:gd name="T30" fmla="*/ 4569 w 22086"/>
                <a:gd name="T31" fmla="*/ 9576 h 11334"/>
                <a:gd name="T32" fmla="*/ 217 w 22086"/>
                <a:gd name="T33" fmla="*/ 11304 h 11334"/>
                <a:gd name="T34" fmla="*/ 30 w 22086"/>
                <a:gd name="T35" fmla="*/ 11224 h 11334"/>
                <a:gd name="T36" fmla="*/ 110 w 22086"/>
                <a:gd name="T37" fmla="*/ 11037 h 1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86" h="11334">
                  <a:moveTo>
                    <a:pt x="110" y="11037"/>
                  </a:moveTo>
                  <a:lnTo>
                    <a:pt x="4462" y="9309"/>
                  </a:lnTo>
                  <a:lnTo>
                    <a:pt x="8797" y="6869"/>
                  </a:lnTo>
                  <a:lnTo>
                    <a:pt x="13155" y="4674"/>
                  </a:lnTo>
                  <a:cubicBezTo>
                    <a:pt x="13163" y="4670"/>
                    <a:pt x="13171" y="4666"/>
                    <a:pt x="13180" y="4664"/>
                  </a:cubicBezTo>
                  <a:lnTo>
                    <a:pt x="17532" y="3432"/>
                  </a:lnTo>
                  <a:lnTo>
                    <a:pt x="17483" y="3457"/>
                  </a:lnTo>
                  <a:lnTo>
                    <a:pt x="21835" y="49"/>
                  </a:lnTo>
                  <a:cubicBezTo>
                    <a:pt x="21897" y="0"/>
                    <a:pt x="21988" y="11"/>
                    <a:pt x="22037" y="74"/>
                  </a:cubicBezTo>
                  <a:cubicBezTo>
                    <a:pt x="22086" y="136"/>
                    <a:pt x="22075" y="227"/>
                    <a:pt x="22012" y="276"/>
                  </a:cubicBezTo>
                  <a:lnTo>
                    <a:pt x="17660" y="3684"/>
                  </a:lnTo>
                  <a:cubicBezTo>
                    <a:pt x="17646" y="3695"/>
                    <a:pt x="17629" y="3704"/>
                    <a:pt x="17611" y="3709"/>
                  </a:cubicBezTo>
                  <a:lnTo>
                    <a:pt x="13259" y="4941"/>
                  </a:lnTo>
                  <a:lnTo>
                    <a:pt x="13284" y="4931"/>
                  </a:lnTo>
                  <a:lnTo>
                    <a:pt x="8938" y="7120"/>
                  </a:lnTo>
                  <a:lnTo>
                    <a:pt x="4569" y="9576"/>
                  </a:lnTo>
                  <a:lnTo>
                    <a:pt x="217" y="11304"/>
                  </a:lnTo>
                  <a:cubicBezTo>
                    <a:pt x="143" y="11334"/>
                    <a:pt x="59" y="11298"/>
                    <a:pt x="30" y="11224"/>
                  </a:cubicBezTo>
                  <a:cubicBezTo>
                    <a:pt x="0" y="11150"/>
                    <a:pt x="36" y="11066"/>
                    <a:pt x="110" y="11037"/>
                  </a:cubicBezTo>
                  <a:close/>
                </a:path>
              </a:pathLst>
            </a:custGeom>
            <a:solidFill>
              <a:srgbClr val="7D60A0"/>
            </a:solidFill>
            <a:ln w="1588" cap="flat">
              <a:solidFill>
                <a:srgbClr val="7D60A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7" name="Oval 74"/>
            <p:cNvSpPr>
              <a:spLocks noChangeArrowheads="1"/>
            </p:cNvSpPr>
            <p:nvPr/>
          </p:nvSpPr>
          <p:spPr bwMode="auto">
            <a:xfrm>
              <a:off x="3322638" y="3644900"/>
              <a:ext cx="88900" cy="88900"/>
            </a:xfrm>
            <a:prstGeom prst="ellipse">
              <a:avLst/>
            </a:prstGeom>
            <a:solidFill>
              <a:srgbClr val="8064A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8" name="Oval 75"/>
            <p:cNvSpPr>
              <a:spLocks noChangeArrowheads="1"/>
            </p:cNvSpPr>
            <p:nvPr/>
          </p:nvSpPr>
          <p:spPr bwMode="auto">
            <a:xfrm>
              <a:off x="3322638" y="3644900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7D6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9" name="Oval 76"/>
            <p:cNvSpPr>
              <a:spLocks noChangeArrowheads="1"/>
            </p:cNvSpPr>
            <p:nvPr/>
          </p:nvSpPr>
          <p:spPr bwMode="auto">
            <a:xfrm>
              <a:off x="3736975" y="3482975"/>
              <a:ext cx="88900" cy="87313"/>
            </a:xfrm>
            <a:prstGeom prst="ellipse">
              <a:avLst/>
            </a:prstGeom>
            <a:solidFill>
              <a:srgbClr val="8064A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0" name="Oval 77"/>
            <p:cNvSpPr>
              <a:spLocks noChangeArrowheads="1"/>
            </p:cNvSpPr>
            <p:nvPr/>
          </p:nvSpPr>
          <p:spPr bwMode="auto">
            <a:xfrm>
              <a:off x="3736975" y="3482975"/>
              <a:ext cx="88900" cy="87313"/>
            </a:xfrm>
            <a:prstGeom prst="ellipse">
              <a:avLst/>
            </a:prstGeom>
            <a:noFill/>
            <a:ln w="9525" cap="flat">
              <a:solidFill>
                <a:srgbClr val="7D6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1" name="Oval 78"/>
            <p:cNvSpPr>
              <a:spLocks noChangeArrowheads="1"/>
            </p:cNvSpPr>
            <p:nvPr/>
          </p:nvSpPr>
          <p:spPr bwMode="auto">
            <a:xfrm>
              <a:off x="4151313" y="3248025"/>
              <a:ext cx="88900" cy="88900"/>
            </a:xfrm>
            <a:prstGeom prst="ellipse">
              <a:avLst/>
            </a:prstGeom>
            <a:solidFill>
              <a:srgbClr val="8064A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2" name="Oval 79"/>
            <p:cNvSpPr>
              <a:spLocks noChangeArrowheads="1"/>
            </p:cNvSpPr>
            <p:nvPr/>
          </p:nvSpPr>
          <p:spPr bwMode="auto">
            <a:xfrm>
              <a:off x="4151313" y="3248025"/>
              <a:ext cx="88900" cy="87313"/>
            </a:xfrm>
            <a:prstGeom prst="ellipse">
              <a:avLst/>
            </a:prstGeom>
            <a:noFill/>
            <a:ln w="9525" cap="flat">
              <a:solidFill>
                <a:srgbClr val="7D6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5" name="Oval 82"/>
            <p:cNvSpPr>
              <a:spLocks noChangeArrowheads="1"/>
            </p:cNvSpPr>
            <p:nvPr/>
          </p:nvSpPr>
          <p:spPr bwMode="auto">
            <a:xfrm>
              <a:off x="4981575" y="2922588"/>
              <a:ext cx="87312" cy="88900"/>
            </a:xfrm>
            <a:prstGeom prst="ellipse">
              <a:avLst/>
            </a:prstGeom>
            <a:solidFill>
              <a:srgbClr val="8064A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6" name="Oval 83"/>
            <p:cNvSpPr>
              <a:spLocks noChangeArrowheads="1"/>
            </p:cNvSpPr>
            <p:nvPr/>
          </p:nvSpPr>
          <p:spPr bwMode="auto">
            <a:xfrm>
              <a:off x="4981575" y="2922588"/>
              <a:ext cx="87312" cy="88900"/>
            </a:xfrm>
            <a:prstGeom prst="ellipse">
              <a:avLst/>
            </a:prstGeom>
            <a:noFill/>
            <a:ln w="9525" cap="flat">
              <a:solidFill>
                <a:srgbClr val="7D6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7" name="Oval 84"/>
            <p:cNvSpPr>
              <a:spLocks noChangeArrowheads="1"/>
            </p:cNvSpPr>
            <p:nvPr/>
          </p:nvSpPr>
          <p:spPr bwMode="auto">
            <a:xfrm>
              <a:off x="5395913" y="2598738"/>
              <a:ext cx="87312" cy="88900"/>
            </a:xfrm>
            <a:prstGeom prst="ellipse">
              <a:avLst/>
            </a:prstGeom>
            <a:solidFill>
              <a:srgbClr val="8064A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8" name="Oval 85"/>
            <p:cNvSpPr>
              <a:spLocks noChangeArrowheads="1"/>
            </p:cNvSpPr>
            <p:nvPr/>
          </p:nvSpPr>
          <p:spPr bwMode="auto">
            <a:xfrm>
              <a:off x="5395913" y="2598738"/>
              <a:ext cx="87312" cy="88900"/>
            </a:xfrm>
            <a:prstGeom prst="ellipse">
              <a:avLst/>
            </a:prstGeom>
            <a:noFill/>
            <a:ln w="9525" cap="flat">
              <a:solidFill>
                <a:srgbClr val="7D6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9" name="Rectangle 86"/>
            <p:cNvSpPr>
              <a:spLocks noChangeArrowheads="1"/>
            </p:cNvSpPr>
            <p:nvPr/>
          </p:nvSpPr>
          <p:spPr bwMode="auto">
            <a:xfrm>
              <a:off x="3006634" y="3608388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80" name="Rectangle 87"/>
            <p:cNvSpPr>
              <a:spLocks noChangeArrowheads="1"/>
            </p:cNvSpPr>
            <p:nvPr/>
          </p:nvSpPr>
          <p:spPr bwMode="auto">
            <a:xfrm>
              <a:off x="2900836" y="3222625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0.2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81" name="Rectangle 88"/>
            <p:cNvSpPr>
              <a:spLocks noChangeArrowheads="1"/>
            </p:cNvSpPr>
            <p:nvPr/>
          </p:nvSpPr>
          <p:spPr bwMode="auto">
            <a:xfrm>
              <a:off x="2900836" y="2836863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0.4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82" name="Rectangle 89"/>
            <p:cNvSpPr>
              <a:spLocks noChangeArrowheads="1"/>
            </p:cNvSpPr>
            <p:nvPr/>
          </p:nvSpPr>
          <p:spPr bwMode="auto">
            <a:xfrm>
              <a:off x="2900836" y="2451100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0.6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83" name="Rectangle 90"/>
            <p:cNvSpPr>
              <a:spLocks noChangeArrowheads="1"/>
            </p:cNvSpPr>
            <p:nvPr/>
          </p:nvSpPr>
          <p:spPr bwMode="auto">
            <a:xfrm>
              <a:off x="2900836" y="2066925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0.8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84" name="Rectangle 91"/>
            <p:cNvSpPr>
              <a:spLocks noChangeArrowheads="1"/>
            </p:cNvSpPr>
            <p:nvPr/>
          </p:nvSpPr>
          <p:spPr bwMode="auto">
            <a:xfrm>
              <a:off x="2900836" y="1681163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1.0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85" name="Rectangle 92"/>
            <p:cNvSpPr>
              <a:spLocks noChangeArrowheads="1"/>
            </p:cNvSpPr>
            <p:nvPr/>
          </p:nvSpPr>
          <p:spPr bwMode="auto">
            <a:xfrm>
              <a:off x="2900836" y="1295400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1.2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86" name="Freeform 93"/>
            <p:cNvSpPr>
              <a:spLocks/>
            </p:cNvSpPr>
            <p:nvPr/>
          </p:nvSpPr>
          <p:spPr bwMode="auto">
            <a:xfrm>
              <a:off x="3496779" y="1590054"/>
              <a:ext cx="271462" cy="26988"/>
            </a:xfrm>
            <a:custGeom>
              <a:avLst/>
              <a:gdLst>
                <a:gd name="T0" fmla="*/ 72 w 1424"/>
                <a:gd name="T1" fmla="*/ 0 h 144"/>
                <a:gd name="T2" fmla="*/ 1352 w 1424"/>
                <a:gd name="T3" fmla="*/ 0 h 144"/>
                <a:gd name="T4" fmla="*/ 1424 w 1424"/>
                <a:gd name="T5" fmla="*/ 72 h 144"/>
                <a:gd name="T6" fmla="*/ 1352 w 1424"/>
                <a:gd name="T7" fmla="*/ 144 h 144"/>
                <a:gd name="T8" fmla="*/ 72 w 1424"/>
                <a:gd name="T9" fmla="*/ 144 h 144"/>
                <a:gd name="T10" fmla="*/ 0 w 1424"/>
                <a:gd name="T11" fmla="*/ 72 h 144"/>
                <a:gd name="T12" fmla="*/ 72 w 1424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4" h="144">
                  <a:moveTo>
                    <a:pt x="72" y="0"/>
                  </a:moveTo>
                  <a:lnTo>
                    <a:pt x="1352" y="0"/>
                  </a:lnTo>
                  <a:cubicBezTo>
                    <a:pt x="1392" y="0"/>
                    <a:pt x="1424" y="33"/>
                    <a:pt x="1424" y="72"/>
                  </a:cubicBezTo>
                  <a:cubicBezTo>
                    <a:pt x="1424" y="112"/>
                    <a:pt x="1392" y="144"/>
                    <a:pt x="1352" y="144"/>
                  </a:cubicBezTo>
                  <a:lnTo>
                    <a:pt x="72" y="144"/>
                  </a:lnTo>
                  <a:cubicBezTo>
                    <a:pt x="33" y="144"/>
                    <a:pt x="0" y="112"/>
                    <a:pt x="0" y="72"/>
                  </a:cubicBezTo>
                  <a:cubicBezTo>
                    <a:pt x="0" y="33"/>
                    <a:pt x="33" y="0"/>
                    <a:pt x="72" y="0"/>
                  </a:cubicBez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7" name="Oval 94"/>
            <p:cNvSpPr>
              <a:spLocks noChangeArrowheads="1"/>
            </p:cNvSpPr>
            <p:nvPr/>
          </p:nvSpPr>
          <p:spPr bwMode="auto">
            <a:xfrm>
              <a:off x="3595204" y="1566241"/>
              <a:ext cx="76200" cy="762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8" name="Freeform 95"/>
            <p:cNvSpPr>
              <a:spLocks noEditPoints="1"/>
            </p:cNvSpPr>
            <p:nvPr/>
          </p:nvSpPr>
          <p:spPr bwMode="auto">
            <a:xfrm>
              <a:off x="3590442" y="1561479"/>
              <a:ext cx="85725" cy="85725"/>
            </a:xfrm>
            <a:custGeom>
              <a:avLst/>
              <a:gdLst>
                <a:gd name="T0" fmla="*/ 444 w 449"/>
                <a:gd name="T1" fmla="*/ 267 h 449"/>
                <a:gd name="T2" fmla="*/ 430 w 449"/>
                <a:gd name="T3" fmla="*/ 314 h 449"/>
                <a:gd name="T4" fmla="*/ 384 w 449"/>
                <a:gd name="T5" fmla="*/ 381 h 449"/>
                <a:gd name="T6" fmla="*/ 348 w 449"/>
                <a:gd name="T7" fmla="*/ 412 h 449"/>
                <a:gd name="T8" fmla="*/ 272 w 449"/>
                <a:gd name="T9" fmla="*/ 443 h 449"/>
                <a:gd name="T10" fmla="*/ 222 w 449"/>
                <a:gd name="T11" fmla="*/ 448 h 449"/>
                <a:gd name="T12" fmla="*/ 140 w 449"/>
                <a:gd name="T13" fmla="*/ 432 h 449"/>
                <a:gd name="T14" fmla="*/ 98 w 449"/>
                <a:gd name="T15" fmla="*/ 409 h 449"/>
                <a:gd name="T16" fmla="*/ 41 w 449"/>
                <a:gd name="T17" fmla="*/ 352 h 449"/>
                <a:gd name="T18" fmla="*/ 18 w 449"/>
                <a:gd name="T19" fmla="*/ 310 h 449"/>
                <a:gd name="T20" fmla="*/ 1 w 449"/>
                <a:gd name="T21" fmla="*/ 227 h 449"/>
                <a:gd name="T22" fmla="*/ 6 w 449"/>
                <a:gd name="T23" fmla="*/ 177 h 449"/>
                <a:gd name="T24" fmla="*/ 38 w 449"/>
                <a:gd name="T25" fmla="*/ 101 h 449"/>
                <a:gd name="T26" fmla="*/ 68 w 449"/>
                <a:gd name="T27" fmla="*/ 65 h 449"/>
                <a:gd name="T28" fmla="*/ 135 w 449"/>
                <a:gd name="T29" fmla="*/ 19 h 449"/>
                <a:gd name="T30" fmla="*/ 182 w 449"/>
                <a:gd name="T31" fmla="*/ 5 h 449"/>
                <a:gd name="T32" fmla="*/ 267 w 449"/>
                <a:gd name="T33" fmla="*/ 5 h 449"/>
                <a:gd name="T34" fmla="*/ 314 w 449"/>
                <a:gd name="T35" fmla="*/ 19 h 449"/>
                <a:gd name="T36" fmla="*/ 381 w 449"/>
                <a:gd name="T37" fmla="*/ 65 h 449"/>
                <a:gd name="T38" fmla="*/ 412 w 449"/>
                <a:gd name="T39" fmla="*/ 101 h 449"/>
                <a:gd name="T40" fmla="*/ 443 w 449"/>
                <a:gd name="T41" fmla="*/ 177 h 449"/>
                <a:gd name="T42" fmla="*/ 397 w 449"/>
                <a:gd name="T43" fmla="*/ 187 h 449"/>
                <a:gd name="T44" fmla="*/ 388 w 449"/>
                <a:gd name="T45" fmla="*/ 158 h 449"/>
                <a:gd name="T46" fmla="*/ 348 w 449"/>
                <a:gd name="T47" fmla="*/ 99 h 449"/>
                <a:gd name="T48" fmla="*/ 325 w 449"/>
                <a:gd name="T49" fmla="*/ 80 h 449"/>
                <a:gd name="T50" fmla="*/ 258 w 449"/>
                <a:gd name="T51" fmla="*/ 51 h 449"/>
                <a:gd name="T52" fmla="*/ 227 w 449"/>
                <a:gd name="T53" fmla="*/ 48 h 449"/>
                <a:gd name="T54" fmla="*/ 154 w 449"/>
                <a:gd name="T55" fmla="*/ 63 h 449"/>
                <a:gd name="T56" fmla="*/ 128 w 449"/>
                <a:gd name="T57" fmla="*/ 77 h 449"/>
                <a:gd name="T58" fmla="*/ 77 w 449"/>
                <a:gd name="T59" fmla="*/ 128 h 449"/>
                <a:gd name="T60" fmla="*/ 63 w 449"/>
                <a:gd name="T61" fmla="*/ 154 h 449"/>
                <a:gd name="T62" fmla="*/ 48 w 449"/>
                <a:gd name="T63" fmla="*/ 227 h 449"/>
                <a:gd name="T64" fmla="*/ 51 w 449"/>
                <a:gd name="T65" fmla="*/ 258 h 449"/>
                <a:gd name="T66" fmla="*/ 80 w 449"/>
                <a:gd name="T67" fmla="*/ 325 h 449"/>
                <a:gd name="T68" fmla="*/ 99 w 449"/>
                <a:gd name="T69" fmla="*/ 348 h 449"/>
                <a:gd name="T70" fmla="*/ 158 w 449"/>
                <a:gd name="T71" fmla="*/ 388 h 449"/>
                <a:gd name="T72" fmla="*/ 187 w 449"/>
                <a:gd name="T73" fmla="*/ 397 h 449"/>
                <a:gd name="T74" fmla="*/ 263 w 449"/>
                <a:gd name="T75" fmla="*/ 397 h 449"/>
                <a:gd name="T76" fmla="*/ 291 w 449"/>
                <a:gd name="T77" fmla="*/ 388 h 449"/>
                <a:gd name="T78" fmla="*/ 351 w 449"/>
                <a:gd name="T79" fmla="*/ 348 h 449"/>
                <a:gd name="T80" fmla="*/ 369 w 449"/>
                <a:gd name="T81" fmla="*/ 325 h 449"/>
                <a:gd name="T82" fmla="*/ 398 w 449"/>
                <a:gd name="T83" fmla="*/ 258 h 449"/>
                <a:gd name="T84" fmla="*/ 401 w 449"/>
                <a:gd name="T85" fmla="*/ 227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9" h="449">
                  <a:moveTo>
                    <a:pt x="448" y="222"/>
                  </a:moveTo>
                  <a:cubicBezTo>
                    <a:pt x="449" y="224"/>
                    <a:pt x="449" y="225"/>
                    <a:pt x="448" y="227"/>
                  </a:cubicBezTo>
                  <a:lnTo>
                    <a:pt x="444" y="267"/>
                  </a:lnTo>
                  <a:cubicBezTo>
                    <a:pt x="444" y="269"/>
                    <a:pt x="444" y="270"/>
                    <a:pt x="443" y="272"/>
                  </a:cubicBezTo>
                  <a:lnTo>
                    <a:pt x="432" y="310"/>
                  </a:lnTo>
                  <a:cubicBezTo>
                    <a:pt x="431" y="311"/>
                    <a:pt x="431" y="313"/>
                    <a:pt x="430" y="314"/>
                  </a:cubicBezTo>
                  <a:lnTo>
                    <a:pt x="412" y="348"/>
                  </a:lnTo>
                  <a:cubicBezTo>
                    <a:pt x="411" y="349"/>
                    <a:pt x="410" y="351"/>
                    <a:pt x="409" y="352"/>
                  </a:cubicBezTo>
                  <a:lnTo>
                    <a:pt x="384" y="381"/>
                  </a:lnTo>
                  <a:cubicBezTo>
                    <a:pt x="383" y="382"/>
                    <a:pt x="382" y="383"/>
                    <a:pt x="381" y="384"/>
                  </a:cubicBezTo>
                  <a:lnTo>
                    <a:pt x="352" y="409"/>
                  </a:lnTo>
                  <a:cubicBezTo>
                    <a:pt x="351" y="410"/>
                    <a:pt x="349" y="411"/>
                    <a:pt x="348" y="412"/>
                  </a:cubicBezTo>
                  <a:lnTo>
                    <a:pt x="314" y="430"/>
                  </a:lnTo>
                  <a:cubicBezTo>
                    <a:pt x="313" y="431"/>
                    <a:pt x="311" y="431"/>
                    <a:pt x="310" y="432"/>
                  </a:cubicBezTo>
                  <a:lnTo>
                    <a:pt x="272" y="443"/>
                  </a:lnTo>
                  <a:cubicBezTo>
                    <a:pt x="270" y="444"/>
                    <a:pt x="269" y="444"/>
                    <a:pt x="267" y="444"/>
                  </a:cubicBezTo>
                  <a:lnTo>
                    <a:pt x="227" y="448"/>
                  </a:lnTo>
                  <a:cubicBezTo>
                    <a:pt x="225" y="449"/>
                    <a:pt x="224" y="449"/>
                    <a:pt x="222" y="448"/>
                  </a:cubicBezTo>
                  <a:lnTo>
                    <a:pt x="182" y="444"/>
                  </a:lnTo>
                  <a:cubicBezTo>
                    <a:pt x="181" y="444"/>
                    <a:pt x="179" y="444"/>
                    <a:pt x="177" y="443"/>
                  </a:cubicBezTo>
                  <a:lnTo>
                    <a:pt x="140" y="432"/>
                  </a:lnTo>
                  <a:cubicBezTo>
                    <a:pt x="138" y="431"/>
                    <a:pt x="137" y="431"/>
                    <a:pt x="135" y="430"/>
                  </a:cubicBezTo>
                  <a:lnTo>
                    <a:pt x="101" y="412"/>
                  </a:lnTo>
                  <a:cubicBezTo>
                    <a:pt x="100" y="411"/>
                    <a:pt x="99" y="410"/>
                    <a:pt x="98" y="409"/>
                  </a:cubicBezTo>
                  <a:lnTo>
                    <a:pt x="68" y="384"/>
                  </a:lnTo>
                  <a:cubicBezTo>
                    <a:pt x="67" y="383"/>
                    <a:pt x="66" y="382"/>
                    <a:pt x="65" y="381"/>
                  </a:cubicBezTo>
                  <a:lnTo>
                    <a:pt x="41" y="352"/>
                  </a:lnTo>
                  <a:cubicBezTo>
                    <a:pt x="40" y="351"/>
                    <a:pt x="39" y="349"/>
                    <a:pt x="38" y="348"/>
                  </a:cubicBezTo>
                  <a:lnTo>
                    <a:pt x="19" y="314"/>
                  </a:lnTo>
                  <a:cubicBezTo>
                    <a:pt x="19" y="313"/>
                    <a:pt x="18" y="311"/>
                    <a:pt x="18" y="310"/>
                  </a:cubicBezTo>
                  <a:lnTo>
                    <a:pt x="6" y="272"/>
                  </a:lnTo>
                  <a:cubicBezTo>
                    <a:pt x="5" y="271"/>
                    <a:pt x="5" y="269"/>
                    <a:pt x="5" y="267"/>
                  </a:cubicBezTo>
                  <a:lnTo>
                    <a:pt x="1" y="227"/>
                  </a:lnTo>
                  <a:cubicBezTo>
                    <a:pt x="0" y="225"/>
                    <a:pt x="0" y="224"/>
                    <a:pt x="1" y="222"/>
                  </a:cubicBezTo>
                  <a:lnTo>
                    <a:pt x="5" y="182"/>
                  </a:lnTo>
                  <a:cubicBezTo>
                    <a:pt x="5" y="180"/>
                    <a:pt x="5" y="179"/>
                    <a:pt x="6" y="177"/>
                  </a:cubicBezTo>
                  <a:lnTo>
                    <a:pt x="18" y="140"/>
                  </a:lnTo>
                  <a:cubicBezTo>
                    <a:pt x="18" y="138"/>
                    <a:pt x="19" y="137"/>
                    <a:pt x="19" y="135"/>
                  </a:cubicBezTo>
                  <a:lnTo>
                    <a:pt x="38" y="101"/>
                  </a:lnTo>
                  <a:cubicBezTo>
                    <a:pt x="39" y="100"/>
                    <a:pt x="40" y="99"/>
                    <a:pt x="41" y="98"/>
                  </a:cubicBezTo>
                  <a:lnTo>
                    <a:pt x="65" y="68"/>
                  </a:lnTo>
                  <a:cubicBezTo>
                    <a:pt x="66" y="67"/>
                    <a:pt x="67" y="66"/>
                    <a:pt x="68" y="65"/>
                  </a:cubicBezTo>
                  <a:lnTo>
                    <a:pt x="98" y="41"/>
                  </a:lnTo>
                  <a:cubicBezTo>
                    <a:pt x="99" y="40"/>
                    <a:pt x="100" y="39"/>
                    <a:pt x="101" y="38"/>
                  </a:cubicBezTo>
                  <a:lnTo>
                    <a:pt x="135" y="19"/>
                  </a:lnTo>
                  <a:cubicBezTo>
                    <a:pt x="137" y="19"/>
                    <a:pt x="138" y="18"/>
                    <a:pt x="140" y="18"/>
                  </a:cubicBezTo>
                  <a:lnTo>
                    <a:pt x="177" y="6"/>
                  </a:lnTo>
                  <a:cubicBezTo>
                    <a:pt x="179" y="5"/>
                    <a:pt x="180" y="5"/>
                    <a:pt x="182" y="5"/>
                  </a:cubicBezTo>
                  <a:lnTo>
                    <a:pt x="222" y="1"/>
                  </a:lnTo>
                  <a:cubicBezTo>
                    <a:pt x="224" y="0"/>
                    <a:pt x="225" y="0"/>
                    <a:pt x="227" y="1"/>
                  </a:cubicBezTo>
                  <a:lnTo>
                    <a:pt x="267" y="5"/>
                  </a:lnTo>
                  <a:cubicBezTo>
                    <a:pt x="269" y="5"/>
                    <a:pt x="271" y="5"/>
                    <a:pt x="272" y="6"/>
                  </a:cubicBezTo>
                  <a:lnTo>
                    <a:pt x="310" y="18"/>
                  </a:lnTo>
                  <a:cubicBezTo>
                    <a:pt x="311" y="18"/>
                    <a:pt x="313" y="19"/>
                    <a:pt x="314" y="19"/>
                  </a:cubicBezTo>
                  <a:lnTo>
                    <a:pt x="348" y="38"/>
                  </a:lnTo>
                  <a:cubicBezTo>
                    <a:pt x="349" y="39"/>
                    <a:pt x="351" y="40"/>
                    <a:pt x="352" y="41"/>
                  </a:cubicBezTo>
                  <a:lnTo>
                    <a:pt x="381" y="65"/>
                  </a:lnTo>
                  <a:cubicBezTo>
                    <a:pt x="382" y="66"/>
                    <a:pt x="383" y="67"/>
                    <a:pt x="384" y="68"/>
                  </a:cubicBezTo>
                  <a:lnTo>
                    <a:pt x="409" y="98"/>
                  </a:lnTo>
                  <a:cubicBezTo>
                    <a:pt x="410" y="99"/>
                    <a:pt x="411" y="100"/>
                    <a:pt x="412" y="101"/>
                  </a:cubicBezTo>
                  <a:lnTo>
                    <a:pt x="430" y="135"/>
                  </a:lnTo>
                  <a:cubicBezTo>
                    <a:pt x="431" y="137"/>
                    <a:pt x="431" y="138"/>
                    <a:pt x="432" y="140"/>
                  </a:cubicBezTo>
                  <a:lnTo>
                    <a:pt x="443" y="177"/>
                  </a:lnTo>
                  <a:cubicBezTo>
                    <a:pt x="444" y="179"/>
                    <a:pt x="444" y="181"/>
                    <a:pt x="444" y="182"/>
                  </a:cubicBezTo>
                  <a:lnTo>
                    <a:pt x="448" y="222"/>
                  </a:lnTo>
                  <a:close/>
                  <a:moveTo>
                    <a:pt x="397" y="187"/>
                  </a:moveTo>
                  <a:lnTo>
                    <a:pt x="398" y="192"/>
                  </a:lnTo>
                  <a:lnTo>
                    <a:pt x="386" y="154"/>
                  </a:lnTo>
                  <a:lnTo>
                    <a:pt x="388" y="158"/>
                  </a:lnTo>
                  <a:lnTo>
                    <a:pt x="369" y="124"/>
                  </a:lnTo>
                  <a:lnTo>
                    <a:pt x="372" y="128"/>
                  </a:lnTo>
                  <a:lnTo>
                    <a:pt x="348" y="99"/>
                  </a:lnTo>
                  <a:lnTo>
                    <a:pt x="351" y="102"/>
                  </a:lnTo>
                  <a:lnTo>
                    <a:pt x="321" y="77"/>
                  </a:lnTo>
                  <a:lnTo>
                    <a:pt x="325" y="80"/>
                  </a:lnTo>
                  <a:lnTo>
                    <a:pt x="291" y="62"/>
                  </a:lnTo>
                  <a:lnTo>
                    <a:pt x="295" y="63"/>
                  </a:lnTo>
                  <a:lnTo>
                    <a:pt x="258" y="51"/>
                  </a:lnTo>
                  <a:lnTo>
                    <a:pt x="263" y="52"/>
                  </a:lnTo>
                  <a:lnTo>
                    <a:pt x="222" y="48"/>
                  </a:lnTo>
                  <a:lnTo>
                    <a:pt x="227" y="48"/>
                  </a:lnTo>
                  <a:lnTo>
                    <a:pt x="187" y="52"/>
                  </a:lnTo>
                  <a:lnTo>
                    <a:pt x="192" y="51"/>
                  </a:lnTo>
                  <a:lnTo>
                    <a:pt x="154" y="63"/>
                  </a:lnTo>
                  <a:lnTo>
                    <a:pt x="158" y="62"/>
                  </a:lnTo>
                  <a:lnTo>
                    <a:pt x="124" y="80"/>
                  </a:lnTo>
                  <a:lnTo>
                    <a:pt x="128" y="77"/>
                  </a:lnTo>
                  <a:lnTo>
                    <a:pt x="99" y="102"/>
                  </a:lnTo>
                  <a:lnTo>
                    <a:pt x="102" y="99"/>
                  </a:lnTo>
                  <a:lnTo>
                    <a:pt x="77" y="128"/>
                  </a:lnTo>
                  <a:lnTo>
                    <a:pt x="80" y="124"/>
                  </a:lnTo>
                  <a:lnTo>
                    <a:pt x="62" y="158"/>
                  </a:lnTo>
                  <a:lnTo>
                    <a:pt x="63" y="154"/>
                  </a:lnTo>
                  <a:lnTo>
                    <a:pt x="51" y="192"/>
                  </a:lnTo>
                  <a:lnTo>
                    <a:pt x="52" y="187"/>
                  </a:lnTo>
                  <a:lnTo>
                    <a:pt x="48" y="227"/>
                  </a:lnTo>
                  <a:lnTo>
                    <a:pt x="48" y="222"/>
                  </a:lnTo>
                  <a:lnTo>
                    <a:pt x="52" y="263"/>
                  </a:lnTo>
                  <a:lnTo>
                    <a:pt x="51" y="258"/>
                  </a:lnTo>
                  <a:lnTo>
                    <a:pt x="63" y="295"/>
                  </a:lnTo>
                  <a:lnTo>
                    <a:pt x="62" y="291"/>
                  </a:lnTo>
                  <a:lnTo>
                    <a:pt x="80" y="325"/>
                  </a:lnTo>
                  <a:lnTo>
                    <a:pt x="77" y="321"/>
                  </a:lnTo>
                  <a:lnTo>
                    <a:pt x="102" y="351"/>
                  </a:lnTo>
                  <a:lnTo>
                    <a:pt x="99" y="348"/>
                  </a:lnTo>
                  <a:lnTo>
                    <a:pt x="128" y="372"/>
                  </a:lnTo>
                  <a:lnTo>
                    <a:pt x="124" y="369"/>
                  </a:lnTo>
                  <a:lnTo>
                    <a:pt x="158" y="388"/>
                  </a:lnTo>
                  <a:lnTo>
                    <a:pt x="154" y="386"/>
                  </a:lnTo>
                  <a:lnTo>
                    <a:pt x="192" y="398"/>
                  </a:lnTo>
                  <a:lnTo>
                    <a:pt x="187" y="397"/>
                  </a:lnTo>
                  <a:lnTo>
                    <a:pt x="227" y="401"/>
                  </a:lnTo>
                  <a:lnTo>
                    <a:pt x="222" y="401"/>
                  </a:lnTo>
                  <a:lnTo>
                    <a:pt x="263" y="397"/>
                  </a:lnTo>
                  <a:lnTo>
                    <a:pt x="258" y="398"/>
                  </a:lnTo>
                  <a:lnTo>
                    <a:pt x="295" y="386"/>
                  </a:lnTo>
                  <a:lnTo>
                    <a:pt x="291" y="388"/>
                  </a:lnTo>
                  <a:lnTo>
                    <a:pt x="325" y="369"/>
                  </a:lnTo>
                  <a:lnTo>
                    <a:pt x="321" y="372"/>
                  </a:lnTo>
                  <a:lnTo>
                    <a:pt x="351" y="348"/>
                  </a:lnTo>
                  <a:lnTo>
                    <a:pt x="348" y="351"/>
                  </a:lnTo>
                  <a:lnTo>
                    <a:pt x="372" y="321"/>
                  </a:lnTo>
                  <a:lnTo>
                    <a:pt x="369" y="325"/>
                  </a:lnTo>
                  <a:lnTo>
                    <a:pt x="388" y="291"/>
                  </a:lnTo>
                  <a:lnTo>
                    <a:pt x="386" y="295"/>
                  </a:lnTo>
                  <a:lnTo>
                    <a:pt x="398" y="258"/>
                  </a:lnTo>
                  <a:lnTo>
                    <a:pt x="397" y="263"/>
                  </a:lnTo>
                  <a:lnTo>
                    <a:pt x="401" y="222"/>
                  </a:lnTo>
                  <a:lnTo>
                    <a:pt x="401" y="227"/>
                  </a:lnTo>
                  <a:lnTo>
                    <a:pt x="397" y="187"/>
                  </a:ln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9" name="Rectangle 96"/>
            <p:cNvSpPr>
              <a:spLocks noChangeArrowheads="1"/>
            </p:cNvSpPr>
            <p:nvPr/>
          </p:nvSpPr>
          <p:spPr bwMode="auto">
            <a:xfrm>
              <a:off x="3783569" y="1520204"/>
              <a:ext cx="2003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Ctrl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90" name="Freeform 97"/>
            <p:cNvSpPr>
              <a:spLocks/>
            </p:cNvSpPr>
            <p:nvPr/>
          </p:nvSpPr>
          <p:spPr bwMode="auto">
            <a:xfrm>
              <a:off x="3496779" y="1820241"/>
              <a:ext cx="271462" cy="26988"/>
            </a:xfrm>
            <a:custGeom>
              <a:avLst/>
              <a:gdLst>
                <a:gd name="T0" fmla="*/ 72 w 1424"/>
                <a:gd name="T1" fmla="*/ 0 h 144"/>
                <a:gd name="T2" fmla="*/ 1352 w 1424"/>
                <a:gd name="T3" fmla="*/ 0 h 144"/>
                <a:gd name="T4" fmla="*/ 1424 w 1424"/>
                <a:gd name="T5" fmla="*/ 72 h 144"/>
                <a:gd name="T6" fmla="*/ 1352 w 1424"/>
                <a:gd name="T7" fmla="*/ 144 h 144"/>
                <a:gd name="T8" fmla="*/ 72 w 1424"/>
                <a:gd name="T9" fmla="*/ 144 h 144"/>
                <a:gd name="T10" fmla="*/ 0 w 1424"/>
                <a:gd name="T11" fmla="*/ 72 h 144"/>
                <a:gd name="T12" fmla="*/ 72 w 1424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4" h="144">
                  <a:moveTo>
                    <a:pt x="72" y="0"/>
                  </a:moveTo>
                  <a:lnTo>
                    <a:pt x="1352" y="0"/>
                  </a:lnTo>
                  <a:cubicBezTo>
                    <a:pt x="1392" y="0"/>
                    <a:pt x="1424" y="33"/>
                    <a:pt x="1424" y="72"/>
                  </a:cubicBezTo>
                  <a:cubicBezTo>
                    <a:pt x="1424" y="112"/>
                    <a:pt x="1392" y="144"/>
                    <a:pt x="1352" y="144"/>
                  </a:cubicBezTo>
                  <a:lnTo>
                    <a:pt x="72" y="144"/>
                  </a:lnTo>
                  <a:cubicBezTo>
                    <a:pt x="33" y="144"/>
                    <a:pt x="0" y="112"/>
                    <a:pt x="0" y="72"/>
                  </a:cubicBezTo>
                  <a:cubicBezTo>
                    <a:pt x="0" y="33"/>
                    <a:pt x="33" y="0"/>
                    <a:pt x="72" y="0"/>
                  </a:cubicBez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1" name="Oval 98"/>
            <p:cNvSpPr>
              <a:spLocks noChangeArrowheads="1"/>
            </p:cNvSpPr>
            <p:nvPr/>
          </p:nvSpPr>
          <p:spPr bwMode="auto">
            <a:xfrm>
              <a:off x="3595204" y="1796429"/>
              <a:ext cx="76200" cy="762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2" name="Freeform 99"/>
            <p:cNvSpPr>
              <a:spLocks noEditPoints="1"/>
            </p:cNvSpPr>
            <p:nvPr/>
          </p:nvSpPr>
          <p:spPr bwMode="auto">
            <a:xfrm>
              <a:off x="3590442" y="1791666"/>
              <a:ext cx="85725" cy="84138"/>
            </a:xfrm>
            <a:custGeom>
              <a:avLst/>
              <a:gdLst>
                <a:gd name="T0" fmla="*/ 444 w 449"/>
                <a:gd name="T1" fmla="*/ 267 h 449"/>
                <a:gd name="T2" fmla="*/ 430 w 449"/>
                <a:gd name="T3" fmla="*/ 314 h 449"/>
                <a:gd name="T4" fmla="*/ 384 w 449"/>
                <a:gd name="T5" fmla="*/ 381 h 449"/>
                <a:gd name="T6" fmla="*/ 348 w 449"/>
                <a:gd name="T7" fmla="*/ 412 h 449"/>
                <a:gd name="T8" fmla="*/ 272 w 449"/>
                <a:gd name="T9" fmla="*/ 443 h 449"/>
                <a:gd name="T10" fmla="*/ 222 w 449"/>
                <a:gd name="T11" fmla="*/ 448 h 449"/>
                <a:gd name="T12" fmla="*/ 140 w 449"/>
                <a:gd name="T13" fmla="*/ 432 h 449"/>
                <a:gd name="T14" fmla="*/ 98 w 449"/>
                <a:gd name="T15" fmla="*/ 409 h 449"/>
                <a:gd name="T16" fmla="*/ 41 w 449"/>
                <a:gd name="T17" fmla="*/ 352 h 449"/>
                <a:gd name="T18" fmla="*/ 18 w 449"/>
                <a:gd name="T19" fmla="*/ 310 h 449"/>
                <a:gd name="T20" fmla="*/ 1 w 449"/>
                <a:gd name="T21" fmla="*/ 227 h 449"/>
                <a:gd name="T22" fmla="*/ 6 w 449"/>
                <a:gd name="T23" fmla="*/ 177 h 449"/>
                <a:gd name="T24" fmla="*/ 38 w 449"/>
                <a:gd name="T25" fmla="*/ 101 h 449"/>
                <a:gd name="T26" fmla="*/ 68 w 449"/>
                <a:gd name="T27" fmla="*/ 65 h 449"/>
                <a:gd name="T28" fmla="*/ 135 w 449"/>
                <a:gd name="T29" fmla="*/ 19 h 449"/>
                <a:gd name="T30" fmla="*/ 182 w 449"/>
                <a:gd name="T31" fmla="*/ 5 h 449"/>
                <a:gd name="T32" fmla="*/ 267 w 449"/>
                <a:gd name="T33" fmla="*/ 5 h 449"/>
                <a:gd name="T34" fmla="*/ 314 w 449"/>
                <a:gd name="T35" fmla="*/ 19 h 449"/>
                <a:gd name="T36" fmla="*/ 381 w 449"/>
                <a:gd name="T37" fmla="*/ 65 h 449"/>
                <a:gd name="T38" fmla="*/ 412 w 449"/>
                <a:gd name="T39" fmla="*/ 101 h 449"/>
                <a:gd name="T40" fmla="*/ 443 w 449"/>
                <a:gd name="T41" fmla="*/ 177 h 449"/>
                <a:gd name="T42" fmla="*/ 397 w 449"/>
                <a:gd name="T43" fmla="*/ 187 h 449"/>
                <a:gd name="T44" fmla="*/ 388 w 449"/>
                <a:gd name="T45" fmla="*/ 158 h 449"/>
                <a:gd name="T46" fmla="*/ 348 w 449"/>
                <a:gd name="T47" fmla="*/ 99 h 449"/>
                <a:gd name="T48" fmla="*/ 325 w 449"/>
                <a:gd name="T49" fmla="*/ 80 h 449"/>
                <a:gd name="T50" fmla="*/ 258 w 449"/>
                <a:gd name="T51" fmla="*/ 51 h 449"/>
                <a:gd name="T52" fmla="*/ 227 w 449"/>
                <a:gd name="T53" fmla="*/ 48 h 449"/>
                <a:gd name="T54" fmla="*/ 154 w 449"/>
                <a:gd name="T55" fmla="*/ 63 h 449"/>
                <a:gd name="T56" fmla="*/ 128 w 449"/>
                <a:gd name="T57" fmla="*/ 77 h 449"/>
                <a:gd name="T58" fmla="*/ 77 w 449"/>
                <a:gd name="T59" fmla="*/ 128 h 449"/>
                <a:gd name="T60" fmla="*/ 63 w 449"/>
                <a:gd name="T61" fmla="*/ 154 h 449"/>
                <a:gd name="T62" fmla="*/ 48 w 449"/>
                <a:gd name="T63" fmla="*/ 227 h 449"/>
                <a:gd name="T64" fmla="*/ 51 w 449"/>
                <a:gd name="T65" fmla="*/ 258 h 449"/>
                <a:gd name="T66" fmla="*/ 80 w 449"/>
                <a:gd name="T67" fmla="*/ 325 h 449"/>
                <a:gd name="T68" fmla="*/ 99 w 449"/>
                <a:gd name="T69" fmla="*/ 348 h 449"/>
                <a:gd name="T70" fmla="*/ 158 w 449"/>
                <a:gd name="T71" fmla="*/ 388 h 449"/>
                <a:gd name="T72" fmla="*/ 187 w 449"/>
                <a:gd name="T73" fmla="*/ 397 h 449"/>
                <a:gd name="T74" fmla="*/ 263 w 449"/>
                <a:gd name="T75" fmla="*/ 397 h 449"/>
                <a:gd name="T76" fmla="*/ 291 w 449"/>
                <a:gd name="T77" fmla="*/ 388 h 449"/>
                <a:gd name="T78" fmla="*/ 351 w 449"/>
                <a:gd name="T79" fmla="*/ 348 h 449"/>
                <a:gd name="T80" fmla="*/ 369 w 449"/>
                <a:gd name="T81" fmla="*/ 325 h 449"/>
                <a:gd name="T82" fmla="*/ 398 w 449"/>
                <a:gd name="T83" fmla="*/ 258 h 449"/>
                <a:gd name="T84" fmla="*/ 401 w 449"/>
                <a:gd name="T85" fmla="*/ 227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9" h="449">
                  <a:moveTo>
                    <a:pt x="448" y="222"/>
                  </a:moveTo>
                  <a:cubicBezTo>
                    <a:pt x="449" y="224"/>
                    <a:pt x="449" y="225"/>
                    <a:pt x="448" y="227"/>
                  </a:cubicBezTo>
                  <a:lnTo>
                    <a:pt x="444" y="267"/>
                  </a:lnTo>
                  <a:cubicBezTo>
                    <a:pt x="444" y="269"/>
                    <a:pt x="444" y="270"/>
                    <a:pt x="443" y="272"/>
                  </a:cubicBezTo>
                  <a:lnTo>
                    <a:pt x="432" y="310"/>
                  </a:lnTo>
                  <a:cubicBezTo>
                    <a:pt x="431" y="311"/>
                    <a:pt x="431" y="313"/>
                    <a:pt x="430" y="314"/>
                  </a:cubicBezTo>
                  <a:lnTo>
                    <a:pt x="412" y="348"/>
                  </a:lnTo>
                  <a:cubicBezTo>
                    <a:pt x="411" y="349"/>
                    <a:pt x="410" y="351"/>
                    <a:pt x="409" y="352"/>
                  </a:cubicBezTo>
                  <a:lnTo>
                    <a:pt x="384" y="381"/>
                  </a:lnTo>
                  <a:cubicBezTo>
                    <a:pt x="383" y="382"/>
                    <a:pt x="382" y="383"/>
                    <a:pt x="381" y="384"/>
                  </a:cubicBezTo>
                  <a:lnTo>
                    <a:pt x="352" y="409"/>
                  </a:lnTo>
                  <a:cubicBezTo>
                    <a:pt x="351" y="410"/>
                    <a:pt x="349" y="411"/>
                    <a:pt x="348" y="412"/>
                  </a:cubicBezTo>
                  <a:lnTo>
                    <a:pt x="314" y="430"/>
                  </a:lnTo>
                  <a:cubicBezTo>
                    <a:pt x="313" y="431"/>
                    <a:pt x="311" y="431"/>
                    <a:pt x="310" y="432"/>
                  </a:cubicBezTo>
                  <a:lnTo>
                    <a:pt x="272" y="443"/>
                  </a:lnTo>
                  <a:cubicBezTo>
                    <a:pt x="270" y="444"/>
                    <a:pt x="269" y="444"/>
                    <a:pt x="267" y="444"/>
                  </a:cubicBezTo>
                  <a:lnTo>
                    <a:pt x="227" y="448"/>
                  </a:lnTo>
                  <a:cubicBezTo>
                    <a:pt x="225" y="449"/>
                    <a:pt x="224" y="449"/>
                    <a:pt x="222" y="448"/>
                  </a:cubicBezTo>
                  <a:lnTo>
                    <a:pt x="182" y="444"/>
                  </a:lnTo>
                  <a:cubicBezTo>
                    <a:pt x="181" y="444"/>
                    <a:pt x="179" y="444"/>
                    <a:pt x="177" y="443"/>
                  </a:cubicBezTo>
                  <a:lnTo>
                    <a:pt x="140" y="432"/>
                  </a:lnTo>
                  <a:cubicBezTo>
                    <a:pt x="138" y="431"/>
                    <a:pt x="137" y="431"/>
                    <a:pt x="135" y="430"/>
                  </a:cubicBezTo>
                  <a:lnTo>
                    <a:pt x="101" y="412"/>
                  </a:lnTo>
                  <a:cubicBezTo>
                    <a:pt x="100" y="411"/>
                    <a:pt x="99" y="410"/>
                    <a:pt x="98" y="409"/>
                  </a:cubicBezTo>
                  <a:lnTo>
                    <a:pt x="68" y="384"/>
                  </a:lnTo>
                  <a:cubicBezTo>
                    <a:pt x="67" y="383"/>
                    <a:pt x="66" y="382"/>
                    <a:pt x="65" y="381"/>
                  </a:cubicBezTo>
                  <a:lnTo>
                    <a:pt x="41" y="352"/>
                  </a:lnTo>
                  <a:cubicBezTo>
                    <a:pt x="40" y="351"/>
                    <a:pt x="39" y="349"/>
                    <a:pt x="38" y="348"/>
                  </a:cubicBezTo>
                  <a:lnTo>
                    <a:pt x="19" y="314"/>
                  </a:lnTo>
                  <a:cubicBezTo>
                    <a:pt x="19" y="313"/>
                    <a:pt x="18" y="311"/>
                    <a:pt x="18" y="310"/>
                  </a:cubicBezTo>
                  <a:lnTo>
                    <a:pt x="6" y="272"/>
                  </a:lnTo>
                  <a:cubicBezTo>
                    <a:pt x="5" y="271"/>
                    <a:pt x="5" y="269"/>
                    <a:pt x="5" y="267"/>
                  </a:cubicBezTo>
                  <a:lnTo>
                    <a:pt x="1" y="227"/>
                  </a:lnTo>
                  <a:cubicBezTo>
                    <a:pt x="0" y="225"/>
                    <a:pt x="0" y="224"/>
                    <a:pt x="1" y="222"/>
                  </a:cubicBezTo>
                  <a:lnTo>
                    <a:pt x="5" y="182"/>
                  </a:lnTo>
                  <a:cubicBezTo>
                    <a:pt x="5" y="180"/>
                    <a:pt x="5" y="179"/>
                    <a:pt x="6" y="177"/>
                  </a:cubicBezTo>
                  <a:lnTo>
                    <a:pt x="18" y="140"/>
                  </a:lnTo>
                  <a:cubicBezTo>
                    <a:pt x="18" y="138"/>
                    <a:pt x="19" y="137"/>
                    <a:pt x="19" y="135"/>
                  </a:cubicBezTo>
                  <a:lnTo>
                    <a:pt x="38" y="101"/>
                  </a:lnTo>
                  <a:cubicBezTo>
                    <a:pt x="39" y="100"/>
                    <a:pt x="40" y="99"/>
                    <a:pt x="41" y="98"/>
                  </a:cubicBezTo>
                  <a:lnTo>
                    <a:pt x="65" y="68"/>
                  </a:lnTo>
                  <a:cubicBezTo>
                    <a:pt x="66" y="67"/>
                    <a:pt x="67" y="66"/>
                    <a:pt x="68" y="65"/>
                  </a:cubicBezTo>
                  <a:lnTo>
                    <a:pt x="98" y="41"/>
                  </a:lnTo>
                  <a:cubicBezTo>
                    <a:pt x="99" y="40"/>
                    <a:pt x="100" y="39"/>
                    <a:pt x="101" y="38"/>
                  </a:cubicBezTo>
                  <a:lnTo>
                    <a:pt x="135" y="19"/>
                  </a:lnTo>
                  <a:cubicBezTo>
                    <a:pt x="137" y="19"/>
                    <a:pt x="138" y="18"/>
                    <a:pt x="140" y="18"/>
                  </a:cubicBezTo>
                  <a:lnTo>
                    <a:pt x="177" y="6"/>
                  </a:lnTo>
                  <a:cubicBezTo>
                    <a:pt x="179" y="5"/>
                    <a:pt x="180" y="5"/>
                    <a:pt x="182" y="5"/>
                  </a:cubicBezTo>
                  <a:lnTo>
                    <a:pt x="222" y="1"/>
                  </a:lnTo>
                  <a:cubicBezTo>
                    <a:pt x="224" y="0"/>
                    <a:pt x="225" y="0"/>
                    <a:pt x="227" y="1"/>
                  </a:cubicBezTo>
                  <a:lnTo>
                    <a:pt x="267" y="5"/>
                  </a:lnTo>
                  <a:cubicBezTo>
                    <a:pt x="269" y="5"/>
                    <a:pt x="271" y="5"/>
                    <a:pt x="272" y="6"/>
                  </a:cubicBezTo>
                  <a:lnTo>
                    <a:pt x="310" y="18"/>
                  </a:lnTo>
                  <a:cubicBezTo>
                    <a:pt x="311" y="18"/>
                    <a:pt x="313" y="19"/>
                    <a:pt x="314" y="19"/>
                  </a:cubicBezTo>
                  <a:lnTo>
                    <a:pt x="348" y="38"/>
                  </a:lnTo>
                  <a:cubicBezTo>
                    <a:pt x="349" y="39"/>
                    <a:pt x="351" y="40"/>
                    <a:pt x="352" y="41"/>
                  </a:cubicBezTo>
                  <a:lnTo>
                    <a:pt x="381" y="65"/>
                  </a:lnTo>
                  <a:cubicBezTo>
                    <a:pt x="382" y="66"/>
                    <a:pt x="383" y="67"/>
                    <a:pt x="384" y="68"/>
                  </a:cubicBezTo>
                  <a:lnTo>
                    <a:pt x="409" y="98"/>
                  </a:lnTo>
                  <a:cubicBezTo>
                    <a:pt x="410" y="99"/>
                    <a:pt x="411" y="100"/>
                    <a:pt x="412" y="101"/>
                  </a:cubicBezTo>
                  <a:lnTo>
                    <a:pt x="430" y="135"/>
                  </a:lnTo>
                  <a:cubicBezTo>
                    <a:pt x="431" y="137"/>
                    <a:pt x="431" y="138"/>
                    <a:pt x="432" y="140"/>
                  </a:cubicBezTo>
                  <a:lnTo>
                    <a:pt x="443" y="177"/>
                  </a:lnTo>
                  <a:cubicBezTo>
                    <a:pt x="444" y="179"/>
                    <a:pt x="444" y="181"/>
                    <a:pt x="444" y="182"/>
                  </a:cubicBezTo>
                  <a:lnTo>
                    <a:pt x="448" y="222"/>
                  </a:lnTo>
                  <a:close/>
                  <a:moveTo>
                    <a:pt x="397" y="187"/>
                  </a:moveTo>
                  <a:lnTo>
                    <a:pt x="398" y="192"/>
                  </a:lnTo>
                  <a:lnTo>
                    <a:pt x="386" y="154"/>
                  </a:lnTo>
                  <a:lnTo>
                    <a:pt x="388" y="158"/>
                  </a:lnTo>
                  <a:lnTo>
                    <a:pt x="369" y="124"/>
                  </a:lnTo>
                  <a:lnTo>
                    <a:pt x="372" y="128"/>
                  </a:lnTo>
                  <a:lnTo>
                    <a:pt x="348" y="99"/>
                  </a:lnTo>
                  <a:lnTo>
                    <a:pt x="351" y="102"/>
                  </a:lnTo>
                  <a:lnTo>
                    <a:pt x="321" y="77"/>
                  </a:lnTo>
                  <a:lnTo>
                    <a:pt x="325" y="80"/>
                  </a:lnTo>
                  <a:lnTo>
                    <a:pt x="291" y="62"/>
                  </a:lnTo>
                  <a:lnTo>
                    <a:pt x="295" y="63"/>
                  </a:lnTo>
                  <a:lnTo>
                    <a:pt x="258" y="51"/>
                  </a:lnTo>
                  <a:lnTo>
                    <a:pt x="263" y="52"/>
                  </a:lnTo>
                  <a:lnTo>
                    <a:pt x="222" y="48"/>
                  </a:lnTo>
                  <a:lnTo>
                    <a:pt x="227" y="48"/>
                  </a:lnTo>
                  <a:lnTo>
                    <a:pt x="187" y="52"/>
                  </a:lnTo>
                  <a:lnTo>
                    <a:pt x="192" y="51"/>
                  </a:lnTo>
                  <a:lnTo>
                    <a:pt x="154" y="63"/>
                  </a:lnTo>
                  <a:lnTo>
                    <a:pt x="158" y="62"/>
                  </a:lnTo>
                  <a:lnTo>
                    <a:pt x="124" y="80"/>
                  </a:lnTo>
                  <a:lnTo>
                    <a:pt x="128" y="77"/>
                  </a:lnTo>
                  <a:lnTo>
                    <a:pt x="99" y="102"/>
                  </a:lnTo>
                  <a:lnTo>
                    <a:pt x="102" y="99"/>
                  </a:lnTo>
                  <a:lnTo>
                    <a:pt x="77" y="128"/>
                  </a:lnTo>
                  <a:lnTo>
                    <a:pt x="80" y="124"/>
                  </a:lnTo>
                  <a:lnTo>
                    <a:pt x="62" y="158"/>
                  </a:lnTo>
                  <a:lnTo>
                    <a:pt x="63" y="154"/>
                  </a:lnTo>
                  <a:lnTo>
                    <a:pt x="51" y="192"/>
                  </a:lnTo>
                  <a:lnTo>
                    <a:pt x="52" y="187"/>
                  </a:lnTo>
                  <a:lnTo>
                    <a:pt x="48" y="227"/>
                  </a:lnTo>
                  <a:lnTo>
                    <a:pt x="48" y="222"/>
                  </a:lnTo>
                  <a:lnTo>
                    <a:pt x="52" y="263"/>
                  </a:lnTo>
                  <a:lnTo>
                    <a:pt x="51" y="258"/>
                  </a:lnTo>
                  <a:lnTo>
                    <a:pt x="63" y="295"/>
                  </a:lnTo>
                  <a:lnTo>
                    <a:pt x="62" y="291"/>
                  </a:lnTo>
                  <a:lnTo>
                    <a:pt x="80" y="325"/>
                  </a:lnTo>
                  <a:lnTo>
                    <a:pt x="77" y="321"/>
                  </a:lnTo>
                  <a:lnTo>
                    <a:pt x="102" y="351"/>
                  </a:lnTo>
                  <a:lnTo>
                    <a:pt x="99" y="348"/>
                  </a:lnTo>
                  <a:lnTo>
                    <a:pt x="128" y="372"/>
                  </a:lnTo>
                  <a:lnTo>
                    <a:pt x="124" y="369"/>
                  </a:lnTo>
                  <a:lnTo>
                    <a:pt x="158" y="388"/>
                  </a:lnTo>
                  <a:lnTo>
                    <a:pt x="154" y="386"/>
                  </a:lnTo>
                  <a:lnTo>
                    <a:pt x="192" y="398"/>
                  </a:lnTo>
                  <a:lnTo>
                    <a:pt x="187" y="397"/>
                  </a:lnTo>
                  <a:lnTo>
                    <a:pt x="227" y="401"/>
                  </a:lnTo>
                  <a:lnTo>
                    <a:pt x="222" y="401"/>
                  </a:lnTo>
                  <a:lnTo>
                    <a:pt x="263" y="397"/>
                  </a:lnTo>
                  <a:lnTo>
                    <a:pt x="258" y="398"/>
                  </a:lnTo>
                  <a:lnTo>
                    <a:pt x="295" y="386"/>
                  </a:lnTo>
                  <a:lnTo>
                    <a:pt x="291" y="388"/>
                  </a:lnTo>
                  <a:lnTo>
                    <a:pt x="325" y="369"/>
                  </a:lnTo>
                  <a:lnTo>
                    <a:pt x="321" y="372"/>
                  </a:lnTo>
                  <a:lnTo>
                    <a:pt x="351" y="348"/>
                  </a:lnTo>
                  <a:lnTo>
                    <a:pt x="348" y="351"/>
                  </a:lnTo>
                  <a:lnTo>
                    <a:pt x="372" y="321"/>
                  </a:lnTo>
                  <a:lnTo>
                    <a:pt x="369" y="325"/>
                  </a:lnTo>
                  <a:lnTo>
                    <a:pt x="388" y="291"/>
                  </a:lnTo>
                  <a:lnTo>
                    <a:pt x="386" y="295"/>
                  </a:lnTo>
                  <a:lnTo>
                    <a:pt x="398" y="258"/>
                  </a:lnTo>
                  <a:lnTo>
                    <a:pt x="397" y="263"/>
                  </a:lnTo>
                  <a:lnTo>
                    <a:pt x="401" y="222"/>
                  </a:lnTo>
                  <a:lnTo>
                    <a:pt x="401" y="227"/>
                  </a:lnTo>
                  <a:lnTo>
                    <a:pt x="397" y="187"/>
                  </a:ln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3" name="Rectangle 100"/>
            <p:cNvSpPr>
              <a:spLocks noChangeArrowheads="1"/>
            </p:cNvSpPr>
            <p:nvPr/>
          </p:nvSpPr>
          <p:spPr bwMode="auto">
            <a:xfrm>
              <a:off x="3783569" y="1750391"/>
              <a:ext cx="50815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pitchFamily="34" charset="0"/>
                </a:rPr>
                <a:t>a</a:t>
              </a:r>
              <a:r>
                <a:rPr kumimoji="0" lang="en-US" altLang="en-US" sz="1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DC</a:t>
              </a: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-HIL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94" name="Freeform 101"/>
            <p:cNvSpPr>
              <a:spLocks/>
            </p:cNvSpPr>
            <p:nvPr/>
          </p:nvSpPr>
          <p:spPr bwMode="auto">
            <a:xfrm>
              <a:off x="3496779" y="2050429"/>
              <a:ext cx="271462" cy="26988"/>
            </a:xfrm>
            <a:custGeom>
              <a:avLst/>
              <a:gdLst>
                <a:gd name="T0" fmla="*/ 72 w 1424"/>
                <a:gd name="T1" fmla="*/ 0 h 144"/>
                <a:gd name="T2" fmla="*/ 1352 w 1424"/>
                <a:gd name="T3" fmla="*/ 0 h 144"/>
                <a:gd name="T4" fmla="*/ 1424 w 1424"/>
                <a:gd name="T5" fmla="*/ 72 h 144"/>
                <a:gd name="T6" fmla="*/ 1352 w 1424"/>
                <a:gd name="T7" fmla="*/ 144 h 144"/>
                <a:gd name="T8" fmla="*/ 72 w 1424"/>
                <a:gd name="T9" fmla="*/ 144 h 144"/>
                <a:gd name="T10" fmla="*/ 0 w 1424"/>
                <a:gd name="T11" fmla="*/ 72 h 144"/>
                <a:gd name="T12" fmla="*/ 72 w 1424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4" h="144">
                  <a:moveTo>
                    <a:pt x="72" y="0"/>
                  </a:moveTo>
                  <a:lnTo>
                    <a:pt x="1352" y="0"/>
                  </a:lnTo>
                  <a:cubicBezTo>
                    <a:pt x="1392" y="0"/>
                    <a:pt x="1424" y="33"/>
                    <a:pt x="1424" y="72"/>
                  </a:cubicBezTo>
                  <a:cubicBezTo>
                    <a:pt x="1424" y="112"/>
                    <a:pt x="1392" y="144"/>
                    <a:pt x="1352" y="144"/>
                  </a:cubicBezTo>
                  <a:lnTo>
                    <a:pt x="72" y="144"/>
                  </a:lnTo>
                  <a:cubicBezTo>
                    <a:pt x="33" y="144"/>
                    <a:pt x="0" y="112"/>
                    <a:pt x="0" y="72"/>
                  </a:cubicBezTo>
                  <a:cubicBezTo>
                    <a:pt x="0" y="33"/>
                    <a:pt x="33" y="0"/>
                    <a:pt x="72" y="0"/>
                  </a:cubicBezTo>
                  <a:close/>
                </a:path>
              </a:pathLst>
            </a:custGeom>
            <a:solidFill>
              <a:srgbClr val="98B954"/>
            </a:solidFill>
            <a:ln w="1588" cap="flat">
              <a:solidFill>
                <a:srgbClr val="98B954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5" name="Oval 102"/>
            <p:cNvSpPr>
              <a:spLocks noChangeArrowheads="1"/>
            </p:cNvSpPr>
            <p:nvPr/>
          </p:nvSpPr>
          <p:spPr bwMode="auto">
            <a:xfrm>
              <a:off x="3595204" y="2025029"/>
              <a:ext cx="76200" cy="76200"/>
            </a:xfrm>
            <a:prstGeom prst="ellipse">
              <a:avLst/>
            </a:prstGeom>
            <a:solidFill>
              <a:srgbClr val="9BBB5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6" name="Freeform 103"/>
            <p:cNvSpPr>
              <a:spLocks noEditPoints="1"/>
            </p:cNvSpPr>
            <p:nvPr/>
          </p:nvSpPr>
          <p:spPr bwMode="auto">
            <a:xfrm>
              <a:off x="3590442" y="2021854"/>
              <a:ext cx="85725" cy="84138"/>
            </a:xfrm>
            <a:custGeom>
              <a:avLst/>
              <a:gdLst>
                <a:gd name="T0" fmla="*/ 444 w 449"/>
                <a:gd name="T1" fmla="*/ 267 h 449"/>
                <a:gd name="T2" fmla="*/ 430 w 449"/>
                <a:gd name="T3" fmla="*/ 314 h 449"/>
                <a:gd name="T4" fmla="*/ 384 w 449"/>
                <a:gd name="T5" fmla="*/ 381 h 449"/>
                <a:gd name="T6" fmla="*/ 348 w 449"/>
                <a:gd name="T7" fmla="*/ 412 h 449"/>
                <a:gd name="T8" fmla="*/ 272 w 449"/>
                <a:gd name="T9" fmla="*/ 443 h 449"/>
                <a:gd name="T10" fmla="*/ 222 w 449"/>
                <a:gd name="T11" fmla="*/ 448 h 449"/>
                <a:gd name="T12" fmla="*/ 140 w 449"/>
                <a:gd name="T13" fmla="*/ 432 h 449"/>
                <a:gd name="T14" fmla="*/ 98 w 449"/>
                <a:gd name="T15" fmla="*/ 409 h 449"/>
                <a:gd name="T16" fmla="*/ 41 w 449"/>
                <a:gd name="T17" fmla="*/ 352 h 449"/>
                <a:gd name="T18" fmla="*/ 18 w 449"/>
                <a:gd name="T19" fmla="*/ 310 h 449"/>
                <a:gd name="T20" fmla="*/ 1 w 449"/>
                <a:gd name="T21" fmla="*/ 227 h 449"/>
                <a:gd name="T22" fmla="*/ 6 w 449"/>
                <a:gd name="T23" fmla="*/ 177 h 449"/>
                <a:gd name="T24" fmla="*/ 38 w 449"/>
                <a:gd name="T25" fmla="*/ 101 h 449"/>
                <a:gd name="T26" fmla="*/ 68 w 449"/>
                <a:gd name="T27" fmla="*/ 65 h 449"/>
                <a:gd name="T28" fmla="*/ 135 w 449"/>
                <a:gd name="T29" fmla="*/ 19 h 449"/>
                <a:gd name="T30" fmla="*/ 182 w 449"/>
                <a:gd name="T31" fmla="*/ 5 h 449"/>
                <a:gd name="T32" fmla="*/ 267 w 449"/>
                <a:gd name="T33" fmla="*/ 5 h 449"/>
                <a:gd name="T34" fmla="*/ 314 w 449"/>
                <a:gd name="T35" fmla="*/ 19 h 449"/>
                <a:gd name="T36" fmla="*/ 381 w 449"/>
                <a:gd name="T37" fmla="*/ 65 h 449"/>
                <a:gd name="T38" fmla="*/ 412 w 449"/>
                <a:gd name="T39" fmla="*/ 101 h 449"/>
                <a:gd name="T40" fmla="*/ 443 w 449"/>
                <a:gd name="T41" fmla="*/ 177 h 449"/>
                <a:gd name="T42" fmla="*/ 397 w 449"/>
                <a:gd name="T43" fmla="*/ 187 h 449"/>
                <a:gd name="T44" fmla="*/ 388 w 449"/>
                <a:gd name="T45" fmla="*/ 158 h 449"/>
                <a:gd name="T46" fmla="*/ 348 w 449"/>
                <a:gd name="T47" fmla="*/ 99 h 449"/>
                <a:gd name="T48" fmla="*/ 325 w 449"/>
                <a:gd name="T49" fmla="*/ 80 h 449"/>
                <a:gd name="T50" fmla="*/ 258 w 449"/>
                <a:gd name="T51" fmla="*/ 51 h 449"/>
                <a:gd name="T52" fmla="*/ 227 w 449"/>
                <a:gd name="T53" fmla="*/ 48 h 449"/>
                <a:gd name="T54" fmla="*/ 154 w 449"/>
                <a:gd name="T55" fmla="*/ 63 h 449"/>
                <a:gd name="T56" fmla="*/ 128 w 449"/>
                <a:gd name="T57" fmla="*/ 77 h 449"/>
                <a:gd name="T58" fmla="*/ 77 w 449"/>
                <a:gd name="T59" fmla="*/ 128 h 449"/>
                <a:gd name="T60" fmla="*/ 63 w 449"/>
                <a:gd name="T61" fmla="*/ 154 h 449"/>
                <a:gd name="T62" fmla="*/ 48 w 449"/>
                <a:gd name="T63" fmla="*/ 227 h 449"/>
                <a:gd name="T64" fmla="*/ 51 w 449"/>
                <a:gd name="T65" fmla="*/ 258 h 449"/>
                <a:gd name="T66" fmla="*/ 80 w 449"/>
                <a:gd name="T67" fmla="*/ 325 h 449"/>
                <a:gd name="T68" fmla="*/ 99 w 449"/>
                <a:gd name="T69" fmla="*/ 348 h 449"/>
                <a:gd name="T70" fmla="*/ 158 w 449"/>
                <a:gd name="T71" fmla="*/ 388 h 449"/>
                <a:gd name="T72" fmla="*/ 187 w 449"/>
                <a:gd name="T73" fmla="*/ 397 h 449"/>
                <a:gd name="T74" fmla="*/ 263 w 449"/>
                <a:gd name="T75" fmla="*/ 397 h 449"/>
                <a:gd name="T76" fmla="*/ 291 w 449"/>
                <a:gd name="T77" fmla="*/ 388 h 449"/>
                <a:gd name="T78" fmla="*/ 351 w 449"/>
                <a:gd name="T79" fmla="*/ 348 h 449"/>
                <a:gd name="T80" fmla="*/ 369 w 449"/>
                <a:gd name="T81" fmla="*/ 325 h 449"/>
                <a:gd name="T82" fmla="*/ 398 w 449"/>
                <a:gd name="T83" fmla="*/ 258 h 449"/>
                <a:gd name="T84" fmla="*/ 401 w 449"/>
                <a:gd name="T85" fmla="*/ 227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9" h="449">
                  <a:moveTo>
                    <a:pt x="448" y="222"/>
                  </a:moveTo>
                  <a:cubicBezTo>
                    <a:pt x="449" y="224"/>
                    <a:pt x="449" y="225"/>
                    <a:pt x="448" y="227"/>
                  </a:cubicBezTo>
                  <a:lnTo>
                    <a:pt x="444" y="267"/>
                  </a:lnTo>
                  <a:cubicBezTo>
                    <a:pt x="444" y="269"/>
                    <a:pt x="444" y="270"/>
                    <a:pt x="443" y="272"/>
                  </a:cubicBezTo>
                  <a:lnTo>
                    <a:pt x="432" y="310"/>
                  </a:lnTo>
                  <a:cubicBezTo>
                    <a:pt x="431" y="311"/>
                    <a:pt x="431" y="313"/>
                    <a:pt x="430" y="314"/>
                  </a:cubicBezTo>
                  <a:lnTo>
                    <a:pt x="412" y="348"/>
                  </a:lnTo>
                  <a:cubicBezTo>
                    <a:pt x="411" y="349"/>
                    <a:pt x="410" y="351"/>
                    <a:pt x="409" y="352"/>
                  </a:cubicBezTo>
                  <a:lnTo>
                    <a:pt x="384" y="381"/>
                  </a:lnTo>
                  <a:cubicBezTo>
                    <a:pt x="383" y="382"/>
                    <a:pt x="382" y="383"/>
                    <a:pt x="381" y="384"/>
                  </a:cubicBezTo>
                  <a:lnTo>
                    <a:pt x="352" y="409"/>
                  </a:lnTo>
                  <a:cubicBezTo>
                    <a:pt x="351" y="410"/>
                    <a:pt x="349" y="411"/>
                    <a:pt x="348" y="412"/>
                  </a:cubicBezTo>
                  <a:lnTo>
                    <a:pt x="314" y="430"/>
                  </a:lnTo>
                  <a:cubicBezTo>
                    <a:pt x="313" y="431"/>
                    <a:pt x="311" y="431"/>
                    <a:pt x="310" y="432"/>
                  </a:cubicBezTo>
                  <a:lnTo>
                    <a:pt x="272" y="443"/>
                  </a:lnTo>
                  <a:cubicBezTo>
                    <a:pt x="270" y="444"/>
                    <a:pt x="269" y="444"/>
                    <a:pt x="267" y="444"/>
                  </a:cubicBezTo>
                  <a:lnTo>
                    <a:pt x="227" y="448"/>
                  </a:lnTo>
                  <a:cubicBezTo>
                    <a:pt x="225" y="449"/>
                    <a:pt x="224" y="449"/>
                    <a:pt x="222" y="448"/>
                  </a:cubicBezTo>
                  <a:lnTo>
                    <a:pt x="182" y="444"/>
                  </a:lnTo>
                  <a:cubicBezTo>
                    <a:pt x="181" y="444"/>
                    <a:pt x="179" y="444"/>
                    <a:pt x="177" y="443"/>
                  </a:cubicBezTo>
                  <a:lnTo>
                    <a:pt x="140" y="432"/>
                  </a:lnTo>
                  <a:cubicBezTo>
                    <a:pt x="138" y="431"/>
                    <a:pt x="137" y="431"/>
                    <a:pt x="135" y="430"/>
                  </a:cubicBezTo>
                  <a:lnTo>
                    <a:pt x="101" y="412"/>
                  </a:lnTo>
                  <a:cubicBezTo>
                    <a:pt x="100" y="411"/>
                    <a:pt x="99" y="410"/>
                    <a:pt x="98" y="409"/>
                  </a:cubicBezTo>
                  <a:lnTo>
                    <a:pt x="68" y="384"/>
                  </a:lnTo>
                  <a:cubicBezTo>
                    <a:pt x="67" y="383"/>
                    <a:pt x="66" y="382"/>
                    <a:pt x="65" y="381"/>
                  </a:cubicBezTo>
                  <a:lnTo>
                    <a:pt x="41" y="352"/>
                  </a:lnTo>
                  <a:cubicBezTo>
                    <a:pt x="40" y="351"/>
                    <a:pt x="39" y="349"/>
                    <a:pt x="38" y="348"/>
                  </a:cubicBezTo>
                  <a:lnTo>
                    <a:pt x="19" y="314"/>
                  </a:lnTo>
                  <a:cubicBezTo>
                    <a:pt x="19" y="313"/>
                    <a:pt x="18" y="311"/>
                    <a:pt x="18" y="310"/>
                  </a:cubicBezTo>
                  <a:lnTo>
                    <a:pt x="6" y="272"/>
                  </a:lnTo>
                  <a:cubicBezTo>
                    <a:pt x="5" y="271"/>
                    <a:pt x="5" y="269"/>
                    <a:pt x="5" y="267"/>
                  </a:cubicBezTo>
                  <a:lnTo>
                    <a:pt x="1" y="227"/>
                  </a:lnTo>
                  <a:cubicBezTo>
                    <a:pt x="0" y="225"/>
                    <a:pt x="0" y="224"/>
                    <a:pt x="1" y="222"/>
                  </a:cubicBezTo>
                  <a:lnTo>
                    <a:pt x="5" y="182"/>
                  </a:lnTo>
                  <a:cubicBezTo>
                    <a:pt x="5" y="180"/>
                    <a:pt x="5" y="179"/>
                    <a:pt x="6" y="177"/>
                  </a:cubicBezTo>
                  <a:lnTo>
                    <a:pt x="18" y="140"/>
                  </a:lnTo>
                  <a:cubicBezTo>
                    <a:pt x="18" y="138"/>
                    <a:pt x="19" y="137"/>
                    <a:pt x="19" y="135"/>
                  </a:cubicBezTo>
                  <a:lnTo>
                    <a:pt x="38" y="101"/>
                  </a:lnTo>
                  <a:cubicBezTo>
                    <a:pt x="39" y="100"/>
                    <a:pt x="40" y="99"/>
                    <a:pt x="41" y="98"/>
                  </a:cubicBezTo>
                  <a:lnTo>
                    <a:pt x="65" y="68"/>
                  </a:lnTo>
                  <a:cubicBezTo>
                    <a:pt x="66" y="67"/>
                    <a:pt x="67" y="66"/>
                    <a:pt x="68" y="65"/>
                  </a:cubicBezTo>
                  <a:lnTo>
                    <a:pt x="98" y="41"/>
                  </a:lnTo>
                  <a:cubicBezTo>
                    <a:pt x="99" y="40"/>
                    <a:pt x="100" y="39"/>
                    <a:pt x="101" y="38"/>
                  </a:cubicBezTo>
                  <a:lnTo>
                    <a:pt x="135" y="19"/>
                  </a:lnTo>
                  <a:cubicBezTo>
                    <a:pt x="137" y="19"/>
                    <a:pt x="138" y="18"/>
                    <a:pt x="140" y="18"/>
                  </a:cubicBezTo>
                  <a:lnTo>
                    <a:pt x="177" y="6"/>
                  </a:lnTo>
                  <a:cubicBezTo>
                    <a:pt x="179" y="5"/>
                    <a:pt x="180" y="5"/>
                    <a:pt x="182" y="5"/>
                  </a:cubicBezTo>
                  <a:lnTo>
                    <a:pt x="222" y="1"/>
                  </a:lnTo>
                  <a:cubicBezTo>
                    <a:pt x="224" y="0"/>
                    <a:pt x="225" y="0"/>
                    <a:pt x="227" y="1"/>
                  </a:cubicBezTo>
                  <a:lnTo>
                    <a:pt x="267" y="5"/>
                  </a:lnTo>
                  <a:cubicBezTo>
                    <a:pt x="269" y="5"/>
                    <a:pt x="271" y="5"/>
                    <a:pt x="272" y="6"/>
                  </a:cubicBezTo>
                  <a:lnTo>
                    <a:pt x="310" y="18"/>
                  </a:lnTo>
                  <a:cubicBezTo>
                    <a:pt x="311" y="18"/>
                    <a:pt x="313" y="19"/>
                    <a:pt x="314" y="19"/>
                  </a:cubicBezTo>
                  <a:lnTo>
                    <a:pt x="348" y="38"/>
                  </a:lnTo>
                  <a:cubicBezTo>
                    <a:pt x="349" y="39"/>
                    <a:pt x="351" y="40"/>
                    <a:pt x="352" y="41"/>
                  </a:cubicBezTo>
                  <a:lnTo>
                    <a:pt x="381" y="65"/>
                  </a:lnTo>
                  <a:cubicBezTo>
                    <a:pt x="382" y="66"/>
                    <a:pt x="383" y="67"/>
                    <a:pt x="384" y="68"/>
                  </a:cubicBezTo>
                  <a:lnTo>
                    <a:pt x="409" y="98"/>
                  </a:lnTo>
                  <a:cubicBezTo>
                    <a:pt x="410" y="99"/>
                    <a:pt x="411" y="100"/>
                    <a:pt x="412" y="101"/>
                  </a:cubicBezTo>
                  <a:lnTo>
                    <a:pt x="430" y="135"/>
                  </a:lnTo>
                  <a:cubicBezTo>
                    <a:pt x="431" y="137"/>
                    <a:pt x="431" y="138"/>
                    <a:pt x="432" y="140"/>
                  </a:cubicBezTo>
                  <a:lnTo>
                    <a:pt x="443" y="177"/>
                  </a:lnTo>
                  <a:cubicBezTo>
                    <a:pt x="444" y="179"/>
                    <a:pt x="444" y="181"/>
                    <a:pt x="444" y="182"/>
                  </a:cubicBezTo>
                  <a:lnTo>
                    <a:pt x="448" y="222"/>
                  </a:lnTo>
                  <a:close/>
                  <a:moveTo>
                    <a:pt x="397" y="187"/>
                  </a:moveTo>
                  <a:lnTo>
                    <a:pt x="398" y="192"/>
                  </a:lnTo>
                  <a:lnTo>
                    <a:pt x="386" y="154"/>
                  </a:lnTo>
                  <a:lnTo>
                    <a:pt x="388" y="158"/>
                  </a:lnTo>
                  <a:lnTo>
                    <a:pt x="369" y="124"/>
                  </a:lnTo>
                  <a:lnTo>
                    <a:pt x="372" y="128"/>
                  </a:lnTo>
                  <a:lnTo>
                    <a:pt x="348" y="99"/>
                  </a:lnTo>
                  <a:lnTo>
                    <a:pt x="351" y="102"/>
                  </a:lnTo>
                  <a:lnTo>
                    <a:pt x="321" y="77"/>
                  </a:lnTo>
                  <a:lnTo>
                    <a:pt x="325" y="80"/>
                  </a:lnTo>
                  <a:lnTo>
                    <a:pt x="291" y="62"/>
                  </a:lnTo>
                  <a:lnTo>
                    <a:pt x="295" y="63"/>
                  </a:lnTo>
                  <a:lnTo>
                    <a:pt x="258" y="51"/>
                  </a:lnTo>
                  <a:lnTo>
                    <a:pt x="263" y="52"/>
                  </a:lnTo>
                  <a:lnTo>
                    <a:pt x="222" y="48"/>
                  </a:lnTo>
                  <a:lnTo>
                    <a:pt x="227" y="48"/>
                  </a:lnTo>
                  <a:lnTo>
                    <a:pt x="187" y="52"/>
                  </a:lnTo>
                  <a:lnTo>
                    <a:pt x="192" y="51"/>
                  </a:lnTo>
                  <a:lnTo>
                    <a:pt x="154" y="63"/>
                  </a:lnTo>
                  <a:lnTo>
                    <a:pt x="158" y="62"/>
                  </a:lnTo>
                  <a:lnTo>
                    <a:pt x="124" y="80"/>
                  </a:lnTo>
                  <a:lnTo>
                    <a:pt x="128" y="77"/>
                  </a:lnTo>
                  <a:lnTo>
                    <a:pt x="99" y="102"/>
                  </a:lnTo>
                  <a:lnTo>
                    <a:pt x="102" y="99"/>
                  </a:lnTo>
                  <a:lnTo>
                    <a:pt x="77" y="128"/>
                  </a:lnTo>
                  <a:lnTo>
                    <a:pt x="80" y="124"/>
                  </a:lnTo>
                  <a:lnTo>
                    <a:pt x="62" y="158"/>
                  </a:lnTo>
                  <a:lnTo>
                    <a:pt x="63" y="154"/>
                  </a:lnTo>
                  <a:lnTo>
                    <a:pt x="51" y="192"/>
                  </a:lnTo>
                  <a:lnTo>
                    <a:pt x="52" y="187"/>
                  </a:lnTo>
                  <a:lnTo>
                    <a:pt x="48" y="227"/>
                  </a:lnTo>
                  <a:lnTo>
                    <a:pt x="48" y="222"/>
                  </a:lnTo>
                  <a:lnTo>
                    <a:pt x="52" y="263"/>
                  </a:lnTo>
                  <a:lnTo>
                    <a:pt x="51" y="258"/>
                  </a:lnTo>
                  <a:lnTo>
                    <a:pt x="63" y="295"/>
                  </a:lnTo>
                  <a:lnTo>
                    <a:pt x="62" y="291"/>
                  </a:lnTo>
                  <a:lnTo>
                    <a:pt x="80" y="325"/>
                  </a:lnTo>
                  <a:lnTo>
                    <a:pt x="77" y="321"/>
                  </a:lnTo>
                  <a:lnTo>
                    <a:pt x="102" y="351"/>
                  </a:lnTo>
                  <a:lnTo>
                    <a:pt x="99" y="348"/>
                  </a:lnTo>
                  <a:lnTo>
                    <a:pt x="128" y="372"/>
                  </a:lnTo>
                  <a:lnTo>
                    <a:pt x="124" y="369"/>
                  </a:lnTo>
                  <a:lnTo>
                    <a:pt x="158" y="388"/>
                  </a:lnTo>
                  <a:lnTo>
                    <a:pt x="154" y="386"/>
                  </a:lnTo>
                  <a:lnTo>
                    <a:pt x="192" y="398"/>
                  </a:lnTo>
                  <a:lnTo>
                    <a:pt x="187" y="397"/>
                  </a:lnTo>
                  <a:lnTo>
                    <a:pt x="227" y="401"/>
                  </a:lnTo>
                  <a:lnTo>
                    <a:pt x="222" y="401"/>
                  </a:lnTo>
                  <a:lnTo>
                    <a:pt x="263" y="397"/>
                  </a:lnTo>
                  <a:lnTo>
                    <a:pt x="258" y="398"/>
                  </a:lnTo>
                  <a:lnTo>
                    <a:pt x="295" y="386"/>
                  </a:lnTo>
                  <a:lnTo>
                    <a:pt x="291" y="388"/>
                  </a:lnTo>
                  <a:lnTo>
                    <a:pt x="325" y="369"/>
                  </a:lnTo>
                  <a:lnTo>
                    <a:pt x="321" y="372"/>
                  </a:lnTo>
                  <a:lnTo>
                    <a:pt x="351" y="348"/>
                  </a:lnTo>
                  <a:lnTo>
                    <a:pt x="348" y="351"/>
                  </a:lnTo>
                  <a:lnTo>
                    <a:pt x="372" y="321"/>
                  </a:lnTo>
                  <a:lnTo>
                    <a:pt x="369" y="325"/>
                  </a:lnTo>
                  <a:lnTo>
                    <a:pt x="388" y="291"/>
                  </a:lnTo>
                  <a:lnTo>
                    <a:pt x="386" y="295"/>
                  </a:lnTo>
                  <a:lnTo>
                    <a:pt x="398" y="258"/>
                  </a:lnTo>
                  <a:lnTo>
                    <a:pt x="397" y="263"/>
                  </a:lnTo>
                  <a:lnTo>
                    <a:pt x="401" y="222"/>
                  </a:lnTo>
                  <a:lnTo>
                    <a:pt x="401" y="227"/>
                  </a:lnTo>
                  <a:lnTo>
                    <a:pt x="397" y="187"/>
                  </a:lnTo>
                  <a:close/>
                </a:path>
              </a:pathLst>
            </a:custGeom>
            <a:solidFill>
              <a:srgbClr val="98B954"/>
            </a:solidFill>
            <a:ln w="1588" cap="flat">
              <a:solidFill>
                <a:srgbClr val="98B954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7" name="Rectangle 104"/>
            <p:cNvSpPr>
              <a:spLocks noChangeArrowheads="1"/>
            </p:cNvSpPr>
            <p:nvPr/>
          </p:nvSpPr>
          <p:spPr bwMode="auto">
            <a:xfrm>
              <a:off x="3783569" y="1980579"/>
              <a:ext cx="3991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pitchFamily="34" charset="0"/>
                </a:rPr>
                <a:t>a</a:t>
              </a: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PDL1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98" name="Freeform 105"/>
            <p:cNvSpPr>
              <a:spLocks/>
            </p:cNvSpPr>
            <p:nvPr/>
          </p:nvSpPr>
          <p:spPr bwMode="auto">
            <a:xfrm>
              <a:off x="3496779" y="2279029"/>
              <a:ext cx="271462" cy="26988"/>
            </a:xfrm>
            <a:custGeom>
              <a:avLst/>
              <a:gdLst>
                <a:gd name="T0" fmla="*/ 72 w 1424"/>
                <a:gd name="T1" fmla="*/ 0 h 144"/>
                <a:gd name="T2" fmla="*/ 1352 w 1424"/>
                <a:gd name="T3" fmla="*/ 0 h 144"/>
                <a:gd name="T4" fmla="*/ 1424 w 1424"/>
                <a:gd name="T5" fmla="*/ 72 h 144"/>
                <a:gd name="T6" fmla="*/ 1352 w 1424"/>
                <a:gd name="T7" fmla="*/ 144 h 144"/>
                <a:gd name="T8" fmla="*/ 72 w 1424"/>
                <a:gd name="T9" fmla="*/ 144 h 144"/>
                <a:gd name="T10" fmla="*/ 0 w 1424"/>
                <a:gd name="T11" fmla="*/ 72 h 144"/>
                <a:gd name="T12" fmla="*/ 72 w 1424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4" h="144">
                  <a:moveTo>
                    <a:pt x="72" y="0"/>
                  </a:moveTo>
                  <a:lnTo>
                    <a:pt x="1352" y="0"/>
                  </a:lnTo>
                  <a:cubicBezTo>
                    <a:pt x="1392" y="0"/>
                    <a:pt x="1424" y="33"/>
                    <a:pt x="1424" y="72"/>
                  </a:cubicBezTo>
                  <a:cubicBezTo>
                    <a:pt x="1424" y="112"/>
                    <a:pt x="1392" y="144"/>
                    <a:pt x="1352" y="144"/>
                  </a:cubicBezTo>
                  <a:lnTo>
                    <a:pt x="72" y="144"/>
                  </a:lnTo>
                  <a:cubicBezTo>
                    <a:pt x="33" y="144"/>
                    <a:pt x="0" y="112"/>
                    <a:pt x="0" y="72"/>
                  </a:cubicBezTo>
                  <a:cubicBezTo>
                    <a:pt x="0" y="33"/>
                    <a:pt x="33" y="0"/>
                    <a:pt x="72" y="0"/>
                  </a:cubicBezTo>
                  <a:close/>
                </a:path>
              </a:pathLst>
            </a:custGeom>
            <a:solidFill>
              <a:srgbClr val="7D60A0"/>
            </a:solidFill>
            <a:ln w="1588" cap="flat">
              <a:solidFill>
                <a:srgbClr val="7D60A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9" name="Oval 106"/>
            <p:cNvSpPr>
              <a:spLocks noChangeArrowheads="1"/>
            </p:cNvSpPr>
            <p:nvPr/>
          </p:nvSpPr>
          <p:spPr bwMode="auto">
            <a:xfrm>
              <a:off x="3595204" y="2253629"/>
              <a:ext cx="76200" cy="76200"/>
            </a:xfrm>
            <a:prstGeom prst="ellipse">
              <a:avLst/>
            </a:prstGeom>
            <a:solidFill>
              <a:srgbClr val="8064A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0" name="Freeform 107"/>
            <p:cNvSpPr>
              <a:spLocks noEditPoints="1"/>
            </p:cNvSpPr>
            <p:nvPr/>
          </p:nvSpPr>
          <p:spPr bwMode="auto">
            <a:xfrm>
              <a:off x="3590442" y="2250454"/>
              <a:ext cx="85725" cy="84138"/>
            </a:xfrm>
            <a:custGeom>
              <a:avLst/>
              <a:gdLst>
                <a:gd name="T0" fmla="*/ 444 w 449"/>
                <a:gd name="T1" fmla="*/ 267 h 449"/>
                <a:gd name="T2" fmla="*/ 430 w 449"/>
                <a:gd name="T3" fmla="*/ 314 h 449"/>
                <a:gd name="T4" fmla="*/ 384 w 449"/>
                <a:gd name="T5" fmla="*/ 381 h 449"/>
                <a:gd name="T6" fmla="*/ 348 w 449"/>
                <a:gd name="T7" fmla="*/ 412 h 449"/>
                <a:gd name="T8" fmla="*/ 272 w 449"/>
                <a:gd name="T9" fmla="*/ 443 h 449"/>
                <a:gd name="T10" fmla="*/ 222 w 449"/>
                <a:gd name="T11" fmla="*/ 448 h 449"/>
                <a:gd name="T12" fmla="*/ 140 w 449"/>
                <a:gd name="T13" fmla="*/ 432 h 449"/>
                <a:gd name="T14" fmla="*/ 98 w 449"/>
                <a:gd name="T15" fmla="*/ 409 h 449"/>
                <a:gd name="T16" fmla="*/ 41 w 449"/>
                <a:gd name="T17" fmla="*/ 352 h 449"/>
                <a:gd name="T18" fmla="*/ 18 w 449"/>
                <a:gd name="T19" fmla="*/ 310 h 449"/>
                <a:gd name="T20" fmla="*/ 1 w 449"/>
                <a:gd name="T21" fmla="*/ 227 h 449"/>
                <a:gd name="T22" fmla="*/ 6 w 449"/>
                <a:gd name="T23" fmla="*/ 177 h 449"/>
                <a:gd name="T24" fmla="*/ 38 w 449"/>
                <a:gd name="T25" fmla="*/ 101 h 449"/>
                <a:gd name="T26" fmla="*/ 68 w 449"/>
                <a:gd name="T27" fmla="*/ 65 h 449"/>
                <a:gd name="T28" fmla="*/ 135 w 449"/>
                <a:gd name="T29" fmla="*/ 19 h 449"/>
                <a:gd name="T30" fmla="*/ 182 w 449"/>
                <a:gd name="T31" fmla="*/ 5 h 449"/>
                <a:gd name="T32" fmla="*/ 267 w 449"/>
                <a:gd name="T33" fmla="*/ 5 h 449"/>
                <a:gd name="T34" fmla="*/ 314 w 449"/>
                <a:gd name="T35" fmla="*/ 19 h 449"/>
                <a:gd name="T36" fmla="*/ 381 w 449"/>
                <a:gd name="T37" fmla="*/ 65 h 449"/>
                <a:gd name="T38" fmla="*/ 412 w 449"/>
                <a:gd name="T39" fmla="*/ 101 h 449"/>
                <a:gd name="T40" fmla="*/ 443 w 449"/>
                <a:gd name="T41" fmla="*/ 177 h 449"/>
                <a:gd name="T42" fmla="*/ 397 w 449"/>
                <a:gd name="T43" fmla="*/ 187 h 449"/>
                <a:gd name="T44" fmla="*/ 388 w 449"/>
                <a:gd name="T45" fmla="*/ 158 h 449"/>
                <a:gd name="T46" fmla="*/ 348 w 449"/>
                <a:gd name="T47" fmla="*/ 99 h 449"/>
                <a:gd name="T48" fmla="*/ 325 w 449"/>
                <a:gd name="T49" fmla="*/ 80 h 449"/>
                <a:gd name="T50" fmla="*/ 258 w 449"/>
                <a:gd name="T51" fmla="*/ 51 h 449"/>
                <a:gd name="T52" fmla="*/ 227 w 449"/>
                <a:gd name="T53" fmla="*/ 48 h 449"/>
                <a:gd name="T54" fmla="*/ 154 w 449"/>
                <a:gd name="T55" fmla="*/ 63 h 449"/>
                <a:gd name="T56" fmla="*/ 128 w 449"/>
                <a:gd name="T57" fmla="*/ 77 h 449"/>
                <a:gd name="T58" fmla="*/ 77 w 449"/>
                <a:gd name="T59" fmla="*/ 128 h 449"/>
                <a:gd name="T60" fmla="*/ 63 w 449"/>
                <a:gd name="T61" fmla="*/ 154 h 449"/>
                <a:gd name="T62" fmla="*/ 48 w 449"/>
                <a:gd name="T63" fmla="*/ 227 h 449"/>
                <a:gd name="T64" fmla="*/ 51 w 449"/>
                <a:gd name="T65" fmla="*/ 258 h 449"/>
                <a:gd name="T66" fmla="*/ 80 w 449"/>
                <a:gd name="T67" fmla="*/ 325 h 449"/>
                <a:gd name="T68" fmla="*/ 99 w 449"/>
                <a:gd name="T69" fmla="*/ 348 h 449"/>
                <a:gd name="T70" fmla="*/ 158 w 449"/>
                <a:gd name="T71" fmla="*/ 388 h 449"/>
                <a:gd name="T72" fmla="*/ 187 w 449"/>
                <a:gd name="T73" fmla="*/ 397 h 449"/>
                <a:gd name="T74" fmla="*/ 263 w 449"/>
                <a:gd name="T75" fmla="*/ 397 h 449"/>
                <a:gd name="T76" fmla="*/ 291 w 449"/>
                <a:gd name="T77" fmla="*/ 388 h 449"/>
                <a:gd name="T78" fmla="*/ 351 w 449"/>
                <a:gd name="T79" fmla="*/ 348 h 449"/>
                <a:gd name="T80" fmla="*/ 369 w 449"/>
                <a:gd name="T81" fmla="*/ 325 h 449"/>
                <a:gd name="T82" fmla="*/ 398 w 449"/>
                <a:gd name="T83" fmla="*/ 258 h 449"/>
                <a:gd name="T84" fmla="*/ 401 w 449"/>
                <a:gd name="T85" fmla="*/ 227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9" h="449">
                  <a:moveTo>
                    <a:pt x="448" y="222"/>
                  </a:moveTo>
                  <a:cubicBezTo>
                    <a:pt x="449" y="224"/>
                    <a:pt x="449" y="225"/>
                    <a:pt x="448" y="227"/>
                  </a:cubicBezTo>
                  <a:lnTo>
                    <a:pt x="444" y="267"/>
                  </a:lnTo>
                  <a:cubicBezTo>
                    <a:pt x="444" y="269"/>
                    <a:pt x="444" y="270"/>
                    <a:pt x="443" y="272"/>
                  </a:cubicBezTo>
                  <a:lnTo>
                    <a:pt x="432" y="310"/>
                  </a:lnTo>
                  <a:cubicBezTo>
                    <a:pt x="431" y="311"/>
                    <a:pt x="431" y="313"/>
                    <a:pt x="430" y="314"/>
                  </a:cubicBezTo>
                  <a:lnTo>
                    <a:pt x="412" y="348"/>
                  </a:lnTo>
                  <a:cubicBezTo>
                    <a:pt x="411" y="349"/>
                    <a:pt x="410" y="351"/>
                    <a:pt x="409" y="352"/>
                  </a:cubicBezTo>
                  <a:lnTo>
                    <a:pt x="384" y="381"/>
                  </a:lnTo>
                  <a:cubicBezTo>
                    <a:pt x="383" y="382"/>
                    <a:pt x="382" y="383"/>
                    <a:pt x="381" y="384"/>
                  </a:cubicBezTo>
                  <a:lnTo>
                    <a:pt x="352" y="409"/>
                  </a:lnTo>
                  <a:cubicBezTo>
                    <a:pt x="351" y="410"/>
                    <a:pt x="349" y="411"/>
                    <a:pt x="348" y="412"/>
                  </a:cubicBezTo>
                  <a:lnTo>
                    <a:pt x="314" y="430"/>
                  </a:lnTo>
                  <a:cubicBezTo>
                    <a:pt x="313" y="431"/>
                    <a:pt x="311" y="431"/>
                    <a:pt x="310" y="432"/>
                  </a:cubicBezTo>
                  <a:lnTo>
                    <a:pt x="272" y="443"/>
                  </a:lnTo>
                  <a:cubicBezTo>
                    <a:pt x="270" y="444"/>
                    <a:pt x="269" y="444"/>
                    <a:pt x="267" y="444"/>
                  </a:cubicBezTo>
                  <a:lnTo>
                    <a:pt x="227" y="448"/>
                  </a:lnTo>
                  <a:cubicBezTo>
                    <a:pt x="225" y="449"/>
                    <a:pt x="224" y="449"/>
                    <a:pt x="222" y="448"/>
                  </a:cubicBezTo>
                  <a:lnTo>
                    <a:pt x="182" y="444"/>
                  </a:lnTo>
                  <a:cubicBezTo>
                    <a:pt x="181" y="444"/>
                    <a:pt x="179" y="444"/>
                    <a:pt x="177" y="443"/>
                  </a:cubicBezTo>
                  <a:lnTo>
                    <a:pt x="140" y="432"/>
                  </a:lnTo>
                  <a:cubicBezTo>
                    <a:pt x="138" y="431"/>
                    <a:pt x="137" y="431"/>
                    <a:pt x="135" y="430"/>
                  </a:cubicBezTo>
                  <a:lnTo>
                    <a:pt x="101" y="412"/>
                  </a:lnTo>
                  <a:cubicBezTo>
                    <a:pt x="100" y="411"/>
                    <a:pt x="99" y="410"/>
                    <a:pt x="98" y="409"/>
                  </a:cubicBezTo>
                  <a:lnTo>
                    <a:pt x="68" y="384"/>
                  </a:lnTo>
                  <a:cubicBezTo>
                    <a:pt x="67" y="383"/>
                    <a:pt x="66" y="382"/>
                    <a:pt x="65" y="381"/>
                  </a:cubicBezTo>
                  <a:lnTo>
                    <a:pt x="41" y="352"/>
                  </a:lnTo>
                  <a:cubicBezTo>
                    <a:pt x="40" y="351"/>
                    <a:pt x="39" y="349"/>
                    <a:pt x="38" y="348"/>
                  </a:cubicBezTo>
                  <a:lnTo>
                    <a:pt x="19" y="314"/>
                  </a:lnTo>
                  <a:cubicBezTo>
                    <a:pt x="19" y="313"/>
                    <a:pt x="18" y="311"/>
                    <a:pt x="18" y="310"/>
                  </a:cubicBezTo>
                  <a:lnTo>
                    <a:pt x="6" y="272"/>
                  </a:lnTo>
                  <a:cubicBezTo>
                    <a:pt x="5" y="271"/>
                    <a:pt x="5" y="269"/>
                    <a:pt x="5" y="267"/>
                  </a:cubicBezTo>
                  <a:lnTo>
                    <a:pt x="1" y="227"/>
                  </a:lnTo>
                  <a:cubicBezTo>
                    <a:pt x="0" y="225"/>
                    <a:pt x="0" y="224"/>
                    <a:pt x="1" y="222"/>
                  </a:cubicBezTo>
                  <a:lnTo>
                    <a:pt x="5" y="182"/>
                  </a:lnTo>
                  <a:cubicBezTo>
                    <a:pt x="5" y="180"/>
                    <a:pt x="5" y="179"/>
                    <a:pt x="6" y="177"/>
                  </a:cubicBezTo>
                  <a:lnTo>
                    <a:pt x="18" y="140"/>
                  </a:lnTo>
                  <a:cubicBezTo>
                    <a:pt x="18" y="138"/>
                    <a:pt x="19" y="137"/>
                    <a:pt x="19" y="135"/>
                  </a:cubicBezTo>
                  <a:lnTo>
                    <a:pt x="38" y="101"/>
                  </a:lnTo>
                  <a:cubicBezTo>
                    <a:pt x="39" y="100"/>
                    <a:pt x="40" y="99"/>
                    <a:pt x="41" y="98"/>
                  </a:cubicBezTo>
                  <a:lnTo>
                    <a:pt x="65" y="68"/>
                  </a:lnTo>
                  <a:cubicBezTo>
                    <a:pt x="66" y="67"/>
                    <a:pt x="67" y="66"/>
                    <a:pt x="68" y="65"/>
                  </a:cubicBezTo>
                  <a:lnTo>
                    <a:pt x="98" y="41"/>
                  </a:lnTo>
                  <a:cubicBezTo>
                    <a:pt x="99" y="40"/>
                    <a:pt x="100" y="39"/>
                    <a:pt x="101" y="38"/>
                  </a:cubicBezTo>
                  <a:lnTo>
                    <a:pt x="135" y="19"/>
                  </a:lnTo>
                  <a:cubicBezTo>
                    <a:pt x="137" y="19"/>
                    <a:pt x="138" y="18"/>
                    <a:pt x="140" y="18"/>
                  </a:cubicBezTo>
                  <a:lnTo>
                    <a:pt x="177" y="6"/>
                  </a:lnTo>
                  <a:cubicBezTo>
                    <a:pt x="179" y="5"/>
                    <a:pt x="180" y="5"/>
                    <a:pt x="182" y="5"/>
                  </a:cubicBezTo>
                  <a:lnTo>
                    <a:pt x="222" y="1"/>
                  </a:lnTo>
                  <a:cubicBezTo>
                    <a:pt x="224" y="0"/>
                    <a:pt x="225" y="0"/>
                    <a:pt x="227" y="1"/>
                  </a:cubicBezTo>
                  <a:lnTo>
                    <a:pt x="267" y="5"/>
                  </a:lnTo>
                  <a:cubicBezTo>
                    <a:pt x="269" y="5"/>
                    <a:pt x="271" y="5"/>
                    <a:pt x="272" y="6"/>
                  </a:cubicBezTo>
                  <a:lnTo>
                    <a:pt x="310" y="18"/>
                  </a:lnTo>
                  <a:cubicBezTo>
                    <a:pt x="311" y="18"/>
                    <a:pt x="313" y="19"/>
                    <a:pt x="314" y="19"/>
                  </a:cubicBezTo>
                  <a:lnTo>
                    <a:pt x="348" y="38"/>
                  </a:lnTo>
                  <a:cubicBezTo>
                    <a:pt x="349" y="39"/>
                    <a:pt x="351" y="40"/>
                    <a:pt x="352" y="41"/>
                  </a:cubicBezTo>
                  <a:lnTo>
                    <a:pt x="381" y="65"/>
                  </a:lnTo>
                  <a:cubicBezTo>
                    <a:pt x="382" y="66"/>
                    <a:pt x="383" y="67"/>
                    <a:pt x="384" y="68"/>
                  </a:cubicBezTo>
                  <a:lnTo>
                    <a:pt x="409" y="98"/>
                  </a:lnTo>
                  <a:cubicBezTo>
                    <a:pt x="410" y="99"/>
                    <a:pt x="411" y="100"/>
                    <a:pt x="412" y="101"/>
                  </a:cubicBezTo>
                  <a:lnTo>
                    <a:pt x="430" y="135"/>
                  </a:lnTo>
                  <a:cubicBezTo>
                    <a:pt x="431" y="137"/>
                    <a:pt x="431" y="138"/>
                    <a:pt x="432" y="140"/>
                  </a:cubicBezTo>
                  <a:lnTo>
                    <a:pt x="443" y="177"/>
                  </a:lnTo>
                  <a:cubicBezTo>
                    <a:pt x="444" y="179"/>
                    <a:pt x="444" y="181"/>
                    <a:pt x="444" y="182"/>
                  </a:cubicBezTo>
                  <a:lnTo>
                    <a:pt x="448" y="222"/>
                  </a:lnTo>
                  <a:close/>
                  <a:moveTo>
                    <a:pt x="397" y="187"/>
                  </a:moveTo>
                  <a:lnTo>
                    <a:pt x="398" y="192"/>
                  </a:lnTo>
                  <a:lnTo>
                    <a:pt x="386" y="154"/>
                  </a:lnTo>
                  <a:lnTo>
                    <a:pt x="388" y="158"/>
                  </a:lnTo>
                  <a:lnTo>
                    <a:pt x="369" y="124"/>
                  </a:lnTo>
                  <a:lnTo>
                    <a:pt x="372" y="128"/>
                  </a:lnTo>
                  <a:lnTo>
                    <a:pt x="348" y="99"/>
                  </a:lnTo>
                  <a:lnTo>
                    <a:pt x="351" y="102"/>
                  </a:lnTo>
                  <a:lnTo>
                    <a:pt x="321" y="77"/>
                  </a:lnTo>
                  <a:lnTo>
                    <a:pt x="325" y="80"/>
                  </a:lnTo>
                  <a:lnTo>
                    <a:pt x="291" y="62"/>
                  </a:lnTo>
                  <a:lnTo>
                    <a:pt x="295" y="63"/>
                  </a:lnTo>
                  <a:lnTo>
                    <a:pt x="258" y="51"/>
                  </a:lnTo>
                  <a:lnTo>
                    <a:pt x="263" y="52"/>
                  </a:lnTo>
                  <a:lnTo>
                    <a:pt x="222" y="48"/>
                  </a:lnTo>
                  <a:lnTo>
                    <a:pt x="227" y="48"/>
                  </a:lnTo>
                  <a:lnTo>
                    <a:pt x="187" y="52"/>
                  </a:lnTo>
                  <a:lnTo>
                    <a:pt x="192" y="51"/>
                  </a:lnTo>
                  <a:lnTo>
                    <a:pt x="154" y="63"/>
                  </a:lnTo>
                  <a:lnTo>
                    <a:pt x="158" y="62"/>
                  </a:lnTo>
                  <a:lnTo>
                    <a:pt x="124" y="80"/>
                  </a:lnTo>
                  <a:lnTo>
                    <a:pt x="128" y="77"/>
                  </a:lnTo>
                  <a:lnTo>
                    <a:pt x="99" y="102"/>
                  </a:lnTo>
                  <a:lnTo>
                    <a:pt x="102" y="99"/>
                  </a:lnTo>
                  <a:lnTo>
                    <a:pt x="77" y="128"/>
                  </a:lnTo>
                  <a:lnTo>
                    <a:pt x="80" y="124"/>
                  </a:lnTo>
                  <a:lnTo>
                    <a:pt x="62" y="158"/>
                  </a:lnTo>
                  <a:lnTo>
                    <a:pt x="63" y="154"/>
                  </a:lnTo>
                  <a:lnTo>
                    <a:pt x="51" y="192"/>
                  </a:lnTo>
                  <a:lnTo>
                    <a:pt x="52" y="187"/>
                  </a:lnTo>
                  <a:lnTo>
                    <a:pt x="48" y="227"/>
                  </a:lnTo>
                  <a:lnTo>
                    <a:pt x="48" y="222"/>
                  </a:lnTo>
                  <a:lnTo>
                    <a:pt x="52" y="263"/>
                  </a:lnTo>
                  <a:lnTo>
                    <a:pt x="51" y="258"/>
                  </a:lnTo>
                  <a:lnTo>
                    <a:pt x="63" y="295"/>
                  </a:lnTo>
                  <a:lnTo>
                    <a:pt x="62" y="291"/>
                  </a:lnTo>
                  <a:lnTo>
                    <a:pt x="80" y="325"/>
                  </a:lnTo>
                  <a:lnTo>
                    <a:pt x="77" y="321"/>
                  </a:lnTo>
                  <a:lnTo>
                    <a:pt x="102" y="351"/>
                  </a:lnTo>
                  <a:lnTo>
                    <a:pt x="99" y="348"/>
                  </a:lnTo>
                  <a:lnTo>
                    <a:pt x="128" y="372"/>
                  </a:lnTo>
                  <a:lnTo>
                    <a:pt x="124" y="369"/>
                  </a:lnTo>
                  <a:lnTo>
                    <a:pt x="158" y="388"/>
                  </a:lnTo>
                  <a:lnTo>
                    <a:pt x="154" y="386"/>
                  </a:lnTo>
                  <a:lnTo>
                    <a:pt x="192" y="398"/>
                  </a:lnTo>
                  <a:lnTo>
                    <a:pt x="187" y="397"/>
                  </a:lnTo>
                  <a:lnTo>
                    <a:pt x="227" y="401"/>
                  </a:lnTo>
                  <a:lnTo>
                    <a:pt x="222" y="401"/>
                  </a:lnTo>
                  <a:lnTo>
                    <a:pt x="263" y="397"/>
                  </a:lnTo>
                  <a:lnTo>
                    <a:pt x="258" y="398"/>
                  </a:lnTo>
                  <a:lnTo>
                    <a:pt x="295" y="386"/>
                  </a:lnTo>
                  <a:lnTo>
                    <a:pt x="291" y="388"/>
                  </a:lnTo>
                  <a:lnTo>
                    <a:pt x="325" y="369"/>
                  </a:lnTo>
                  <a:lnTo>
                    <a:pt x="321" y="372"/>
                  </a:lnTo>
                  <a:lnTo>
                    <a:pt x="351" y="348"/>
                  </a:lnTo>
                  <a:lnTo>
                    <a:pt x="348" y="351"/>
                  </a:lnTo>
                  <a:lnTo>
                    <a:pt x="372" y="321"/>
                  </a:lnTo>
                  <a:lnTo>
                    <a:pt x="369" y="325"/>
                  </a:lnTo>
                  <a:lnTo>
                    <a:pt x="388" y="291"/>
                  </a:lnTo>
                  <a:lnTo>
                    <a:pt x="386" y="295"/>
                  </a:lnTo>
                  <a:lnTo>
                    <a:pt x="398" y="258"/>
                  </a:lnTo>
                  <a:lnTo>
                    <a:pt x="397" y="263"/>
                  </a:lnTo>
                  <a:lnTo>
                    <a:pt x="401" y="222"/>
                  </a:lnTo>
                  <a:lnTo>
                    <a:pt x="401" y="227"/>
                  </a:lnTo>
                  <a:lnTo>
                    <a:pt x="397" y="187"/>
                  </a:lnTo>
                  <a:close/>
                </a:path>
              </a:pathLst>
            </a:custGeom>
            <a:solidFill>
              <a:srgbClr val="7D60A0"/>
            </a:solidFill>
            <a:ln w="1588" cap="flat">
              <a:solidFill>
                <a:srgbClr val="7D60A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1" name="Rectangle 108"/>
            <p:cNvSpPr>
              <a:spLocks noChangeArrowheads="1"/>
            </p:cNvSpPr>
            <p:nvPr/>
          </p:nvSpPr>
          <p:spPr bwMode="auto">
            <a:xfrm>
              <a:off x="3783569" y="2209179"/>
              <a:ext cx="3414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Comb</a:t>
              </a:r>
              <a:endPara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839967" y="2240974"/>
              <a:ext cx="347543" cy="338555"/>
              <a:chOff x="4951479" y="3134000"/>
              <a:chExt cx="347543" cy="338555"/>
            </a:xfrm>
          </p:grpSpPr>
          <p:sp>
            <p:nvSpPr>
              <p:cNvPr id="111" name="TextBox 110"/>
              <p:cNvSpPr txBox="1"/>
              <p:nvPr/>
            </p:nvSpPr>
            <p:spPr>
              <a:xfrm>
                <a:off x="4951479" y="3134001"/>
                <a:ext cx="2872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*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5011763" y="3134000"/>
                <a:ext cx="2872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*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7" name="TextBox 116"/>
            <p:cNvSpPr txBox="1"/>
            <p:nvPr/>
          </p:nvSpPr>
          <p:spPr>
            <a:xfrm>
              <a:off x="4590116" y="3281127"/>
              <a:ext cx="2872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*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20" name="Rectangle 107"/>
            <p:cNvSpPr>
              <a:spLocks noChangeArrowheads="1"/>
            </p:cNvSpPr>
            <p:nvPr/>
          </p:nvSpPr>
          <p:spPr bwMode="auto">
            <a:xfrm>
              <a:off x="3318375" y="3755483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1" name="Rectangle 108"/>
            <p:cNvSpPr>
              <a:spLocks noChangeArrowheads="1"/>
            </p:cNvSpPr>
            <p:nvPr/>
          </p:nvSpPr>
          <p:spPr bwMode="auto">
            <a:xfrm>
              <a:off x="3742678" y="3755483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7</a:t>
              </a:r>
              <a:endParaRPr kumimoji="0" lang="en-US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2" name="Rectangle 109"/>
            <p:cNvSpPr>
              <a:spLocks noChangeArrowheads="1"/>
            </p:cNvSpPr>
            <p:nvPr/>
          </p:nvSpPr>
          <p:spPr bwMode="auto">
            <a:xfrm>
              <a:off x="4160257" y="3755483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9</a:t>
              </a:r>
              <a:endParaRPr kumimoji="0" lang="en-US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3" name="Rectangle 110"/>
            <p:cNvSpPr>
              <a:spLocks noChangeArrowheads="1"/>
            </p:cNvSpPr>
            <p:nvPr/>
          </p:nvSpPr>
          <p:spPr bwMode="auto">
            <a:xfrm>
              <a:off x="4537492" y="3755483"/>
              <a:ext cx="15709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11</a:t>
              </a:r>
              <a:endParaRPr kumimoji="0" lang="en-US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4" name="Rectangle 111"/>
            <p:cNvSpPr>
              <a:spLocks noChangeArrowheads="1"/>
            </p:cNvSpPr>
            <p:nvPr/>
          </p:nvSpPr>
          <p:spPr bwMode="auto">
            <a:xfrm>
              <a:off x="4946205" y="3755483"/>
              <a:ext cx="15709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13</a:t>
              </a:r>
              <a:endParaRPr kumimoji="0" lang="en-US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5" name="Rectangle 112"/>
            <p:cNvSpPr>
              <a:spLocks noChangeArrowheads="1"/>
            </p:cNvSpPr>
            <p:nvPr/>
          </p:nvSpPr>
          <p:spPr bwMode="auto">
            <a:xfrm>
              <a:off x="5361644" y="3755483"/>
              <a:ext cx="15709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15</a:t>
              </a:r>
              <a:endParaRPr kumimoji="0" lang="en-US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1103" name="Straight Connector 1102"/>
            <p:cNvCxnSpPr/>
            <p:nvPr/>
          </p:nvCxnSpPr>
          <p:spPr>
            <a:xfrm flipV="1">
              <a:off x="3100300" y="1373809"/>
              <a:ext cx="695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3100300" y="1759368"/>
              <a:ext cx="695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V="1">
              <a:off x="3100300" y="2144927"/>
              <a:ext cx="695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3100300" y="2530486"/>
              <a:ext cx="695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3100300" y="2916045"/>
              <a:ext cx="695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V="1">
              <a:off x="3100300" y="3301604"/>
              <a:ext cx="695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V="1">
              <a:off x="3100300" y="3687164"/>
              <a:ext cx="695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/>
            <p:cNvSpPr txBox="1"/>
            <p:nvPr/>
          </p:nvSpPr>
          <p:spPr>
            <a:xfrm>
              <a:off x="3496779" y="3899247"/>
              <a:ext cx="17501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Days after implantation</a:t>
              </a:r>
            </a:p>
          </p:txBody>
        </p:sp>
        <p:sp>
          <p:nvSpPr>
            <p:cNvPr id="143" name="Rectangle 83"/>
            <p:cNvSpPr>
              <a:spLocks noChangeArrowheads="1"/>
            </p:cNvSpPr>
            <p:nvPr/>
          </p:nvSpPr>
          <p:spPr bwMode="auto">
            <a:xfrm rot="16200000">
              <a:off x="2134728" y="2455448"/>
              <a:ext cx="1304844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itchFamily="34" charset="0"/>
                </a:rPr>
                <a:t>Tumor volume (Cm</a:t>
              </a:r>
              <a:r>
                <a:rPr kumimoji="0" lang="en-US" sz="11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</a:t>
              </a:r>
              <a:r>
                <a:rPr kumimoji="0" 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)</a:t>
              </a:r>
              <a:endPara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4579396" y="3004554"/>
              <a:ext cx="57150" cy="157512"/>
            </a:xfrm>
            <a:custGeom>
              <a:avLst/>
              <a:gdLst>
                <a:gd name="T0" fmla="*/ 14 w 36"/>
                <a:gd name="T1" fmla="*/ 79 h 82"/>
                <a:gd name="T2" fmla="*/ 14 w 36"/>
                <a:gd name="T3" fmla="*/ 41 h 82"/>
                <a:gd name="T4" fmla="*/ 14 w 36"/>
                <a:gd name="T5" fmla="*/ 3 h 82"/>
                <a:gd name="T6" fmla="*/ 20 w 36"/>
                <a:gd name="T7" fmla="*/ 3 h 82"/>
                <a:gd name="T8" fmla="*/ 20 w 36"/>
                <a:gd name="T9" fmla="*/ 41 h 82"/>
                <a:gd name="T10" fmla="*/ 20 w 36"/>
                <a:gd name="T11" fmla="*/ 79 h 82"/>
                <a:gd name="T12" fmla="*/ 14 w 36"/>
                <a:gd name="T13" fmla="*/ 79 h 82"/>
                <a:gd name="T14" fmla="*/ 0 w 36"/>
                <a:gd name="T15" fmla="*/ 77 h 82"/>
                <a:gd name="T16" fmla="*/ 36 w 36"/>
                <a:gd name="T17" fmla="*/ 77 h 82"/>
                <a:gd name="T18" fmla="*/ 36 w 36"/>
                <a:gd name="T19" fmla="*/ 82 h 82"/>
                <a:gd name="T20" fmla="*/ 0 w 36"/>
                <a:gd name="T21" fmla="*/ 82 h 82"/>
                <a:gd name="T22" fmla="*/ 0 w 36"/>
                <a:gd name="T23" fmla="*/ 77 h 82"/>
                <a:gd name="T24" fmla="*/ 0 w 36"/>
                <a:gd name="T25" fmla="*/ 0 h 82"/>
                <a:gd name="T26" fmla="*/ 36 w 36"/>
                <a:gd name="T27" fmla="*/ 0 h 82"/>
                <a:gd name="T28" fmla="*/ 36 w 36"/>
                <a:gd name="T29" fmla="*/ 6 h 82"/>
                <a:gd name="T30" fmla="*/ 0 w 36"/>
                <a:gd name="T31" fmla="*/ 6 h 82"/>
                <a:gd name="T32" fmla="*/ 0 w 36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82">
                  <a:moveTo>
                    <a:pt x="14" y="79"/>
                  </a:moveTo>
                  <a:lnTo>
                    <a:pt x="14" y="41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41"/>
                  </a:lnTo>
                  <a:lnTo>
                    <a:pt x="20" y="79"/>
                  </a:lnTo>
                  <a:lnTo>
                    <a:pt x="14" y="79"/>
                  </a:lnTo>
                  <a:close/>
                  <a:moveTo>
                    <a:pt x="0" y="77"/>
                  </a:moveTo>
                  <a:lnTo>
                    <a:pt x="36" y="77"/>
                  </a:lnTo>
                  <a:lnTo>
                    <a:pt x="36" y="82"/>
                  </a:lnTo>
                  <a:lnTo>
                    <a:pt x="0" y="82"/>
                  </a:lnTo>
                  <a:lnTo>
                    <a:pt x="0" y="77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3" name="Oval 80"/>
            <p:cNvSpPr>
              <a:spLocks noChangeArrowheads="1"/>
            </p:cNvSpPr>
            <p:nvPr/>
          </p:nvSpPr>
          <p:spPr bwMode="auto">
            <a:xfrm>
              <a:off x="4567238" y="3040063"/>
              <a:ext cx="87312" cy="88900"/>
            </a:xfrm>
            <a:prstGeom prst="ellipse">
              <a:avLst/>
            </a:prstGeom>
            <a:solidFill>
              <a:srgbClr val="8064A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4" name="Oval 81"/>
            <p:cNvSpPr>
              <a:spLocks noChangeArrowheads="1"/>
            </p:cNvSpPr>
            <p:nvPr/>
          </p:nvSpPr>
          <p:spPr bwMode="auto">
            <a:xfrm>
              <a:off x="4565650" y="3040063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7D6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5263713" y="1895286"/>
              <a:ext cx="347543" cy="338555"/>
              <a:chOff x="4951479" y="3134000"/>
              <a:chExt cx="347543" cy="338555"/>
            </a:xfrm>
          </p:grpSpPr>
          <p:sp>
            <p:nvSpPr>
              <p:cNvPr id="148" name="TextBox 147"/>
              <p:cNvSpPr txBox="1"/>
              <p:nvPr/>
            </p:nvSpPr>
            <p:spPr>
              <a:xfrm>
                <a:off x="4951479" y="3134001"/>
                <a:ext cx="2872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*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5011763" y="3134000"/>
                <a:ext cx="2872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*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52" name="Straight Arrow Connector 151"/>
            <p:cNvCxnSpPr/>
            <p:nvPr/>
          </p:nvCxnSpPr>
          <p:spPr>
            <a:xfrm>
              <a:off x="3715698" y="1269899"/>
              <a:ext cx="0" cy="6815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>
              <a:off x="4494264" y="1269899"/>
              <a:ext cx="0" cy="6815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/>
            <p:nvPr/>
          </p:nvCxnSpPr>
          <p:spPr>
            <a:xfrm>
              <a:off x="4883547" y="1269899"/>
              <a:ext cx="0" cy="6815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>
              <a:off x="4104981" y="1269899"/>
              <a:ext cx="0" cy="6815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>
              <a:off x="5272829" y="1269899"/>
              <a:ext cx="0" cy="6815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Rectangle 112"/>
            <p:cNvSpPr>
              <a:spLocks noChangeArrowheads="1"/>
            </p:cNvSpPr>
            <p:nvPr/>
          </p:nvSpPr>
          <p:spPr bwMode="auto">
            <a:xfrm>
              <a:off x="4000577" y="1082389"/>
              <a:ext cx="80470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Ab treatment</a:t>
              </a:r>
              <a:endParaRPr kumimoji="0" lang="en-US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1721615" y="4124440"/>
            <a:ext cx="6441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S5.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Combination treatment of anti-DC-HIL/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anti-PDL1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did not produce synergistic anti-tumor effects to MC38 colon cancer.  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Day 6 after implanting </a:t>
            </a:r>
            <a:r>
              <a:rPr kumimoji="0" lang="en-US" sz="1200" i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s.c</a:t>
            </a:r>
            <a:r>
              <a:rPr kumimoji="0" lang="en-US" sz="120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MC38 cells (1 ×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cells/mouse) into mice,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 started every 2 days, total of 5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i.p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injections (200 </a:t>
            </a:r>
            <a:r>
              <a:rPr lang="en-US" sz="12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g/mouse).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include control IgG, anti-DC-HIL, anti-PDL1 or combined (Combo)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Tumor volume was measured every other day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&lt;0.05 between </a:t>
            </a:r>
            <a:r>
              <a:rPr lang="en-US" sz="12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-HIL and combined treatment and **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&lt;0.05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PDL1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combined. 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658782" y="535050"/>
            <a:ext cx="24937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S5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567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Rectangle 130"/>
          <p:cNvSpPr>
            <a:spLocks noChangeArrowheads="1"/>
          </p:cNvSpPr>
          <p:nvPr/>
        </p:nvSpPr>
        <p:spPr bwMode="auto">
          <a:xfrm>
            <a:off x="1406124" y="4622614"/>
            <a:ext cx="653585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>
              <a:defRPr/>
            </a:pP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Supplementary Fig. S6.  Changes in health conditions of mice treated with anti-DC-HIL </a:t>
            </a:r>
            <a:r>
              <a:rPr kumimoji="0" lang="en-US" alt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mAb</a:t>
            </a: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 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Day 1, B6 mice (8-week-old females, n=3) were 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given </a:t>
            </a:r>
            <a:r>
              <a:rPr lang="en-US" altLang="en-US" sz="12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i.p</a:t>
            </a:r>
            <a:r>
              <a:rPr lang="en-US" altLang="en-US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injection of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UTX103 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anti-DC-HIL </a:t>
            </a:r>
            <a:r>
              <a:rPr lang="en-US" altLang="en-US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control IgG (200 </a:t>
            </a:r>
            <a:r>
              <a:rPr lang="en-US" altLang="en-US" sz="1200" dirty="0">
                <a:solidFill>
                  <a:srgbClr val="00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g/mouse), every 2 days, total 6 injections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Experiments were ended next day after the last injection (day 11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Starting at day 0, e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very 4 days mice were collected blood 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samples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en-US" altLang="en-US" sz="1200" dirty="0">
                <a:solidFill>
                  <a:srgbClr val="00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l/mouse) from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retro-orbital 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veins 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(days 0, 4, 8, and 12) and tested for levels of RBC, WBC and platelets (PLT) using cytometer counting with/without red blood cell lysis and flow-cytometry, respectively. All mice were also monitored for body weight. All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mice 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exhibited no distinguishable changes in these parameters at 10 days after the last injection.      </a:t>
            </a:r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139327" y="661317"/>
            <a:ext cx="4618716" cy="3664785"/>
            <a:chOff x="1912904" y="459893"/>
            <a:chExt cx="4618716" cy="3664785"/>
          </a:xfrm>
        </p:grpSpPr>
        <p:grpSp>
          <p:nvGrpSpPr>
            <p:cNvPr id="6" name="Group 5"/>
            <p:cNvGrpSpPr/>
            <p:nvPr/>
          </p:nvGrpSpPr>
          <p:grpSpPr>
            <a:xfrm>
              <a:off x="2436157" y="1669502"/>
              <a:ext cx="1350624" cy="270758"/>
              <a:chOff x="47874" y="1470849"/>
              <a:chExt cx="1350624" cy="270758"/>
            </a:xfrm>
          </p:grpSpPr>
          <p:sp>
            <p:nvSpPr>
              <p:cNvPr id="2" name="Down Arrow 1"/>
              <p:cNvSpPr/>
              <p:nvPr/>
            </p:nvSpPr>
            <p:spPr>
              <a:xfrm>
                <a:off x="47874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8" name="Down Arrow 357"/>
              <p:cNvSpPr/>
              <p:nvPr/>
            </p:nvSpPr>
            <p:spPr>
              <a:xfrm>
                <a:off x="291946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9" name="Down Arrow 358"/>
              <p:cNvSpPr/>
              <p:nvPr/>
            </p:nvSpPr>
            <p:spPr>
              <a:xfrm>
                <a:off x="536018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0" name="Down Arrow 359"/>
              <p:cNvSpPr/>
              <p:nvPr/>
            </p:nvSpPr>
            <p:spPr>
              <a:xfrm>
                <a:off x="780090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1" name="Down Arrow 360"/>
              <p:cNvSpPr/>
              <p:nvPr/>
            </p:nvSpPr>
            <p:spPr>
              <a:xfrm>
                <a:off x="1024162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2" name="Down Arrow 361"/>
              <p:cNvSpPr/>
              <p:nvPr/>
            </p:nvSpPr>
            <p:spPr>
              <a:xfrm>
                <a:off x="1290867" y="1638333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3" name="Rectangle 349"/>
              <p:cNvSpPr>
                <a:spLocks noChangeArrowheads="1"/>
              </p:cNvSpPr>
              <p:nvPr/>
            </p:nvSpPr>
            <p:spPr bwMode="auto">
              <a:xfrm>
                <a:off x="387315" y="1470849"/>
                <a:ext cx="679673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Ab injections</a:t>
                </a:r>
                <a:endParaRPr kumimoji="0" lang="en-US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cxnSp>
          <p:nvCxnSpPr>
            <p:cNvPr id="647" name="Straight Connector 646"/>
            <p:cNvCxnSpPr>
              <a:endCxn id="669" idx="6"/>
            </p:cNvCxnSpPr>
            <p:nvPr/>
          </p:nvCxnSpPr>
          <p:spPr>
            <a:xfrm flipV="1">
              <a:off x="2291176" y="2897982"/>
              <a:ext cx="559838" cy="8731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648" name="Straight Connector 647"/>
            <p:cNvCxnSpPr>
              <a:endCxn id="747" idx="4"/>
            </p:cNvCxnSpPr>
            <p:nvPr/>
          </p:nvCxnSpPr>
          <p:spPr>
            <a:xfrm flipV="1">
              <a:off x="5727058" y="962716"/>
              <a:ext cx="494080" cy="126104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649" name="Straight Connector 648"/>
            <p:cNvCxnSpPr>
              <a:stCxn id="742" idx="6"/>
              <a:endCxn id="736" idx="6"/>
            </p:cNvCxnSpPr>
            <p:nvPr/>
          </p:nvCxnSpPr>
          <p:spPr>
            <a:xfrm flipV="1">
              <a:off x="5252763" y="1092891"/>
              <a:ext cx="506412" cy="1588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650" name="Straight Connector 649"/>
            <p:cNvCxnSpPr>
              <a:endCxn id="742" idx="6"/>
            </p:cNvCxnSpPr>
            <p:nvPr/>
          </p:nvCxnSpPr>
          <p:spPr>
            <a:xfrm>
              <a:off x="4695008" y="981767"/>
              <a:ext cx="557755" cy="112712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651" name="Straight Connector 650"/>
            <p:cNvCxnSpPr>
              <a:endCxn id="716" idx="0"/>
            </p:cNvCxnSpPr>
            <p:nvPr/>
          </p:nvCxnSpPr>
          <p:spPr>
            <a:xfrm flipV="1">
              <a:off x="3330934" y="925720"/>
              <a:ext cx="515694" cy="691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652" name="Straight Connector 651"/>
            <p:cNvCxnSpPr>
              <a:stCxn id="711" idx="2"/>
              <a:endCxn id="713" idx="7"/>
            </p:cNvCxnSpPr>
            <p:nvPr/>
          </p:nvCxnSpPr>
          <p:spPr>
            <a:xfrm flipV="1">
              <a:off x="2789353" y="921277"/>
              <a:ext cx="580706" cy="36193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653" name="Straight Connector 652"/>
            <p:cNvCxnSpPr/>
            <p:nvPr/>
          </p:nvCxnSpPr>
          <p:spPr>
            <a:xfrm flipV="1">
              <a:off x="2321412" y="950327"/>
              <a:ext cx="467941" cy="13977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sp>
          <p:nvSpPr>
            <p:cNvPr id="654" name="Rectangle 653"/>
            <p:cNvSpPr/>
            <p:nvPr/>
          </p:nvSpPr>
          <p:spPr>
            <a:xfrm>
              <a:off x="4707609" y="556592"/>
              <a:ext cx="1790957" cy="1397945"/>
            </a:xfrm>
            <a:prstGeom prst="rect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5" name="Rectangle 654"/>
            <p:cNvSpPr/>
            <p:nvPr/>
          </p:nvSpPr>
          <p:spPr>
            <a:xfrm>
              <a:off x="2333926" y="556592"/>
              <a:ext cx="1777999" cy="1397945"/>
            </a:xfrm>
            <a:prstGeom prst="rect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6" name="Rectangle 655"/>
            <p:cNvSpPr/>
            <p:nvPr/>
          </p:nvSpPr>
          <p:spPr>
            <a:xfrm>
              <a:off x="4699439" y="2428461"/>
              <a:ext cx="1776123" cy="1397945"/>
            </a:xfrm>
            <a:prstGeom prst="rect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7" name="Rectangle 656"/>
            <p:cNvSpPr/>
            <p:nvPr/>
          </p:nvSpPr>
          <p:spPr>
            <a:xfrm>
              <a:off x="2307402" y="2423841"/>
              <a:ext cx="1770017" cy="1390188"/>
            </a:xfrm>
            <a:prstGeom prst="rect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8" name="Freeform 7"/>
            <p:cNvSpPr>
              <a:spLocks noEditPoints="1"/>
            </p:cNvSpPr>
            <p:nvPr/>
          </p:nvSpPr>
          <p:spPr bwMode="auto">
            <a:xfrm>
              <a:off x="2265226" y="2424113"/>
              <a:ext cx="39688" cy="1393825"/>
            </a:xfrm>
            <a:custGeom>
              <a:avLst/>
              <a:gdLst>
                <a:gd name="T0" fmla="*/ 0 w 25"/>
                <a:gd name="T1" fmla="*/ 872 h 878"/>
                <a:gd name="T2" fmla="*/ 25 w 25"/>
                <a:gd name="T3" fmla="*/ 872 h 878"/>
                <a:gd name="T4" fmla="*/ 25 w 25"/>
                <a:gd name="T5" fmla="*/ 878 h 878"/>
                <a:gd name="T6" fmla="*/ 0 w 25"/>
                <a:gd name="T7" fmla="*/ 878 h 878"/>
                <a:gd name="T8" fmla="*/ 0 w 25"/>
                <a:gd name="T9" fmla="*/ 872 h 878"/>
                <a:gd name="T10" fmla="*/ 0 w 25"/>
                <a:gd name="T11" fmla="*/ 698 h 878"/>
                <a:gd name="T12" fmla="*/ 25 w 25"/>
                <a:gd name="T13" fmla="*/ 698 h 878"/>
                <a:gd name="T14" fmla="*/ 25 w 25"/>
                <a:gd name="T15" fmla="*/ 704 h 878"/>
                <a:gd name="T16" fmla="*/ 0 w 25"/>
                <a:gd name="T17" fmla="*/ 704 h 878"/>
                <a:gd name="T18" fmla="*/ 0 w 25"/>
                <a:gd name="T19" fmla="*/ 698 h 878"/>
                <a:gd name="T20" fmla="*/ 0 w 25"/>
                <a:gd name="T21" fmla="*/ 523 h 878"/>
                <a:gd name="T22" fmla="*/ 25 w 25"/>
                <a:gd name="T23" fmla="*/ 523 h 878"/>
                <a:gd name="T24" fmla="*/ 25 w 25"/>
                <a:gd name="T25" fmla="*/ 529 h 878"/>
                <a:gd name="T26" fmla="*/ 0 w 25"/>
                <a:gd name="T27" fmla="*/ 529 h 878"/>
                <a:gd name="T28" fmla="*/ 0 w 25"/>
                <a:gd name="T29" fmla="*/ 523 h 878"/>
                <a:gd name="T30" fmla="*/ 0 w 25"/>
                <a:gd name="T31" fmla="*/ 349 h 878"/>
                <a:gd name="T32" fmla="*/ 25 w 25"/>
                <a:gd name="T33" fmla="*/ 349 h 878"/>
                <a:gd name="T34" fmla="*/ 25 w 25"/>
                <a:gd name="T35" fmla="*/ 354 h 878"/>
                <a:gd name="T36" fmla="*/ 0 w 25"/>
                <a:gd name="T37" fmla="*/ 354 h 878"/>
                <a:gd name="T38" fmla="*/ 0 w 25"/>
                <a:gd name="T39" fmla="*/ 349 h 878"/>
                <a:gd name="T40" fmla="*/ 0 w 25"/>
                <a:gd name="T41" fmla="*/ 174 h 878"/>
                <a:gd name="T42" fmla="*/ 25 w 25"/>
                <a:gd name="T43" fmla="*/ 174 h 878"/>
                <a:gd name="T44" fmla="*/ 25 w 25"/>
                <a:gd name="T45" fmla="*/ 179 h 878"/>
                <a:gd name="T46" fmla="*/ 0 w 25"/>
                <a:gd name="T47" fmla="*/ 179 h 878"/>
                <a:gd name="T48" fmla="*/ 0 w 25"/>
                <a:gd name="T49" fmla="*/ 174 h 878"/>
                <a:gd name="T50" fmla="*/ 0 w 25"/>
                <a:gd name="T51" fmla="*/ 0 h 878"/>
                <a:gd name="T52" fmla="*/ 25 w 25"/>
                <a:gd name="T53" fmla="*/ 0 h 878"/>
                <a:gd name="T54" fmla="*/ 25 w 25"/>
                <a:gd name="T55" fmla="*/ 6 h 878"/>
                <a:gd name="T56" fmla="*/ 0 w 25"/>
                <a:gd name="T57" fmla="*/ 6 h 878"/>
                <a:gd name="T58" fmla="*/ 0 w 25"/>
                <a:gd name="T59" fmla="*/ 0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878">
                  <a:moveTo>
                    <a:pt x="0" y="872"/>
                  </a:moveTo>
                  <a:lnTo>
                    <a:pt x="25" y="872"/>
                  </a:lnTo>
                  <a:lnTo>
                    <a:pt x="25" y="878"/>
                  </a:lnTo>
                  <a:lnTo>
                    <a:pt x="0" y="878"/>
                  </a:lnTo>
                  <a:lnTo>
                    <a:pt x="0" y="872"/>
                  </a:lnTo>
                  <a:close/>
                  <a:moveTo>
                    <a:pt x="0" y="698"/>
                  </a:moveTo>
                  <a:lnTo>
                    <a:pt x="25" y="698"/>
                  </a:lnTo>
                  <a:lnTo>
                    <a:pt x="25" y="704"/>
                  </a:lnTo>
                  <a:lnTo>
                    <a:pt x="0" y="704"/>
                  </a:lnTo>
                  <a:lnTo>
                    <a:pt x="0" y="698"/>
                  </a:lnTo>
                  <a:close/>
                  <a:moveTo>
                    <a:pt x="0" y="523"/>
                  </a:moveTo>
                  <a:lnTo>
                    <a:pt x="25" y="523"/>
                  </a:lnTo>
                  <a:lnTo>
                    <a:pt x="25" y="529"/>
                  </a:lnTo>
                  <a:lnTo>
                    <a:pt x="0" y="529"/>
                  </a:lnTo>
                  <a:lnTo>
                    <a:pt x="0" y="523"/>
                  </a:lnTo>
                  <a:close/>
                  <a:moveTo>
                    <a:pt x="0" y="349"/>
                  </a:moveTo>
                  <a:lnTo>
                    <a:pt x="25" y="349"/>
                  </a:lnTo>
                  <a:lnTo>
                    <a:pt x="25" y="354"/>
                  </a:lnTo>
                  <a:lnTo>
                    <a:pt x="0" y="354"/>
                  </a:lnTo>
                  <a:lnTo>
                    <a:pt x="0" y="349"/>
                  </a:lnTo>
                  <a:close/>
                  <a:moveTo>
                    <a:pt x="0" y="174"/>
                  </a:moveTo>
                  <a:lnTo>
                    <a:pt x="25" y="174"/>
                  </a:lnTo>
                  <a:lnTo>
                    <a:pt x="25" y="179"/>
                  </a:lnTo>
                  <a:lnTo>
                    <a:pt x="0" y="179"/>
                  </a:lnTo>
                  <a:lnTo>
                    <a:pt x="0" y="174"/>
                  </a:lnTo>
                  <a:close/>
                  <a:moveTo>
                    <a:pt x="0" y="0"/>
                  </a:moveTo>
                  <a:lnTo>
                    <a:pt x="25" y="0"/>
                  </a:lnTo>
                  <a:lnTo>
                    <a:pt x="2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9" name="Freeform 10"/>
            <p:cNvSpPr>
              <a:spLocks noEditPoints="1"/>
            </p:cNvSpPr>
            <p:nvPr/>
          </p:nvSpPr>
          <p:spPr bwMode="auto">
            <a:xfrm>
              <a:off x="2276338" y="2833688"/>
              <a:ext cx="57150" cy="147638"/>
            </a:xfrm>
            <a:custGeom>
              <a:avLst/>
              <a:gdLst>
                <a:gd name="T0" fmla="*/ 15 w 36"/>
                <a:gd name="T1" fmla="*/ 91 h 93"/>
                <a:gd name="T2" fmla="*/ 15 w 36"/>
                <a:gd name="T3" fmla="*/ 47 h 93"/>
                <a:gd name="T4" fmla="*/ 15 w 36"/>
                <a:gd name="T5" fmla="*/ 3 h 93"/>
                <a:gd name="T6" fmla="*/ 21 w 36"/>
                <a:gd name="T7" fmla="*/ 3 h 93"/>
                <a:gd name="T8" fmla="*/ 21 w 36"/>
                <a:gd name="T9" fmla="*/ 47 h 93"/>
                <a:gd name="T10" fmla="*/ 21 w 36"/>
                <a:gd name="T11" fmla="*/ 91 h 93"/>
                <a:gd name="T12" fmla="*/ 15 w 36"/>
                <a:gd name="T13" fmla="*/ 91 h 93"/>
                <a:gd name="T14" fmla="*/ 0 w 36"/>
                <a:gd name="T15" fmla="*/ 88 h 93"/>
                <a:gd name="T16" fmla="*/ 36 w 36"/>
                <a:gd name="T17" fmla="*/ 88 h 93"/>
                <a:gd name="T18" fmla="*/ 36 w 36"/>
                <a:gd name="T19" fmla="*/ 93 h 93"/>
                <a:gd name="T20" fmla="*/ 0 w 36"/>
                <a:gd name="T21" fmla="*/ 93 h 93"/>
                <a:gd name="T22" fmla="*/ 0 w 36"/>
                <a:gd name="T23" fmla="*/ 88 h 93"/>
                <a:gd name="T24" fmla="*/ 0 w 36"/>
                <a:gd name="T25" fmla="*/ 0 h 93"/>
                <a:gd name="T26" fmla="*/ 36 w 36"/>
                <a:gd name="T27" fmla="*/ 0 h 93"/>
                <a:gd name="T28" fmla="*/ 36 w 36"/>
                <a:gd name="T29" fmla="*/ 6 h 93"/>
                <a:gd name="T30" fmla="*/ 0 w 36"/>
                <a:gd name="T31" fmla="*/ 6 h 93"/>
                <a:gd name="T32" fmla="*/ 0 w 36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93">
                  <a:moveTo>
                    <a:pt x="15" y="91"/>
                  </a:moveTo>
                  <a:lnTo>
                    <a:pt x="15" y="47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47"/>
                  </a:lnTo>
                  <a:lnTo>
                    <a:pt x="21" y="91"/>
                  </a:lnTo>
                  <a:lnTo>
                    <a:pt x="15" y="91"/>
                  </a:lnTo>
                  <a:close/>
                  <a:moveTo>
                    <a:pt x="0" y="88"/>
                  </a:moveTo>
                  <a:lnTo>
                    <a:pt x="36" y="88"/>
                  </a:lnTo>
                  <a:lnTo>
                    <a:pt x="36" y="93"/>
                  </a:lnTo>
                  <a:lnTo>
                    <a:pt x="0" y="93"/>
                  </a:lnTo>
                  <a:lnTo>
                    <a:pt x="0" y="88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0" name="Freeform 12"/>
            <p:cNvSpPr>
              <a:spLocks noEditPoints="1"/>
            </p:cNvSpPr>
            <p:nvPr/>
          </p:nvSpPr>
          <p:spPr bwMode="auto">
            <a:xfrm>
              <a:off x="2779576" y="2674938"/>
              <a:ext cx="55563" cy="447675"/>
            </a:xfrm>
            <a:custGeom>
              <a:avLst/>
              <a:gdLst>
                <a:gd name="T0" fmla="*/ 15 w 35"/>
                <a:gd name="T1" fmla="*/ 279 h 282"/>
                <a:gd name="T2" fmla="*/ 15 w 35"/>
                <a:gd name="T3" fmla="*/ 142 h 282"/>
                <a:gd name="T4" fmla="*/ 15 w 35"/>
                <a:gd name="T5" fmla="*/ 3 h 282"/>
                <a:gd name="T6" fmla="*/ 21 w 35"/>
                <a:gd name="T7" fmla="*/ 3 h 282"/>
                <a:gd name="T8" fmla="*/ 21 w 35"/>
                <a:gd name="T9" fmla="*/ 142 h 282"/>
                <a:gd name="T10" fmla="*/ 21 w 35"/>
                <a:gd name="T11" fmla="*/ 279 h 282"/>
                <a:gd name="T12" fmla="*/ 15 w 35"/>
                <a:gd name="T13" fmla="*/ 279 h 282"/>
                <a:gd name="T14" fmla="*/ 0 w 35"/>
                <a:gd name="T15" fmla="*/ 276 h 282"/>
                <a:gd name="T16" fmla="*/ 35 w 35"/>
                <a:gd name="T17" fmla="*/ 276 h 282"/>
                <a:gd name="T18" fmla="*/ 35 w 35"/>
                <a:gd name="T19" fmla="*/ 282 h 282"/>
                <a:gd name="T20" fmla="*/ 0 w 35"/>
                <a:gd name="T21" fmla="*/ 282 h 282"/>
                <a:gd name="T22" fmla="*/ 0 w 35"/>
                <a:gd name="T23" fmla="*/ 276 h 282"/>
                <a:gd name="T24" fmla="*/ 0 w 35"/>
                <a:gd name="T25" fmla="*/ 0 h 282"/>
                <a:gd name="T26" fmla="*/ 35 w 35"/>
                <a:gd name="T27" fmla="*/ 0 h 282"/>
                <a:gd name="T28" fmla="*/ 35 w 35"/>
                <a:gd name="T29" fmla="*/ 6 h 282"/>
                <a:gd name="T30" fmla="*/ 0 w 35"/>
                <a:gd name="T31" fmla="*/ 6 h 282"/>
                <a:gd name="T32" fmla="*/ 0 w 35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82">
                  <a:moveTo>
                    <a:pt x="15" y="279"/>
                  </a:moveTo>
                  <a:lnTo>
                    <a:pt x="15" y="142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142"/>
                  </a:lnTo>
                  <a:lnTo>
                    <a:pt x="21" y="279"/>
                  </a:lnTo>
                  <a:lnTo>
                    <a:pt x="15" y="279"/>
                  </a:lnTo>
                  <a:close/>
                  <a:moveTo>
                    <a:pt x="0" y="276"/>
                  </a:moveTo>
                  <a:lnTo>
                    <a:pt x="35" y="276"/>
                  </a:lnTo>
                  <a:lnTo>
                    <a:pt x="35" y="282"/>
                  </a:lnTo>
                  <a:lnTo>
                    <a:pt x="0" y="282"/>
                  </a:lnTo>
                  <a:lnTo>
                    <a:pt x="0" y="276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1" name="Freeform 14"/>
            <p:cNvSpPr>
              <a:spLocks noEditPoints="1"/>
            </p:cNvSpPr>
            <p:nvPr/>
          </p:nvSpPr>
          <p:spPr bwMode="auto">
            <a:xfrm>
              <a:off x="3281226" y="3051175"/>
              <a:ext cx="57150" cy="269875"/>
            </a:xfrm>
            <a:custGeom>
              <a:avLst/>
              <a:gdLst>
                <a:gd name="T0" fmla="*/ 15 w 36"/>
                <a:gd name="T1" fmla="*/ 167 h 170"/>
                <a:gd name="T2" fmla="*/ 15 w 36"/>
                <a:gd name="T3" fmla="*/ 84 h 170"/>
                <a:gd name="T4" fmla="*/ 15 w 36"/>
                <a:gd name="T5" fmla="*/ 2 h 170"/>
                <a:gd name="T6" fmla="*/ 21 w 36"/>
                <a:gd name="T7" fmla="*/ 2 h 170"/>
                <a:gd name="T8" fmla="*/ 21 w 36"/>
                <a:gd name="T9" fmla="*/ 84 h 170"/>
                <a:gd name="T10" fmla="*/ 21 w 36"/>
                <a:gd name="T11" fmla="*/ 167 h 170"/>
                <a:gd name="T12" fmla="*/ 15 w 36"/>
                <a:gd name="T13" fmla="*/ 167 h 170"/>
                <a:gd name="T14" fmla="*/ 0 w 36"/>
                <a:gd name="T15" fmla="*/ 164 h 170"/>
                <a:gd name="T16" fmla="*/ 36 w 36"/>
                <a:gd name="T17" fmla="*/ 164 h 170"/>
                <a:gd name="T18" fmla="*/ 36 w 36"/>
                <a:gd name="T19" fmla="*/ 170 h 170"/>
                <a:gd name="T20" fmla="*/ 0 w 36"/>
                <a:gd name="T21" fmla="*/ 170 h 170"/>
                <a:gd name="T22" fmla="*/ 0 w 36"/>
                <a:gd name="T23" fmla="*/ 164 h 170"/>
                <a:gd name="T24" fmla="*/ 0 w 36"/>
                <a:gd name="T25" fmla="*/ 0 h 170"/>
                <a:gd name="T26" fmla="*/ 36 w 36"/>
                <a:gd name="T27" fmla="*/ 0 h 170"/>
                <a:gd name="T28" fmla="*/ 36 w 36"/>
                <a:gd name="T29" fmla="*/ 5 h 170"/>
                <a:gd name="T30" fmla="*/ 0 w 36"/>
                <a:gd name="T31" fmla="*/ 5 h 170"/>
                <a:gd name="T32" fmla="*/ 0 w 36"/>
                <a:gd name="T3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70">
                  <a:moveTo>
                    <a:pt x="15" y="167"/>
                  </a:moveTo>
                  <a:lnTo>
                    <a:pt x="15" y="84"/>
                  </a:lnTo>
                  <a:lnTo>
                    <a:pt x="15" y="2"/>
                  </a:lnTo>
                  <a:lnTo>
                    <a:pt x="21" y="2"/>
                  </a:lnTo>
                  <a:lnTo>
                    <a:pt x="21" y="84"/>
                  </a:lnTo>
                  <a:lnTo>
                    <a:pt x="21" y="167"/>
                  </a:lnTo>
                  <a:lnTo>
                    <a:pt x="15" y="167"/>
                  </a:lnTo>
                  <a:close/>
                  <a:moveTo>
                    <a:pt x="0" y="164"/>
                  </a:moveTo>
                  <a:lnTo>
                    <a:pt x="36" y="164"/>
                  </a:lnTo>
                  <a:lnTo>
                    <a:pt x="36" y="170"/>
                  </a:lnTo>
                  <a:lnTo>
                    <a:pt x="0" y="170"/>
                  </a:lnTo>
                  <a:lnTo>
                    <a:pt x="0" y="164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2" name="Freeform 16"/>
            <p:cNvSpPr>
              <a:spLocks noEditPoints="1"/>
            </p:cNvSpPr>
            <p:nvPr/>
          </p:nvSpPr>
          <p:spPr bwMode="auto">
            <a:xfrm>
              <a:off x="3784463" y="2954338"/>
              <a:ext cx="55563" cy="36513"/>
            </a:xfrm>
            <a:custGeom>
              <a:avLst/>
              <a:gdLst>
                <a:gd name="T0" fmla="*/ 15 w 35"/>
                <a:gd name="T1" fmla="*/ 20 h 23"/>
                <a:gd name="T2" fmla="*/ 15 w 35"/>
                <a:gd name="T3" fmla="*/ 12 h 23"/>
                <a:gd name="T4" fmla="*/ 15 w 35"/>
                <a:gd name="T5" fmla="*/ 3 h 23"/>
                <a:gd name="T6" fmla="*/ 21 w 35"/>
                <a:gd name="T7" fmla="*/ 3 h 23"/>
                <a:gd name="T8" fmla="*/ 21 w 35"/>
                <a:gd name="T9" fmla="*/ 12 h 23"/>
                <a:gd name="T10" fmla="*/ 21 w 35"/>
                <a:gd name="T11" fmla="*/ 20 h 23"/>
                <a:gd name="T12" fmla="*/ 15 w 35"/>
                <a:gd name="T13" fmla="*/ 20 h 23"/>
                <a:gd name="T14" fmla="*/ 0 w 35"/>
                <a:gd name="T15" fmla="*/ 17 h 23"/>
                <a:gd name="T16" fmla="*/ 35 w 35"/>
                <a:gd name="T17" fmla="*/ 17 h 23"/>
                <a:gd name="T18" fmla="*/ 35 w 35"/>
                <a:gd name="T19" fmla="*/ 23 h 23"/>
                <a:gd name="T20" fmla="*/ 0 w 35"/>
                <a:gd name="T21" fmla="*/ 23 h 23"/>
                <a:gd name="T22" fmla="*/ 0 w 35"/>
                <a:gd name="T23" fmla="*/ 17 h 23"/>
                <a:gd name="T24" fmla="*/ 0 w 35"/>
                <a:gd name="T25" fmla="*/ 0 h 23"/>
                <a:gd name="T26" fmla="*/ 35 w 35"/>
                <a:gd name="T27" fmla="*/ 0 h 23"/>
                <a:gd name="T28" fmla="*/ 35 w 35"/>
                <a:gd name="T29" fmla="*/ 6 h 23"/>
                <a:gd name="T30" fmla="*/ 0 w 35"/>
                <a:gd name="T31" fmla="*/ 6 h 23"/>
                <a:gd name="T32" fmla="*/ 0 w 35"/>
                <a:gd name="T3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3">
                  <a:moveTo>
                    <a:pt x="15" y="20"/>
                  </a:moveTo>
                  <a:lnTo>
                    <a:pt x="15" y="12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12"/>
                  </a:lnTo>
                  <a:lnTo>
                    <a:pt x="21" y="20"/>
                  </a:lnTo>
                  <a:lnTo>
                    <a:pt x="15" y="20"/>
                  </a:lnTo>
                  <a:close/>
                  <a:moveTo>
                    <a:pt x="0" y="17"/>
                  </a:moveTo>
                  <a:lnTo>
                    <a:pt x="35" y="17"/>
                  </a:lnTo>
                  <a:lnTo>
                    <a:pt x="35" y="23"/>
                  </a:lnTo>
                  <a:lnTo>
                    <a:pt x="0" y="23"/>
                  </a:lnTo>
                  <a:lnTo>
                    <a:pt x="0" y="17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3" name="Freeform 17"/>
            <p:cNvSpPr>
              <a:spLocks noEditPoints="1"/>
            </p:cNvSpPr>
            <p:nvPr/>
          </p:nvSpPr>
          <p:spPr bwMode="auto">
            <a:xfrm>
              <a:off x="2276338" y="2932113"/>
              <a:ext cx="57150" cy="100013"/>
            </a:xfrm>
            <a:custGeom>
              <a:avLst/>
              <a:gdLst>
                <a:gd name="T0" fmla="*/ 15 w 36"/>
                <a:gd name="T1" fmla="*/ 60 h 63"/>
                <a:gd name="T2" fmla="*/ 15 w 36"/>
                <a:gd name="T3" fmla="*/ 31 h 63"/>
                <a:gd name="T4" fmla="*/ 15 w 36"/>
                <a:gd name="T5" fmla="*/ 3 h 63"/>
                <a:gd name="T6" fmla="*/ 21 w 36"/>
                <a:gd name="T7" fmla="*/ 3 h 63"/>
                <a:gd name="T8" fmla="*/ 21 w 36"/>
                <a:gd name="T9" fmla="*/ 31 h 63"/>
                <a:gd name="T10" fmla="*/ 21 w 36"/>
                <a:gd name="T11" fmla="*/ 60 h 63"/>
                <a:gd name="T12" fmla="*/ 15 w 36"/>
                <a:gd name="T13" fmla="*/ 60 h 63"/>
                <a:gd name="T14" fmla="*/ 0 w 36"/>
                <a:gd name="T15" fmla="*/ 57 h 63"/>
                <a:gd name="T16" fmla="*/ 36 w 36"/>
                <a:gd name="T17" fmla="*/ 57 h 63"/>
                <a:gd name="T18" fmla="*/ 36 w 36"/>
                <a:gd name="T19" fmla="*/ 63 h 63"/>
                <a:gd name="T20" fmla="*/ 0 w 36"/>
                <a:gd name="T21" fmla="*/ 63 h 63"/>
                <a:gd name="T22" fmla="*/ 0 w 36"/>
                <a:gd name="T23" fmla="*/ 57 h 63"/>
                <a:gd name="T24" fmla="*/ 0 w 36"/>
                <a:gd name="T25" fmla="*/ 0 h 63"/>
                <a:gd name="T26" fmla="*/ 36 w 36"/>
                <a:gd name="T27" fmla="*/ 0 h 63"/>
                <a:gd name="T28" fmla="*/ 36 w 36"/>
                <a:gd name="T29" fmla="*/ 5 h 63"/>
                <a:gd name="T30" fmla="*/ 0 w 36"/>
                <a:gd name="T31" fmla="*/ 5 h 63"/>
                <a:gd name="T32" fmla="*/ 0 w 36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63">
                  <a:moveTo>
                    <a:pt x="15" y="60"/>
                  </a:moveTo>
                  <a:lnTo>
                    <a:pt x="15" y="31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31"/>
                  </a:lnTo>
                  <a:lnTo>
                    <a:pt x="21" y="60"/>
                  </a:lnTo>
                  <a:lnTo>
                    <a:pt x="15" y="60"/>
                  </a:lnTo>
                  <a:close/>
                  <a:moveTo>
                    <a:pt x="0" y="57"/>
                  </a:moveTo>
                  <a:lnTo>
                    <a:pt x="36" y="57"/>
                  </a:lnTo>
                  <a:lnTo>
                    <a:pt x="36" y="63"/>
                  </a:lnTo>
                  <a:lnTo>
                    <a:pt x="0" y="63"/>
                  </a:lnTo>
                  <a:lnTo>
                    <a:pt x="0" y="57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4" name="Freeform 19"/>
            <p:cNvSpPr>
              <a:spLocks noEditPoints="1"/>
            </p:cNvSpPr>
            <p:nvPr/>
          </p:nvSpPr>
          <p:spPr bwMode="auto">
            <a:xfrm>
              <a:off x="2779576" y="2927350"/>
              <a:ext cx="55563" cy="404813"/>
            </a:xfrm>
            <a:custGeom>
              <a:avLst/>
              <a:gdLst>
                <a:gd name="T0" fmla="*/ 15 w 35"/>
                <a:gd name="T1" fmla="*/ 252 h 255"/>
                <a:gd name="T2" fmla="*/ 15 w 35"/>
                <a:gd name="T3" fmla="*/ 128 h 255"/>
                <a:gd name="T4" fmla="*/ 15 w 35"/>
                <a:gd name="T5" fmla="*/ 3 h 255"/>
                <a:gd name="T6" fmla="*/ 21 w 35"/>
                <a:gd name="T7" fmla="*/ 3 h 255"/>
                <a:gd name="T8" fmla="*/ 21 w 35"/>
                <a:gd name="T9" fmla="*/ 128 h 255"/>
                <a:gd name="T10" fmla="*/ 21 w 35"/>
                <a:gd name="T11" fmla="*/ 252 h 255"/>
                <a:gd name="T12" fmla="*/ 15 w 35"/>
                <a:gd name="T13" fmla="*/ 252 h 255"/>
                <a:gd name="T14" fmla="*/ 0 w 35"/>
                <a:gd name="T15" fmla="*/ 250 h 255"/>
                <a:gd name="T16" fmla="*/ 35 w 35"/>
                <a:gd name="T17" fmla="*/ 250 h 255"/>
                <a:gd name="T18" fmla="*/ 35 w 35"/>
                <a:gd name="T19" fmla="*/ 255 h 255"/>
                <a:gd name="T20" fmla="*/ 0 w 35"/>
                <a:gd name="T21" fmla="*/ 255 h 255"/>
                <a:gd name="T22" fmla="*/ 0 w 35"/>
                <a:gd name="T23" fmla="*/ 250 h 255"/>
                <a:gd name="T24" fmla="*/ 0 w 35"/>
                <a:gd name="T25" fmla="*/ 0 h 255"/>
                <a:gd name="T26" fmla="*/ 35 w 35"/>
                <a:gd name="T27" fmla="*/ 0 h 255"/>
                <a:gd name="T28" fmla="*/ 35 w 35"/>
                <a:gd name="T29" fmla="*/ 6 h 255"/>
                <a:gd name="T30" fmla="*/ 0 w 35"/>
                <a:gd name="T31" fmla="*/ 6 h 255"/>
                <a:gd name="T32" fmla="*/ 0 w 35"/>
                <a:gd name="T3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55">
                  <a:moveTo>
                    <a:pt x="15" y="252"/>
                  </a:moveTo>
                  <a:lnTo>
                    <a:pt x="15" y="128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128"/>
                  </a:lnTo>
                  <a:lnTo>
                    <a:pt x="21" y="252"/>
                  </a:lnTo>
                  <a:lnTo>
                    <a:pt x="15" y="252"/>
                  </a:lnTo>
                  <a:close/>
                  <a:moveTo>
                    <a:pt x="0" y="250"/>
                  </a:moveTo>
                  <a:lnTo>
                    <a:pt x="35" y="250"/>
                  </a:lnTo>
                  <a:lnTo>
                    <a:pt x="35" y="255"/>
                  </a:lnTo>
                  <a:lnTo>
                    <a:pt x="0" y="255"/>
                  </a:lnTo>
                  <a:lnTo>
                    <a:pt x="0" y="250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5" name="Freeform 21"/>
            <p:cNvSpPr>
              <a:spLocks noEditPoints="1"/>
            </p:cNvSpPr>
            <p:nvPr/>
          </p:nvSpPr>
          <p:spPr bwMode="auto">
            <a:xfrm>
              <a:off x="3281226" y="2963863"/>
              <a:ext cx="57150" cy="241300"/>
            </a:xfrm>
            <a:custGeom>
              <a:avLst/>
              <a:gdLst>
                <a:gd name="T0" fmla="*/ 15 w 36"/>
                <a:gd name="T1" fmla="*/ 149 h 152"/>
                <a:gd name="T2" fmla="*/ 15 w 36"/>
                <a:gd name="T3" fmla="*/ 76 h 152"/>
                <a:gd name="T4" fmla="*/ 15 w 36"/>
                <a:gd name="T5" fmla="*/ 3 h 152"/>
                <a:gd name="T6" fmla="*/ 21 w 36"/>
                <a:gd name="T7" fmla="*/ 3 h 152"/>
                <a:gd name="T8" fmla="*/ 21 w 36"/>
                <a:gd name="T9" fmla="*/ 76 h 152"/>
                <a:gd name="T10" fmla="*/ 21 w 36"/>
                <a:gd name="T11" fmla="*/ 149 h 152"/>
                <a:gd name="T12" fmla="*/ 15 w 36"/>
                <a:gd name="T13" fmla="*/ 149 h 152"/>
                <a:gd name="T14" fmla="*/ 0 w 36"/>
                <a:gd name="T15" fmla="*/ 146 h 152"/>
                <a:gd name="T16" fmla="*/ 36 w 36"/>
                <a:gd name="T17" fmla="*/ 146 h 152"/>
                <a:gd name="T18" fmla="*/ 36 w 36"/>
                <a:gd name="T19" fmla="*/ 152 h 152"/>
                <a:gd name="T20" fmla="*/ 0 w 36"/>
                <a:gd name="T21" fmla="*/ 152 h 152"/>
                <a:gd name="T22" fmla="*/ 0 w 36"/>
                <a:gd name="T23" fmla="*/ 146 h 152"/>
                <a:gd name="T24" fmla="*/ 0 w 36"/>
                <a:gd name="T25" fmla="*/ 0 h 152"/>
                <a:gd name="T26" fmla="*/ 36 w 36"/>
                <a:gd name="T27" fmla="*/ 0 h 152"/>
                <a:gd name="T28" fmla="*/ 36 w 36"/>
                <a:gd name="T29" fmla="*/ 6 h 152"/>
                <a:gd name="T30" fmla="*/ 0 w 36"/>
                <a:gd name="T31" fmla="*/ 6 h 152"/>
                <a:gd name="T32" fmla="*/ 0 w 36"/>
                <a:gd name="T3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52">
                  <a:moveTo>
                    <a:pt x="15" y="149"/>
                  </a:moveTo>
                  <a:lnTo>
                    <a:pt x="15" y="76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76"/>
                  </a:lnTo>
                  <a:lnTo>
                    <a:pt x="21" y="149"/>
                  </a:lnTo>
                  <a:lnTo>
                    <a:pt x="15" y="149"/>
                  </a:lnTo>
                  <a:close/>
                  <a:moveTo>
                    <a:pt x="0" y="146"/>
                  </a:moveTo>
                  <a:lnTo>
                    <a:pt x="36" y="146"/>
                  </a:lnTo>
                  <a:lnTo>
                    <a:pt x="36" y="152"/>
                  </a:lnTo>
                  <a:lnTo>
                    <a:pt x="0" y="152"/>
                  </a:lnTo>
                  <a:lnTo>
                    <a:pt x="0" y="146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6" name="Freeform 23"/>
            <p:cNvSpPr>
              <a:spLocks noEditPoints="1"/>
            </p:cNvSpPr>
            <p:nvPr/>
          </p:nvSpPr>
          <p:spPr bwMode="auto">
            <a:xfrm>
              <a:off x="3784463" y="2868613"/>
              <a:ext cx="55563" cy="465138"/>
            </a:xfrm>
            <a:custGeom>
              <a:avLst/>
              <a:gdLst>
                <a:gd name="T0" fmla="*/ 15 w 35"/>
                <a:gd name="T1" fmla="*/ 290 h 293"/>
                <a:gd name="T2" fmla="*/ 15 w 35"/>
                <a:gd name="T3" fmla="*/ 147 h 293"/>
                <a:gd name="T4" fmla="*/ 15 w 35"/>
                <a:gd name="T5" fmla="*/ 3 h 293"/>
                <a:gd name="T6" fmla="*/ 21 w 35"/>
                <a:gd name="T7" fmla="*/ 3 h 293"/>
                <a:gd name="T8" fmla="*/ 21 w 35"/>
                <a:gd name="T9" fmla="*/ 147 h 293"/>
                <a:gd name="T10" fmla="*/ 21 w 35"/>
                <a:gd name="T11" fmla="*/ 290 h 293"/>
                <a:gd name="T12" fmla="*/ 15 w 35"/>
                <a:gd name="T13" fmla="*/ 290 h 293"/>
                <a:gd name="T14" fmla="*/ 0 w 35"/>
                <a:gd name="T15" fmla="*/ 287 h 293"/>
                <a:gd name="T16" fmla="*/ 35 w 35"/>
                <a:gd name="T17" fmla="*/ 287 h 293"/>
                <a:gd name="T18" fmla="*/ 35 w 35"/>
                <a:gd name="T19" fmla="*/ 293 h 293"/>
                <a:gd name="T20" fmla="*/ 0 w 35"/>
                <a:gd name="T21" fmla="*/ 293 h 293"/>
                <a:gd name="T22" fmla="*/ 0 w 35"/>
                <a:gd name="T23" fmla="*/ 287 h 293"/>
                <a:gd name="T24" fmla="*/ 0 w 35"/>
                <a:gd name="T25" fmla="*/ 0 h 293"/>
                <a:gd name="T26" fmla="*/ 35 w 35"/>
                <a:gd name="T27" fmla="*/ 0 h 293"/>
                <a:gd name="T28" fmla="*/ 35 w 35"/>
                <a:gd name="T29" fmla="*/ 6 h 293"/>
                <a:gd name="T30" fmla="*/ 0 w 35"/>
                <a:gd name="T31" fmla="*/ 6 h 293"/>
                <a:gd name="T32" fmla="*/ 0 w 35"/>
                <a:gd name="T3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93">
                  <a:moveTo>
                    <a:pt x="15" y="290"/>
                  </a:moveTo>
                  <a:lnTo>
                    <a:pt x="15" y="147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147"/>
                  </a:lnTo>
                  <a:lnTo>
                    <a:pt x="21" y="290"/>
                  </a:lnTo>
                  <a:lnTo>
                    <a:pt x="15" y="290"/>
                  </a:lnTo>
                  <a:close/>
                  <a:moveTo>
                    <a:pt x="0" y="287"/>
                  </a:moveTo>
                  <a:lnTo>
                    <a:pt x="35" y="287"/>
                  </a:lnTo>
                  <a:lnTo>
                    <a:pt x="35" y="293"/>
                  </a:lnTo>
                  <a:lnTo>
                    <a:pt x="0" y="293"/>
                  </a:lnTo>
                  <a:lnTo>
                    <a:pt x="0" y="287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7" name="Oval 25"/>
            <p:cNvSpPr>
              <a:spLocks noChangeArrowheads="1"/>
            </p:cNvSpPr>
            <p:nvPr/>
          </p:nvSpPr>
          <p:spPr bwMode="auto">
            <a:xfrm>
              <a:off x="2260463" y="2863850"/>
              <a:ext cx="87313" cy="87313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8" name="Oval 26"/>
            <p:cNvSpPr>
              <a:spLocks noChangeArrowheads="1"/>
            </p:cNvSpPr>
            <p:nvPr/>
          </p:nvSpPr>
          <p:spPr bwMode="auto">
            <a:xfrm>
              <a:off x="2260463" y="2862263"/>
              <a:ext cx="85725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9" name="Oval 29"/>
            <p:cNvSpPr>
              <a:spLocks noChangeArrowheads="1"/>
            </p:cNvSpPr>
            <p:nvPr/>
          </p:nvSpPr>
          <p:spPr bwMode="auto">
            <a:xfrm>
              <a:off x="2763701" y="2854325"/>
              <a:ext cx="87313" cy="87313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0" name="Oval 30"/>
            <p:cNvSpPr>
              <a:spLocks noChangeArrowheads="1"/>
            </p:cNvSpPr>
            <p:nvPr/>
          </p:nvSpPr>
          <p:spPr bwMode="auto">
            <a:xfrm>
              <a:off x="2763701" y="2854325"/>
              <a:ext cx="87313" cy="87313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1" name="Oval 33"/>
            <p:cNvSpPr>
              <a:spLocks noChangeArrowheads="1"/>
            </p:cNvSpPr>
            <p:nvPr/>
          </p:nvSpPr>
          <p:spPr bwMode="auto">
            <a:xfrm>
              <a:off x="3266938" y="3140075"/>
              <a:ext cx="87313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2" name="Oval 34"/>
            <p:cNvSpPr>
              <a:spLocks noChangeArrowheads="1"/>
            </p:cNvSpPr>
            <p:nvPr/>
          </p:nvSpPr>
          <p:spPr bwMode="auto">
            <a:xfrm>
              <a:off x="3266938" y="3140075"/>
              <a:ext cx="87313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3" name="Oval 37"/>
            <p:cNvSpPr>
              <a:spLocks noChangeArrowheads="1"/>
            </p:cNvSpPr>
            <p:nvPr/>
          </p:nvSpPr>
          <p:spPr bwMode="auto">
            <a:xfrm>
              <a:off x="3768588" y="2928938"/>
              <a:ext cx="87313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4" name="Oval 38"/>
            <p:cNvSpPr>
              <a:spLocks noChangeArrowheads="1"/>
            </p:cNvSpPr>
            <p:nvPr/>
          </p:nvSpPr>
          <p:spPr bwMode="auto">
            <a:xfrm>
              <a:off x="3768588" y="2928938"/>
              <a:ext cx="87313" cy="87313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5" name="Oval 40"/>
            <p:cNvSpPr>
              <a:spLocks noChangeArrowheads="1"/>
            </p:cNvSpPr>
            <p:nvPr/>
          </p:nvSpPr>
          <p:spPr bwMode="auto">
            <a:xfrm>
              <a:off x="2260463" y="2938463"/>
              <a:ext cx="87313" cy="87313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6" name="Oval 41"/>
            <p:cNvSpPr>
              <a:spLocks noChangeArrowheads="1"/>
            </p:cNvSpPr>
            <p:nvPr/>
          </p:nvSpPr>
          <p:spPr bwMode="auto">
            <a:xfrm>
              <a:off x="2260463" y="2938463"/>
              <a:ext cx="85725" cy="87313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7" name="Oval 44"/>
            <p:cNvSpPr>
              <a:spLocks noChangeArrowheads="1"/>
            </p:cNvSpPr>
            <p:nvPr/>
          </p:nvSpPr>
          <p:spPr bwMode="auto">
            <a:xfrm>
              <a:off x="2763701" y="3086100"/>
              <a:ext cx="87313" cy="87313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8" name="Oval 45"/>
            <p:cNvSpPr>
              <a:spLocks noChangeArrowheads="1"/>
            </p:cNvSpPr>
            <p:nvPr/>
          </p:nvSpPr>
          <p:spPr bwMode="auto">
            <a:xfrm>
              <a:off x="2763701" y="3086100"/>
              <a:ext cx="87313" cy="87313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9" name="Oval 48"/>
            <p:cNvSpPr>
              <a:spLocks noChangeArrowheads="1"/>
            </p:cNvSpPr>
            <p:nvPr/>
          </p:nvSpPr>
          <p:spPr bwMode="auto">
            <a:xfrm>
              <a:off x="3266938" y="3038475"/>
              <a:ext cx="87313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0" name="Oval 49"/>
            <p:cNvSpPr>
              <a:spLocks noChangeArrowheads="1"/>
            </p:cNvSpPr>
            <p:nvPr/>
          </p:nvSpPr>
          <p:spPr bwMode="auto">
            <a:xfrm>
              <a:off x="3266938" y="3038475"/>
              <a:ext cx="87313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1" name="Oval 52"/>
            <p:cNvSpPr>
              <a:spLocks noChangeArrowheads="1"/>
            </p:cNvSpPr>
            <p:nvPr/>
          </p:nvSpPr>
          <p:spPr bwMode="auto">
            <a:xfrm>
              <a:off x="3768588" y="3055938"/>
              <a:ext cx="87313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2" name="Oval 53"/>
            <p:cNvSpPr>
              <a:spLocks noChangeArrowheads="1"/>
            </p:cNvSpPr>
            <p:nvPr/>
          </p:nvSpPr>
          <p:spPr bwMode="auto">
            <a:xfrm>
              <a:off x="3768588" y="3055938"/>
              <a:ext cx="87313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3" name="Rectangle 54"/>
            <p:cNvSpPr>
              <a:spLocks noChangeArrowheads="1"/>
            </p:cNvSpPr>
            <p:nvPr/>
          </p:nvSpPr>
          <p:spPr bwMode="auto">
            <a:xfrm>
              <a:off x="2176808" y="3738977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4" name="Rectangle 55"/>
            <p:cNvSpPr>
              <a:spLocks noChangeArrowheads="1"/>
            </p:cNvSpPr>
            <p:nvPr/>
          </p:nvSpPr>
          <p:spPr bwMode="auto">
            <a:xfrm>
              <a:off x="2176808" y="3462752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5</a:t>
              </a:r>
              <a:endParaRPr kumimoji="0" lang="en-US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5" name="Rectangle 56"/>
            <p:cNvSpPr>
              <a:spLocks noChangeArrowheads="1"/>
            </p:cNvSpPr>
            <p:nvPr/>
          </p:nvSpPr>
          <p:spPr bwMode="auto">
            <a:xfrm>
              <a:off x="2119100" y="318493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</a:t>
              </a:r>
              <a:endParaRPr kumimoji="0" lang="en-US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6" name="Rectangle 57"/>
            <p:cNvSpPr>
              <a:spLocks noChangeArrowheads="1"/>
            </p:cNvSpPr>
            <p:nvPr/>
          </p:nvSpPr>
          <p:spPr bwMode="auto">
            <a:xfrm>
              <a:off x="2119100" y="2908714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15</a:t>
              </a:r>
              <a:endParaRPr kumimoji="0" lang="en-US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7" name="Rectangle 58"/>
            <p:cNvSpPr>
              <a:spLocks noChangeArrowheads="1"/>
            </p:cNvSpPr>
            <p:nvPr/>
          </p:nvSpPr>
          <p:spPr bwMode="auto">
            <a:xfrm>
              <a:off x="2119100" y="2630902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20</a:t>
              </a:r>
              <a:endParaRPr kumimoji="0" lang="en-US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8" name="Rectangle 59"/>
            <p:cNvSpPr>
              <a:spLocks noChangeArrowheads="1"/>
            </p:cNvSpPr>
            <p:nvPr/>
          </p:nvSpPr>
          <p:spPr bwMode="auto">
            <a:xfrm>
              <a:off x="2119100" y="235308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25</a:t>
              </a:r>
              <a:endParaRPr kumimoji="0" lang="en-US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9" name="Rectangle 60"/>
            <p:cNvSpPr>
              <a:spLocks noChangeArrowheads="1"/>
            </p:cNvSpPr>
            <p:nvPr/>
          </p:nvSpPr>
          <p:spPr bwMode="auto">
            <a:xfrm>
              <a:off x="2279579" y="3884199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0" name="Rectangle 61"/>
            <p:cNvSpPr>
              <a:spLocks noChangeArrowheads="1"/>
            </p:cNvSpPr>
            <p:nvPr/>
          </p:nvSpPr>
          <p:spPr bwMode="auto">
            <a:xfrm>
              <a:off x="2528288" y="3884199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1" name="Rectangle 62"/>
            <p:cNvSpPr>
              <a:spLocks noChangeArrowheads="1"/>
            </p:cNvSpPr>
            <p:nvPr/>
          </p:nvSpPr>
          <p:spPr bwMode="auto">
            <a:xfrm>
              <a:off x="3505871" y="388419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2" name="Freeform 77"/>
            <p:cNvSpPr>
              <a:spLocks noEditPoints="1"/>
            </p:cNvSpPr>
            <p:nvPr/>
          </p:nvSpPr>
          <p:spPr bwMode="auto">
            <a:xfrm>
              <a:off x="2287703" y="544720"/>
              <a:ext cx="39688" cy="1417637"/>
            </a:xfrm>
            <a:custGeom>
              <a:avLst/>
              <a:gdLst>
                <a:gd name="T0" fmla="*/ 0 w 25"/>
                <a:gd name="T1" fmla="*/ 887 h 893"/>
                <a:gd name="T2" fmla="*/ 25 w 25"/>
                <a:gd name="T3" fmla="*/ 887 h 893"/>
                <a:gd name="T4" fmla="*/ 25 w 25"/>
                <a:gd name="T5" fmla="*/ 893 h 893"/>
                <a:gd name="T6" fmla="*/ 0 w 25"/>
                <a:gd name="T7" fmla="*/ 893 h 893"/>
                <a:gd name="T8" fmla="*/ 0 w 25"/>
                <a:gd name="T9" fmla="*/ 887 h 893"/>
                <a:gd name="T10" fmla="*/ 0 w 25"/>
                <a:gd name="T11" fmla="*/ 709 h 893"/>
                <a:gd name="T12" fmla="*/ 25 w 25"/>
                <a:gd name="T13" fmla="*/ 709 h 893"/>
                <a:gd name="T14" fmla="*/ 25 w 25"/>
                <a:gd name="T15" fmla="*/ 715 h 893"/>
                <a:gd name="T16" fmla="*/ 0 w 25"/>
                <a:gd name="T17" fmla="*/ 715 h 893"/>
                <a:gd name="T18" fmla="*/ 0 w 25"/>
                <a:gd name="T19" fmla="*/ 709 h 893"/>
                <a:gd name="T20" fmla="*/ 0 w 25"/>
                <a:gd name="T21" fmla="*/ 532 h 893"/>
                <a:gd name="T22" fmla="*/ 25 w 25"/>
                <a:gd name="T23" fmla="*/ 532 h 893"/>
                <a:gd name="T24" fmla="*/ 25 w 25"/>
                <a:gd name="T25" fmla="*/ 537 h 893"/>
                <a:gd name="T26" fmla="*/ 0 w 25"/>
                <a:gd name="T27" fmla="*/ 537 h 893"/>
                <a:gd name="T28" fmla="*/ 0 w 25"/>
                <a:gd name="T29" fmla="*/ 532 h 893"/>
                <a:gd name="T30" fmla="*/ 0 w 25"/>
                <a:gd name="T31" fmla="*/ 354 h 893"/>
                <a:gd name="T32" fmla="*/ 25 w 25"/>
                <a:gd name="T33" fmla="*/ 354 h 893"/>
                <a:gd name="T34" fmla="*/ 25 w 25"/>
                <a:gd name="T35" fmla="*/ 360 h 893"/>
                <a:gd name="T36" fmla="*/ 0 w 25"/>
                <a:gd name="T37" fmla="*/ 360 h 893"/>
                <a:gd name="T38" fmla="*/ 0 w 25"/>
                <a:gd name="T39" fmla="*/ 354 h 893"/>
                <a:gd name="T40" fmla="*/ 0 w 25"/>
                <a:gd name="T41" fmla="*/ 177 h 893"/>
                <a:gd name="T42" fmla="*/ 25 w 25"/>
                <a:gd name="T43" fmla="*/ 177 h 893"/>
                <a:gd name="T44" fmla="*/ 25 w 25"/>
                <a:gd name="T45" fmla="*/ 182 h 893"/>
                <a:gd name="T46" fmla="*/ 0 w 25"/>
                <a:gd name="T47" fmla="*/ 182 h 893"/>
                <a:gd name="T48" fmla="*/ 0 w 25"/>
                <a:gd name="T49" fmla="*/ 177 h 893"/>
                <a:gd name="T50" fmla="*/ 0 w 25"/>
                <a:gd name="T51" fmla="*/ 0 h 893"/>
                <a:gd name="T52" fmla="*/ 25 w 25"/>
                <a:gd name="T53" fmla="*/ 0 h 893"/>
                <a:gd name="T54" fmla="*/ 25 w 25"/>
                <a:gd name="T55" fmla="*/ 6 h 893"/>
                <a:gd name="T56" fmla="*/ 0 w 25"/>
                <a:gd name="T57" fmla="*/ 6 h 893"/>
                <a:gd name="T58" fmla="*/ 0 w 25"/>
                <a:gd name="T59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893">
                  <a:moveTo>
                    <a:pt x="0" y="887"/>
                  </a:moveTo>
                  <a:lnTo>
                    <a:pt x="25" y="887"/>
                  </a:lnTo>
                  <a:lnTo>
                    <a:pt x="25" y="893"/>
                  </a:lnTo>
                  <a:lnTo>
                    <a:pt x="0" y="893"/>
                  </a:lnTo>
                  <a:lnTo>
                    <a:pt x="0" y="887"/>
                  </a:lnTo>
                  <a:close/>
                  <a:moveTo>
                    <a:pt x="0" y="709"/>
                  </a:moveTo>
                  <a:lnTo>
                    <a:pt x="25" y="709"/>
                  </a:lnTo>
                  <a:lnTo>
                    <a:pt x="25" y="715"/>
                  </a:lnTo>
                  <a:lnTo>
                    <a:pt x="0" y="715"/>
                  </a:lnTo>
                  <a:lnTo>
                    <a:pt x="0" y="709"/>
                  </a:lnTo>
                  <a:close/>
                  <a:moveTo>
                    <a:pt x="0" y="532"/>
                  </a:moveTo>
                  <a:lnTo>
                    <a:pt x="25" y="532"/>
                  </a:lnTo>
                  <a:lnTo>
                    <a:pt x="25" y="537"/>
                  </a:lnTo>
                  <a:lnTo>
                    <a:pt x="0" y="537"/>
                  </a:lnTo>
                  <a:lnTo>
                    <a:pt x="0" y="532"/>
                  </a:lnTo>
                  <a:close/>
                  <a:moveTo>
                    <a:pt x="0" y="354"/>
                  </a:moveTo>
                  <a:lnTo>
                    <a:pt x="25" y="354"/>
                  </a:lnTo>
                  <a:lnTo>
                    <a:pt x="25" y="360"/>
                  </a:lnTo>
                  <a:lnTo>
                    <a:pt x="0" y="360"/>
                  </a:lnTo>
                  <a:lnTo>
                    <a:pt x="0" y="354"/>
                  </a:lnTo>
                  <a:close/>
                  <a:moveTo>
                    <a:pt x="0" y="177"/>
                  </a:moveTo>
                  <a:lnTo>
                    <a:pt x="25" y="177"/>
                  </a:lnTo>
                  <a:lnTo>
                    <a:pt x="25" y="182"/>
                  </a:lnTo>
                  <a:lnTo>
                    <a:pt x="0" y="182"/>
                  </a:lnTo>
                  <a:lnTo>
                    <a:pt x="0" y="177"/>
                  </a:lnTo>
                  <a:close/>
                  <a:moveTo>
                    <a:pt x="0" y="0"/>
                  </a:moveTo>
                  <a:lnTo>
                    <a:pt x="25" y="0"/>
                  </a:lnTo>
                  <a:lnTo>
                    <a:pt x="2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3" name="Freeform 80"/>
            <p:cNvSpPr>
              <a:spLocks noEditPoints="1"/>
            </p:cNvSpPr>
            <p:nvPr/>
          </p:nvSpPr>
          <p:spPr bwMode="auto">
            <a:xfrm>
              <a:off x="2298815" y="879683"/>
              <a:ext cx="57150" cy="153987"/>
            </a:xfrm>
            <a:custGeom>
              <a:avLst/>
              <a:gdLst>
                <a:gd name="T0" fmla="*/ 15 w 36"/>
                <a:gd name="T1" fmla="*/ 94 h 97"/>
                <a:gd name="T2" fmla="*/ 15 w 36"/>
                <a:gd name="T3" fmla="*/ 48 h 97"/>
                <a:gd name="T4" fmla="*/ 15 w 36"/>
                <a:gd name="T5" fmla="*/ 3 h 97"/>
                <a:gd name="T6" fmla="*/ 21 w 36"/>
                <a:gd name="T7" fmla="*/ 3 h 97"/>
                <a:gd name="T8" fmla="*/ 21 w 36"/>
                <a:gd name="T9" fmla="*/ 48 h 97"/>
                <a:gd name="T10" fmla="*/ 21 w 36"/>
                <a:gd name="T11" fmla="*/ 94 h 97"/>
                <a:gd name="T12" fmla="*/ 15 w 36"/>
                <a:gd name="T13" fmla="*/ 94 h 97"/>
                <a:gd name="T14" fmla="*/ 0 w 36"/>
                <a:gd name="T15" fmla="*/ 91 h 97"/>
                <a:gd name="T16" fmla="*/ 36 w 36"/>
                <a:gd name="T17" fmla="*/ 91 h 97"/>
                <a:gd name="T18" fmla="*/ 36 w 36"/>
                <a:gd name="T19" fmla="*/ 97 h 97"/>
                <a:gd name="T20" fmla="*/ 0 w 36"/>
                <a:gd name="T21" fmla="*/ 97 h 97"/>
                <a:gd name="T22" fmla="*/ 0 w 36"/>
                <a:gd name="T23" fmla="*/ 91 h 97"/>
                <a:gd name="T24" fmla="*/ 0 w 36"/>
                <a:gd name="T25" fmla="*/ 0 h 97"/>
                <a:gd name="T26" fmla="*/ 36 w 36"/>
                <a:gd name="T27" fmla="*/ 0 h 97"/>
                <a:gd name="T28" fmla="*/ 36 w 36"/>
                <a:gd name="T29" fmla="*/ 6 h 97"/>
                <a:gd name="T30" fmla="*/ 0 w 36"/>
                <a:gd name="T31" fmla="*/ 6 h 97"/>
                <a:gd name="T32" fmla="*/ 0 w 36"/>
                <a:gd name="T3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97">
                  <a:moveTo>
                    <a:pt x="15" y="94"/>
                  </a:moveTo>
                  <a:lnTo>
                    <a:pt x="15" y="48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48"/>
                  </a:lnTo>
                  <a:lnTo>
                    <a:pt x="21" y="94"/>
                  </a:lnTo>
                  <a:lnTo>
                    <a:pt x="15" y="94"/>
                  </a:lnTo>
                  <a:close/>
                  <a:moveTo>
                    <a:pt x="0" y="91"/>
                  </a:moveTo>
                  <a:lnTo>
                    <a:pt x="36" y="91"/>
                  </a:lnTo>
                  <a:lnTo>
                    <a:pt x="36" y="97"/>
                  </a:lnTo>
                  <a:lnTo>
                    <a:pt x="0" y="97"/>
                  </a:lnTo>
                  <a:lnTo>
                    <a:pt x="0" y="91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4" name="Freeform 82"/>
            <p:cNvSpPr>
              <a:spLocks noEditPoints="1"/>
            </p:cNvSpPr>
            <p:nvPr/>
          </p:nvSpPr>
          <p:spPr bwMode="auto">
            <a:xfrm>
              <a:off x="2805228" y="863808"/>
              <a:ext cx="57150" cy="166687"/>
            </a:xfrm>
            <a:custGeom>
              <a:avLst/>
              <a:gdLst>
                <a:gd name="T0" fmla="*/ 15 w 36"/>
                <a:gd name="T1" fmla="*/ 102 h 105"/>
                <a:gd name="T2" fmla="*/ 15 w 36"/>
                <a:gd name="T3" fmla="*/ 52 h 105"/>
                <a:gd name="T4" fmla="*/ 15 w 36"/>
                <a:gd name="T5" fmla="*/ 2 h 105"/>
                <a:gd name="T6" fmla="*/ 20 w 36"/>
                <a:gd name="T7" fmla="*/ 2 h 105"/>
                <a:gd name="T8" fmla="*/ 20 w 36"/>
                <a:gd name="T9" fmla="*/ 52 h 105"/>
                <a:gd name="T10" fmla="*/ 20 w 36"/>
                <a:gd name="T11" fmla="*/ 102 h 105"/>
                <a:gd name="T12" fmla="*/ 15 w 36"/>
                <a:gd name="T13" fmla="*/ 102 h 105"/>
                <a:gd name="T14" fmla="*/ 0 w 36"/>
                <a:gd name="T15" fmla="*/ 99 h 105"/>
                <a:gd name="T16" fmla="*/ 36 w 36"/>
                <a:gd name="T17" fmla="*/ 99 h 105"/>
                <a:gd name="T18" fmla="*/ 36 w 36"/>
                <a:gd name="T19" fmla="*/ 105 h 105"/>
                <a:gd name="T20" fmla="*/ 0 w 36"/>
                <a:gd name="T21" fmla="*/ 105 h 105"/>
                <a:gd name="T22" fmla="*/ 0 w 36"/>
                <a:gd name="T23" fmla="*/ 99 h 105"/>
                <a:gd name="T24" fmla="*/ 0 w 36"/>
                <a:gd name="T25" fmla="*/ 0 h 105"/>
                <a:gd name="T26" fmla="*/ 36 w 36"/>
                <a:gd name="T27" fmla="*/ 0 h 105"/>
                <a:gd name="T28" fmla="*/ 36 w 36"/>
                <a:gd name="T29" fmla="*/ 5 h 105"/>
                <a:gd name="T30" fmla="*/ 0 w 36"/>
                <a:gd name="T31" fmla="*/ 5 h 105"/>
                <a:gd name="T32" fmla="*/ 0 w 36"/>
                <a:gd name="T3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05">
                  <a:moveTo>
                    <a:pt x="15" y="102"/>
                  </a:moveTo>
                  <a:lnTo>
                    <a:pt x="15" y="52"/>
                  </a:lnTo>
                  <a:lnTo>
                    <a:pt x="15" y="2"/>
                  </a:lnTo>
                  <a:lnTo>
                    <a:pt x="20" y="2"/>
                  </a:lnTo>
                  <a:lnTo>
                    <a:pt x="20" y="52"/>
                  </a:lnTo>
                  <a:lnTo>
                    <a:pt x="20" y="102"/>
                  </a:lnTo>
                  <a:lnTo>
                    <a:pt x="15" y="102"/>
                  </a:lnTo>
                  <a:close/>
                  <a:moveTo>
                    <a:pt x="0" y="99"/>
                  </a:moveTo>
                  <a:lnTo>
                    <a:pt x="36" y="99"/>
                  </a:lnTo>
                  <a:lnTo>
                    <a:pt x="36" y="105"/>
                  </a:lnTo>
                  <a:lnTo>
                    <a:pt x="0" y="105"/>
                  </a:lnTo>
                  <a:lnTo>
                    <a:pt x="0" y="99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5" name="Freeform 84"/>
            <p:cNvSpPr>
              <a:spLocks noEditPoints="1"/>
            </p:cNvSpPr>
            <p:nvPr/>
          </p:nvSpPr>
          <p:spPr bwMode="auto">
            <a:xfrm>
              <a:off x="3311640" y="839995"/>
              <a:ext cx="57150" cy="176212"/>
            </a:xfrm>
            <a:custGeom>
              <a:avLst/>
              <a:gdLst>
                <a:gd name="T0" fmla="*/ 15 w 36"/>
                <a:gd name="T1" fmla="*/ 108 h 111"/>
                <a:gd name="T2" fmla="*/ 15 w 36"/>
                <a:gd name="T3" fmla="*/ 56 h 111"/>
                <a:gd name="T4" fmla="*/ 15 w 36"/>
                <a:gd name="T5" fmla="*/ 3 h 111"/>
                <a:gd name="T6" fmla="*/ 21 w 36"/>
                <a:gd name="T7" fmla="*/ 3 h 111"/>
                <a:gd name="T8" fmla="*/ 21 w 36"/>
                <a:gd name="T9" fmla="*/ 56 h 111"/>
                <a:gd name="T10" fmla="*/ 21 w 36"/>
                <a:gd name="T11" fmla="*/ 108 h 111"/>
                <a:gd name="T12" fmla="*/ 15 w 36"/>
                <a:gd name="T13" fmla="*/ 108 h 111"/>
                <a:gd name="T14" fmla="*/ 0 w 36"/>
                <a:gd name="T15" fmla="*/ 105 h 111"/>
                <a:gd name="T16" fmla="*/ 36 w 36"/>
                <a:gd name="T17" fmla="*/ 105 h 111"/>
                <a:gd name="T18" fmla="*/ 36 w 36"/>
                <a:gd name="T19" fmla="*/ 111 h 111"/>
                <a:gd name="T20" fmla="*/ 0 w 36"/>
                <a:gd name="T21" fmla="*/ 111 h 111"/>
                <a:gd name="T22" fmla="*/ 0 w 36"/>
                <a:gd name="T23" fmla="*/ 105 h 111"/>
                <a:gd name="T24" fmla="*/ 0 w 36"/>
                <a:gd name="T25" fmla="*/ 0 h 111"/>
                <a:gd name="T26" fmla="*/ 36 w 36"/>
                <a:gd name="T27" fmla="*/ 0 h 111"/>
                <a:gd name="T28" fmla="*/ 36 w 36"/>
                <a:gd name="T29" fmla="*/ 6 h 111"/>
                <a:gd name="T30" fmla="*/ 0 w 36"/>
                <a:gd name="T31" fmla="*/ 6 h 111"/>
                <a:gd name="T32" fmla="*/ 0 w 36"/>
                <a:gd name="T3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11">
                  <a:moveTo>
                    <a:pt x="15" y="108"/>
                  </a:moveTo>
                  <a:lnTo>
                    <a:pt x="15" y="56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56"/>
                  </a:lnTo>
                  <a:lnTo>
                    <a:pt x="21" y="108"/>
                  </a:lnTo>
                  <a:lnTo>
                    <a:pt x="15" y="108"/>
                  </a:lnTo>
                  <a:close/>
                  <a:moveTo>
                    <a:pt x="0" y="105"/>
                  </a:moveTo>
                  <a:lnTo>
                    <a:pt x="36" y="105"/>
                  </a:lnTo>
                  <a:lnTo>
                    <a:pt x="36" y="111"/>
                  </a:lnTo>
                  <a:lnTo>
                    <a:pt x="0" y="111"/>
                  </a:lnTo>
                  <a:lnTo>
                    <a:pt x="0" y="105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6" name="Freeform 86"/>
            <p:cNvSpPr>
              <a:spLocks noEditPoints="1"/>
            </p:cNvSpPr>
            <p:nvPr/>
          </p:nvSpPr>
          <p:spPr bwMode="auto">
            <a:xfrm>
              <a:off x="3818053" y="844758"/>
              <a:ext cx="57150" cy="166687"/>
            </a:xfrm>
            <a:custGeom>
              <a:avLst/>
              <a:gdLst>
                <a:gd name="T0" fmla="*/ 15 w 36"/>
                <a:gd name="T1" fmla="*/ 102 h 105"/>
                <a:gd name="T2" fmla="*/ 15 w 36"/>
                <a:gd name="T3" fmla="*/ 53 h 105"/>
                <a:gd name="T4" fmla="*/ 15 w 36"/>
                <a:gd name="T5" fmla="*/ 3 h 105"/>
                <a:gd name="T6" fmla="*/ 21 w 36"/>
                <a:gd name="T7" fmla="*/ 3 h 105"/>
                <a:gd name="T8" fmla="*/ 21 w 36"/>
                <a:gd name="T9" fmla="*/ 53 h 105"/>
                <a:gd name="T10" fmla="*/ 21 w 36"/>
                <a:gd name="T11" fmla="*/ 102 h 105"/>
                <a:gd name="T12" fmla="*/ 15 w 36"/>
                <a:gd name="T13" fmla="*/ 102 h 105"/>
                <a:gd name="T14" fmla="*/ 0 w 36"/>
                <a:gd name="T15" fmla="*/ 99 h 105"/>
                <a:gd name="T16" fmla="*/ 36 w 36"/>
                <a:gd name="T17" fmla="*/ 99 h 105"/>
                <a:gd name="T18" fmla="*/ 36 w 36"/>
                <a:gd name="T19" fmla="*/ 105 h 105"/>
                <a:gd name="T20" fmla="*/ 0 w 36"/>
                <a:gd name="T21" fmla="*/ 105 h 105"/>
                <a:gd name="T22" fmla="*/ 0 w 36"/>
                <a:gd name="T23" fmla="*/ 99 h 105"/>
                <a:gd name="T24" fmla="*/ 0 w 36"/>
                <a:gd name="T25" fmla="*/ 0 h 105"/>
                <a:gd name="T26" fmla="*/ 36 w 36"/>
                <a:gd name="T27" fmla="*/ 0 h 105"/>
                <a:gd name="T28" fmla="*/ 36 w 36"/>
                <a:gd name="T29" fmla="*/ 6 h 105"/>
                <a:gd name="T30" fmla="*/ 0 w 36"/>
                <a:gd name="T31" fmla="*/ 6 h 105"/>
                <a:gd name="T32" fmla="*/ 0 w 36"/>
                <a:gd name="T3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05">
                  <a:moveTo>
                    <a:pt x="15" y="102"/>
                  </a:moveTo>
                  <a:lnTo>
                    <a:pt x="15" y="53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53"/>
                  </a:lnTo>
                  <a:lnTo>
                    <a:pt x="21" y="102"/>
                  </a:lnTo>
                  <a:lnTo>
                    <a:pt x="15" y="102"/>
                  </a:lnTo>
                  <a:close/>
                  <a:moveTo>
                    <a:pt x="0" y="99"/>
                  </a:moveTo>
                  <a:lnTo>
                    <a:pt x="36" y="99"/>
                  </a:lnTo>
                  <a:lnTo>
                    <a:pt x="36" y="105"/>
                  </a:lnTo>
                  <a:lnTo>
                    <a:pt x="0" y="105"/>
                  </a:lnTo>
                  <a:lnTo>
                    <a:pt x="0" y="99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7" name="Freeform 87"/>
            <p:cNvSpPr>
              <a:spLocks noEditPoints="1"/>
            </p:cNvSpPr>
            <p:nvPr/>
          </p:nvSpPr>
          <p:spPr bwMode="auto">
            <a:xfrm>
              <a:off x="2298815" y="879683"/>
              <a:ext cx="57150" cy="153987"/>
            </a:xfrm>
            <a:custGeom>
              <a:avLst/>
              <a:gdLst>
                <a:gd name="T0" fmla="*/ 15 w 36"/>
                <a:gd name="T1" fmla="*/ 94 h 97"/>
                <a:gd name="T2" fmla="*/ 15 w 36"/>
                <a:gd name="T3" fmla="*/ 48 h 97"/>
                <a:gd name="T4" fmla="*/ 15 w 36"/>
                <a:gd name="T5" fmla="*/ 3 h 97"/>
                <a:gd name="T6" fmla="*/ 21 w 36"/>
                <a:gd name="T7" fmla="*/ 3 h 97"/>
                <a:gd name="T8" fmla="*/ 21 w 36"/>
                <a:gd name="T9" fmla="*/ 48 h 97"/>
                <a:gd name="T10" fmla="*/ 21 w 36"/>
                <a:gd name="T11" fmla="*/ 94 h 97"/>
                <a:gd name="T12" fmla="*/ 15 w 36"/>
                <a:gd name="T13" fmla="*/ 94 h 97"/>
                <a:gd name="T14" fmla="*/ 0 w 36"/>
                <a:gd name="T15" fmla="*/ 91 h 97"/>
                <a:gd name="T16" fmla="*/ 36 w 36"/>
                <a:gd name="T17" fmla="*/ 91 h 97"/>
                <a:gd name="T18" fmla="*/ 36 w 36"/>
                <a:gd name="T19" fmla="*/ 97 h 97"/>
                <a:gd name="T20" fmla="*/ 0 w 36"/>
                <a:gd name="T21" fmla="*/ 97 h 97"/>
                <a:gd name="T22" fmla="*/ 0 w 36"/>
                <a:gd name="T23" fmla="*/ 91 h 97"/>
                <a:gd name="T24" fmla="*/ 0 w 36"/>
                <a:gd name="T25" fmla="*/ 0 h 97"/>
                <a:gd name="T26" fmla="*/ 36 w 36"/>
                <a:gd name="T27" fmla="*/ 0 h 97"/>
                <a:gd name="T28" fmla="*/ 36 w 36"/>
                <a:gd name="T29" fmla="*/ 6 h 97"/>
                <a:gd name="T30" fmla="*/ 0 w 36"/>
                <a:gd name="T31" fmla="*/ 6 h 97"/>
                <a:gd name="T32" fmla="*/ 0 w 36"/>
                <a:gd name="T3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97">
                  <a:moveTo>
                    <a:pt x="15" y="94"/>
                  </a:moveTo>
                  <a:lnTo>
                    <a:pt x="15" y="48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48"/>
                  </a:lnTo>
                  <a:lnTo>
                    <a:pt x="21" y="94"/>
                  </a:lnTo>
                  <a:lnTo>
                    <a:pt x="15" y="94"/>
                  </a:lnTo>
                  <a:close/>
                  <a:moveTo>
                    <a:pt x="0" y="91"/>
                  </a:moveTo>
                  <a:lnTo>
                    <a:pt x="36" y="91"/>
                  </a:lnTo>
                  <a:lnTo>
                    <a:pt x="36" y="97"/>
                  </a:lnTo>
                  <a:lnTo>
                    <a:pt x="0" y="97"/>
                  </a:lnTo>
                  <a:lnTo>
                    <a:pt x="0" y="91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8" name="Freeform 89"/>
            <p:cNvSpPr>
              <a:spLocks noEditPoints="1"/>
            </p:cNvSpPr>
            <p:nvPr/>
          </p:nvSpPr>
          <p:spPr bwMode="auto">
            <a:xfrm>
              <a:off x="2805228" y="887620"/>
              <a:ext cx="57150" cy="141287"/>
            </a:xfrm>
            <a:custGeom>
              <a:avLst/>
              <a:gdLst>
                <a:gd name="T0" fmla="*/ 15 w 36"/>
                <a:gd name="T1" fmla="*/ 86 h 89"/>
                <a:gd name="T2" fmla="*/ 15 w 36"/>
                <a:gd name="T3" fmla="*/ 44 h 89"/>
                <a:gd name="T4" fmla="*/ 15 w 36"/>
                <a:gd name="T5" fmla="*/ 3 h 89"/>
                <a:gd name="T6" fmla="*/ 20 w 36"/>
                <a:gd name="T7" fmla="*/ 3 h 89"/>
                <a:gd name="T8" fmla="*/ 20 w 36"/>
                <a:gd name="T9" fmla="*/ 44 h 89"/>
                <a:gd name="T10" fmla="*/ 20 w 36"/>
                <a:gd name="T11" fmla="*/ 86 h 89"/>
                <a:gd name="T12" fmla="*/ 15 w 36"/>
                <a:gd name="T13" fmla="*/ 86 h 89"/>
                <a:gd name="T14" fmla="*/ 0 w 36"/>
                <a:gd name="T15" fmla="*/ 83 h 89"/>
                <a:gd name="T16" fmla="*/ 36 w 36"/>
                <a:gd name="T17" fmla="*/ 83 h 89"/>
                <a:gd name="T18" fmla="*/ 36 w 36"/>
                <a:gd name="T19" fmla="*/ 89 h 89"/>
                <a:gd name="T20" fmla="*/ 0 w 36"/>
                <a:gd name="T21" fmla="*/ 89 h 89"/>
                <a:gd name="T22" fmla="*/ 0 w 36"/>
                <a:gd name="T23" fmla="*/ 83 h 89"/>
                <a:gd name="T24" fmla="*/ 0 w 36"/>
                <a:gd name="T25" fmla="*/ 0 h 89"/>
                <a:gd name="T26" fmla="*/ 36 w 36"/>
                <a:gd name="T27" fmla="*/ 0 h 89"/>
                <a:gd name="T28" fmla="*/ 36 w 36"/>
                <a:gd name="T29" fmla="*/ 6 h 89"/>
                <a:gd name="T30" fmla="*/ 0 w 36"/>
                <a:gd name="T31" fmla="*/ 6 h 89"/>
                <a:gd name="T32" fmla="*/ 0 w 36"/>
                <a:gd name="T3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89">
                  <a:moveTo>
                    <a:pt x="15" y="86"/>
                  </a:moveTo>
                  <a:lnTo>
                    <a:pt x="15" y="44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0" y="44"/>
                  </a:lnTo>
                  <a:lnTo>
                    <a:pt x="20" y="86"/>
                  </a:lnTo>
                  <a:lnTo>
                    <a:pt x="15" y="86"/>
                  </a:lnTo>
                  <a:close/>
                  <a:moveTo>
                    <a:pt x="0" y="83"/>
                  </a:moveTo>
                  <a:lnTo>
                    <a:pt x="36" y="83"/>
                  </a:lnTo>
                  <a:lnTo>
                    <a:pt x="36" y="89"/>
                  </a:lnTo>
                  <a:lnTo>
                    <a:pt x="0" y="89"/>
                  </a:lnTo>
                  <a:lnTo>
                    <a:pt x="0" y="83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9" name="Freeform 91"/>
            <p:cNvSpPr>
              <a:spLocks noEditPoints="1"/>
            </p:cNvSpPr>
            <p:nvPr/>
          </p:nvSpPr>
          <p:spPr bwMode="auto">
            <a:xfrm>
              <a:off x="3311640" y="920958"/>
              <a:ext cx="57150" cy="66675"/>
            </a:xfrm>
            <a:custGeom>
              <a:avLst/>
              <a:gdLst>
                <a:gd name="T0" fmla="*/ 15 w 36"/>
                <a:gd name="T1" fmla="*/ 39 h 42"/>
                <a:gd name="T2" fmla="*/ 15 w 36"/>
                <a:gd name="T3" fmla="*/ 21 h 42"/>
                <a:gd name="T4" fmla="*/ 15 w 36"/>
                <a:gd name="T5" fmla="*/ 3 h 42"/>
                <a:gd name="T6" fmla="*/ 21 w 36"/>
                <a:gd name="T7" fmla="*/ 3 h 42"/>
                <a:gd name="T8" fmla="*/ 21 w 36"/>
                <a:gd name="T9" fmla="*/ 21 h 42"/>
                <a:gd name="T10" fmla="*/ 21 w 36"/>
                <a:gd name="T11" fmla="*/ 39 h 42"/>
                <a:gd name="T12" fmla="*/ 15 w 36"/>
                <a:gd name="T13" fmla="*/ 39 h 42"/>
                <a:gd name="T14" fmla="*/ 0 w 36"/>
                <a:gd name="T15" fmla="*/ 36 h 42"/>
                <a:gd name="T16" fmla="*/ 36 w 36"/>
                <a:gd name="T17" fmla="*/ 36 h 42"/>
                <a:gd name="T18" fmla="*/ 36 w 36"/>
                <a:gd name="T19" fmla="*/ 42 h 42"/>
                <a:gd name="T20" fmla="*/ 0 w 36"/>
                <a:gd name="T21" fmla="*/ 42 h 42"/>
                <a:gd name="T22" fmla="*/ 0 w 36"/>
                <a:gd name="T23" fmla="*/ 36 h 42"/>
                <a:gd name="T24" fmla="*/ 0 w 36"/>
                <a:gd name="T25" fmla="*/ 0 h 42"/>
                <a:gd name="T26" fmla="*/ 36 w 36"/>
                <a:gd name="T27" fmla="*/ 0 h 42"/>
                <a:gd name="T28" fmla="*/ 36 w 36"/>
                <a:gd name="T29" fmla="*/ 6 h 42"/>
                <a:gd name="T30" fmla="*/ 0 w 36"/>
                <a:gd name="T31" fmla="*/ 6 h 42"/>
                <a:gd name="T32" fmla="*/ 0 w 36"/>
                <a:gd name="T3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42">
                  <a:moveTo>
                    <a:pt x="15" y="39"/>
                  </a:moveTo>
                  <a:lnTo>
                    <a:pt x="15" y="21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21"/>
                  </a:lnTo>
                  <a:lnTo>
                    <a:pt x="21" y="39"/>
                  </a:lnTo>
                  <a:lnTo>
                    <a:pt x="15" y="39"/>
                  </a:lnTo>
                  <a:close/>
                  <a:moveTo>
                    <a:pt x="0" y="36"/>
                  </a:moveTo>
                  <a:lnTo>
                    <a:pt x="36" y="36"/>
                  </a:lnTo>
                  <a:lnTo>
                    <a:pt x="36" y="42"/>
                  </a:lnTo>
                  <a:lnTo>
                    <a:pt x="0" y="42"/>
                  </a:lnTo>
                  <a:lnTo>
                    <a:pt x="0" y="36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0" name="Freeform 93"/>
            <p:cNvSpPr>
              <a:spLocks noEditPoints="1"/>
            </p:cNvSpPr>
            <p:nvPr/>
          </p:nvSpPr>
          <p:spPr bwMode="auto">
            <a:xfrm>
              <a:off x="3818053" y="920958"/>
              <a:ext cx="57150" cy="100012"/>
            </a:xfrm>
            <a:custGeom>
              <a:avLst/>
              <a:gdLst>
                <a:gd name="T0" fmla="*/ 15 w 36"/>
                <a:gd name="T1" fmla="*/ 60 h 63"/>
                <a:gd name="T2" fmla="*/ 15 w 36"/>
                <a:gd name="T3" fmla="*/ 32 h 63"/>
                <a:gd name="T4" fmla="*/ 15 w 36"/>
                <a:gd name="T5" fmla="*/ 3 h 63"/>
                <a:gd name="T6" fmla="*/ 21 w 36"/>
                <a:gd name="T7" fmla="*/ 3 h 63"/>
                <a:gd name="T8" fmla="*/ 21 w 36"/>
                <a:gd name="T9" fmla="*/ 32 h 63"/>
                <a:gd name="T10" fmla="*/ 21 w 36"/>
                <a:gd name="T11" fmla="*/ 60 h 63"/>
                <a:gd name="T12" fmla="*/ 15 w 36"/>
                <a:gd name="T13" fmla="*/ 60 h 63"/>
                <a:gd name="T14" fmla="*/ 0 w 36"/>
                <a:gd name="T15" fmla="*/ 58 h 63"/>
                <a:gd name="T16" fmla="*/ 36 w 36"/>
                <a:gd name="T17" fmla="*/ 58 h 63"/>
                <a:gd name="T18" fmla="*/ 36 w 36"/>
                <a:gd name="T19" fmla="*/ 63 h 63"/>
                <a:gd name="T20" fmla="*/ 0 w 36"/>
                <a:gd name="T21" fmla="*/ 63 h 63"/>
                <a:gd name="T22" fmla="*/ 0 w 36"/>
                <a:gd name="T23" fmla="*/ 58 h 63"/>
                <a:gd name="T24" fmla="*/ 0 w 36"/>
                <a:gd name="T25" fmla="*/ 0 h 63"/>
                <a:gd name="T26" fmla="*/ 36 w 36"/>
                <a:gd name="T27" fmla="*/ 0 h 63"/>
                <a:gd name="T28" fmla="*/ 36 w 36"/>
                <a:gd name="T29" fmla="*/ 6 h 63"/>
                <a:gd name="T30" fmla="*/ 0 w 36"/>
                <a:gd name="T31" fmla="*/ 6 h 63"/>
                <a:gd name="T32" fmla="*/ 0 w 36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63">
                  <a:moveTo>
                    <a:pt x="15" y="60"/>
                  </a:moveTo>
                  <a:lnTo>
                    <a:pt x="15" y="32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32"/>
                  </a:lnTo>
                  <a:lnTo>
                    <a:pt x="21" y="60"/>
                  </a:lnTo>
                  <a:lnTo>
                    <a:pt x="15" y="60"/>
                  </a:lnTo>
                  <a:close/>
                  <a:moveTo>
                    <a:pt x="0" y="58"/>
                  </a:moveTo>
                  <a:lnTo>
                    <a:pt x="36" y="58"/>
                  </a:lnTo>
                  <a:lnTo>
                    <a:pt x="36" y="63"/>
                  </a:lnTo>
                  <a:lnTo>
                    <a:pt x="0" y="63"/>
                  </a:lnTo>
                  <a:lnTo>
                    <a:pt x="0" y="58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1" name="Oval 95"/>
            <p:cNvSpPr>
              <a:spLocks noChangeArrowheads="1"/>
            </p:cNvSpPr>
            <p:nvPr/>
          </p:nvSpPr>
          <p:spPr bwMode="auto">
            <a:xfrm>
              <a:off x="2281353" y="911433"/>
              <a:ext cx="88900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2" name="Oval 96"/>
            <p:cNvSpPr>
              <a:spLocks noChangeArrowheads="1"/>
            </p:cNvSpPr>
            <p:nvPr/>
          </p:nvSpPr>
          <p:spPr bwMode="auto">
            <a:xfrm>
              <a:off x="2281353" y="911433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3" name="Oval 99"/>
            <p:cNvSpPr>
              <a:spLocks noChangeArrowheads="1"/>
            </p:cNvSpPr>
            <p:nvPr/>
          </p:nvSpPr>
          <p:spPr bwMode="auto">
            <a:xfrm>
              <a:off x="2789353" y="901908"/>
              <a:ext cx="87313" cy="87312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4" name="Oval 100"/>
            <p:cNvSpPr>
              <a:spLocks noChangeArrowheads="1"/>
            </p:cNvSpPr>
            <p:nvPr/>
          </p:nvSpPr>
          <p:spPr bwMode="auto">
            <a:xfrm>
              <a:off x="2789353" y="901908"/>
              <a:ext cx="87313" cy="87312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5" name="Oval 103"/>
            <p:cNvSpPr>
              <a:spLocks noChangeArrowheads="1"/>
            </p:cNvSpPr>
            <p:nvPr/>
          </p:nvSpPr>
          <p:spPr bwMode="auto">
            <a:xfrm>
              <a:off x="3294178" y="882858"/>
              <a:ext cx="88900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6" name="Oval 104"/>
            <p:cNvSpPr>
              <a:spLocks noChangeArrowheads="1"/>
            </p:cNvSpPr>
            <p:nvPr/>
          </p:nvSpPr>
          <p:spPr bwMode="auto">
            <a:xfrm>
              <a:off x="3294178" y="882858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7" name="Oval 107"/>
            <p:cNvSpPr>
              <a:spLocks noChangeArrowheads="1"/>
            </p:cNvSpPr>
            <p:nvPr/>
          </p:nvSpPr>
          <p:spPr bwMode="auto">
            <a:xfrm>
              <a:off x="3802178" y="882858"/>
              <a:ext cx="88900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8" name="Oval 108"/>
            <p:cNvSpPr>
              <a:spLocks noChangeArrowheads="1"/>
            </p:cNvSpPr>
            <p:nvPr/>
          </p:nvSpPr>
          <p:spPr bwMode="auto">
            <a:xfrm>
              <a:off x="3802178" y="882858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9" name="Oval 110"/>
            <p:cNvSpPr>
              <a:spLocks noChangeArrowheads="1"/>
            </p:cNvSpPr>
            <p:nvPr/>
          </p:nvSpPr>
          <p:spPr bwMode="auto">
            <a:xfrm>
              <a:off x="2281353" y="911433"/>
              <a:ext cx="88900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0" name="Oval 111"/>
            <p:cNvSpPr>
              <a:spLocks noChangeArrowheads="1"/>
            </p:cNvSpPr>
            <p:nvPr/>
          </p:nvSpPr>
          <p:spPr bwMode="auto">
            <a:xfrm>
              <a:off x="2281353" y="911433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1" name="Oval 114"/>
            <p:cNvSpPr>
              <a:spLocks noChangeArrowheads="1"/>
            </p:cNvSpPr>
            <p:nvPr/>
          </p:nvSpPr>
          <p:spPr bwMode="auto">
            <a:xfrm>
              <a:off x="2789353" y="913020"/>
              <a:ext cx="87313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2" name="Oval 115"/>
            <p:cNvSpPr>
              <a:spLocks noChangeArrowheads="1"/>
            </p:cNvSpPr>
            <p:nvPr/>
          </p:nvSpPr>
          <p:spPr bwMode="auto">
            <a:xfrm>
              <a:off x="2789353" y="913020"/>
              <a:ext cx="87313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3" name="Oval 118"/>
            <p:cNvSpPr>
              <a:spLocks noChangeArrowheads="1"/>
            </p:cNvSpPr>
            <p:nvPr/>
          </p:nvSpPr>
          <p:spPr bwMode="auto">
            <a:xfrm>
              <a:off x="3294178" y="908258"/>
              <a:ext cx="88900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4" name="Oval 119"/>
            <p:cNvSpPr>
              <a:spLocks noChangeArrowheads="1"/>
            </p:cNvSpPr>
            <p:nvPr/>
          </p:nvSpPr>
          <p:spPr bwMode="auto">
            <a:xfrm>
              <a:off x="3294178" y="908258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5" name="Oval 122"/>
            <p:cNvSpPr>
              <a:spLocks noChangeArrowheads="1"/>
            </p:cNvSpPr>
            <p:nvPr/>
          </p:nvSpPr>
          <p:spPr bwMode="auto">
            <a:xfrm>
              <a:off x="3802178" y="925720"/>
              <a:ext cx="88900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6" name="Oval 123"/>
            <p:cNvSpPr>
              <a:spLocks noChangeArrowheads="1"/>
            </p:cNvSpPr>
            <p:nvPr/>
          </p:nvSpPr>
          <p:spPr bwMode="auto">
            <a:xfrm>
              <a:off x="3802178" y="925720"/>
              <a:ext cx="88900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7" name="Rectangle 124"/>
            <p:cNvSpPr>
              <a:spLocks noChangeArrowheads="1"/>
            </p:cNvSpPr>
            <p:nvPr/>
          </p:nvSpPr>
          <p:spPr bwMode="auto">
            <a:xfrm>
              <a:off x="2179759" y="1883397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18" name="Rectangle 125"/>
            <p:cNvSpPr>
              <a:spLocks noChangeArrowheads="1"/>
            </p:cNvSpPr>
            <p:nvPr/>
          </p:nvSpPr>
          <p:spPr bwMode="auto">
            <a:xfrm>
              <a:off x="2179759" y="1602409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5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19" name="Rectangle 126"/>
            <p:cNvSpPr>
              <a:spLocks noChangeArrowheads="1"/>
            </p:cNvSpPr>
            <p:nvPr/>
          </p:nvSpPr>
          <p:spPr bwMode="auto">
            <a:xfrm>
              <a:off x="2122051" y="1319834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20" name="Rectangle 127"/>
            <p:cNvSpPr>
              <a:spLocks noChangeArrowheads="1"/>
            </p:cNvSpPr>
            <p:nvPr/>
          </p:nvSpPr>
          <p:spPr bwMode="auto">
            <a:xfrm>
              <a:off x="2122051" y="103725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15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21" name="Rectangle 128"/>
            <p:cNvSpPr>
              <a:spLocks noChangeArrowheads="1"/>
            </p:cNvSpPr>
            <p:nvPr/>
          </p:nvSpPr>
          <p:spPr bwMode="auto">
            <a:xfrm>
              <a:off x="2122051" y="756272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20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22" name="Rectangle 129"/>
            <p:cNvSpPr>
              <a:spLocks noChangeArrowheads="1"/>
            </p:cNvSpPr>
            <p:nvPr/>
          </p:nvSpPr>
          <p:spPr bwMode="auto">
            <a:xfrm>
              <a:off x="2122051" y="473697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25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23" name="Freeform 147"/>
            <p:cNvSpPr>
              <a:spLocks noEditPoints="1"/>
            </p:cNvSpPr>
            <p:nvPr/>
          </p:nvSpPr>
          <p:spPr bwMode="auto">
            <a:xfrm>
              <a:off x="4666975" y="529329"/>
              <a:ext cx="38100" cy="1428750"/>
            </a:xfrm>
            <a:custGeom>
              <a:avLst/>
              <a:gdLst>
                <a:gd name="T0" fmla="*/ 0 w 24"/>
                <a:gd name="T1" fmla="*/ 894 h 900"/>
                <a:gd name="T2" fmla="*/ 24 w 24"/>
                <a:gd name="T3" fmla="*/ 894 h 900"/>
                <a:gd name="T4" fmla="*/ 24 w 24"/>
                <a:gd name="T5" fmla="*/ 900 h 900"/>
                <a:gd name="T6" fmla="*/ 0 w 24"/>
                <a:gd name="T7" fmla="*/ 900 h 900"/>
                <a:gd name="T8" fmla="*/ 0 w 24"/>
                <a:gd name="T9" fmla="*/ 894 h 900"/>
                <a:gd name="T10" fmla="*/ 0 w 24"/>
                <a:gd name="T11" fmla="*/ 766 h 900"/>
                <a:gd name="T12" fmla="*/ 24 w 24"/>
                <a:gd name="T13" fmla="*/ 766 h 900"/>
                <a:gd name="T14" fmla="*/ 24 w 24"/>
                <a:gd name="T15" fmla="*/ 772 h 900"/>
                <a:gd name="T16" fmla="*/ 0 w 24"/>
                <a:gd name="T17" fmla="*/ 772 h 900"/>
                <a:gd name="T18" fmla="*/ 0 w 24"/>
                <a:gd name="T19" fmla="*/ 766 h 900"/>
                <a:gd name="T20" fmla="*/ 0 w 24"/>
                <a:gd name="T21" fmla="*/ 638 h 900"/>
                <a:gd name="T22" fmla="*/ 24 w 24"/>
                <a:gd name="T23" fmla="*/ 638 h 900"/>
                <a:gd name="T24" fmla="*/ 24 w 24"/>
                <a:gd name="T25" fmla="*/ 644 h 900"/>
                <a:gd name="T26" fmla="*/ 0 w 24"/>
                <a:gd name="T27" fmla="*/ 644 h 900"/>
                <a:gd name="T28" fmla="*/ 0 w 24"/>
                <a:gd name="T29" fmla="*/ 638 h 900"/>
                <a:gd name="T30" fmla="*/ 0 w 24"/>
                <a:gd name="T31" fmla="*/ 511 h 900"/>
                <a:gd name="T32" fmla="*/ 24 w 24"/>
                <a:gd name="T33" fmla="*/ 511 h 900"/>
                <a:gd name="T34" fmla="*/ 24 w 24"/>
                <a:gd name="T35" fmla="*/ 517 h 900"/>
                <a:gd name="T36" fmla="*/ 0 w 24"/>
                <a:gd name="T37" fmla="*/ 517 h 900"/>
                <a:gd name="T38" fmla="*/ 0 w 24"/>
                <a:gd name="T39" fmla="*/ 511 h 900"/>
                <a:gd name="T40" fmla="*/ 0 w 24"/>
                <a:gd name="T41" fmla="*/ 383 h 900"/>
                <a:gd name="T42" fmla="*/ 24 w 24"/>
                <a:gd name="T43" fmla="*/ 383 h 900"/>
                <a:gd name="T44" fmla="*/ 24 w 24"/>
                <a:gd name="T45" fmla="*/ 389 h 900"/>
                <a:gd name="T46" fmla="*/ 0 w 24"/>
                <a:gd name="T47" fmla="*/ 389 h 900"/>
                <a:gd name="T48" fmla="*/ 0 w 24"/>
                <a:gd name="T49" fmla="*/ 383 h 900"/>
                <a:gd name="T50" fmla="*/ 0 w 24"/>
                <a:gd name="T51" fmla="*/ 255 h 900"/>
                <a:gd name="T52" fmla="*/ 24 w 24"/>
                <a:gd name="T53" fmla="*/ 255 h 900"/>
                <a:gd name="T54" fmla="*/ 24 w 24"/>
                <a:gd name="T55" fmla="*/ 261 h 900"/>
                <a:gd name="T56" fmla="*/ 0 w 24"/>
                <a:gd name="T57" fmla="*/ 261 h 900"/>
                <a:gd name="T58" fmla="*/ 0 w 24"/>
                <a:gd name="T59" fmla="*/ 255 h 900"/>
                <a:gd name="T60" fmla="*/ 0 w 24"/>
                <a:gd name="T61" fmla="*/ 128 h 900"/>
                <a:gd name="T62" fmla="*/ 24 w 24"/>
                <a:gd name="T63" fmla="*/ 128 h 900"/>
                <a:gd name="T64" fmla="*/ 24 w 24"/>
                <a:gd name="T65" fmla="*/ 133 h 900"/>
                <a:gd name="T66" fmla="*/ 0 w 24"/>
                <a:gd name="T67" fmla="*/ 133 h 900"/>
                <a:gd name="T68" fmla="*/ 0 w 24"/>
                <a:gd name="T69" fmla="*/ 128 h 900"/>
                <a:gd name="T70" fmla="*/ 0 w 24"/>
                <a:gd name="T71" fmla="*/ 0 h 900"/>
                <a:gd name="T72" fmla="*/ 24 w 24"/>
                <a:gd name="T73" fmla="*/ 0 h 900"/>
                <a:gd name="T74" fmla="*/ 24 w 24"/>
                <a:gd name="T75" fmla="*/ 6 h 900"/>
                <a:gd name="T76" fmla="*/ 0 w 24"/>
                <a:gd name="T77" fmla="*/ 6 h 900"/>
                <a:gd name="T78" fmla="*/ 0 w 24"/>
                <a:gd name="T79" fmla="*/ 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" h="900">
                  <a:moveTo>
                    <a:pt x="0" y="894"/>
                  </a:moveTo>
                  <a:lnTo>
                    <a:pt x="24" y="894"/>
                  </a:lnTo>
                  <a:lnTo>
                    <a:pt x="24" y="900"/>
                  </a:lnTo>
                  <a:lnTo>
                    <a:pt x="0" y="900"/>
                  </a:lnTo>
                  <a:lnTo>
                    <a:pt x="0" y="894"/>
                  </a:lnTo>
                  <a:close/>
                  <a:moveTo>
                    <a:pt x="0" y="766"/>
                  </a:moveTo>
                  <a:lnTo>
                    <a:pt x="24" y="766"/>
                  </a:lnTo>
                  <a:lnTo>
                    <a:pt x="24" y="772"/>
                  </a:lnTo>
                  <a:lnTo>
                    <a:pt x="0" y="772"/>
                  </a:lnTo>
                  <a:lnTo>
                    <a:pt x="0" y="766"/>
                  </a:lnTo>
                  <a:close/>
                  <a:moveTo>
                    <a:pt x="0" y="638"/>
                  </a:moveTo>
                  <a:lnTo>
                    <a:pt x="24" y="638"/>
                  </a:lnTo>
                  <a:lnTo>
                    <a:pt x="24" y="644"/>
                  </a:lnTo>
                  <a:lnTo>
                    <a:pt x="0" y="644"/>
                  </a:lnTo>
                  <a:lnTo>
                    <a:pt x="0" y="638"/>
                  </a:lnTo>
                  <a:close/>
                  <a:moveTo>
                    <a:pt x="0" y="511"/>
                  </a:moveTo>
                  <a:lnTo>
                    <a:pt x="24" y="511"/>
                  </a:lnTo>
                  <a:lnTo>
                    <a:pt x="24" y="517"/>
                  </a:lnTo>
                  <a:lnTo>
                    <a:pt x="0" y="517"/>
                  </a:lnTo>
                  <a:lnTo>
                    <a:pt x="0" y="511"/>
                  </a:lnTo>
                  <a:close/>
                  <a:moveTo>
                    <a:pt x="0" y="383"/>
                  </a:moveTo>
                  <a:lnTo>
                    <a:pt x="24" y="383"/>
                  </a:lnTo>
                  <a:lnTo>
                    <a:pt x="24" y="389"/>
                  </a:lnTo>
                  <a:lnTo>
                    <a:pt x="0" y="389"/>
                  </a:lnTo>
                  <a:lnTo>
                    <a:pt x="0" y="383"/>
                  </a:lnTo>
                  <a:close/>
                  <a:moveTo>
                    <a:pt x="0" y="255"/>
                  </a:moveTo>
                  <a:lnTo>
                    <a:pt x="24" y="255"/>
                  </a:lnTo>
                  <a:lnTo>
                    <a:pt x="24" y="261"/>
                  </a:lnTo>
                  <a:lnTo>
                    <a:pt x="0" y="261"/>
                  </a:lnTo>
                  <a:lnTo>
                    <a:pt x="0" y="255"/>
                  </a:lnTo>
                  <a:close/>
                  <a:moveTo>
                    <a:pt x="0" y="128"/>
                  </a:moveTo>
                  <a:lnTo>
                    <a:pt x="24" y="128"/>
                  </a:lnTo>
                  <a:lnTo>
                    <a:pt x="24" y="133"/>
                  </a:lnTo>
                  <a:lnTo>
                    <a:pt x="0" y="133"/>
                  </a:lnTo>
                  <a:lnTo>
                    <a:pt x="0" y="128"/>
                  </a:lnTo>
                  <a:close/>
                  <a:moveTo>
                    <a:pt x="0" y="0"/>
                  </a:moveTo>
                  <a:lnTo>
                    <a:pt x="24" y="0"/>
                  </a:lnTo>
                  <a:lnTo>
                    <a:pt x="24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4" name="Freeform 150"/>
            <p:cNvSpPr>
              <a:spLocks noEditPoints="1"/>
            </p:cNvSpPr>
            <p:nvPr/>
          </p:nvSpPr>
          <p:spPr bwMode="auto">
            <a:xfrm>
              <a:off x="4676500" y="786504"/>
              <a:ext cx="57150" cy="377825"/>
            </a:xfrm>
            <a:custGeom>
              <a:avLst/>
              <a:gdLst>
                <a:gd name="T0" fmla="*/ 15 w 36"/>
                <a:gd name="T1" fmla="*/ 235 h 238"/>
                <a:gd name="T2" fmla="*/ 15 w 36"/>
                <a:gd name="T3" fmla="*/ 119 h 238"/>
                <a:gd name="T4" fmla="*/ 15 w 36"/>
                <a:gd name="T5" fmla="*/ 3 h 238"/>
                <a:gd name="T6" fmla="*/ 21 w 36"/>
                <a:gd name="T7" fmla="*/ 3 h 238"/>
                <a:gd name="T8" fmla="*/ 21 w 36"/>
                <a:gd name="T9" fmla="*/ 119 h 238"/>
                <a:gd name="T10" fmla="*/ 21 w 36"/>
                <a:gd name="T11" fmla="*/ 235 h 238"/>
                <a:gd name="T12" fmla="*/ 15 w 36"/>
                <a:gd name="T13" fmla="*/ 235 h 238"/>
                <a:gd name="T14" fmla="*/ 0 w 36"/>
                <a:gd name="T15" fmla="*/ 233 h 238"/>
                <a:gd name="T16" fmla="*/ 36 w 36"/>
                <a:gd name="T17" fmla="*/ 233 h 238"/>
                <a:gd name="T18" fmla="*/ 36 w 36"/>
                <a:gd name="T19" fmla="*/ 238 h 238"/>
                <a:gd name="T20" fmla="*/ 0 w 36"/>
                <a:gd name="T21" fmla="*/ 238 h 238"/>
                <a:gd name="T22" fmla="*/ 0 w 36"/>
                <a:gd name="T23" fmla="*/ 233 h 238"/>
                <a:gd name="T24" fmla="*/ 0 w 36"/>
                <a:gd name="T25" fmla="*/ 0 h 238"/>
                <a:gd name="T26" fmla="*/ 36 w 36"/>
                <a:gd name="T27" fmla="*/ 0 h 238"/>
                <a:gd name="T28" fmla="*/ 36 w 36"/>
                <a:gd name="T29" fmla="*/ 6 h 238"/>
                <a:gd name="T30" fmla="*/ 0 w 36"/>
                <a:gd name="T31" fmla="*/ 6 h 238"/>
                <a:gd name="T32" fmla="*/ 0 w 36"/>
                <a:gd name="T3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238">
                  <a:moveTo>
                    <a:pt x="15" y="235"/>
                  </a:moveTo>
                  <a:lnTo>
                    <a:pt x="15" y="119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119"/>
                  </a:lnTo>
                  <a:lnTo>
                    <a:pt x="21" y="235"/>
                  </a:lnTo>
                  <a:lnTo>
                    <a:pt x="15" y="235"/>
                  </a:lnTo>
                  <a:close/>
                  <a:moveTo>
                    <a:pt x="0" y="233"/>
                  </a:moveTo>
                  <a:lnTo>
                    <a:pt x="36" y="233"/>
                  </a:lnTo>
                  <a:lnTo>
                    <a:pt x="36" y="238"/>
                  </a:lnTo>
                  <a:lnTo>
                    <a:pt x="0" y="238"/>
                  </a:lnTo>
                  <a:lnTo>
                    <a:pt x="0" y="233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5" name="Freeform 152"/>
            <p:cNvSpPr>
              <a:spLocks noEditPoints="1"/>
            </p:cNvSpPr>
            <p:nvPr/>
          </p:nvSpPr>
          <p:spPr bwMode="auto">
            <a:xfrm>
              <a:off x="5182913" y="953191"/>
              <a:ext cx="55562" cy="276225"/>
            </a:xfrm>
            <a:custGeom>
              <a:avLst/>
              <a:gdLst>
                <a:gd name="T0" fmla="*/ 14 w 35"/>
                <a:gd name="T1" fmla="*/ 171 h 174"/>
                <a:gd name="T2" fmla="*/ 14 w 35"/>
                <a:gd name="T3" fmla="*/ 86 h 174"/>
                <a:gd name="T4" fmla="*/ 14 w 35"/>
                <a:gd name="T5" fmla="*/ 3 h 174"/>
                <a:gd name="T6" fmla="*/ 20 w 35"/>
                <a:gd name="T7" fmla="*/ 3 h 174"/>
                <a:gd name="T8" fmla="*/ 20 w 35"/>
                <a:gd name="T9" fmla="*/ 86 h 174"/>
                <a:gd name="T10" fmla="*/ 20 w 35"/>
                <a:gd name="T11" fmla="*/ 171 h 174"/>
                <a:gd name="T12" fmla="*/ 14 w 35"/>
                <a:gd name="T13" fmla="*/ 171 h 174"/>
                <a:gd name="T14" fmla="*/ 0 w 35"/>
                <a:gd name="T15" fmla="*/ 168 h 174"/>
                <a:gd name="T16" fmla="*/ 35 w 35"/>
                <a:gd name="T17" fmla="*/ 168 h 174"/>
                <a:gd name="T18" fmla="*/ 35 w 35"/>
                <a:gd name="T19" fmla="*/ 174 h 174"/>
                <a:gd name="T20" fmla="*/ 0 w 35"/>
                <a:gd name="T21" fmla="*/ 174 h 174"/>
                <a:gd name="T22" fmla="*/ 0 w 35"/>
                <a:gd name="T23" fmla="*/ 168 h 174"/>
                <a:gd name="T24" fmla="*/ 0 w 35"/>
                <a:gd name="T25" fmla="*/ 0 h 174"/>
                <a:gd name="T26" fmla="*/ 35 w 35"/>
                <a:gd name="T27" fmla="*/ 0 h 174"/>
                <a:gd name="T28" fmla="*/ 35 w 35"/>
                <a:gd name="T29" fmla="*/ 6 h 174"/>
                <a:gd name="T30" fmla="*/ 0 w 35"/>
                <a:gd name="T31" fmla="*/ 6 h 174"/>
                <a:gd name="T32" fmla="*/ 0 w 35"/>
                <a:gd name="T3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74">
                  <a:moveTo>
                    <a:pt x="14" y="171"/>
                  </a:moveTo>
                  <a:lnTo>
                    <a:pt x="14" y="86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86"/>
                  </a:lnTo>
                  <a:lnTo>
                    <a:pt x="20" y="171"/>
                  </a:lnTo>
                  <a:lnTo>
                    <a:pt x="14" y="171"/>
                  </a:lnTo>
                  <a:close/>
                  <a:moveTo>
                    <a:pt x="0" y="168"/>
                  </a:moveTo>
                  <a:lnTo>
                    <a:pt x="35" y="168"/>
                  </a:lnTo>
                  <a:lnTo>
                    <a:pt x="35" y="174"/>
                  </a:lnTo>
                  <a:lnTo>
                    <a:pt x="0" y="174"/>
                  </a:lnTo>
                  <a:lnTo>
                    <a:pt x="0" y="168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6" name="Freeform 154"/>
            <p:cNvSpPr>
              <a:spLocks noEditPoints="1"/>
            </p:cNvSpPr>
            <p:nvPr/>
          </p:nvSpPr>
          <p:spPr bwMode="auto">
            <a:xfrm>
              <a:off x="5687738" y="967479"/>
              <a:ext cx="55562" cy="252412"/>
            </a:xfrm>
            <a:custGeom>
              <a:avLst/>
              <a:gdLst>
                <a:gd name="T0" fmla="*/ 15 w 35"/>
                <a:gd name="T1" fmla="*/ 156 h 159"/>
                <a:gd name="T2" fmla="*/ 15 w 35"/>
                <a:gd name="T3" fmla="*/ 80 h 159"/>
                <a:gd name="T4" fmla="*/ 15 w 35"/>
                <a:gd name="T5" fmla="*/ 3 h 159"/>
                <a:gd name="T6" fmla="*/ 21 w 35"/>
                <a:gd name="T7" fmla="*/ 3 h 159"/>
                <a:gd name="T8" fmla="*/ 21 w 35"/>
                <a:gd name="T9" fmla="*/ 80 h 159"/>
                <a:gd name="T10" fmla="*/ 21 w 35"/>
                <a:gd name="T11" fmla="*/ 156 h 159"/>
                <a:gd name="T12" fmla="*/ 15 w 35"/>
                <a:gd name="T13" fmla="*/ 156 h 159"/>
                <a:gd name="T14" fmla="*/ 0 w 35"/>
                <a:gd name="T15" fmla="*/ 153 h 159"/>
                <a:gd name="T16" fmla="*/ 35 w 35"/>
                <a:gd name="T17" fmla="*/ 153 h 159"/>
                <a:gd name="T18" fmla="*/ 35 w 35"/>
                <a:gd name="T19" fmla="*/ 159 h 159"/>
                <a:gd name="T20" fmla="*/ 0 w 35"/>
                <a:gd name="T21" fmla="*/ 159 h 159"/>
                <a:gd name="T22" fmla="*/ 0 w 35"/>
                <a:gd name="T23" fmla="*/ 153 h 159"/>
                <a:gd name="T24" fmla="*/ 0 w 35"/>
                <a:gd name="T25" fmla="*/ 0 h 159"/>
                <a:gd name="T26" fmla="*/ 35 w 35"/>
                <a:gd name="T27" fmla="*/ 0 h 159"/>
                <a:gd name="T28" fmla="*/ 35 w 35"/>
                <a:gd name="T29" fmla="*/ 6 h 159"/>
                <a:gd name="T30" fmla="*/ 0 w 35"/>
                <a:gd name="T31" fmla="*/ 6 h 159"/>
                <a:gd name="T32" fmla="*/ 0 w 35"/>
                <a:gd name="T3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59">
                  <a:moveTo>
                    <a:pt x="15" y="156"/>
                  </a:moveTo>
                  <a:lnTo>
                    <a:pt x="15" y="80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80"/>
                  </a:lnTo>
                  <a:lnTo>
                    <a:pt x="21" y="156"/>
                  </a:lnTo>
                  <a:lnTo>
                    <a:pt x="15" y="156"/>
                  </a:lnTo>
                  <a:close/>
                  <a:moveTo>
                    <a:pt x="0" y="153"/>
                  </a:moveTo>
                  <a:lnTo>
                    <a:pt x="35" y="153"/>
                  </a:lnTo>
                  <a:lnTo>
                    <a:pt x="35" y="159"/>
                  </a:lnTo>
                  <a:lnTo>
                    <a:pt x="0" y="159"/>
                  </a:lnTo>
                  <a:lnTo>
                    <a:pt x="0" y="153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7" name="Freeform 156"/>
            <p:cNvSpPr>
              <a:spLocks noEditPoints="1"/>
            </p:cNvSpPr>
            <p:nvPr/>
          </p:nvSpPr>
          <p:spPr bwMode="auto">
            <a:xfrm>
              <a:off x="6194150" y="891279"/>
              <a:ext cx="53975" cy="142875"/>
            </a:xfrm>
            <a:custGeom>
              <a:avLst/>
              <a:gdLst>
                <a:gd name="T0" fmla="*/ 15 w 34"/>
                <a:gd name="T1" fmla="*/ 87 h 90"/>
                <a:gd name="T2" fmla="*/ 15 w 34"/>
                <a:gd name="T3" fmla="*/ 45 h 90"/>
                <a:gd name="T4" fmla="*/ 15 w 34"/>
                <a:gd name="T5" fmla="*/ 2 h 90"/>
                <a:gd name="T6" fmla="*/ 20 w 34"/>
                <a:gd name="T7" fmla="*/ 2 h 90"/>
                <a:gd name="T8" fmla="*/ 20 w 34"/>
                <a:gd name="T9" fmla="*/ 45 h 90"/>
                <a:gd name="T10" fmla="*/ 20 w 34"/>
                <a:gd name="T11" fmla="*/ 87 h 90"/>
                <a:gd name="T12" fmla="*/ 15 w 34"/>
                <a:gd name="T13" fmla="*/ 87 h 90"/>
                <a:gd name="T14" fmla="*/ 0 w 34"/>
                <a:gd name="T15" fmla="*/ 84 h 90"/>
                <a:gd name="T16" fmla="*/ 34 w 34"/>
                <a:gd name="T17" fmla="*/ 84 h 90"/>
                <a:gd name="T18" fmla="*/ 34 w 34"/>
                <a:gd name="T19" fmla="*/ 90 h 90"/>
                <a:gd name="T20" fmla="*/ 0 w 34"/>
                <a:gd name="T21" fmla="*/ 90 h 90"/>
                <a:gd name="T22" fmla="*/ 0 w 34"/>
                <a:gd name="T23" fmla="*/ 84 h 90"/>
                <a:gd name="T24" fmla="*/ 0 w 34"/>
                <a:gd name="T25" fmla="*/ 0 h 90"/>
                <a:gd name="T26" fmla="*/ 34 w 34"/>
                <a:gd name="T27" fmla="*/ 0 h 90"/>
                <a:gd name="T28" fmla="*/ 34 w 34"/>
                <a:gd name="T29" fmla="*/ 5 h 90"/>
                <a:gd name="T30" fmla="*/ 0 w 34"/>
                <a:gd name="T31" fmla="*/ 5 h 90"/>
                <a:gd name="T32" fmla="*/ 0 w 34"/>
                <a:gd name="T3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90">
                  <a:moveTo>
                    <a:pt x="15" y="87"/>
                  </a:moveTo>
                  <a:lnTo>
                    <a:pt x="15" y="45"/>
                  </a:lnTo>
                  <a:lnTo>
                    <a:pt x="15" y="2"/>
                  </a:lnTo>
                  <a:lnTo>
                    <a:pt x="20" y="2"/>
                  </a:lnTo>
                  <a:lnTo>
                    <a:pt x="20" y="45"/>
                  </a:lnTo>
                  <a:lnTo>
                    <a:pt x="20" y="87"/>
                  </a:lnTo>
                  <a:lnTo>
                    <a:pt x="15" y="87"/>
                  </a:lnTo>
                  <a:close/>
                  <a:moveTo>
                    <a:pt x="0" y="84"/>
                  </a:moveTo>
                  <a:lnTo>
                    <a:pt x="34" y="84"/>
                  </a:lnTo>
                  <a:lnTo>
                    <a:pt x="34" y="90"/>
                  </a:lnTo>
                  <a:lnTo>
                    <a:pt x="0" y="90"/>
                  </a:lnTo>
                  <a:lnTo>
                    <a:pt x="0" y="84"/>
                  </a:lnTo>
                  <a:close/>
                  <a:moveTo>
                    <a:pt x="0" y="0"/>
                  </a:moveTo>
                  <a:lnTo>
                    <a:pt x="34" y="0"/>
                  </a:lnTo>
                  <a:lnTo>
                    <a:pt x="34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8" name="Freeform 157"/>
            <p:cNvSpPr>
              <a:spLocks noEditPoints="1"/>
            </p:cNvSpPr>
            <p:nvPr/>
          </p:nvSpPr>
          <p:spPr bwMode="auto">
            <a:xfrm>
              <a:off x="4676500" y="848416"/>
              <a:ext cx="57150" cy="357187"/>
            </a:xfrm>
            <a:custGeom>
              <a:avLst/>
              <a:gdLst>
                <a:gd name="T0" fmla="*/ 15 w 36"/>
                <a:gd name="T1" fmla="*/ 222 h 225"/>
                <a:gd name="T2" fmla="*/ 15 w 36"/>
                <a:gd name="T3" fmla="*/ 112 h 225"/>
                <a:gd name="T4" fmla="*/ 15 w 36"/>
                <a:gd name="T5" fmla="*/ 3 h 225"/>
                <a:gd name="T6" fmla="*/ 21 w 36"/>
                <a:gd name="T7" fmla="*/ 3 h 225"/>
                <a:gd name="T8" fmla="*/ 21 w 36"/>
                <a:gd name="T9" fmla="*/ 112 h 225"/>
                <a:gd name="T10" fmla="*/ 21 w 36"/>
                <a:gd name="T11" fmla="*/ 222 h 225"/>
                <a:gd name="T12" fmla="*/ 15 w 36"/>
                <a:gd name="T13" fmla="*/ 222 h 225"/>
                <a:gd name="T14" fmla="*/ 0 w 36"/>
                <a:gd name="T15" fmla="*/ 220 h 225"/>
                <a:gd name="T16" fmla="*/ 36 w 36"/>
                <a:gd name="T17" fmla="*/ 220 h 225"/>
                <a:gd name="T18" fmla="*/ 36 w 36"/>
                <a:gd name="T19" fmla="*/ 225 h 225"/>
                <a:gd name="T20" fmla="*/ 0 w 36"/>
                <a:gd name="T21" fmla="*/ 225 h 225"/>
                <a:gd name="T22" fmla="*/ 0 w 36"/>
                <a:gd name="T23" fmla="*/ 220 h 225"/>
                <a:gd name="T24" fmla="*/ 0 w 36"/>
                <a:gd name="T25" fmla="*/ 0 h 225"/>
                <a:gd name="T26" fmla="*/ 36 w 36"/>
                <a:gd name="T27" fmla="*/ 0 h 225"/>
                <a:gd name="T28" fmla="*/ 36 w 36"/>
                <a:gd name="T29" fmla="*/ 5 h 225"/>
                <a:gd name="T30" fmla="*/ 0 w 36"/>
                <a:gd name="T31" fmla="*/ 5 h 225"/>
                <a:gd name="T32" fmla="*/ 0 w 36"/>
                <a:gd name="T3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225">
                  <a:moveTo>
                    <a:pt x="15" y="222"/>
                  </a:moveTo>
                  <a:lnTo>
                    <a:pt x="15" y="112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112"/>
                  </a:lnTo>
                  <a:lnTo>
                    <a:pt x="21" y="222"/>
                  </a:lnTo>
                  <a:lnTo>
                    <a:pt x="15" y="222"/>
                  </a:lnTo>
                  <a:close/>
                  <a:moveTo>
                    <a:pt x="0" y="220"/>
                  </a:moveTo>
                  <a:lnTo>
                    <a:pt x="36" y="220"/>
                  </a:lnTo>
                  <a:lnTo>
                    <a:pt x="36" y="225"/>
                  </a:lnTo>
                  <a:lnTo>
                    <a:pt x="0" y="225"/>
                  </a:lnTo>
                  <a:lnTo>
                    <a:pt x="0" y="220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9" name="Freeform 159"/>
            <p:cNvSpPr>
              <a:spLocks noEditPoints="1"/>
            </p:cNvSpPr>
            <p:nvPr/>
          </p:nvSpPr>
          <p:spPr bwMode="auto">
            <a:xfrm>
              <a:off x="5182913" y="972241"/>
              <a:ext cx="55562" cy="246062"/>
            </a:xfrm>
            <a:custGeom>
              <a:avLst/>
              <a:gdLst>
                <a:gd name="T0" fmla="*/ 14 w 35"/>
                <a:gd name="T1" fmla="*/ 152 h 155"/>
                <a:gd name="T2" fmla="*/ 14 w 35"/>
                <a:gd name="T3" fmla="*/ 78 h 155"/>
                <a:gd name="T4" fmla="*/ 14 w 35"/>
                <a:gd name="T5" fmla="*/ 3 h 155"/>
                <a:gd name="T6" fmla="*/ 20 w 35"/>
                <a:gd name="T7" fmla="*/ 3 h 155"/>
                <a:gd name="T8" fmla="*/ 20 w 35"/>
                <a:gd name="T9" fmla="*/ 78 h 155"/>
                <a:gd name="T10" fmla="*/ 20 w 35"/>
                <a:gd name="T11" fmla="*/ 152 h 155"/>
                <a:gd name="T12" fmla="*/ 14 w 35"/>
                <a:gd name="T13" fmla="*/ 152 h 155"/>
                <a:gd name="T14" fmla="*/ 0 w 35"/>
                <a:gd name="T15" fmla="*/ 149 h 155"/>
                <a:gd name="T16" fmla="*/ 35 w 35"/>
                <a:gd name="T17" fmla="*/ 149 h 155"/>
                <a:gd name="T18" fmla="*/ 35 w 35"/>
                <a:gd name="T19" fmla="*/ 155 h 155"/>
                <a:gd name="T20" fmla="*/ 0 w 35"/>
                <a:gd name="T21" fmla="*/ 155 h 155"/>
                <a:gd name="T22" fmla="*/ 0 w 35"/>
                <a:gd name="T23" fmla="*/ 149 h 155"/>
                <a:gd name="T24" fmla="*/ 0 w 35"/>
                <a:gd name="T25" fmla="*/ 0 h 155"/>
                <a:gd name="T26" fmla="*/ 35 w 35"/>
                <a:gd name="T27" fmla="*/ 0 h 155"/>
                <a:gd name="T28" fmla="*/ 35 w 35"/>
                <a:gd name="T29" fmla="*/ 6 h 155"/>
                <a:gd name="T30" fmla="*/ 0 w 35"/>
                <a:gd name="T31" fmla="*/ 6 h 155"/>
                <a:gd name="T32" fmla="*/ 0 w 35"/>
                <a:gd name="T3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55">
                  <a:moveTo>
                    <a:pt x="14" y="152"/>
                  </a:moveTo>
                  <a:lnTo>
                    <a:pt x="14" y="78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78"/>
                  </a:lnTo>
                  <a:lnTo>
                    <a:pt x="20" y="152"/>
                  </a:lnTo>
                  <a:lnTo>
                    <a:pt x="14" y="152"/>
                  </a:lnTo>
                  <a:close/>
                  <a:moveTo>
                    <a:pt x="0" y="149"/>
                  </a:moveTo>
                  <a:lnTo>
                    <a:pt x="35" y="149"/>
                  </a:lnTo>
                  <a:lnTo>
                    <a:pt x="35" y="155"/>
                  </a:lnTo>
                  <a:lnTo>
                    <a:pt x="0" y="155"/>
                  </a:lnTo>
                  <a:lnTo>
                    <a:pt x="0" y="149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0" name="Freeform 161"/>
            <p:cNvSpPr>
              <a:spLocks noEditPoints="1"/>
            </p:cNvSpPr>
            <p:nvPr/>
          </p:nvSpPr>
          <p:spPr bwMode="auto">
            <a:xfrm>
              <a:off x="5687738" y="1091304"/>
              <a:ext cx="55562" cy="141287"/>
            </a:xfrm>
            <a:custGeom>
              <a:avLst/>
              <a:gdLst>
                <a:gd name="T0" fmla="*/ 15 w 35"/>
                <a:gd name="T1" fmla="*/ 86 h 89"/>
                <a:gd name="T2" fmla="*/ 15 w 35"/>
                <a:gd name="T3" fmla="*/ 44 h 89"/>
                <a:gd name="T4" fmla="*/ 15 w 35"/>
                <a:gd name="T5" fmla="*/ 3 h 89"/>
                <a:gd name="T6" fmla="*/ 21 w 35"/>
                <a:gd name="T7" fmla="*/ 3 h 89"/>
                <a:gd name="T8" fmla="*/ 21 w 35"/>
                <a:gd name="T9" fmla="*/ 44 h 89"/>
                <a:gd name="T10" fmla="*/ 21 w 35"/>
                <a:gd name="T11" fmla="*/ 86 h 89"/>
                <a:gd name="T12" fmla="*/ 15 w 35"/>
                <a:gd name="T13" fmla="*/ 86 h 89"/>
                <a:gd name="T14" fmla="*/ 0 w 35"/>
                <a:gd name="T15" fmla="*/ 83 h 89"/>
                <a:gd name="T16" fmla="*/ 35 w 35"/>
                <a:gd name="T17" fmla="*/ 83 h 89"/>
                <a:gd name="T18" fmla="*/ 35 w 35"/>
                <a:gd name="T19" fmla="*/ 89 h 89"/>
                <a:gd name="T20" fmla="*/ 0 w 35"/>
                <a:gd name="T21" fmla="*/ 89 h 89"/>
                <a:gd name="T22" fmla="*/ 0 w 35"/>
                <a:gd name="T23" fmla="*/ 83 h 89"/>
                <a:gd name="T24" fmla="*/ 0 w 35"/>
                <a:gd name="T25" fmla="*/ 0 h 89"/>
                <a:gd name="T26" fmla="*/ 35 w 35"/>
                <a:gd name="T27" fmla="*/ 0 h 89"/>
                <a:gd name="T28" fmla="*/ 35 w 35"/>
                <a:gd name="T29" fmla="*/ 6 h 89"/>
                <a:gd name="T30" fmla="*/ 0 w 35"/>
                <a:gd name="T31" fmla="*/ 6 h 89"/>
                <a:gd name="T32" fmla="*/ 0 w 35"/>
                <a:gd name="T3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89">
                  <a:moveTo>
                    <a:pt x="15" y="86"/>
                  </a:moveTo>
                  <a:lnTo>
                    <a:pt x="15" y="44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44"/>
                  </a:lnTo>
                  <a:lnTo>
                    <a:pt x="21" y="86"/>
                  </a:lnTo>
                  <a:lnTo>
                    <a:pt x="15" y="86"/>
                  </a:lnTo>
                  <a:close/>
                  <a:moveTo>
                    <a:pt x="0" y="83"/>
                  </a:moveTo>
                  <a:lnTo>
                    <a:pt x="35" y="83"/>
                  </a:lnTo>
                  <a:lnTo>
                    <a:pt x="35" y="89"/>
                  </a:lnTo>
                  <a:lnTo>
                    <a:pt x="0" y="89"/>
                  </a:lnTo>
                  <a:lnTo>
                    <a:pt x="0" y="83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1" name="Freeform 163"/>
            <p:cNvSpPr>
              <a:spLocks noEditPoints="1"/>
            </p:cNvSpPr>
            <p:nvPr/>
          </p:nvSpPr>
          <p:spPr bwMode="auto">
            <a:xfrm>
              <a:off x="6194150" y="846829"/>
              <a:ext cx="53975" cy="144462"/>
            </a:xfrm>
            <a:custGeom>
              <a:avLst/>
              <a:gdLst>
                <a:gd name="T0" fmla="*/ 15 w 34"/>
                <a:gd name="T1" fmla="*/ 88 h 91"/>
                <a:gd name="T2" fmla="*/ 15 w 34"/>
                <a:gd name="T3" fmla="*/ 45 h 91"/>
                <a:gd name="T4" fmla="*/ 15 w 34"/>
                <a:gd name="T5" fmla="*/ 3 h 91"/>
                <a:gd name="T6" fmla="*/ 20 w 34"/>
                <a:gd name="T7" fmla="*/ 3 h 91"/>
                <a:gd name="T8" fmla="*/ 20 w 34"/>
                <a:gd name="T9" fmla="*/ 45 h 91"/>
                <a:gd name="T10" fmla="*/ 20 w 34"/>
                <a:gd name="T11" fmla="*/ 88 h 91"/>
                <a:gd name="T12" fmla="*/ 15 w 34"/>
                <a:gd name="T13" fmla="*/ 88 h 91"/>
                <a:gd name="T14" fmla="*/ 0 w 34"/>
                <a:gd name="T15" fmla="*/ 85 h 91"/>
                <a:gd name="T16" fmla="*/ 34 w 34"/>
                <a:gd name="T17" fmla="*/ 85 h 91"/>
                <a:gd name="T18" fmla="*/ 34 w 34"/>
                <a:gd name="T19" fmla="*/ 91 h 91"/>
                <a:gd name="T20" fmla="*/ 0 w 34"/>
                <a:gd name="T21" fmla="*/ 91 h 91"/>
                <a:gd name="T22" fmla="*/ 0 w 34"/>
                <a:gd name="T23" fmla="*/ 85 h 91"/>
                <a:gd name="T24" fmla="*/ 0 w 34"/>
                <a:gd name="T25" fmla="*/ 0 h 91"/>
                <a:gd name="T26" fmla="*/ 34 w 34"/>
                <a:gd name="T27" fmla="*/ 0 h 91"/>
                <a:gd name="T28" fmla="*/ 34 w 34"/>
                <a:gd name="T29" fmla="*/ 5 h 91"/>
                <a:gd name="T30" fmla="*/ 0 w 34"/>
                <a:gd name="T31" fmla="*/ 5 h 91"/>
                <a:gd name="T32" fmla="*/ 0 w 34"/>
                <a:gd name="T3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91">
                  <a:moveTo>
                    <a:pt x="15" y="88"/>
                  </a:moveTo>
                  <a:lnTo>
                    <a:pt x="15" y="45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0" y="45"/>
                  </a:lnTo>
                  <a:lnTo>
                    <a:pt x="20" y="88"/>
                  </a:lnTo>
                  <a:lnTo>
                    <a:pt x="15" y="88"/>
                  </a:lnTo>
                  <a:close/>
                  <a:moveTo>
                    <a:pt x="0" y="85"/>
                  </a:moveTo>
                  <a:lnTo>
                    <a:pt x="34" y="85"/>
                  </a:lnTo>
                  <a:lnTo>
                    <a:pt x="34" y="91"/>
                  </a:lnTo>
                  <a:lnTo>
                    <a:pt x="0" y="91"/>
                  </a:lnTo>
                  <a:lnTo>
                    <a:pt x="0" y="85"/>
                  </a:lnTo>
                  <a:close/>
                  <a:moveTo>
                    <a:pt x="0" y="0"/>
                  </a:moveTo>
                  <a:lnTo>
                    <a:pt x="34" y="0"/>
                  </a:lnTo>
                  <a:lnTo>
                    <a:pt x="34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2" name="Oval 165"/>
            <p:cNvSpPr>
              <a:spLocks noChangeArrowheads="1"/>
            </p:cNvSpPr>
            <p:nvPr/>
          </p:nvSpPr>
          <p:spPr bwMode="auto">
            <a:xfrm>
              <a:off x="4660625" y="930966"/>
              <a:ext cx="85725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3" name="Oval 166"/>
            <p:cNvSpPr>
              <a:spLocks noChangeArrowheads="1"/>
            </p:cNvSpPr>
            <p:nvPr/>
          </p:nvSpPr>
          <p:spPr bwMode="auto">
            <a:xfrm>
              <a:off x="4660625" y="930966"/>
              <a:ext cx="85725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4" name="Oval 169"/>
            <p:cNvSpPr>
              <a:spLocks noChangeArrowheads="1"/>
            </p:cNvSpPr>
            <p:nvPr/>
          </p:nvSpPr>
          <p:spPr bwMode="auto">
            <a:xfrm>
              <a:off x="5167038" y="1045266"/>
              <a:ext cx="85725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5" name="Oval 170"/>
            <p:cNvSpPr>
              <a:spLocks noChangeArrowheads="1"/>
            </p:cNvSpPr>
            <p:nvPr/>
          </p:nvSpPr>
          <p:spPr bwMode="auto">
            <a:xfrm>
              <a:off x="5167038" y="1045266"/>
              <a:ext cx="85725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6" name="Oval 173"/>
            <p:cNvSpPr>
              <a:spLocks noChangeArrowheads="1"/>
            </p:cNvSpPr>
            <p:nvPr/>
          </p:nvSpPr>
          <p:spPr bwMode="auto">
            <a:xfrm>
              <a:off x="5673450" y="1048441"/>
              <a:ext cx="85725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7" name="Oval 174"/>
            <p:cNvSpPr>
              <a:spLocks noChangeArrowheads="1"/>
            </p:cNvSpPr>
            <p:nvPr/>
          </p:nvSpPr>
          <p:spPr bwMode="auto">
            <a:xfrm>
              <a:off x="5673450" y="1048441"/>
              <a:ext cx="85725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8" name="Oval 177"/>
            <p:cNvSpPr>
              <a:spLocks noChangeArrowheads="1"/>
            </p:cNvSpPr>
            <p:nvPr/>
          </p:nvSpPr>
          <p:spPr bwMode="auto">
            <a:xfrm>
              <a:off x="6178275" y="918266"/>
              <a:ext cx="85725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9" name="Oval 178"/>
            <p:cNvSpPr>
              <a:spLocks noChangeArrowheads="1"/>
            </p:cNvSpPr>
            <p:nvPr/>
          </p:nvSpPr>
          <p:spPr bwMode="auto">
            <a:xfrm>
              <a:off x="6178275" y="918266"/>
              <a:ext cx="85725" cy="87312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0" name="Oval 180"/>
            <p:cNvSpPr>
              <a:spLocks noChangeArrowheads="1"/>
            </p:cNvSpPr>
            <p:nvPr/>
          </p:nvSpPr>
          <p:spPr bwMode="auto">
            <a:xfrm>
              <a:off x="4660625" y="981766"/>
              <a:ext cx="85725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1" name="Oval 181"/>
            <p:cNvSpPr>
              <a:spLocks noChangeArrowheads="1"/>
            </p:cNvSpPr>
            <p:nvPr/>
          </p:nvSpPr>
          <p:spPr bwMode="auto">
            <a:xfrm>
              <a:off x="4660625" y="981766"/>
              <a:ext cx="85725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2" name="Oval 184"/>
            <p:cNvSpPr>
              <a:spLocks noChangeArrowheads="1"/>
            </p:cNvSpPr>
            <p:nvPr/>
          </p:nvSpPr>
          <p:spPr bwMode="auto">
            <a:xfrm>
              <a:off x="5167038" y="1050029"/>
              <a:ext cx="85725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3" name="Oval 185"/>
            <p:cNvSpPr>
              <a:spLocks noChangeArrowheads="1"/>
            </p:cNvSpPr>
            <p:nvPr/>
          </p:nvSpPr>
          <p:spPr bwMode="auto">
            <a:xfrm>
              <a:off x="5167038" y="1050029"/>
              <a:ext cx="85725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4" name="Oval 188"/>
            <p:cNvSpPr>
              <a:spLocks noChangeArrowheads="1"/>
            </p:cNvSpPr>
            <p:nvPr/>
          </p:nvSpPr>
          <p:spPr bwMode="auto">
            <a:xfrm>
              <a:off x="5673450" y="1116704"/>
              <a:ext cx="85725" cy="87312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5" name="Oval 189"/>
            <p:cNvSpPr>
              <a:spLocks noChangeArrowheads="1"/>
            </p:cNvSpPr>
            <p:nvPr/>
          </p:nvSpPr>
          <p:spPr bwMode="auto">
            <a:xfrm>
              <a:off x="5673450" y="1116704"/>
              <a:ext cx="85725" cy="87312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6" name="Oval 192"/>
            <p:cNvSpPr>
              <a:spLocks noChangeArrowheads="1"/>
            </p:cNvSpPr>
            <p:nvPr/>
          </p:nvSpPr>
          <p:spPr bwMode="auto">
            <a:xfrm>
              <a:off x="6178275" y="873816"/>
              <a:ext cx="85725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7" name="Oval 193"/>
            <p:cNvSpPr>
              <a:spLocks noChangeArrowheads="1"/>
            </p:cNvSpPr>
            <p:nvPr/>
          </p:nvSpPr>
          <p:spPr bwMode="auto">
            <a:xfrm>
              <a:off x="6178275" y="873816"/>
              <a:ext cx="85725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8" name="Rectangle 194"/>
            <p:cNvSpPr>
              <a:spLocks noChangeArrowheads="1"/>
            </p:cNvSpPr>
            <p:nvPr/>
          </p:nvSpPr>
          <p:spPr bwMode="auto">
            <a:xfrm>
              <a:off x="4568619" y="187911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49" name="Rectangle 195"/>
            <p:cNvSpPr>
              <a:spLocks noChangeArrowheads="1"/>
            </p:cNvSpPr>
            <p:nvPr/>
          </p:nvSpPr>
          <p:spPr bwMode="auto">
            <a:xfrm>
              <a:off x="4568619" y="167750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50" name="Rectangle 196"/>
            <p:cNvSpPr>
              <a:spLocks noChangeArrowheads="1"/>
            </p:cNvSpPr>
            <p:nvPr/>
          </p:nvSpPr>
          <p:spPr bwMode="auto">
            <a:xfrm>
              <a:off x="4568619" y="147430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4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51" name="Rectangle 197"/>
            <p:cNvSpPr>
              <a:spLocks noChangeArrowheads="1"/>
            </p:cNvSpPr>
            <p:nvPr/>
          </p:nvSpPr>
          <p:spPr bwMode="auto">
            <a:xfrm>
              <a:off x="4568619" y="127110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52" name="Rectangle 198"/>
            <p:cNvSpPr>
              <a:spLocks noChangeArrowheads="1"/>
            </p:cNvSpPr>
            <p:nvPr/>
          </p:nvSpPr>
          <p:spPr bwMode="auto">
            <a:xfrm>
              <a:off x="4568619" y="106790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53" name="Rectangle 199"/>
            <p:cNvSpPr>
              <a:spLocks noChangeArrowheads="1"/>
            </p:cNvSpPr>
            <p:nvPr/>
          </p:nvSpPr>
          <p:spPr bwMode="auto">
            <a:xfrm>
              <a:off x="4510911" y="86629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54" name="Rectangle 200"/>
            <p:cNvSpPr>
              <a:spLocks noChangeArrowheads="1"/>
            </p:cNvSpPr>
            <p:nvPr/>
          </p:nvSpPr>
          <p:spPr bwMode="auto">
            <a:xfrm>
              <a:off x="4510911" y="66309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12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55" name="Rectangle 201"/>
            <p:cNvSpPr>
              <a:spLocks noChangeArrowheads="1"/>
            </p:cNvSpPr>
            <p:nvPr/>
          </p:nvSpPr>
          <p:spPr bwMode="auto">
            <a:xfrm>
              <a:off x="4510911" y="45989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14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56" name="Freeform 219"/>
            <p:cNvSpPr>
              <a:spLocks noEditPoints="1"/>
            </p:cNvSpPr>
            <p:nvPr/>
          </p:nvSpPr>
          <p:spPr bwMode="auto">
            <a:xfrm>
              <a:off x="4654206" y="2423975"/>
              <a:ext cx="39688" cy="1400175"/>
            </a:xfrm>
            <a:custGeom>
              <a:avLst/>
              <a:gdLst>
                <a:gd name="T0" fmla="*/ 0 w 25"/>
                <a:gd name="T1" fmla="*/ 876 h 882"/>
                <a:gd name="T2" fmla="*/ 25 w 25"/>
                <a:gd name="T3" fmla="*/ 876 h 882"/>
                <a:gd name="T4" fmla="*/ 25 w 25"/>
                <a:gd name="T5" fmla="*/ 882 h 882"/>
                <a:gd name="T6" fmla="*/ 0 w 25"/>
                <a:gd name="T7" fmla="*/ 882 h 882"/>
                <a:gd name="T8" fmla="*/ 0 w 25"/>
                <a:gd name="T9" fmla="*/ 876 h 882"/>
                <a:gd name="T10" fmla="*/ 0 w 25"/>
                <a:gd name="T11" fmla="*/ 658 h 882"/>
                <a:gd name="T12" fmla="*/ 25 w 25"/>
                <a:gd name="T13" fmla="*/ 658 h 882"/>
                <a:gd name="T14" fmla="*/ 25 w 25"/>
                <a:gd name="T15" fmla="*/ 664 h 882"/>
                <a:gd name="T16" fmla="*/ 0 w 25"/>
                <a:gd name="T17" fmla="*/ 664 h 882"/>
                <a:gd name="T18" fmla="*/ 0 w 25"/>
                <a:gd name="T19" fmla="*/ 658 h 882"/>
                <a:gd name="T20" fmla="*/ 0 w 25"/>
                <a:gd name="T21" fmla="*/ 438 h 882"/>
                <a:gd name="T22" fmla="*/ 25 w 25"/>
                <a:gd name="T23" fmla="*/ 438 h 882"/>
                <a:gd name="T24" fmla="*/ 25 w 25"/>
                <a:gd name="T25" fmla="*/ 444 h 882"/>
                <a:gd name="T26" fmla="*/ 0 w 25"/>
                <a:gd name="T27" fmla="*/ 444 h 882"/>
                <a:gd name="T28" fmla="*/ 0 w 25"/>
                <a:gd name="T29" fmla="*/ 438 h 882"/>
                <a:gd name="T30" fmla="*/ 0 w 25"/>
                <a:gd name="T31" fmla="*/ 219 h 882"/>
                <a:gd name="T32" fmla="*/ 25 w 25"/>
                <a:gd name="T33" fmla="*/ 219 h 882"/>
                <a:gd name="T34" fmla="*/ 25 w 25"/>
                <a:gd name="T35" fmla="*/ 225 h 882"/>
                <a:gd name="T36" fmla="*/ 0 w 25"/>
                <a:gd name="T37" fmla="*/ 225 h 882"/>
                <a:gd name="T38" fmla="*/ 0 w 25"/>
                <a:gd name="T39" fmla="*/ 219 h 882"/>
                <a:gd name="T40" fmla="*/ 0 w 25"/>
                <a:gd name="T41" fmla="*/ 0 h 882"/>
                <a:gd name="T42" fmla="*/ 25 w 25"/>
                <a:gd name="T43" fmla="*/ 0 h 882"/>
                <a:gd name="T44" fmla="*/ 25 w 25"/>
                <a:gd name="T45" fmla="*/ 6 h 882"/>
                <a:gd name="T46" fmla="*/ 0 w 25"/>
                <a:gd name="T47" fmla="*/ 6 h 882"/>
                <a:gd name="T48" fmla="*/ 0 w 25"/>
                <a:gd name="T49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882">
                  <a:moveTo>
                    <a:pt x="0" y="876"/>
                  </a:moveTo>
                  <a:lnTo>
                    <a:pt x="25" y="876"/>
                  </a:lnTo>
                  <a:lnTo>
                    <a:pt x="25" y="882"/>
                  </a:lnTo>
                  <a:lnTo>
                    <a:pt x="0" y="882"/>
                  </a:lnTo>
                  <a:lnTo>
                    <a:pt x="0" y="876"/>
                  </a:lnTo>
                  <a:close/>
                  <a:moveTo>
                    <a:pt x="0" y="658"/>
                  </a:moveTo>
                  <a:lnTo>
                    <a:pt x="25" y="658"/>
                  </a:lnTo>
                  <a:lnTo>
                    <a:pt x="25" y="664"/>
                  </a:lnTo>
                  <a:lnTo>
                    <a:pt x="0" y="664"/>
                  </a:lnTo>
                  <a:lnTo>
                    <a:pt x="0" y="658"/>
                  </a:lnTo>
                  <a:close/>
                  <a:moveTo>
                    <a:pt x="0" y="438"/>
                  </a:moveTo>
                  <a:lnTo>
                    <a:pt x="25" y="438"/>
                  </a:lnTo>
                  <a:lnTo>
                    <a:pt x="25" y="444"/>
                  </a:lnTo>
                  <a:lnTo>
                    <a:pt x="0" y="444"/>
                  </a:lnTo>
                  <a:lnTo>
                    <a:pt x="0" y="438"/>
                  </a:lnTo>
                  <a:close/>
                  <a:moveTo>
                    <a:pt x="0" y="219"/>
                  </a:moveTo>
                  <a:lnTo>
                    <a:pt x="25" y="219"/>
                  </a:lnTo>
                  <a:lnTo>
                    <a:pt x="25" y="225"/>
                  </a:lnTo>
                  <a:lnTo>
                    <a:pt x="0" y="225"/>
                  </a:lnTo>
                  <a:lnTo>
                    <a:pt x="0" y="219"/>
                  </a:lnTo>
                  <a:close/>
                  <a:moveTo>
                    <a:pt x="0" y="0"/>
                  </a:moveTo>
                  <a:lnTo>
                    <a:pt x="25" y="0"/>
                  </a:lnTo>
                  <a:lnTo>
                    <a:pt x="2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7" name="Freeform 222"/>
            <p:cNvSpPr>
              <a:spLocks noEditPoints="1"/>
            </p:cNvSpPr>
            <p:nvPr/>
          </p:nvSpPr>
          <p:spPr bwMode="auto">
            <a:xfrm>
              <a:off x="4665319" y="2973250"/>
              <a:ext cx="57150" cy="173038"/>
            </a:xfrm>
            <a:custGeom>
              <a:avLst/>
              <a:gdLst>
                <a:gd name="T0" fmla="*/ 15 w 36"/>
                <a:gd name="T1" fmla="*/ 106 h 109"/>
                <a:gd name="T2" fmla="*/ 15 w 36"/>
                <a:gd name="T3" fmla="*/ 54 h 109"/>
                <a:gd name="T4" fmla="*/ 15 w 36"/>
                <a:gd name="T5" fmla="*/ 3 h 109"/>
                <a:gd name="T6" fmla="*/ 21 w 36"/>
                <a:gd name="T7" fmla="*/ 3 h 109"/>
                <a:gd name="T8" fmla="*/ 21 w 36"/>
                <a:gd name="T9" fmla="*/ 54 h 109"/>
                <a:gd name="T10" fmla="*/ 21 w 36"/>
                <a:gd name="T11" fmla="*/ 106 h 109"/>
                <a:gd name="T12" fmla="*/ 15 w 36"/>
                <a:gd name="T13" fmla="*/ 106 h 109"/>
                <a:gd name="T14" fmla="*/ 0 w 36"/>
                <a:gd name="T15" fmla="*/ 103 h 109"/>
                <a:gd name="T16" fmla="*/ 36 w 36"/>
                <a:gd name="T17" fmla="*/ 103 h 109"/>
                <a:gd name="T18" fmla="*/ 36 w 36"/>
                <a:gd name="T19" fmla="*/ 109 h 109"/>
                <a:gd name="T20" fmla="*/ 0 w 36"/>
                <a:gd name="T21" fmla="*/ 109 h 109"/>
                <a:gd name="T22" fmla="*/ 0 w 36"/>
                <a:gd name="T23" fmla="*/ 103 h 109"/>
                <a:gd name="T24" fmla="*/ 0 w 36"/>
                <a:gd name="T25" fmla="*/ 0 h 109"/>
                <a:gd name="T26" fmla="*/ 36 w 36"/>
                <a:gd name="T27" fmla="*/ 0 h 109"/>
                <a:gd name="T28" fmla="*/ 36 w 36"/>
                <a:gd name="T29" fmla="*/ 6 h 109"/>
                <a:gd name="T30" fmla="*/ 0 w 36"/>
                <a:gd name="T31" fmla="*/ 6 h 109"/>
                <a:gd name="T32" fmla="*/ 0 w 36"/>
                <a:gd name="T3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09">
                  <a:moveTo>
                    <a:pt x="15" y="106"/>
                  </a:moveTo>
                  <a:lnTo>
                    <a:pt x="15" y="54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54"/>
                  </a:lnTo>
                  <a:lnTo>
                    <a:pt x="21" y="106"/>
                  </a:lnTo>
                  <a:lnTo>
                    <a:pt x="15" y="106"/>
                  </a:lnTo>
                  <a:close/>
                  <a:moveTo>
                    <a:pt x="0" y="103"/>
                  </a:moveTo>
                  <a:lnTo>
                    <a:pt x="36" y="103"/>
                  </a:lnTo>
                  <a:lnTo>
                    <a:pt x="36" y="109"/>
                  </a:lnTo>
                  <a:lnTo>
                    <a:pt x="0" y="109"/>
                  </a:lnTo>
                  <a:lnTo>
                    <a:pt x="0" y="103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8" name="Freeform 224"/>
            <p:cNvSpPr>
              <a:spLocks noEditPoints="1"/>
            </p:cNvSpPr>
            <p:nvPr/>
          </p:nvSpPr>
          <p:spPr bwMode="auto">
            <a:xfrm>
              <a:off x="5170144" y="2973250"/>
              <a:ext cx="55563" cy="173038"/>
            </a:xfrm>
            <a:custGeom>
              <a:avLst/>
              <a:gdLst>
                <a:gd name="T0" fmla="*/ 14 w 35"/>
                <a:gd name="T1" fmla="*/ 106 h 109"/>
                <a:gd name="T2" fmla="*/ 14 w 35"/>
                <a:gd name="T3" fmla="*/ 54 h 109"/>
                <a:gd name="T4" fmla="*/ 14 w 35"/>
                <a:gd name="T5" fmla="*/ 3 h 109"/>
                <a:gd name="T6" fmla="*/ 20 w 35"/>
                <a:gd name="T7" fmla="*/ 3 h 109"/>
                <a:gd name="T8" fmla="*/ 20 w 35"/>
                <a:gd name="T9" fmla="*/ 54 h 109"/>
                <a:gd name="T10" fmla="*/ 20 w 35"/>
                <a:gd name="T11" fmla="*/ 106 h 109"/>
                <a:gd name="T12" fmla="*/ 14 w 35"/>
                <a:gd name="T13" fmla="*/ 106 h 109"/>
                <a:gd name="T14" fmla="*/ 0 w 35"/>
                <a:gd name="T15" fmla="*/ 103 h 109"/>
                <a:gd name="T16" fmla="*/ 35 w 35"/>
                <a:gd name="T17" fmla="*/ 103 h 109"/>
                <a:gd name="T18" fmla="*/ 35 w 35"/>
                <a:gd name="T19" fmla="*/ 109 h 109"/>
                <a:gd name="T20" fmla="*/ 0 w 35"/>
                <a:gd name="T21" fmla="*/ 109 h 109"/>
                <a:gd name="T22" fmla="*/ 0 w 35"/>
                <a:gd name="T23" fmla="*/ 103 h 109"/>
                <a:gd name="T24" fmla="*/ 0 w 35"/>
                <a:gd name="T25" fmla="*/ 0 h 109"/>
                <a:gd name="T26" fmla="*/ 35 w 35"/>
                <a:gd name="T27" fmla="*/ 0 h 109"/>
                <a:gd name="T28" fmla="*/ 35 w 35"/>
                <a:gd name="T29" fmla="*/ 6 h 109"/>
                <a:gd name="T30" fmla="*/ 0 w 35"/>
                <a:gd name="T31" fmla="*/ 6 h 109"/>
                <a:gd name="T32" fmla="*/ 0 w 35"/>
                <a:gd name="T3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09">
                  <a:moveTo>
                    <a:pt x="14" y="106"/>
                  </a:moveTo>
                  <a:lnTo>
                    <a:pt x="14" y="54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54"/>
                  </a:lnTo>
                  <a:lnTo>
                    <a:pt x="20" y="106"/>
                  </a:lnTo>
                  <a:lnTo>
                    <a:pt x="14" y="106"/>
                  </a:lnTo>
                  <a:close/>
                  <a:moveTo>
                    <a:pt x="0" y="103"/>
                  </a:moveTo>
                  <a:lnTo>
                    <a:pt x="35" y="103"/>
                  </a:lnTo>
                  <a:lnTo>
                    <a:pt x="35" y="109"/>
                  </a:lnTo>
                  <a:lnTo>
                    <a:pt x="0" y="109"/>
                  </a:lnTo>
                  <a:lnTo>
                    <a:pt x="0" y="103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9" name="Freeform 226"/>
            <p:cNvSpPr>
              <a:spLocks noEditPoints="1"/>
            </p:cNvSpPr>
            <p:nvPr/>
          </p:nvSpPr>
          <p:spPr bwMode="auto">
            <a:xfrm>
              <a:off x="5671794" y="2949437"/>
              <a:ext cx="55563" cy="157163"/>
            </a:xfrm>
            <a:custGeom>
              <a:avLst/>
              <a:gdLst>
                <a:gd name="T0" fmla="*/ 15 w 35"/>
                <a:gd name="T1" fmla="*/ 96 h 99"/>
                <a:gd name="T2" fmla="*/ 15 w 35"/>
                <a:gd name="T3" fmla="*/ 49 h 99"/>
                <a:gd name="T4" fmla="*/ 15 w 35"/>
                <a:gd name="T5" fmla="*/ 2 h 99"/>
                <a:gd name="T6" fmla="*/ 21 w 35"/>
                <a:gd name="T7" fmla="*/ 2 h 99"/>
                <a:gd name="T8" fmla="*/ 21 w 35"/>
                <a:gd name="T9" fmla="*/ 49 h 99"/>
                <a:gd name="T10" fmla="*/ 21 w 35"/>
                <a:gd name="T11" fmla="*/ 96 h 99"/>
                <a:gd name="T12" fmla="*/ 15 w 35"/>
                <a:gd name="T13" fmla="*/ 96 h 99"/>
                <a:gd name="T14" fmla="*/ 0 w 35"/>
                <a:gd name="T15" fmla="*/ 93 h 99"/>
                <a:gd name="T16" fmla="*/ 35 w 35"/>
                <a:gd name="T17" fmla="*/ 93 h 99"/>
                <a:gd name="T18" fmla="*/ 35 w 35"/>
                <a:gd name="T19" fmla="*/ 99 h 99"/>
                <a:gd name="T20" fmla="*/ 0 w 35"/>
                <a:gd name="T21" fmla="*/ 99 h 99"/>
                <a:gd name="T22" fmla="*/ 0 w 35"/>
                <a:gd name="T23" fmla="*/ 93 h 99"/>
                <a:gd name="T24" fmla="*/ 0 w 35"/>
                <a:gd name="T25" fmla="*/ 0 h 99"/>
                <a:gd name="T26" fmla="*/ 35 w 35"/>
                <a:gd name="T27" fmla="*/ 0 h 99"/>
                <a:gd name="T28" fmla="*/ 35 w 35"/>
                <a:gd name="T29" fmla="*/ 5 h 99"/>
                <a:gd name="T30" fmla="*/ 0 w 35"/>
                <a:gd name="T31" fmla="*/ 5 h 99"/>
                <a:gd name="T32" fmla="*/ 0 w 35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99">
                  <a:moveTo>
                    <a:pt x="15" y="96"/>
                  </a:moveTo>
                  <a:lnTo>
                    <a:pt x="15" y="49"/>
                  </a:lnTo>
                  <a:lnTo>
                    <a:pt x="15" y="2"/>
                  </a:lnTo>
                  <a:lnTo>
                    <a:pt x="21" y="2"/>
                  </a:lnTo>
                  <a:lnTo>
                    <a:pt x="21" y="49"/>
                  </a:lnTo>
                  <a:lnTo>
                    <a:pt x="21" y="96"/>
                  </a:lnTo>
                  <a:lnTo>
                    <a:pt x="15" y="96"/>
                  </a:lnTo>
                  <a:close/>
                  <a:moveTo>
                    <a:pt x="0" y="93"/>
                  </a:moveTo>
                  <a:lnTo>
                    <a:pt x="35" y="93"/>
                  </a:lnTo>
                  <a:lnTo>
                    <a:pt x="35" y="99"/>
                  </a:lnTo>
                  <a:lnTo>
                    <a:pt x="0" y="99"/>
                  </a:lnTo>
                  <a:lnTo>
                    <a:pt x="0" y="93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0" name="Freeform 228"/>
            <p:cNvSpPr>
              <a:spLocks noEditPoints="1"/>
            </p:cNvSpPr>
            <p:nvPr/>
          </p:nvSpPr>
          <p:spPr bwMode="auto">
            <a:xfrm>
              <a:off x="6175031" y="2916100"/>
              <a:ext cx="57150" cy="244475"/>
            </a:xfrm>
            <a:custGeom>
              <a:avLst/>
              <a:gdLst>
                <a:gd name="T0" fmla="*/ 15 w 36"/>
                <a:gd name="T1" fmla="*/ 151 h 154"/>
                <a:gd name="T2" fmla="*/ 15 w 36"/>
                <a:gd name="T3" fmla="*/ 77 h 154"/>
                <a:gd name="T4" fmla="*/ 15 w 36"/>
                <a:gd name="T5" fmla="*/ 3 h 154"/>
                <a:gd name="T6" fmla="*/ 21 w 36"/>
                <a:gd name="T7" fmla="*/ 3 h 154"/>
                <a:gd name="T8" fmla="*/ 21 w 36"/>
                <a:gd name="T9" fmla="*/ 77 h 154"/>
                <a:gd name="T10" fmla="*/ 21 w 36"/>
                <a:gd name="T11" fmla="*/ 151 h 154"/>
                <a:gd name="T12" fmla="*/ 15 w 36"/>
                <a:gd name="T13" fmla="*/ 151 h 154"/>
                <a:gd name="T14" fmla="*/ 0 w 36"/>
                <a:gd name="T15" fmla="*/ 148 h 154"/>
                <a:gd name="T16" fmla="*/ 36 w 36"/>
                <a:gd name="T17" fmla="*/ 148 h 154"/>
                <a:gd name="T18" fmla="*/ 36 w 36"/>
                <a:gd name="T19" fmla="*/ 154 h 154"/>
                <a:gd name="T20" fmla="*/ 0 w 36"/>
                <a:gd name="T21" fmla="*/ 154 h 154"/>
                <a:gd name="T22" fmla="*/ 0 w 36"/>
                <a:gd name="T23" fmla="*/ 148 h 154"/>
                <a:gd name="T24" fmla="*/ 0 w 36"/>
                <a:gd name="T25" fmla="*/ 0 h 154"/>
                <a:gd name="T26" fmla="*/ 36 w 36"/>
                <a:gd name="T27" fmla="*/ 0 h 154"/>
                <a:gd name="T28" fmla="*/ 36 w 36"/>
                <a:gd name="T29" fmla="*/ 6 h 154"/>
                <a:gd name="T30" fmla="*/ 0 w 36"/>
                <a:gd name="T31" fmla="*/ 6 h 154"/>
                <a:gd name="T32" fmla="*/ 0 w 36"/>
                <a:gd name="T3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54">
                  <a:moveTo>
                    <a:pt x="15" y="151"/>
                  </a:moveTo>
                  <a:lnTo>
                    <a:pt x="15" y="77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77"/>
                  </a:lnTo>
                  <a:lnTo>
                    <a:pt x="21" y="151"/>
                  </a:lnTo>
                  <a:lnTo>
                    <a:pt x="15" y="151"/>
                  </a:lnTo>
                  <a:close/>
                  <a:moveTo>
                    <a:pt x="0" y="148"/>
                  </a:moveTo>
                  <a:lnTo>
                    <a:pt x="36" y="148"/>
                  </a:lnTo>
                  <a:lnTo>
                    <a:pt x="36" y="154"/>
                  </a:lnTo>
                  <a:lnTo>
                    <a:pt x="0" y="154"/>
                  </a:lnTo>
                  <a:lnTo>
                    <a:pt x="0" y="148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1" name="Freeform 229"/>
            <p:cNvSpPr>
              <a:spLocks noEditPoints="1"/>
            </p:cNvSpPr>
            <p:nvPr/>
          </p:nvSpPr>
          <p:spPr bwMode="auto">
            <a:xfrm>
              <a:off x="4665319" y="2943087"/>
              <a:ext cx="57150" cy="100013"/>
            </a:xfrm>
            <a:custGeom>
              <a:avLst/>
              <a:gdLst>
                <a:gd name="T0" fmla="*/ 15 w 36"/>
                <a:gd name="T1" fmla="*/ 60 h 63"/>
                <a:gd name="T2" fmla="*/ 15 w 36"/>
                <a:gd name="T3" fmla="*/ 32 h 63"/>
                <a:gd name="T4" fmla="*/ 15 w 36"/>
                <a:gd name="T5" fmla="*/ 3 h 63"/>
                <a:gd name="T6" fmla="*/ 21 w 36"/>
                <a:gd name="T7" fmla="*/ 3 h 63"/>
                <a:gd name="T8" fmla="*/ 21 w 36"/>
                <a:gd name="T9" fmla="*/ 32 h 63"/>
                <a:gd name="T10" fmla="*/ 21 w 36"/>
                <a:gd name="T11" fmla="*/ 60 h 63"/>
                <a:gd name="T12" fmla="*/ 15 w 36"/>
                <a:gd name="T13" fmla="*/ 60 h 63"/>
                <a:gd name="T14" fmla="*/ 0 w 36"/>
                <a:gd name="T15" fmla="*/ 57 h 63"/>
                <a:gd name="T16" fmla="*/ 36 w 36"/>
                <a:gd name="T17" fmla="*/ 57 h 63"/>
                <a:gd name="T18" fmla="*/ 36 w 36"/>
                <a:gd name="T19" fmla="*/ 63 h 63"/>
                <a:gd name="T20" fmla="*/ 0 w 36"/>
                <a:gd name="T21" fmla="*/ 63 h 63"/>
                <a:gd name="T22" fmla="*/ 0 w 36"/>
                <a:gd name="T23" fmla="*/ 57 h 63"/>
                <a:gd name="T24" fmla="*/ 0 w 36"/>
                <a:gd name="T25" fmla="*/ 0 h 63"/>
                <a:gd name="T26" fmla="*/ 36 w 36"/>
                <a:gd name="T27" fmla="*/ 0 h 63"/>
                <a:gd name="T28" fmla="*/ 36 w 36"/>
                <a:gd name="T29" fmla="*/ 5 h 63"/>
                <a:gd name="T30" fmla="*/ 0 w 36"/>
                <a:gd name="T31" fmla="*/ 5 h 63"/>
                <a:gd name="T32" fmla="*/ 0 w 36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63">
                  <a:moveTo>
                    <a:pt x="15" y="60"/>
                  </a:moveTo>
                  <a:lnTo>
                    <a:pt x="15" y="32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32"/>
                  </a:lnTo>
                  <a:lnTo>
                    <a:pt x="21" y="60"/>
                  </a:lnTo>
                  <a:lnTo>
                    <a:pt x="15" y="60"/>
                  </a:lnTo>
                  <a:close/>
                  <a:moveTo>
                    <a:pt x="0" y="57"/>
                  </a:moveTo>
                  <a:lnTo>
                    <a:pt x="36" y="57"/>
                  </a:lnTo>
                  <a:lnTo>
                    <a:pt x="36" y="63"/>
                  </a:lnTo>
                  <a:lnTo>
                    <a:pt x="0" y="63"/>
                  </a:lnTo>
                  <a:lnTo>
                    <a:pt x="0" y="57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2" name="Freeform 231"/>
            <p:cNvSpPr>
              <a:spLocks noEditPoints="1"/>
            </p:cNvSpPr>
            <p:nvPr/>
          </p:nvSpPr>
          <p:spPr bwMode="auto">
            <a:xfrm>
              <a:off x="5170144" y="3070087"/>
              <a:ext cx="55563" cy="180975"/>
            </a:xfrm>
            <a:custGeom>
              <a:avLst/>
              <a:gdLst>
                <a:gd name="T0" fmla="*/ 14 w 35"/>
                <a:gd name="T1" fmla="*/ 111 h 114"/>
                <a:gd name="T2" fmla="*/ 14 w 35"/>
                <a:gd name="T3" fmla="*/ 57 h 114"/>
                <a:gd name="T4" fmla="*/ 14 w 35"/>
                <a:gd name="T5" fmla="*/ 3 h 114"/>
                <a:gd name="T6" fmla="*/ 20 w 35"/>
                <a:gd name="T7" fmla="*/ 3 h 114"/>
                <a:gd name="T8" fmla="*/ 20 w 35"/>
                <a:gd name="T9" fmla="*/ 57 h 114"/>
                <a:gd name="T10" fmla="*/ 20 w 35"/>
                <a:gd name="T11" fmla="*/ 111 h 114"/>
                <a:gd name="T12" fmla="*/ 14 w 35"/>
                <a:gd name="T13" fmla="*/ 111 h 114"/>
                <a:gd name="T14" fmla="*/ 0 w 35"/>
                <a:gd name="T15" fmla="*/ 108 h 114"/>
                <a:gd name="T16" fmla="*/ 35 w 35"/>
                <a:gd name="T17" fmla="*/ 108 h 114"/>
                <a:gd name="T18" fmla="*/ 35 w 35"/>
                <a:gd name="T19" fmla="*/ 114 h 114"/>
                <a:gd name="T20" fmla="*/ 0 w 35"/>
                <a:gd name="T21" fmla="*/ 114 h 114"/>
                <a:gd name="T22" fmla="*/ 0 w 35"/>
                <a:gd name="T23" fmla="*/ 108 h 114"/>
                <a:gd name="T24" fmla="*/ 0 w 35"/>
                <a:gd name="T25" fmla="*/ 0 h 114"/>
                <a:gd name="T26" fmla="*/ 35 w 35"/>
                <a:gd name="T27" fmla="*/ 0 h 114"/>
                <a:gd name="T28" fmla="*/ 35 w 35"/>
                <a:gd name="T29" fmla="*/ 6 h 114"/>
                <a:gd name="T30" fmla="*/ 0 w 35"/>
                <a:gd name="T31" fmla="*/ 6 h 114"/>
                <a:gd name="T32" fmla="*/ 0 w 35"/>
                <a:gd name="T3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14">
                  <a:moveTo>
                    <a:pt x="14" y="111"/>
                  </a:moveTo>
                  <a:lnTo>
                    <a:pt x="14" y="57"/>
                  </a:lnTo>
                  <a:lnTo>
                    <a:pt x="14" y="3"/>
                  </a:lnTo>
                  <a:lnTo>
                    <a:pt x="20" y="3"/>
                  </a:lnTo>
                  <a:lnTo>
                    <a:pt x="20" y="57"/>
                  </a:lnTo>
                  <a:lnTo>
                    <a:pt x="20" y="111"/>
                  </a:lnTo>
                  <a:lnTo>
                    <a:pt x="14" y="111"/>
                  </a:lnTo>
                  <a:close/>
                  <a:moveTo>
                    <a:pt x="0" y="108"/>
                  </a:moveTo>
                  <a:lnTo>
                    <a:pt x="35" y="108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08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3" name="Freeform 233"/>
            <p:cNvSpPr>
              <a:spLocks noEditPoints="1"/>
            </p:cNvSpPr>
            <p:nvPr/>
          </p:nvSpPr>
          <p:spPr bwMode="auto">
            <a:xfrm>
              <a:off x="5671794" y="3047862"/>
              <a:ext cx="55563" cy="66675"/>
            </a:xfrm>
            <a:custGeom>
              <a:avLst/>
              <a:gdLst>
                <a:gd name="T0" fmla="*/ 15 w 35"/>
                <a:gd name="T1" fmla="*/ 39 h 42"/>
                <a:gd name="T2" fmla="*/ 15 w 35"/>
                <a:gd name="T3" fmla="*/ 22 h 42"/>
                <a:gd name="T4" fmla="*/ 15 w 35"/>
                <a:gd name="T5" fmla="*/ 3 h 42"/>
                <a:gd name="T6" fmla="*/ 21 w 35"/>
                <a:gd name="T7" fmla="*/ 3 h 42"/>
                <a:gd name="T8" fmla="*/ 21 w 35"/>
                <a:gd name="T9" fmla="*/ 22 h 42"/>
                <a:gd name="T10" fmla="*/ 21 w 35"/>
                <a:gd name="T11" fmla="*/ 39 h 42"/>
                <a:gd name="T12" fmla="*/ 15 w 35"/>
                <a:gd name="T13" fmla="*/ 39 h 42"/>
                <a:gd name="T14" fmla="*/ 0 w 35"/>
                <a:gd name="T15" fmla="*/ 36 h 42"/>
                <a:gd name="T16" fmla="*/ 35 w 35"/>
                <a:gd name="T17" fmla="*/ 36 h 42"/>
                <a:gd name="T18" fmla="*/ 35 w 35"/>
                <a:gd name="T19" fmla="*/ 42 h 42"/>
                <a:gd name="T20" fmla="*/ 0 w 35"/>
                <a:gd name="T21" fmla="*/ 42 h 42"/>
                <a:gd name="T22" fmla="*/ 0 w 35"/>
                <a:gd name="T23" fmla="*/ 36 h 42"/>
                <a:gd name="T24" fmla="*/ 0 w 35"/>
                <a:gd name="T25" fmla="*/ 0 h 42"/>
                <a:gd name="T26" fmla="*/ 35 w 35"/>
                <a:gd name="T27" fmla="*/ 0 h 42"/>
                <a:gd name="T28" fmla="*/ 35 w 35"/>
                <a:gd name="T29" fmla="*/ 6 h 42"/>
                <a:gd name="T30" fmla="*/ 0 w 35"/>
                <a:gd name="T31" fmla="*/ 6 h 42"/>
                <a:gd name="T32" fmla="*/ 0 w 35"/>
                <a:gd name="T3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42">
                  <a:moveTo>
                    <a:pt x="15" y="39"/>
                  </a:moveTo>
                  <a:lnTo>
                    <a:pt x="15" y="22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22"/>
                  </a:lnTo>
                  <a:lnTo>
                    <a:pt x="21" y="39"/>
                  </a:lnTo>
                  <a:lnTo>
                    <a:pt x="15" y="39"/>
                  </a:lnTo>
                  <a:close/>
                  <a:moveTo>
                    <a:pt x="0" y="36"/>
                  </a:moveTo>
                  <a:lnTo>
                    <a:pt x="35" y="36"/>
                  </a:lnTo>
                  <a:lnTo>
                    <a:pt x="35" y="42"/>
                  </a:lnTo>
                  <a:lnTo>
                    <a:pt x="0" y="42"/>
                  </a:lnTo>
                  <a:lnTo>
                    <a:pt x="0" y="36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4" name="Freeform 235"/>
            <p:cNvSpPr>
              <a:spLocks noEditPoints="1"/>
            </p:cNvSpPr>
            <p:nvPr/>
          </p:nvSpPr>
          <p:spPr bwMode="auto">
            <a:xfrm>
              <a:off x="6175031" y="2979600"/>
              <a:ext cx="57150" cy="293688"/>
            </a:xfrm>
            <a:custGeom>
              <a:avLst/>
              <a:gdLst>
                <a:gd name="T0" fmla="*/ 15 w 36"/>
                <a:gd name="T1" fmla="*/ 182 h 185"/>
                <a:gd name="T2" fmla="*/ 15 w 36"/>
                <a:gd name="T3" fmla="*/ 93 h 185"/>
                <a:gd name="T4" fmla="*/ 15 w 36"/>
                <a:gd name="T5" fmla="*/ 3 h 185"/>
                <a:gd name="T6" fmla="*/ 21 w 36"/>
                <a:gd name="T7" fmla="*/ 3 h 185"/>
                <a:gd name="T8" fmla="*/ 21 w 36"/>
                <a:gd name="T9" fmla="*/ 93 h 185"/>
                <a:gd name="T10" fmla="*/ 21 w 36"/>
                <a:gd name="T11" fmla="*/ 182 h 185"/>
                <a:gd name="T12" fmla="*/ 15 w 36"/>
                <a:gd name="T13" fmla="*/ 182 h 185"/>
                <a:gd name="T14" fmla="*/ 0 w 36"/>
                <a:gd name="T15" fmla="*/ 179 h 185"/>
                <a:gd name="T16" fmla="*/ 36 w 36"/>
                <a:gd name="T17" fmla="*/ 179 h 185"/>
                <a:gd name="T18" fmla="*/ 36 w 36"/>
                <a:gd name="T19" fmla="*/ 185 h 185"/>
                <a:gd name="T20" fmla="*/ 0 w 36"/>
                <a:gd name="T21" fmla="*/ 185 h 185"/>
                <a:gd name="T22" fmla="*/ 0 w 36"/>
                <a:gd name="T23" fmla="*/ 179 h 185"/>
                <a:gd name="T24" fmla="*/ 0 w 36"/>
                <a:gd name="T25" fmla="*/ 0 h 185"/>
                <a:gd name="T26" fmla="*/ 36 w 36"/>
                <a:gd name="T27" fmla="*/ 0 h 185"/>
                <a:gd name="T28" fmla="*/ 36 w 36"/>
                <a:gd name="T29" fmla="*/ 6 h 185"/>
                <a:gd name="T30" fmla="*/ 0 w 36"/>
                <a:gd name="T31" fmla="*/ 6 h 185"/>
                <a:gd name="T32" fmla="*/ 0 w 36"/>
                <a:gd name="T3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85">
                  <a:moveTo>
                    <a:pt x="15" y="182"/>
                  </a:moveTo>
                  <a:lnTo>
                    <a:pt x="15" y="93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93"/>
                  </a:lnTo>
                  <a:lnTo>
                    <a:pt x="21" y="182"/>
                  </a:lnTo>
                  <a:lnTo>
                    <a:pt x="15" y="182"/>
                  </a:lnTo>
                  <a:close/>
                  <a:moveTo>
                    <a:pt x="0" y="179"/>
                  </a:moveTo>
                  <a:lnTo>
                    <a:pt x="36" y="179"/>
                  </a:lnTo>
                  <a:lnTo>
                    <a:pt x="36" y="185"/>
                  </a:lnTo>
                  <a:lnTo>
                    <a:pt x="0" y="185"/>
                  </a:lnTo>
                  <a:lnTo>
                    <a:pt x="0" y="179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5" name="Oval 237"/>
            <p:cNvSpPr>
              <a:spLocks noChangeArrowheads="1"/>
            </p:cNvSpPr>
            <p:nvPr/>
          </p:nvSpPr>
          <p:spPr bwMode="auto">
            <a:xfrm>
              <a:off x="4651031" y="3014525"/>
              <a:ext cx="87313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6" name="Oval 238"/>
            <p:cNvSpPr>
              <a:spLocks noChangeArrowheads="1"/>
            </p:cNvSpPr>
            <p:nvPr/>
          </p:nvSpPr>
          <p:spPr bwMode="auto">
            <a:xfrm>
              <a:off x="4651031" y="3014525"/>
              <a:ext cx="87313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7" name="Oval 241"/>
            <p:cNvSpPr>
              <a:spLocks noChangeArrowheads="1"/>
            </p:cNvSpPr>
            <p:nvPr/>
          </p:nvSpPr>
          <p:spPr bwMode="auto">
            <a:xfrm>
              <a:off x="5152681" y="3014525"/>
              <a:ext cx="87313" cy="889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8" name="Oval 242"/>
            <p:cNvSpPr>
              <a:spLocks noChangeArrowheads="1"/>
            </p:cNvSpPr>
            <p:nvPr/>
          </p:nvSpPr>
          <p:spPr bwMode="auto">
            <a:xfrm>
              <a:off x="5152681" y="3014525"/>
              <a:ext cx="87313" cy="88900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9" name="Oval 245"/>
            <p:cNvSpPr>
              <a:spLocks noChangeArrowheads="1"/>
            </p:cNvSpPr>
            <p:nvPr/>
          </p:nvSpPr>
          <p:spPr bwMode="auto">
            <a:xfrm>
              <a:off x="5655919" y="2982775"/>
              <a:ext cx="87313" cy="90488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0" name="Oval 246"/>
            <p:cNvSpPr>
              <a:spLocks noChangeArrowheads="1"/>
            </p:cNvSpPr>
            <p:nvPr/>
          </p:nvSpPr>
          <p:spPr bwMode="auto">
            <a:xfrm>
              <a:off x="5655919" y="2982775"/>
              <a:ext cx="87313" cy="90488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1" name="Oval 249"/>
            <p:cNvSpPr>
              <a:spLocks noChangeArrowheads="1"/>
            </p:cNvSpPr>
            <p:nvPr/>
          </p:nvSpPr>
          <p:spPr bwMode="auto">
            <a:xfrm>
              <a:off x="6159156" y="2993887"/>
              <a:ext cx="85725" cy="90488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2" name="Oval 250"/>
            <p:cNvSpPr>
              <a:spLocks noChangeArrowheads="1"/>
            </p:cNvSpPr>
            <p:nvPr/>
          </p:nvSpPr>
          <p:spPr bwMode="auto">
            <a:xfrm>
              <a:off x="6157569" y="2993887"/>
              <a:ext cx="87313" cy="90488"/>
            </a:xfrm>
            <a:prstGeom prst="ellipse">
              <a:avLst/>
            </a:prstGeom>
            <a:noFill/>
            <a:ln w="9525" cap="flat">
              <a:solidFill>
                <a:srgbClr val="4A7EB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3" name="Oval 252"/>
            <p:cNvSpPr>
              <a:spLocks noChangeArrowheads="1"/>
            </p:cNvSpPr>
            <p:nvPr/>
          </p:nvSpPr>
          <p:spPr bwMode="auto">
            <a:xfrm>
              <a:off x="4651031" y="2947850"/>
              <a:ext cx="87313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4" name="Oval 253"/>
            <p:cNvSpPr>
              <a:spLocks noChangeArrowheads="1"/>
            </p:cNvSpPr>
            <p:nvPr/>
          </p:nvSpPr>
          <p:spPr bwMode="auto">
            <a:xfrm>
              <a:off x="4651031" y="2947850"/>
              <a:ext cx="87313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5" name="Oval 256"/>
            <p:cNvSpPr>
              <a:spLocks noChangeArrowheads="1"/>
            </p:cNvSpPr>
            <p:nvPr/>
          </p:nvSpPr>
          <p:spPr bwMode="auto">
            <a:xfrm>
              <a:off x="5152681" y="3114537"/>
              <a:ext cx="87313" cy="90488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6" name="Oval 257"/>
            <p:cNvSpPr>
              <a:spLocks noChangeArrowheads="1"/>
            </p:cNvSpPr>
            <p:nvPr/>
          </p:nvSpPr>
          <p:spPr bwMode="auto">
            <a:xfrm>
              <a:off x="5152681" y="3114537"/>
              <a:ext cx="87313" cy="90488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7" name="Oval 260"/>
            <p:cNvSpPr>
              <a:spLocks noChangeArrowheads="1"/>
            </p:cNvSpPr>
            <p:nvPr/>
          </p:nvSpPr>
          <p:spPr bwMode="auto">
            <a:xfrm>
              <a:off x="5655919" y="3035162"/>
              <a:ext cx="87313" cy="90488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8" name="Oval 261"/>
            <p:cNvSpPr>
              <a:spLocks noChangeArrowheads="1"/>
            </p:cNvSpPr>
            <p:nvPr/>
          </p:nvSpPr>
          <p:spPr bwMode="auto">
            <a:xfrm>
              <a:off x="5655919" y="3035162"/>
              <a:ext cx="87313" cy="90488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9" name="Oval 264"/>
            <p:cNvSpPr>
              <a:spLocks noChangeArrowheads="1"/>
            </p:cNvSpPr>
            <p:nvPr/>
          </p:nvSpPr>
          <p:spPr bwMode="auto">
            <a:xfrm>
              <a:off x="6159156" y="3081200"/>
              <a:ext cx="85725" cy="889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0" name="Oval 265"/>
            <p:cNvSpPr>
              <a:spLocks noChangeArrowheads="1"/>
            </p:cNvSpPr>
            <p:nvPr/>
          </p:nvSpPr>
          <p:spPr bwMode="auto">
            <a:xfrm>
              <a:off x="6157569" y="3081200"/>
              <a:ext cx="87313" cy="88900"/>
            </a:xfrm>
            <a:prstGeom prst="ellipse">
              <a:avLst/>
            </a:prstGeom>
            <a:noFill/>
            <a:ln w="9525" cap="flat">
              <a:solidFill>
                <a:srgbClr val="BE4B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1" name="Rectangle 266"/>
            <p:cNvSpPr>
              <a:spLocks noChangeArrowheads="1"/>
            </p:cNvSpPr>
            <p:nvPr/>
          </p:nvSpPr>
          <p:spPr bwMode="auto">
            <a:xfrm>
              <a:off x="4544323" y="375512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82" name="Rectangle 267"/>
            <p:cNvSpPr>
              <a:spLocks noChangeArrowheads="1"/>
            </p:cNvSpPr>
            <p:nvPr/>
          </p:nvSpPr>
          <p:spPr bwMode="auto">
            <a:xfrm>
              <a:off x="4428907" y="3407465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500</a:t>
              </a:r>
              <a:endParaRPr kumimoji="0" lang="en-US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83" name="Rectangle 268"/>
            <p:cNvSpPr>
              <a:spLocks noChangeArrowheads="1"/>
            </p:cNvSpPr>
            <p:nvPr/>
          </p:nvSpPr>
          <p:spPr bwMode="auto">
            <a:xfrm>
              <a:off x="4371199" y="3059803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1000</a:t>
              </a:r>
              <a:endParaRPr kumimoji="0" lang="en-US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84" name="Rectangle 269"/>
            <p:cNvSpPr>
              <a:spLocks noChangeArrowheads="1"/>
            </p:cNvSpPr>
            <p:nvPr/>
          </p:nvSpPr>
          <p:spPr bwMode="auto">
            <a:xfrm>
              <a:off x="4371199" y="2712140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1500</a:t>
              </a:r>
              <a:endParaRPr kumimoji="0" lang="en-US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85" name="Rectangle 270"/>
            <p:cNvSpPr>
              <a:spLocks noChangeArrowheads="1"/>
            </p:cNvSpPr>
            <p:nvPr/>
          </p:nvSpPr>
          <p:spPr bwMode="auto">
            <a:xfrm>
              <a:off x="4371199" y="2362890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2000</a:t>
              </a:r>
              <a:endParaRPr kumimoji="0" lang="en-US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86" name="Rectangle 53"/>
            <p:cNvSpPr>
              <a:spLocks noChangeArrowheads="1"/>
            </p:cNvSpPr>
            <p:nvPr/>
          </p:nvSpPr>
          <p:spPr bwMode="auto">
            <a:xfrm rot="16200000">
              <a:off x="1797583" y="1115991"/>
              <a:ext cx="50013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Wight  (g)</a:t>
              </a:r>
              <a:endPara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87" name="Rectangle 53"/>
            <p:cNvSpPr>
              <a:spLocks noChangeArrowheads="1"/>
            </p:cNvSpPr>
            <p:nvPr/>
          </p:nvSpPr>
          <p:spPr bwMode="auto">
            <a:xfrm rot="16200000">
              <a:off x="4086275" y="1127022"/>
              <a:ext cx="714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RBC (×10</a:t>
              </a:r>
              <a:r>
                <a:rPr kumimoji="0" lang="en-US" altLang="en-US" sz="9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pitchFamily="34" charset="0"/>
                </a:rPr>
                <a:t>m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l)</a:t>
              </a:r>
              <a:endPara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88" name="Rectangle 53"/>
            <p:cNvSpPr>
              <a:spLocks noChangeArrowheads="1"/>
            </p:cNvSpPr>
            <p:nvPr/>
          </p:nvSpPr>
          <p:spPr bwMode="auto">
            <a:xfrm rot="16200000">
              <a:off x="1611860" y="3028709"/>
              <a:ext cx="7405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WBC (×10</a:t>
              </a:r>
              <a:r>
                <a:rPr kumimoji="0" lang="en-US" altLang="en-US" sz="9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pitchFamily="34" charset="0"/>
                </a:rPr>
                <a:t>m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l)</a:t>
              </a:r>
              <a:endPara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89" name="Rectangle 53"/>
            <p:cNvSpPr>
              <a:spLocks noChangeArrowheads="1"/>
            </p:cNvSpPr>
            <p:nvPr/>
          </p:nvSpPr>
          <p:spPr bwMode="auto">
            <a:xfrm rot="16200000">
              <a:off x="3950963" y="3050808"/>
              <a:ext cx="68287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PLT (×10</a:t>
              </a:r>
              <a:r>
                <a:rPr kumimoji="0" lang="en-US" altLang="en-US" sz="9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pitchFamily="34" charset="0"/>
                </a:rPr>
                <a:t>m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l)</a:t>
              </a:r>
              <a:endPara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90" name="Rectangle 53"/>
            <p:cNvSpPr>
              <a:spLocks noChangeArrowheads="1"/>
            </p:cNvSpPr>
            <p:nvPr/>
          </p:nvSpPr>
          <p:spPr bwMode="auto">
            <a:xfrm>
              <a:off x="5536833" y="2134188"/>
              <a:ext cx="26289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Days</a:t>
              </a:r>
              <a:endPara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91" name="Rectangle 53"/>
            <p:cNvSpPr>
              <a:spLocks noChangeArrowheads="1"/>
            </p:cNvSpPr>
            <p:nvPr/>
          </p:nvSpPr>
          <p:spPr bwMode="auto">
            <a:xfrm>
              <a:off x="5520267" y="3986179"/>
              <a:ext cx="26289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Days</a:t>
              </a:r>
              <a:endPara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92" name="Rectangle 53"/>
            <p:cNvSpPr>
              <a:spLocks noChangeArrowheads="1"/>
            </p:cNvSpPr>
            <p:nvPr/>
          </p:nvSpPr>
          <p:spPr bwMode="auto">
            <a:xfrm>
              <a:off x="3105059" y="3966301"/>
              <a:ext cx="26289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Days</a:t>
              </a:r>
              <a:endPara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93" name="Rectangle 53"/>
            <p:cNvSpPr>
              <a:spLocks noChangeArrowheads="1"/>
            </p:cNvSpPr>
            <p:nvPr/>
          </p:nvSpPr>
          <p:spPr bwMode="auto">
            <a:xfrm>
              <a:off x="3174633" y="2117623"/>
              <a:ext cx="26289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Days</a:t>
              </a:r>
              <a:endPara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94" name="Freeform 346"/>
            <p:cNvSpPr>
              <a:spLocks/>
            </p:cNvSpPr>
            <p:nvPr/>
          </p:nvSpPr>
          <p:spPr bwMode="auto">
            <a:xfrm>
              <a:off x="3297552" y="1379100"/>
              <a:ext cx="271463" cy="26987"/>
            </a:xfrm>
            <a:custGeom>
              <a:avLst/>
              <a:gdLst>
                <a:gd name="T0" fmla="*/ 144 w 2848"/>
                <a:gd name="T1" fmla="*/ 0 h 288"/>
                <a:gd name="T2" fmla="*/ 2704 w 2848"/>
                <a:gd name="T3" fmla="*/ 0 h 288"/>
                <a:gd name="T4" fmla="*/ 2848 w 2848"/>
                <a:gd name="T5" fmla="*/ 144 h 288"/>
                <a:gd name="T6" fmla="*/ 2704 w 2848"/>
                <a:gd name="T7" fmla="*/ 288 h 288"/>
                <a:gd name="T8" fmla="*/ 144 w 2848"/>
                <a:gd name="T9" fmla="*/ 288 h 288"/>
                <a:gd name="T10" fmla="*/ 0 w 2848"/>
                <a:gd name="T11" fmla="*/ 144 h 288"/>
                <a:gd name="T12" fmla="*/ 144 w 284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8" h="288">
                  <a:moveTo>
                    <a:pt x="144" y="0"/>
                  </a:moveTo>
                  <a:lnTo>
                    <a:pt x="2704" y="0"/>
                  </a:lnTo>
                  <a:cubicBezTo>
                    <a:pt x="2784" y="0"/>
                    <a:pt x="2848" y="65"/>
                    <a:pt x="2848" y="144"/>
                  </a:cubicBezTo>
                  <a:cubicBezTo>
                    <a:pt x="2848" y="224"/>
                    <a:pt x="2784" y="288"/>
                    <a:pt x="2704" y="288"/>
                  </a:cubicBezTo>
                  <a:lnTo>
                    <a:pt x="144" y="288"/>
                  </a:lnTo>
                  <a:cubicBezTo>
                    <a:pt x="65" y="288"/>
                    <a:pt x="0" y="224"/>
                    <a:pt x="0" y="144"/>
                  </a:cubicBezTo>
                  <a:cubicBezTo>
                    <a:pt x="0" y="65"/>
                    <a:pt x="65" y="0"/>
                    <a:pt x="144" y="0"/>
                  </a:cubicBez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5" name="Oval 347"/>
            <p:cNvSpPr>
              <a:spLocks noChangeArrowheads="1"/>
            </p:cNvSpPr>
            <p:nvPr/>
          </p:nvSpPr>
          <p:spPr bwMode="auto">
            <a:xfrm>
              <a:off x="3395977" y="1355287"/>
              <a:ext cx="76200" cy="762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6" name="Freeform 348"/>
            <p:cNvSpPr>
              <a:spLocks noEditPoints="1"/>
            </p:cNvSpPr>
            <p:nvPr/>
          </p:nvSpPr>
          <p:spPr bwMode="auto">
            <a:xfrm>
              <a:off x="3391214" y="1350525"/>
              <a:ext cx="84138" cy="85725"/>
            </a:xfrm>
            <a:custGeom>
              <a:avLst/>
              <a:gdLst>
                <a:gd name="T0" fmla="*/ 888 w 897"/>
                <a:gd name="T1" fmla="*/ 534 h 897"/>
                <a:gd name="T2" fmla="*/ 860 w 897"/>
                <a:gd name="T3" fmla="*/ 627 h 897"/>
                <a:gd name="T4" fmla="*/ 768 w 897"/>
                <a:gd name="T5" fmla="*/ 762 h 897"/>
                <a:gd name="T6" fmla="*/ 695 w 897"/>
                <a:gd name="T7" fmla="*/ 823 h 897"/>
                <a:gd name="T8" fmla="*/ 544 w 897"/>
                <a:gd name="T9" fmla="*/ 886 h 897"/>
                <a:gd name="T10" fmla="*/ 444 w 897"/>
                <a:gd name="T11" fmla="*/ 896 h 897"/>
                <a:gd name="T12" fmla="*/ 279 w 897"/>
                <a:gd name="T13" fmla="*/ 863 h 897"/>
                <a:gd name="T14" fmla="*/ 195 w 897"/>
                <a:gd name="T15" fmla="*/ 817 h 897"/>
                <a:gd name="T16" fmla="*/ 81 w 897"/>
                <a:gd name="T17" fmla="*/ 703 h 897"/>
                <a:gd name="T18" fmla="*/ 35 w 897"/>
                <a:gd name="T19" fmla="*/ 619 h 897"/>
                <a:gd name="T20" fmla="*/ 1 w 897"/>
                <a:gd name="T21" fmla="*/ 453 h 897"/>
                <a:gd name="T22" fmla="*/ 11 w 897"/>
                <a:gd name="T23" fmla="*/ 354 h 897"/>
                <a:gd name="T24" fmla="*/ 75 w 897"/>
                <a:gd name="T25" fmla="*/ 203 h 897"/>
                <a:gd name="T26" fmla="*/ 136 w 897"/>
                <a:gd name="T27" fmla="*/ 130 h 897"/>
                <a:gd name="T28" fmla="*/ 271 w 897"/>
                <a:gd name="T29" fmla="*/ 38 h 897"/>
                <a:gd name="T30" fmla="*/ 364 w 897"/>
                <a:gd name="T31" fmla="*/ 9 h 897"/>
                <a:gd name="T32" fmla="*/ 534 w 897"/>
                <a:gd name="T33" fmla="*/ 9 h 897"/>
                <a:gd name="T34" fmla="*/ 627 w 897"/>
                <a:gd name="T35" fmla="*/ 38 h 897"/>
                <a:gd name="T36" fmla="*/ 762 w 897"/>
                <a:gd name="T37" fmla="*/ 130 h 897"/>
                <a:gd name="T38" fmla="*/ 823 w 897"/>
                <a:gd name="T39" fmla="*/ 203 h 897"/>
                <a:gd name="T40" fmla="*/ 886 w 897"/>
                <a:gd name="T41" fmla="*/ 354 h 897"/>
                <a:gd name="T42" fmla="*/ 793 w 897"/>
                <a:gd name="T43" fmla="*/ 373 h 897"/>
                <a:gd name="T44" fmla="*/ 775 w 897"/>
                <a:gd name="T45" fmla="*/ 316 h 897"/>
                <a:gd name="T46" fmla="*/ 695 w 897"/>
                <a:gd name="T47" fmla="*/ 197 h 897"/>
                <a:gd name="T48" fmla="*/ 650 w 897"/>
                <a:gd name="T49" fmla="*/ 160 h 897"/>
                <a:gd name="T50" fmla="*/ 515 w 897"/>
                <a:gd name="T51" fmla="*/ 102 h 897"/>
                <a:gd name="T52" fmla="*/ 453 w 897"/>
                <a:gd name="T53" fmla="*/ 96 h 897"/>
                <a:gd name="T54" fmla="*/ 308 w 897"/>
                <a:gd name="T55" fmla="*/ 126 h 897"/>
                <a:gd name="T56" fmla="*/ 256 w 897"/>
                <a:gd name="T57" fmla="*/ 154 h 897"/>
                <a:gd name="T58" fmla="*/ 154 w 897"/>
                <a:gd name="T59" fmla="*/ 256 h 897"/>
                <a:gd name="T60" fmla="*/ 126 w 897"/>
                <a:gd name="T61" fmla="*/ 308 h 897"/>
                <a:gd name="T62" fmla="*/ 96 w 897"/>
                <a:gd name="T63" fmla="*/ 453 h 897"/>
                <a:gd name="T64" fmla="*/ 102 w 897"/>
                <a:gd name="T65" fmla="*/ 515 h 897"/>
                <a:gd name="T66" fmla="*/ 160 w 897"/>
                <a:gd name="T67" fmla="*/ 650 h 897"/>
                <a:gd name="T68" fmla="*/ 197 w 897"/>
                <a:gd name="T69" fmla="*/ 695 h 897"/>
                <a:gd name="T70" fmla="*/ 316 w 897"/>
                <a:gd name="T71" fmla="*/ 775 h 897"/>
                <a:gd name="T72" fmla="*/ 373 w 897"/>
                <a:gd name="T73" fmla="*/ 793 h 897"/>
                <a:gd name="T74" fmla="*/ 525 w 897"/>
                <a:gd name="T75" fmla="*/ 793 h 897"/>
                <a:gd name="T76" fmla="*/ 582 w 897"/>
                <a:gd name="T77" fmla="*/ 775 h 897"/>
                <a:gd name="T78" fmla="*/ 701 w 897"/>
                <a:gd name="T79" fmla="*/ 695 h 897"/>
                <a:gd name="T80" fmla="*/ 738 w 897"/>
                <a:gd name="T81" fmla="*/ 650 h 897"/>
                <a:gd name="T82" fmla="*/ 795 w 897"/>
                <a:gd name="T83" fmla="*/ 515 h 897"/>
                <a:gd name="T84" fmla="*/ 801 w 897"/>
                <a:gd name="T85" fmla="*/ 453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97" h="897">
                  <a:moveTo>
                    <a:pt x="896" y="444"/>
                  </a:moveTo>
                  <a:cubicBezTo>
                    <a:pt x="897" y="447"/>
                    <a:pt x="897" y="450"/>
                    <a:pt x="896" y="453"/>
                  </a:cubicBezTo>
                  <a:lnTo>
                    <a:pt x="888" y="534"/>
                  </a:lnTo>
                  <a:cubicBezTo>
                    <a:pt x="888" y="537"/>
                    <a:pt x="887" y="540"/>
                    <a:pt x="886" y="544"/>
                  </a:cubicBezTo>
                  <a:lnTo>
                    <a:pt x="863" y="619"/>
                  </a:lnTo>
                  <a:cubicBezTo>
                    <a:pt x="862" y="622"/>
                    <a:pt x="861" y="625"/>
                    <a:pt x="860" y="627"/>
                  </a:cubicBezTo>
                  <a:lnTo>
                    <a:pt x="823" y="695"/>
                  </a:lnTo>
                  <a:cubicBezTo>
                    <a:pt x="821" y="698"/>
                    <a:pt x="819" y="701"/>
                    <a:pt x="817" y="703"/>
                  </a:cubicBezTo>
                  <a:lnTo>
                    <a:pt x="768" y="762"/>
                  </a:lnTo>
                  <a:cubicBezTo>
                    <a:pt x="767" y="764"/>
                    <a:pt x="764" y="767"/>
                    <a:pt x="762" y="768"/>
                  </a:cubicBezTo>
                  <a:lnTo>
                    <a:pt x="703" y="817"/>
                  </a:lnTo>
                  <a:cubicBezTo>
                    <a:pt x="701" y="819"/>
                    <a:pt x="698" y="821"/>
                    <a:pt x="695" y="823"/>
                  </a:cubicBezTo>
                  <a:lnTo>
                    <a:pt x="627" y="860"/>
                  </a:lnTo>
                  <a:cubicBezTo>
                    <a:pt x="625" y="861"/>
                    <a:pt x="622" y="862"/>
                    <a:pt x="619" y="863"/>
                  </a:cubicBezTo>
                  <a:lnTo>
                    <a:pt x="544" y="886"/>
                  </a:lnTo>
                  <a:cubicBezTo>
                    <a:pt x="540" y="887"/>
                    <a:pt x="537" y="888"/>
                    <a:pt x="534" y="888"/>
                  </a:cubicBezTo>
                  <a:lnTo>
                    <a:pt x="453" y="896"/>
                  </a:lnTo>
                  <a:cubicBezTo>
                    <a:pt x="450" y="897"/>
                    <a:pt x="447" y="897"/>
                    <a:pt x="444" y="896"/>
                  </a:cubicBezTo>
                  <a:lnTo>
                    <a:pt x="364" y="888"/>
                  </a:lnTo>
                  <a:cubicBezTo>
                    <a:pt x="361" y="888"/>
                    <a:pt x="357" y="887"/>
                    <a:pt x="354" y="886"/>
                  </a:cubicBezTo>
                  <a:lnTo>
                    <a:pt x="279" y="863"/>
                  </a:lnTo>
                  <a:cubicBezTo>
                    <a:pt x="276" y="862"/>
                    <a:pt x="273" y="861"/>
                    <a:pt x="271" y="860"/>
                  </a:cubicBezTo>
                  <a:lnTo>
                    <a:pt x="203" y="823"/>
                  </a:lnTo>
                  <a:cubicBezTo>
                    <a:pt x="200" y="821"/>
                    <a:pt x="197" y="819"/>
                    <a:pt x="195" y="817"/>
                  </a:cubicBezTo>
                  <a:lnTo>
                    <a:pt x="136" y="768"/>
                  </a:lnTo>
                  <a:cubicBezTo>
                    <a:pt x="134" y="767"/>
                    <a:pt x="131" y="764"/>
                    <a:pt x="130" y="762"/>
                  </a:cubicBezTo>
                  <a:lnTo>
                    <a:pt x="81" y="703"/>
                  </a:lnTo>
                  <a:cubicBezTo>
                    <a:pt x="79" y="701"/>
                    <a:pt x="77" y="698"/>
                    <a:pt x="75" y="695"/>
                  </a:cubicBezTo>
                  <a:lnTo>
                    <a:pt x="38" y="627"/>
                  </a:lnTo>
                  <a:cubicBezTo>
                    <a:pt x="37" y="625"/>
                    <a:pt x="36" y="622"/>
                    <a:pt x="35" y="619"/>
                  </a:cubicBezTo>
                  <a:lnTo>
                    <a:pt x="11" y="544"/>
                  </a:lnTo>
                  <a:cubicBezTo>
                    <a:pt x="10" y="541"/>
                    <a:pt x="9" y="538"/>
                    <a:pt x="9" y="534"/>
                  </a:cubicBezTo>
                  <a:lnTo>
                    <a:pt x="1" y="453"/>
                  </a:lnTo>
                  <a:cubicBezTo>
                    <a:pt x="0" y="450"/>
                    <a:pt x="0" y="447"/>
                    <a:pt x="1" y="444"/>
                  </a:cubicBezTo>
                  <a:lnTo>
                    <a:pt x="9" y="364"/>
                  </a:lnTo>
                  <a:cubicBezTo>
                    <a:pt x="9" y="360"/>
                    <a:pt x="10" y="357"/>
                    <a:pt x="11" y="354"/>
                  </a:cubicBezTo>
                  <a:lnTo>
                    <a:pt x="35" y="279"/>
                  </a:lnTo>
                  <a:cubicBezTo>
                    <a:pt x="36" y="276"/>
                    <a:pt x="37" y="273"/>
                    <a:pt x="38" y="271"/>
                  </a:cubicBezTo>
                  <a:lnTo>
                    <a:pt x="75" y="203"/>
                  </a:lnTo>
                  <a:cubicBezTo>
                    <a:pt x="77" y="200"/>
                    <a:pt x="79" y="197"/>
                    <a:pt x="81" y="195"/>
                  </a:cubicBezTo>
                  <a:lnTo>
                    <a:pt x="130" y="136"/>
                  </a:lnTo>
                  <a:cubicBezTo>
                    <a:pt x="131" y="134"/>
                    <a:pt x="134" y="131"/>
                    <a:pt x="136" y="130"/>
                  </a:cubicBezTo>
                  <a:lnTo>
                    <a:pt x="195" y="81"/>
                  </a:lnTo>
                  <a:cubicBezTo>
                    <a:pt x="197" y="79"/>
                    <a:pt x="200" y="77"/>
                    <a:pt x="203" y="75"/>
                  </a:cubicBezTo>
                  <a:lnTo>
                    <a:pt x="271" y="38"/>
                  </a:lnTo>
                  <a:cubicBezTo>
                    <a:pt x="273" y="37"/>
                    <a:pt x="276" y="36"/>
                    <a:pt x="279" y="35"/>
                  </a:cubicBezTo>
                  <a:lnTo>
                    <a:pt x="354" y="11"/>
                  </a:lnTo>
                  <a:cubicBezTo>
                    <a:pt x="357" y="10"/>
                    <a:pt x="360" y="9"/>
                    <a:pt x="364" y="9"/>
                  </a:cubicBezTo>
                  <a:lnTo>
                    <a:pt x="444" y="1"/>
                  </a:lnTo>
                  <a:cubicBezTo>
                    <a:pt x="447" y="0"/>
                    <a:pt x="450" y="0"/>
                    <a:pt x="453" y="1"/>
                  </a:cubicBezTo>
                  <a:lnTo>
                    <a:pt x="534" y="9"/>
                  </a:lnTo>
                  <a:cubicBezTo>
                    <a:pt x="538" y="9"/>
                    <a:pt x="541" y="10"/>
                    <a:pt x="544" y="11"/>
                  </a:cubicBezTo>
                  <a:lnTo>
                    <a:pt x="619" y="35"/>
                  </a:lnTo>
                  <a:cubicBezTo>
                    <a:pt x="622" y="36"/>
                    <a:pt x="625" y="37"/>
                    <a:pt x="627" y="38"/>
                  </a:cubicBezTo>
                  <a:lnTo>
                    <a:pt x="695" y="75"/>
                  </a:lnTo>
                  <a:cubicBezTo>
                    <a:pt x="698" y="77"/>
                    <a:pt x="701" y="79"/>
                    <a:pt x="703" y="81"/>
                  </a:cubicBezTo>
                  <a:lnTo>
                    <a:pt x="762" y="130"/>
                  </a:lnTo>
                  <a:cubicBezTo>
                    <a:pt x="764" y="131"/>
                    <a:pt x="767" y="134"/>
                    <a:pt x="768" y="136"/>
                  </a:cubicBezTo>
                  <a:lnTo>
                    <a:pt x="817" y="195"/>
                  </a:lnTo>
                  <a:cubicBezTo>
                    <a:pt x="819" y="197"/>
                    <a:pt x="821" y="200"/>
                    <a:pt x="823" y="203"/>
                  </a:cubicBezTo>
                  <a:lnTo>
                    <a:pt x="860" y="271"/>
                  </a:lnTo>
                  <a:cubicBezTo>
                    <a:pt x="861" y="273"/>
                    <a:pt x="862" y="276"/>
                    <a:pt x="863" y="279"/>
                  </a:cubicBezTo>
                  <a:lnTo>
                    <a:pt x="886" y="354"/>
                  </a:lnTo>
                  <a:cubicBezTo>
                    <a:pt x="887" y="357"/>
                    <a:pt x="888" y="361"/>
                    <a:pt x="888" y="364"/>
                  </a:cubicBezTo>
                  <a:lnTo>
                    <a:pt x="896" y="444"/>
                  </a:lnTo>
                  <a:close/>
                  <a:moveTo>
                    <a:pt x="793" y="373"/>
                  </a:moveTo>
                  <a:lnTo>
                    <a:pt x="795" y="383"/>
                  </a:lnTo>
                  <a:lnTo>
                    <a:pt x="772" y="308"/>
                  </a:lnTo>
                  <a:lnTo>
                    <a:pt x="775" y="316"/>
                  </a:lnTo>
                  <a:lnTo>
                    <a:pt x="738" y="248"/>
                  </a:lnTo>
                  <a:lnTo>
                    <a:pt x="744" y="256"/>
                  </a:lnTo>
                  <a:lnTo>
                    <a:pt x="695" y="197"/>
                  </a:lnTo>
                  <a:lnTo>
                    <a:pt x="701" y="203"/>
                  </a:lnTo>
                  <a:lnTo>
                    <a:pt x="642" y="154"/>
                  </a:lnTo>
                  <a:lnTo>
                    <a:pt x="650" y="160"/>
                  </a:lnTo>
                  <a:lnTo>
                    <a:pt x="582" y="123"/>
                  </a:lnTo>
                  <a:lnTo>
                    <a:pt x="590" y="126"/>
                  </a:lnTo>
                  <a:lnTo>
                    <a:pt x="515" y="102"/>
                  </a:lnTo>
                  <a:lnTo>
                    <a:pt x="525" y="104"/>
                  </a:lnTo>
                  <a:lnTo>
                    <a:pt x="444" y="96"/>
                  </a:lnTo>
                  <a:lnTo>
                    <a:pt x="453" y="96"/>
                  </a:lnTo>
                  <a:lnTo>
                    <a:pt x="373" y="104"/>
                  </a:lnTo>
                  <a:lnTo>
                    <a:pt x="383" y="102"/>
                  </a:lnTo>
                  <a:lnTo>
                    <a:pt x="308" y="126"/>
                  </a:lnTo>
                  <a:lnTo>
                    <a:pt x="316" y="123"/>
                  </a:lnTo>
                  <a:lnTo>
                    <a:pt x="248" y="160"/>
                  </a:lnTo>
                  <a:lnTo>
                    <a:pt x="256" y="154"/>
                  </a:lnTo>
                  <a:lnTo>
                    <a:pt x="197" y="203"/>
                  </a:lnTo>
                  <a:lnTo>
                    <a:pt x="203" y="197"/>
                  </a:lnTo>
                  <a:lnTo>
                    <a:pt x="154" y="256"/>
                  </a:lnTo>
                  <a:lnTo>
                    <a:pt x="160" y="248"/>
                  </a:lnTo>
                  <a:lnTo>
                    <a:pt x="123" y="316"/>
                  </a:lnTo>
                  <a:lnTo>
                    <a:pt x="126" y="308"/>
                  </a:lnTo>
                  <a:lnTo>
                    <a:pt x="102" y="383"/>
                  </a:lnTo>
                  <a:lnTo>
                    <a:pt x="104" y="373"/>
                  </a:lnTo>
                  <a:lnTo>
                    <a:pt x="96" y="453"/>
                  </a:lnTo>
                  <a:lnTo>
                    <a:pt x="96" y="444"/>
                  </a:lnTo>
                  <a:lnTo>
                    <a:pt x="104" y="525"/>
                  </a:lnTo>
                  <a:lnTo>
                    <a:pt x="102" y="515"/>
                  </a:lnTo>
                  <a:lnTo>
                    <a:pt x="126" y="590"/>
                  </a:lnTo>
                  <a:lnTo>
                    <a:pt x="123" y="582"/>
                  </a:lnTo>
                  <a:lnTo>
                    <a:pt x="160" y="650"/>
                  </a:lnTo>
                  <a:lnTo>
                    <a:pt x="154" y="642"/>
                  </a:lnTo>
                  <a:lnTo>
                    <a:pt x="203" y="701"/>
                  </a:lnTo>
                  <a:lnTo>
                    <a:pt x="197" y="695"/>
                  </a:lnTo>
                  <a:lnTo>
                    <a:pt x="256" y="744"/>
                  </a:lnTo>
                  <a:lnTo>
                    <a:pt x="248" y="738"/>
                  </a:lnTo>
                  <a:lnTo>
                    <a:pt x="316" y="775"/>
                  </a:lnTo>
                  <a:lnTo>
                    <a:pt x="308" y="772"/>
                  </a:lnTo>
                  <a:lnTo>
                    <a:pt x="383" y="795"/>
                  </a:lnTo>
                  <a:lnTo>
                    <a:pt x="373" y="793"/>
                  </a:lnTo>
                  <a:lnTo>
                    <a:pt x="453" y="801"/>
                  </a:lnTo>
                  <a:lnTo>
                    <a:pt x="444" y="801"/>
                  </a:lnTo>
                  <a:lnTo>
                    <a:pt x="525" y="793"/>
                  </a:lnTo>
                  <a:lnTo>
                    <a:pt x="515" y="795"/>
                  </a:lnTo>
                  <a:lnTo>
                    <a:pt x="590" y="772"/>
                  </a:lnTo>
                  <a:lnTo>
                    <a:pt x="582" y="775"/>
                  </a:lnTo>
                  <a:lnTo>
                    <a:pt x="650" y="738"/>
                  </a:lnTo>
                  <a:lnTo>
                    <a:pt x="642" y="744"/>
                  </a:lnTo>
                  <a:lnTo>
                    <a:pt x="701" y="695"/>
                  </a:lnTo>
                  <a:lnTo>
                    <a:pt x="695" y="701"/>
                  </a:lnTo>
                  <a:lnTo>
                    <a:pt x="744" y="642"/>
                  </a:lnTo>
                  <a:lnTo>
                    <a:pt x="738" y="650"/>
                  </a:lnTo>
                  <a:lnTo>
                    <a:pt x="775" y="582"/>
                  </a:lnTo>
                  <a:lnTo>
                    <a:pt x="772" y="590"/>
                  </a:lnTo>
                  <a:lnTo>
                    <a:pt x="795" y="515"/>
                  </a:lnTo>
                  <a:lnTo>
                    <a:pt x="793" y="525"/>
                  </a:lnTo>
                  <a:lnTo>
                    <a:pt x="801" y="444"/>
                  </a:lnTo>
                  <a:lnTo>
                    <a:pt x="801" y="453"/>
                  </a:lnTo>
                  <a:lnTo>
                    <a:pt x="793" y="373"/>
                  </a:ln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7" name="Rectangle 349"/>
            <p:cNvSpPr>
              <a:spLocks noChangeArrowheads="1"/>
            </p:cNvSpPr>
            <p:nvPr/>
          </p:nvSpPr>
          <p:spPr bwMode="auto">
            <a:xfrm>
              <a:off x="3603230" y="1321595"/>
              <a:ext cx="17953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Ctrl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98" name="Freeform 350"/>
            <p:cNvSpPr>
              <a:spLocks/>
            </p:cNvSpPr>
            <p:nvPr/>
          </p:nvSpPr>
          <p:spPr bwMode="auto">
            <a:xfrm>
              <a:off x="3297552" y="1536327"/>
              <a:ext cx="271463" cy="26987"/>
            </a:xfrm>
            <a:custGeom>
              <a:avLst/>
              <a:gdLst>
                <a:gd name="T0" fmla="*/ 144 w 2848"/>
                <a:gd name="T1" fmla="*/ 0 h 288"/>
                <a:gd name="T2" fmla="*/ 2704 w 2848"/>
                <a:gd name="T3" fmla="*/ 0 h 288"/>
                <a:gd name="T4" fmla="*/ 2848 w 2848"/>
                <a:gd name="T5" fmla="*/ 144 h 288"/>
                <a:gd name="T6" fmla="*/ 2704 w 2848"/>
                <a:gd name="T7" fmla="*/ 288 h 288"/>
                <a:gd name="T8" fmla="*/ 144 w 2848"/>
                <a:gd name="T9" fmla="*/ 288 h 288"/>
                <a:gd name="T10" fmla="*/ 0 w 2848"/>
                <a:gd name="T11" fmla="*/ 144 h 288"/>
                <a:gd name="T12" fmla="*/ 144 w 284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8" h="288">
                  <a:moveTo>
                    <a:pt x="144" y="0"/>
                  </a:moveTo>
                  <a:lnTo>
                    <a:pt x="2704" y="0"/>
                  </a:lnTo>
                  <a:cubicBezTo>
                    <a:pt x="2784" y="0"/>
                    <a:pt x="2848" y="65"/>
                    <a:pt x="2848" y="144"/>
                  </a:cubicBezTo>
                  <a:cubicBezTo>
                    <a:pt x="2848" y="224"/>
                    <a:pt x="2784" y="288"/>
                    <a:pt x="2704" y="288"/>
                  </a:cubicBezTo>
                  <a:lnTo>
                    <a:pt x="144" y="288"/>
                  </a:lnTo>
                  <a:cubicBezTo>
                    <a:pt x="65" y="288"/>
                    <a:pt x="0" y="224"/>
                    <a:pt x="0" y="144"/>
                  </a:cubicBezTo>
                  <a:cubicBezTo>
                    <a:pt x="0" y="65"/>
                    <a:pt x="65" y="0"/>
                    <a:pt x="144" y="0"/>
                  </a:cubicBez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9" name="Oval 351"/>
            <p:cNvSpPr>
              <a:spLocks noChangeArrowheads="1"/>
            </p:cNvSpPr>
            <p:nvPr/>
          </p:nvSpPr>
          <p:spPr bwMode="auto">
            <a:xfrm>
              <a:off x="3395977" y="1512515"/>
              <a:ext cx="76200" cy="762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0" name="Freeform 352"/>
            <p:cNvSpPr>
              <a:spLocks noEditPoints="1"/>
            </p:cNvSpPr>
            <p:nvPr/>
          </p:nvSpPr>
          <p:spPr bwMode="auto">
            <a:xfrm>
              <a:off x="3391214" y="1507752"/>
              <a:ext cx="84138" cy="85725"/>
            </a:xfrm>
            <a:custGeom>
              <a:avLst/>
              <a:gdLst>
                <a:gd name="T0" fmla="*/ 888 w 897"/>
                <a:gd name="T1" fmla="*/ 534 h 897"/>
                <a:gd name="T2" fmla="*/ 860 w 897"/>
                <a:gd name="T3" fmla="*/ 627 h 897"/>
                <a:gd name="T4" fmla="*/ 768 w 897"/>
                <a:gd name="T5" fmla="*/ 762 h 897"/>
                <a:gd name="T6" fmla="*/ 695 w 897"/>
                <a:gd name="T7" fmla="*/ 823 h 897"/>
                <a:gd name="T8" fmla="*/ 544 w 897"/>
                <a:gd name="T9" fmla="*/ 886 h 897"/>
                <a:gd name="T10" fmla="*/ 444 w 897"/>
                <a:gd name="T11" fmla="*/ 896 h 897"/>
                <a:gd name="T12" fmla="*/ 279 w 897"/>
                <a:gd name="T13" fmla="*/ 863 h 897"/>
                <a:gd name="T14" fmla="*/ 195 w 897"/>
                <a:gd name="T15" fmla="*/ 817 h 897"/>
                <a:gd name="T16" fmla="*/ 81 w 897"/>
                <a:gd name="T17" fmla="*/ 703 h 897"/>
                <a:gd name="T18" fmla="*/ 35 w 897"/>
                <a:gd name="T19" fmla="*/ 619 h 897"/>
                <a:gd name="T20" fmla="*/ 1 w 897"/>
                <a:gd name="T21" fmla="*/ 453 h 897"/>
                <a:gd name="T22" fmla="*/ 11 w 897"/>
                <a:gd name="T23" fmla="*/ 354 h 897"/>
                <a:gd name="T24" fmla="*/ 75 w 897"/>
                <a:gd name="T25" fmla="*/ 203 h 897"/>
                <a:gd name="T26" fmla="*/ 136 w 897"/>
                <a:gd name="T27" fmla="*/ 130 h 897"/>
                <a:gd name="T28" fmla="*/ 271 w 897"/>
                <a:gd name="T29" fmla="*/ 38 h 897"/>
                <a:gd name="T30" fmla="*/ 364 w 897"/>
                <a:gd name="T31" fmla="*/ 9 h 897"/>
                <a:gd name="T32" fmla="*/ 534 w 897"/>
                <a:gd name="T33" fmla="*/ 9 h 897"/>
                <a:gd name="T34" fmla="*/ 627 w 897"/>
                <a:gd name="T35" fmla="*/ 38 h 897"/>
                <a:gd name="T36" fmla="*/ 762 w 897"/>
                <a:gd name="T37" fmla="*/ 130 h 897"/>
                <a:gd name="T38" fmla="*/ 823 w 897"/>
                <a:gd name="T39" fmla="*/ 203 h 897"/>
                <a:gd name="T40" fmla="*/ 886 w 897"/>
                <a:gd name="T41" fmla="*/ 354 h 897"/>
                <a:gd name="T42" fmla="*/ 793 w 897"/>
                <a:gd name="T43" fmla="*/ 373 h 897"/>
                <a:gd name="T44" fmla="*/ 775 w 897"/>
                <a:gd name="T45" fmla="*/ 316 h 897"/>
                <a:gd name="T46" fmla="*/ 695 w 897"/>
                <a:gd name="T47" fmla="*/ 197 h 897"/>
                <a:gd name="T48" fmla="*/ 650 w 897"/>
                <a:gd name="T49" fmla="*/ 160 h 897"/>
                <a:gd name="T50" fmla="*/ 515 w 897"/>
                <a:gd name="T51" fmla="*/ 102 h 897"/>
                <a:gd name="T52" fmla="*/ 453 w 897"/>
                <a:gd name="T53" fmla="*/ 96 h 897"/>
                <a:gd name="T54" fmla="*/ 308 w 897"/>
                <a:gd name="T55" fmla="*/ 126 h 897"/>
                <a:gd name="T56" fmla="*/ 256 w 897"/>
                <a:gd name="T57" fmla="*/ 154 h 897"/>
                <a:gd name="T58" fmla="*/ 154 w 897"/>
                <a:gd name="T59" fmla="*/ 256 h 897"/>
                <a:gd name="T60" fmla="*/ 126 w 897"/>
                <a:gd name="T61" fmla="*/ 308 h 897"/>
                <a:gd name="T62" fmla="*/ 96 w 897"/>
                <a:gd name="T63" fmla="*/ 453 h 897"/>
                <a:gd name="T64" fmla="*/ 102 w 897"/>
                <a:gd name="T65" fmla="*/ 515 h 897"/>
                <a:gd name="T66" fmla="*/ 160 w 897"/>
                <a:gd name="T67" fmla="*/ 650 h 897"/>
                <a:gd name="T68" fmla="*/ 197 w 897"/>
                <a:gd name="T69" fmla="*/ 695 h 897"/>
                <a:gd name="T70" fmla="*/ 316 w 897"/>
                <a:gd name="T71" fmla="*/ 775 h 897"/>
                <a:gd name="T72" fmla="*/ 373 w 897"/>
                <a:gd name="T73" fmla="*/ 793 h 897"/>
                <a:gd name="T74" fmla="*/ 525 w 897"/>
                <a:gd name="T75" fmla="*/ 793 h 897"/>
                <a:gd name="T76" fmla="*/ 582 w 897"/>
                <a:gd name="T77" fmla="*/ 775 h 897"/>
                <a:gd name="T78" fmla="*/ 701 w 897"/>
                <a:gd name="T79" fmla="*/ 695 h 897"/>
                <a:gd name="T80" fmla="*/ 738 w 897"/>
                <a:gd name="T81" fmla="*/ 650 h 897"/>
                <a:gd name="T82" fmla="*/ 795 w 897"/>
                <a:gd name="T83" fmla="*/ 515 h 897"/>
                <a:gd name="T84" fmla="*/ 801 w 897"/>
                <a:gd name="T85" fmla="*/ 453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97" h="897">
                  <a:moveTo>
                    <a:pt x="896" y="444"/>
                  </a:moveTo>
                  <a:cubicBezTo>
                    <a:pt x="897" y="447"/>
                    <a:pt x="897" y="450"/>
                    <a:pt x="896" y="453"/>
                  </a:cubicBezTo>
                  <a:lnTo>
                    <a:pt x="888" y="534"/>
                  </a:lnTo>
                  <a:cubicBezTo>
                    <a:pt x="888" y="537"/>
                    <a:pt x="887" y="540"/>
                    <a:pt x="886" y="544"/>
                  </a:cubicBezTo>
                  <a:lnTo>
                    <a:pt x="863" y="619"/>
                  </a:lnTo>
                  <a:cubicBezTo>
                    <a:pt x="862" y="622"/>
                    <a:pt x="861" y="625"/>
                    <a:pt x="860" y="627"/>
                  </a:cubicBezTo>
                  <a:lnTo>
                    <a:pt x="823" y="695"/>
                  </a:lnTo>
                  <a:cubicBezTo>
                    <a:pt x="821" y="698"/>
                    <a:pt x="819" y="701"/>
                    <a:pt x="817" y="703"/>
                  </a:cubicBezTo>
                  <a:lnTo>
                    <a:pt x="768" y="762"/>
                  </a:lnTo>
                  <a:cubicBezTo>
                    <a:pt x="767" y="764"/>
                    <a:pt x="764" y="767"/>
                    <a:pt x="762" y="768"/>
                  </a:cubicBezTo>
                  <a:lnTo>
                    <a:pt x="703" y="817"/>
                  </a:lnTo>
                  <a:cubicBezTo>
                    <a:pt x="701" y="819"/>
                    <a:pt x="698" y="821"/>
                    <a:pt x="695" y="823"/>
                  </a:cubicBezTo>
                  <a:lnTo>
                    <a:pt x="627" y="860"/>
                  </a:lnTo>
                  <a:cubicBezTo>
                    <a:pt x="625" y="861"/>
                    <a:pt x="622" y="862"/>
                    <a:pt x="619" y="863"/>
                  </a:cubicBezTo>
                  <a:lnTo>
                    <a:pt x="544" y="886"/>
                  </a:lnTo>
                  <a:cubicBezTo>
                    <a:pt x="540" y="887"/>
                    <a:pt x="537" y="888"/>
                    <a:pt x="534" y="888"/>
                  </a:cubicBezTo>
                  <a:lnTo>
                    <a:pt x="453" y="896"/>
                  </a:lnTo>
                  <a:cubicBezTo>
                    <a:pt x="450" y="897"/>
                    <a:pt x="447" y="897"/>
                    <a:pt x="444" y="896"/>
                  </a:cubicBezTo>
                  <a:lnTo>
                    <a:pt x="364" y="888"/>
                  </a:lnTo>
                  <a:cubicBezTo>
                    <a:pt x="361" y="888"/>
                    <a:pt x="357" y="887"/>
                    <a:pt x="354" y="886"/>
                  </a:cubicBezTo>
                  <a:lnTo>
                    <a:pt x="279" y="863"/>
                  </a:lnTo>
                  <a:cubicBezTo>
                    <a:pt x="276" y="862"/>
                    <a:pt x="273" y="861"/>
                    <a:pt x="271" y="860"/>
                  </a:cubicBezTo>
                  <a:lnTo>
                    <a:pt x="203" y="823"/>
                  </a:lnTo>
                  <a:cubicBezTo>
                    <a:pt x="200" y="821"/>
                    <a:pt x="197" y="819"/>
                    <a:pt x="195" y="817"/>
                  </a:cubicBezTo>
                  <a:lnTo>
                    <a:pt x="136" y="768"/>
                  </a:lnTo>
                  <a:cubicBezTo>
                    <a:pt x="134" y="767"/>
                    <a:pt x="131" y="764"/>
                    <a:pt x="130" y="762"/>
                  </a:cubicBezTo>
                  <a:lnTo>
                    <a:pt x="81" y="703"/>
                  </a:lnTo>
                  <a:cubicBezTo>
                    <a:pt x="79" y="701"/>
                    <a:pt x="77" y="698"/>
                    <a:pt x="75" y="695"/>
                  </a:cubicBezTo>
                  <a:lnTo>
                    <a:pt x="38" y="627"/>
                  </a:lnTo>
                  <a:cubicBezTo>
                    <a:pt x="37" y="625"/>
                    <a:pt x="36" y="622"/>
                    <a:pt x="35" y="619"/>
                  </a:cubicBezTo>
                  <a:lnTo>
                    <a:pt x="11" y="544"/>
                  </a:lnTo>
                  <a:cubicBezTo>
                    <a:pt x="10" y="541"/>
                    <a:pt x="9" y="538"/>
                    <a:pt x="9" y="534"/>
                  </a:cubicBezTo>
                  <a:lnTo>
                    <a:pt x="1" y="453"/>
                  </a:lnTo>
                  <a:cubicBezTo>
                    <a:pt x="0" y="450"/>
                    <a:pt x="0" y="447"/>
                    <a:pt x="1" y="444"/>
                  </a:cubicBezTo>
                  <a:lnTo>
                    <a:pt x="9" y="364"/>
                  </a:lnTo>
                  <a:cubicBezTo>
                    <a:pt x="9" y="360"/>
                    <a:pt x="10" y="357"/>
                    <a:pt x="11" y="354"/>
                  </a:cubicBezTo>
                  <a:lnTo>
                    <a:pt x="35" y="279"/>
                  </a:lnTo>
                  <a:cubicBezTo>
                    <a:pt x="36" y="276"/>
                    <a:pt x="37" y="273"/>
                    <a:pt x="38" y="271"/>
                  </a:cubicBezTo>
                  <a:lnTo>
                    <a:pt x="75" y="203"/>
                  </a:lnTo>
                  <a:cubicBezTo>
                    <a:pt x="77" y="200"/>
                    <a:pt x="79" y="197"/>
                    <a:pt x="81" y="195"/>
                  </a:cubicBezTo>
                  <a:lnTo>
                    <a:pt x="130" y="136"/>
                  </a:lnTo>
                  <a:cubicBezTo>
                    <a:pt x="131" y="134"/>
                    <a:pt x="134" y="131"/>
                    <a:pt x="136" y="130"/>
                  </a:cubicBezTo>
                  <a:lnTo>
                    <a:pt x="195" y="81"/>
                  </a:lnTo>
                  <a:cubicBezTo>
                    <a:pt x="197" y="79"/>
                    <a:pt x="200" y="77"/>
                    <a:pt x="203" y="75"/>
                  </a:cubicBezTo>
                  <a:lnTo>
                    <a:pt x="271" y="38"/>
                  </a:lnTo>
                  <a:cubicBezTo>
                    <a:pt x="273" y="37"/>
                    <a:pt x="276" y="36"/>
                    <a:pt x="279" y="35"/>
                  </a:cubicBezTo>
                  <a:lnTo>
                    <a:pt x="354" y="11"/>
                  </a:lnTo>
                  <a:cubicBezTo>
                    <a:pt x="357" y="10"/>
                    <a:pt x="360" y="9"/>
                    <a:pt x="364" y="9"/>
                  </a:cubicBezTo>
                  <a:lnTo>
                    <a:pt x="444" y="1"/>
                  </a:lnTo>
                  <a:cubicBezTo>
                    <a:pt x="447" y="0"/>
                    <a:pt x="450" y="0"/>
                    <a:pt x="453" y="1"/>
                  </a:cubicBezTo>
                  <a:lnTo>
                    <a:pt x="534" y="9"/>
                  </a:lnTo>
                  <a:cubicBezTo>
                    <a:pt x="538" y="9"/>
                    <a:pt x="541" y="10"/>
                    <a:pt x="544" y="11"/>
                  </a:cubicBezTo>
                  <a:lnTo>
                    <a:pt x="619" y="35"/>
                  </a:lnTo>
                  <a:cubicBezTo>
                    <a:pt x="622" y="36"/>
                    <a:pt x="625" y="37"/>
                    <a:pt x="627" y="38"/>
                  </a:cubicBezTo>
                  <a:lnTo>
                    <a:pt x="695" y="75"/>
                  </a:lnTo>
                  <a:cubicBezTo>
                    <a:pt x="698" y="77"/>
                    <a:pt x="701" y="79"/>
                    <a:pt x="703" y="81"/>
                  </a:cubicBezTo>
                  <a:lnTo>
                    <a:pt x="762" y="130"/>
                  </a:lnTo>
                  <a:cubicBezTo>
                    <a:pt x="764" y="131"/>
                    <a:pt x="767" y="134"/>
                    <a:pt x="768" y="136"/>
                  </a:cubicBezTo>
                  <a:lnTo>
                    <a:pt x="817" y="195"/>
                  </a:lnTo>
                  <a:cubicBezTo>
                    <a:pt x="819" y="197"/>
                    <a:pt x="821" y="200"/>
                    <a:pt x="823" y="203"/>
                  </a:cubicBezTo>
                  <a:lnTo>
                    <a:pt x="860" y="271"/>
                  </a:lnTo>
                  <a:cubicBezTo>
                    <a:pt x="861" y="273"/>
                    <a:pt x="862" y="276"/>
                    <a:pt x="863" y="279"/>
                  </a:cubicBezTo>
                  <a:lnTo>
                    <a:pt x="886" y="354"/>
                  </a:lnTo>
                  <a:cubicBezTo>
                    <a:pt x="887" y="357"/>
                    <a:pt x="888" y="361"/>
                    <a:pt x="888" y="364"/>
                  </a:cubicBezTo>
                  <a:lnTo>
                    <a:pt x="896" y="444"/>
                  </a:lnTo>
                  <a:close/>
                  <a:moveTo>
                    <a:pt x="793" y="373"/>
                  </a:moveTo>
                  <a:lnTo>
                    <a:pt x="795" y="383"/>
                  </a:lnTo>
                  <a:lnTo>
                    <a:pt x="772" y="308"/>
                  </a:lnTo>
                  <a:lnTo>
                    <a:pt x="775" y="316"/>
                  </a:lnTo>
                  <a:lnTo>
                    <a:pt x="738" y="248"/>
                  </a:lnTo>
                  <a:lnTo>
                    <a:pt x="744" y="256"/>
                  </a:lnTo>
                  <a:lnTo>
                    <a:pt x="695" y="197"/>
                  </a:lnTo>
                  <a:lnTo>
                    <a:pt x="701" y="203"/>
                  </a:lnTo>
                  <a:lnTo>
                    <a:pt x="642" y="154"/>
                  </a:lnTo>
                  <a:lnTo>
                    <a:pt x="650" y="160"/>
                  </a:lnTo>
                  <a:lnTo>
                    <a:pt x="582" y="123"/>
                  </a:lnTo>
                  <a:lnTo>
                    <a:pt x="590" y="126"/>
                  </a:lnTo>
                  <a:lnTo>
                    <a:pt x="515" y="102"/>
                  </a:lnTo>
                  <a:lnTo>
                    <a:pt x="525" y="104"/>
                  </a:lnTo>
                  <a:lnTo>
                    <a:pt x="444" y="96"/>
                  </a:lnTo>
                  <a:lnTo>
                    <a:pt x="453" y="96"/>
                  </a:lnTo>
                  <a:lnTo>
                    <a:pt x="373" y="104"/>
                  </a:lnTo>
                  <a:lnTo>
                    <a:pt x="383" y="102"/>
                  </a:lnTo>
                  <a:lnTo>
                    <a:pt x="308" y="126"/>
                  </a:lnTo>
                  <a:lnTo>
                    <a:pt x="316" y="123"/>
                  </a:lnTo>
                  <a:lnTo>
                    <a:pt x="248" y="160"/>
                  </a:lnTo>
                  <a:lnTo>
                    <a:pt x="256" y="154"/>
                  </a:lnTo>
                  <a:lnTo>
                    <a:pt x="197" y="203"/>
                  </a:lnTo>
                  <a:lnTo>
                    <a:pt x="203" y="197"/>
                  </a:lnTo>
                  <a:lnTo>
                    <a:pt x="154" y="256"/>
                  </a:lnTo>
                  <a:lnTo>
                    <a:pt x="160" y="248"/>
                  </a:lnTo>
                  <a:lnTo>
                    <a:pt x="123" y="316"/>
                  </a:lnTo>
                  <a:lnTo>
                    <a:pt x="126" y="308"/>
                  </a:lnTo>
                  <a:lnTo>
                    <a:pt x="102" y="383"/>
                  </a:lnTo>
                  <a:lnTo>
                    <a:pt x="104" y="373"/>
                  </a:lnTo>
                  <a:lnTo>
                    <a:pt x="96" y="453"/>
                  </a:lnTo>
                  <a:lnTo>
                    <a:pt x="96" y="444"/>
                  </a:lnTo>
                  <a:lnTo>
                    <a:pt x="104" y="525"/>
                  </a:lnTo>
                  <a:lnTo>
                    <a:pt x="102" y="515"/>
                  </a:lnTo>
                  <a:lnTo>
                    <a:pt x="126" y="590"/>
                  </a:lnTo>
                  <a:lnTo>
                    <a:pt x="123" y="582"/>
                  </a:lnTo>
                  <a:lnTo>
                    <a:pt x="160" y="650"/>
                  </a:lnTo>
                  <a:lnTo>
                    <a:pt x="154" y="642"/>
                  </a:lnTo>
                  <a:lnTo>
                    <a:pt x="203" y="701"/>
                  </a:lnTo>
                  <a:lnTo>
                    <a:pt x="197" y="695"/>
                  </a:lnTo>
                  <a:lnTo>
                    <a:pt x="256" y="744"/>
                  </a:lnTo>
                  <a:lnTo>
                    <a:pt x="248" y="738"/>
                  </a:lnTo>
                  <a:lnTo>
                    <a:pt x="316" y="775"/>
                  </a:lnTo>
                  <a:lnTo>
                    <a:pt x="308" y="772"/>
                  </a:lnTo>
                  <a:lnTo>
                    <a:pt x="383" y="795"/>
                  </a:lnTo>
                  <a:lnTo>
                    <a:pt x="373" y="793"/>
                  </a:lnTo>
                  <a:lnTo>
                    <a:pt x="453" y="801"/>
                  </a:lnTo>
                  <a:lnTo>
                    <a:pt x="444" y="801"/>
                  </a:lnTo>
                  <a:lnTo>
                    <a:pt x="525" y="793"/>
                  </a:lnTo>
                  <a:lnTo>
                    <a:pt x="515" y="795"/>
                  </a:lnTo>
                  <a:lnTo>
                    <a:pt x="590" y="772"/>
                  </a:lnTo>
                  <a:lnTo>
                    <a:pt x="582" y="775"/>
                  </a:lnTo>
                  <a:lnTo>
                    <a:pt x="650" y="738"/>
                  </a:lnTo>
                  <a:lnTo>
                    <a:pt x="642" y="744"/>
                  </a:lnTo>
                  <a:lnTo>
                    <a:pt x="701" y="695"/>
                  </a:lnTo>
                  <a:lnTo>
                    <a:pt x="695" y="701"/>
                  </a:lnTo>
                  <a:lnTo>
                    <a:pt x="744" y="642"/>
                  </a:lnTo>
                  <a:lnTo>
                    <a:pt x="738" y="650"/>
                  </a:lnTo>
                  <a:lnTo>
                    <a:pt x="775" y="582"/>
                  </a:lnTo>
                  <a:lnTo>
                    <a:pt x="772" y="590"/>
                  </a:lnTo>
                  <a:lnTo>
                    <a:pt x="795" y="515"/>
                  </a:lnTo>
                  <a:lnTo>
                    <a:pt x="793" y="525"/>
                  </a:lnTo>
                  <a:lnTo>
                    <a:pt x="801" y="444"/>
                  </a:lnTo>
                  <a:lnTo>
                    <a:pt x="801" y="453"/>
                  </a:lnTo>
                  <a:lnTo>
                    <a:pt x="793" y="373"/>
                  </a:ln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1" name="Rectangle 353"/>
            <p:cNvSpPr>
              <a:spLocks noChangeArrowheads="1"/>
            </p:cNvSpPr>
            <p:nvPr/>
          </p:nvSpPr>
          <p:spPr bwMode="auto">
            <a:xfrm>
              <a:off x="3603230" y="1477235"/>
              <a:ext cx="45685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pitchFamily="34" charset="0"/>
                </a:rPr>
                <a:t>a</a:t>
              </a:r>
              <a:r>
                <a:rPr kumimoji="0" lang="en-US" altLang="en-US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DC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-HIL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02" name="Freeform 346"/>
            <p:cNvSpPr>
              <a:spLocks/>
            </p:cNvSpPr>
            <p:nvPr/>
          </p:nvSpPr>
          <p:spPr bwMode="auto">
            <a:xfrm>
              <a:off x="5691259" y="1351539"/>
              <a:ext cx="271463" cy="26987"/>
            </a:xfrm>
            <a:custGeom>
              <a:avLst/>
              <a:gdLst>
                <a:gd name="T0" fmla="*/ 144 w 2848"/>
                <a:gd name="T1" fmla="*/ 0 h 288"/>
                <a:gd name="T2" fmla="*/ 2704 w 2848"/>
                <a:gd name="T3" fmla="*/ 0 h 288"/>
                <a:gd name="T4" fmla="*/ 2848 w 2848"/>
                <a:gd name="T5" fmla="*/ 144 h 288"/>
                <a:gd name="T6" fmla="*/ 2704 w 2848"/>
                <a:gd name="T7" fmla="*/ 288 h 288"/>
                <a:gd name="T8" fmla="*/ 144 w 2848"/>
                <a:gd name="T9" fmla="*/ 288 h 288"/>
                <a:gd name="T10" fmla="*/ 0 w 2848"/>
                <a:gd name="T11" fmla="*/ 144 h 288"/>
                <a:gd name="T12" fmla="*/ 144 w 284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8" h="288">
                  <a:moveTo>
                    <a:pt x="144" y="0"/>
                  </a:moveTo>
                  <a:lnTo>
                    <a:pt x="2704" y="0"/>
                  </a:lnTo>
                  <a:cubicBezTo>
                    <a:pt x="2784" y="0"/>
                    <a:pt x="2848" y="65"/>
                    <a:pt x="2848" y="144"/>
                  </a:cubicBezTo>
                  <a:cubicBezTo>
                    <a:pt x="2848" y="224"/>
                    <a:pt x="2784" y="288"/>
                    <a:pt x="2704" y="288"/>
                  </a:cubicBezTo>
                  <a:lnTo>
                    <a:pt x="144" y="288"/>
                  </a:lnTo>
                  <a:cubicBezTo>
                    <a:pt x="65" y="288"/>
                    <a:pt x="0" y="224"/>
                    <a:pt x="0" y="144"/>
                  </a:cubicBezTo>
                  <a:cubicBezTo>
                    <a:pt x="0" y="65"/>
                    <a:pt x="65" y="0"/>
                    <a:pt x="144" y="0"/>
                  </a:cubicBez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3" name="Oval 347"/>
            <p:cNvSpPr>
              <a:spLocks noChangeArrowheads="1"/>
            </p:cNvSpPr>
            <p:nvPr/>
          </p:nvSpPr>
          <p:spPr bwMode="auto">
            <a:xfrm>
              <a:off x="5789684" y="1327726"/>
              <a:ext cx="76200" cy="762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4" name="Freeform 348"/>
            <p:cNvSpPr>
              <a:spLocks noEditPoints="1"/>
            </p:cNvSpPr>
            <p:nvPr/>
          </p:nvSpPr>
          <p:spPr bwMode="auto">
            <a:xfrm>
              <a:off x="5784921" y="1322964"/>
              <a:ext cx="84138" cy="85725"/>
            </a:xfrm>
            <a:custGeom>
              <a:avLst/>
              <a:gdLst>
                <a:gd name="T0" fmla="*/ 888 w 897"/>
                <a:gd name="T1" fmla="*/ 534 h 897"/>
                <a:gd name="T2" fmla="*/ 860 w 897"/>
                <a:gd name="T3" fmla="*/ 627 h 897"/>
                <a:gd name="T4" fmla="*/ 768 w 897"/>
                <a:gd name="T5" fmla="*/ 762 h 897"/>
                <a:gd name="T6" fmla="*/ 695 w 897"/>
                <a:gd name="T7" fmla="*/ 823 h 897"/>
                <a:gd name="T8" fmla="*/ 544 w 897"/>
                <a:gd name="T9" fmla="*/ 886 h 897"/>
                <a:gd name="T10" fmla="*/ 444 w 897"/>
                <a:gd name="T11" fmla="*/ 896 h 897"/>
                <a:gd name="T12" fmla="*/ 279 w 897"/>
                <a:gd name="T13" fmla="*/ 863 h 897"/>
                <a:gd name="T14" fmla="*/ 195 w 897"/>
                <a:gd name="T15" fmla="*/ 817 h 897"/>
                <a:gd name="T16" fmla="*/ 81 w 897"/>
                <a:gd name="T17" fmla="*/ 703 h 897"/>
                <a:gd name="T18" fmla="*/ 35 w 897"/>
                <a:gd name="T19" fmla="*/ 619 h 897"/>
                <a:gd name="T20" fmla="*/ 1 w 897"/>
                <a:gd name="T21" fmla="*/ 453 h 897"/>
                <a:gd name="T22" fmla="*/ 11 w 897"/>
                <a:gd name="T23" fmla="*/ 354 h 897"/>
                <a:gd name="T24" fmla="*/ 75 w 897"/>
                <a:gd name="T25" fmla="*/ 203 h 897"/>
                <a:gd name="T26" fmla="*/ 136 w 897"/>
                <a:gd name="T27" fmla="*/ 130 h 897"/>
                <a:gd name="T28" fmla="*/ 271 w 897"/>
                <a:gd name="T29" fmla="*/ 38 h 897"/>
                <a:gd name="T30" fmla="*/ 364 w 897"/>
                <a:gd name="T31" fmla="*/ 9 h 897"/>
                <a:gd name="T32" fmla="*/ 534 w 897"/>
                <a:gd name="T33" fmla="*/ 9 h 897"/>
                <a:gd name="T34" fmla="*/ 627 w 897"/>
                <a:gd name="T35" fmla="*/ 38 h 897"/>
                <a:gd name="T36" fmla="*/ 762 w 897"/>
                <a:gd name="T37" fmla="*/ 130 h 897"/>
                <a:gd name="T38" fmla="*/ 823 w 897"/>
                <a:gd name="T39" fmla="*/ 203 h 897"/>
                <a:gd name="T40" fmla="*/ 886 w 897"/>
                <a:gd name="T41" fmla="*/ 354 h 897"/>
                <a:gd name="T42" fmla="*/ 793 w 897"/>
                <a:gd name="T43" fmla="*/ 373 h 897"/>
                <a:gd name="T44" fmla="*/ 775 w 897"/>
                <a:gd name="T45" fmla="*/ 316 h 897"/>
                <a:gd name="T46" fmla="*/ 695 w 897"/>
                <a:gd name="T47" fmla="*/ 197 h 897"/>
                <a:gd name="T48" fmla="*/ 650 w 897"/>
                <a:gd name="T49" fmla="*/ 160 h 897"/>
                <a:gd name="T50" fmla="*/ 515 w 897"/>
                <a:gd name="T51" fmla="*/ 102 h 897"/>
                <a:gd name="T52" fmla="*/ 453 w 897"/>
                <a:gd name="T53" fmla="*/ 96 h 897"/>
                <a:gd name="T54" fmla="*/ 308 w 897"/>
                <a:gd name="T55" fmla="*/ 126 h 897"/>
                <a:gd name="T56" fmla="*/ 256 w 897"/>
                <a:gd name="T57" fmla="*/ 154 h 897"/>
                <a:gd name="T58" fmla="*/ 154 w 897"/>
                <a:gd name="T59" fmla="*/ 256 h 897"/>
                <a:gd name="T60" fmla="*/ 126 w 897"/>
                <a:gd name="T61" fmla="*/ 308 h 897"/>
                <a:gd name="T62" fmla="*/ 96 w 897"/>
                <a:gd name="T63" fmla="*/ 453 h 897"/>
                <a:gd name="T64" fmla="*/ 102 w 897"/>
                <a:gd name="T65" fmla="*/ 515 h 897"/>
                <a:gd name="T66" fmla="*/ 160 w 897"/>
                <a:gd name="T67" fmla="*/ 650 h 897"/>
                <a:gd name="T68" fmla="*/ 197 w 897"/>
                <a:gd name="T69" fmla="*/ 695 h 897"/>
                <a:gd name="T70" fmla="*/ 316 w 897"/>
                <a:gd name="T71" fmla="*/ 775 h 897"/>
                <a:gd name="T72" fmla="*/ 373 w 897"/>
                <a:gd name="T73" fmla="*/ 793 h 897"/>
                <a:gd name="T74" fmla="*/ 525 w 897"/>
                <a:gd name="T75" fmla="*/ 793 h 897"/>
                <a:gd name="T76" fmla="*/ 582 w 897"/>
                <a:gd name="T77" fmla="*/ 775 h 897"/>
                <a:gd name="T78" fmla="*/ 701 w 897"/>
                <a:gd name="T79" fmla="*/ 695 h 897"/>
                <a:gd name="T80" fmla="*/ 738 w 897"/>
                <a:gd name="T81" fmla="*/ 650 h 897"/>
                <a:gd name="T82" fmla="*/ 795 w 897"/>
                <a:gd name="T83" fmla="*/ 515 h 897"/>
                <a:gd name="T84" fmla="*/ 801 w 897"/>
                <a:gd name="T85" fmla="*/ 453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97" h="897">
                  <a:moveTo>
                    <a:pt x="896" y="444"/>
                  </a:moveTo>
                  <a:cubicBezTo>
                    <a:pt x="897" y="447"/>
                    <a:pt x="897" y="450"/>
                    <a:pt x="896" y="453"/>
                  </a:cubicBezTo>
                  <a:lnTo>
                    <a:pt x="888" y="534"/>
                  </a:lnTo>
                  <a:cubicBezTo>
                    <a:pt x="888" y="537"/>
                    <a:pt x="887" y="540"/>
                    <a:pt x="886" y="544"/>
                  </a:cubicBezTo>
                  <a:lnTo>
                    <a:pt x="863" y="619"/>
                  </a:lnTo>
                  <a:cubicBezTo>
                    <a:pt x="862" y="622"/>
                    <a:pt x="861" y="625"/>
                    <a:pt x="860" y="627"/>
                  </a:cubicBezTo>
                  <a:lnTo>
                    <a:pt x="823" y="695"/>
                  </a:lnTo>
                  <a:cubicBezTo>
                    <a:pt x="821" y="698"/>
                    <a:pt x="819" y="701"/>
                    <a:pt x="817" y="703"/>
                  </a:cubicBezTo>
                  <a:lnTo>
                    <a:pt x="768" y="762"/>
                  </a:lnTo>
                  <a:cubicBezTo>
                    <a:pt x="767" y="764"/>
                    <a:pt x="764" y="767"/>
                    <a:pt x="762" y="768"/>
                  </a:cubicBezTo>
                  <a:lnTo>
                    <a:pt x="703" y="817"/>
                  </a:lnTo>
                  <a:cubicBezTo>
                    <a:pt x="701" y="819"/>
                    <a:pt x="698" y="821"/>
                    <a:pt x="695" y="823"/>
                  </a:cubicBezTo>
                  <a:lnTo>
                    <a:pt x="627" y="860"/>
                  </a:lnTo>
                  <a:cubicBezTo>
                    <a:pt x="625" y="861"/>
                    <a:pt x="622" y="862"/>
                    <a:pt x="619" y="863"/>
                  </a:cubicBezTo>
                  <a:lnTo>
                    <a:pt x="544" y="886"/>
                  </a:lnTo>
                  <a:cubicBezTo>
                    <a:pt x="540" y="887"/>
                    <a:pt x="537" y="888"/>
                    <a:pt x="534" y="888"/>
                  </a:cubicBezTo>
                  <a:lnTo>
                    <a:pt x="453" y="896"/>
                  </a:lnTo>
                  <a:cubicBezTo>
                    <a:pt x="450" y="897"/>
                    <a:pt x="447" y="897"/>
                    <a:pt x="444" y="896"/>
                  </a:cubicBezTo>
                  <a:lnTo>
                    <a:pt x="364" y="888"/>
                  </a:lnTo>
                  <a:cubicBezTo>
                    <a:pt x="361" y="888"/>
                    <a:pt x="357" y="887"/>
                    <a:pt x="354" y="886"/>
                  </a:cubicBezTo>
                  <a:lnTo>
                    <a:pt x="279" y="863"/>
                  </a:lnTo>
                  <a:cubicBezTo>
                    <a:pt x="276" y="862"/>
                    <a:pt x="273" y="861"/>
                    <a:pt x="271" y="860"/>
                  </a:cubicBezTo>
                  <a:lnTo>
                    <a:pt x="203" y="823"/>
                  </a:lnTo>
                  <a:cubicBezTo>
                    <a:pt x="200" y="821"/>
                    <a:pt x="197" y="819"/>
                    <a:pt x="195" y="817"/>
                  </a:cubicBezTo>
                  <a:lnTo>
                    <a:pt x="136" y="768"/>
                  </a:lnTo>
                  <a:cubicBezTo>
                    <a:pt x="134" y="767"/>
                    <a:pt x="131" y="764"/>
                    <a:pt x="130" y="762"/>
                  </a:cubicBezTo>
                  <a:lnTo>
                    <a:pt x="81" y="703"/>
                  </a:lnTo>
                  <a:cubicBezTo>
                    <a:pt x="79" y="701"/>
                    <a:pt x="77" y="698"/>
                    <a:pt x="75" y="695"/>
                  </a:cubicBezTo>
                  <a:lnTo>
                    <a:pt x="38" y="627"/>
                  </a:lnTo>
                  <a:cubicBezTo>
                    <a:pt x="37" y="625"/>
                    <a:pt x="36" y="622"/>
                    <a:pt x="35" y="619"/>
                  </a:cubicBezTo>
                  <a:lnTo>
                    <a:pt x="11" y="544"/>
                  </a:lnTo>
                  <a:cubicBezTo>
                    <a:pt x="10" y="541"/>
                    <a:pt x="9" y="538"/>
                    <a:pt x="9" y="534"/>
                  </a:cubicBezTo>
                  <a:lnTo>
                    <a:pt x="1" y="453"/>
                  </a:lnTo>
                  <a:cubicBezTo>
                    <a:pt x="0" y="450"/>
                    <a:pt x="0" y="447"/>
                    <a:pt x="1" y="444"/>
                  </a:cubicBezTo>
                  <a:lnTo>
                    <a:pt x="9" y="364"/>
                  </a:lnTo>
                  <a:cubicBezTo>
                    <a:pt x="9" y="360"/>
                    <a:pt x="10" y="357"/>
                    <a:pt x="11" y="354"/>
                  </a:cubicBezTo>
                  <a:lnTo>
                    <a:pt x="35" y="279"/>
                  </a:lnTo>
                  <a:cubicBezTo>
                    <a:pt x="36" y="276"/>
                    <a:pt x="37" y="273"/>
                    <a:pt x="38" y="271"/>
                  </a:cubicBezTo>
                  <a:lnTo>
                    <a:pt x="75" y="203"/>
                  </a:lnTo>
                  <a:cubicBezTo>
                    <a:pt x="77" y="200"/>
                    <a:pt x="79" y="197"/>
                    <a:pt x="81" y="195"/>
                  </a:cubicBezTo>
                  <a:lnTo>
                    <a:pt x="130" y="136"/>
                  </a:lnTo>
                  <a:cubicBezTo>
                    <a:pt x="131" y="134"/>
                    <a:pt x="134" y="131"/>
                    <a:pt x="136" y="130"/>
                  </a:cubicBezTo>
                  <a:lnTo>
                    <a:pt x="195" y="81"/>
                  </a:lnTo>
                  <a:cubicBezTo>
                    <a:pt x="197" y="79"/>
                    <a:pt x="200" y="77"/>
                    <a:pt x="203" y="75"/>
                  </a:cubicBezTo>
                  <a:lnTo>
                    <a:pt x="271" y="38"/>
                  </a:lnTo>
                  <a:cubicBezTo>
                    <a:pt x="273" y="37"/>
                    <a:pt x="276" y="36"/>
                    <a:pt x="279" y="35"/>
                  </a:cubicBezTo>
                  <a:lnTo>
                    <a:pt x="354" y="11"/>
                  </a:lnTo>
                  <a:cubicBezTo>
                    <a:pt x="357" y="10"/>
                    <a:pt x="360" y="9"/>
                    <a:pt x="364" y="9"/>
                  </a:cubicBezTo>
                  <a:lnTo>
                    <a:pt x="444" y="1"/>
                  </a:lnTo>
                  <a:cubicBezTo>
                    <a:pt x="447" y="0"/>
                    <a:pt x="450" y="0"/>
                    <a:pt x="453" y="1"/>
                  </a:cubicBezTo>
                  <a:lnTo>
                    <a:pt x="534" y="9"/>
                  </a:lnTo>
                  <a:cubicBezTo>
                    <a:pt x="538" y="9"/>
                    <a:pt x="541" y="10"/>
                    <a:pt x="544" y="11"/>
                  </a:cubicBezTo>
                  <a:lnTo>
                    <a:pt x="619" y="35"/>
                  </a:lnTo>
                  <a:cubicBezTo>
                    <a:pt x="622" y="36"/>
                    <a:pt x="625" y="37"/>
                    <a:pt x="627" y="38"/>
                  </a:cubicBezTo>
                  <a:lnTo>
                    <a:pt x="695" y="75"/>
                  </a:lnTo>
                  <a:cubicBezTo>
                    <a:pt x="698" y="77"/>
                    <a:pt x="701" y="79"/>
                    <a:pt x="703" y="81"/>
                  </a:cubicBezTo>
                  <a:lnTo>
                    <a:pt x="762" y="130"/>
                  </a:lnTo>
                  <a:cubicBezTo>
                    <a:pt x="764" y="131"/>
                    <a:pt x="767" y="134"/>
                    <a:pt x="768" y="136"/>
                  </a:cubicBezTo>
                  <a:lnTo>
                    <a:pt x="817" y="195"/>
                  </a:lnTo>
                  <a:cubicBezTo>
                    <a:pt x="819" y="197"/>
                    <a:pt x="821" y="200"/>
                    <a:pt x="823" y="203"/>
                  </a:cubicBezTo>
                  <a:lnTo>
                    <a:pt x="860" y="271"/>
                  </a:lnTo>
                  <a:cubicBezTo>
                    <a:pt x="861" y="273"/>
                    <a:pt x="862" y="276"/>
                    <a:pt x="863" y="279"/>
                  </a:cubicBezTo>
                  <a:lnTo>
                    <a:pt x="886" y="354"/>
                  </a:lnTo>
                  <a:cubicBezTo>
                    <a:pt x="887" y="357"/>
                    <a:pt x="888" y="361"/>
                    <a:pt x="888" y="364"/>
                  </a:cubicBezTo>
                  <a:lnTo>
                    <a:pt x="896" y="444"/>
                  </a:lnTo>
                  <a:close/>
                  <a:moveTo>
                    <a:pt x="793" y="373"/>
                  </a:moveTo>
                  <a:lnTo>
                    <a:pt x="795" y="383"/>
                  </a:lnTo>
                  <a:lnTo>
                    <a:pt x="772" y="308"/>
                  </a:lnTo>
                  <a:lnTo>
                    <a:pt x="775" y="316"/>
                  </a:lnTo>
                  <a:lnTo>
                    <a:pt x="738" y="248"/>
                  </a:lnTo>
                  <a:lnTo>
                    <a:pt x="744" y="256"/>
                  </a:lnTo>
                  <a:lnTo>
                    <a:pt x="695" y="197"/>
                  </a:lnTo>
                  <a:lnTo>
                    <a:pt x="701" y="203"/>
                  </a:lnTo>
                  <a:lnTo>
                    <a:pt x="642" y="154"/>
                  </a:lnTo>
                  <a:lnTo>
                    <a:pt x="650" y="160"/>
                  </a:lnTo>
                  <a:lnTo>
                    <a:pt x="582" y="123"/>
                  </a:lnTo>
                  <a:lnTo>
                    <a:pt x="590" y="126"/>
                  </a:lnTo>
                  <a:lnTo>
                    <a:pt x="515" y="102"/>
                  </a:lnTo>
                  <a:lnTo>
                    <a:pt x="525" y="104"/>
                  </a:lnTo>
                  <a:lnTo>
                    <a:pt x="444" y="96"/>
                  </a:lnTo>
                  <a:lnTo>
                    <a:pt x="453" y="96"/>
                  </a:lnTo>
                  <a:lnTo>
                    <a:pt x="373" y="104"/>
                  </a:lnTo>
                  <a:lnTo>
                    <a:pt x="383" y="102"/>
                  </a:lnTo>
                  <a:lnTo>
                    <a:pt x="308" y="126"/>
                  </a:lnTo>
                  <a:lnTo>
                    <a:pt x="316" y="123"/>
                  </a:lnTo>
                  <a:lnTo>
                    <a:pt x="248" y="160"/>
                  </a:lnTo>
                  <a:lnTo>
                    <a:pt x="256" y="154"/>
                  </a:lnTo>
                  <a:lnTo>
                    <a:pt x="197" y="203"/>
                  </a:lnTo>
                  <a:lnTo>
                    <a:pt x="203" y="197"/>
                  </a:lnTo>
                  <a:lnTo>
                    <a:pt x="154" y="256"/>
                  </a:lnTo>
                  <a:lnTo>
                    <a:pt x="160" y="248"/>
                  </a:lnTo>
                  <a:lnTo>
                    <a:pt x="123" y="316"/>
                  </a:lnTo>
                  <a:lnTo>
                    <a:pt x="126" y="308"/>
                  </a:lnTo>
                  <a:lnTo>
                    <a:pt x="102" y="383"/>
                  </a:lnTo>
                  <a:lnTo>
                    <a:pt x="104" y="373"/>
                  </a:lnTo>
                  <a:lnTo>
                    <a:pt x="96" y="453"/>
                  </a:lnTo>
                  <a:lnTo>
                    <a:pt x="96" y="444"/>
                  </a:lnTo>
                  <a:lnTo>
                    <a:pt x="104" y="525"/>
                  </a:lnTo>
                  <a:lnTo>
                    <a:pt x="102" y="515"/>
                  </a:lnTo>
                  <a:lnTo>
                    <a:pt x="126" y="590"/>
                  </a:lnTo>
                  <a:lnTo>
                    <a:pt x="123" y="582"/>
                  </a:lnTo>
                  <a:lnTo>
                    <a:pt x="160" y="650"/>
                  </a:lnTo>
                  <a:lnTo>
                    <a:pt x="154" y="642"/>
                  </a:lnTo>
                  <a:lnTo>
                    <a:pt x="203" y="701"/>
                  </a:lnTo>
                  <a:lnTo>
                    <a:pt x="197" y="695"/>
                  </a:lnTo>
                  <a:lnTo>
                    <a:pt x="256" y="744"/>
                  </a:lnTo>
                  <a:lnTo>
                    <a:pt x="248" y="738"/>
                  </a:lnTo>
                  <a:lnTo>
                    <a:pt x="316" y="775"/>
                  </a:lnTo>
                  <a:lnTo>
                    <a:pt x="308" y="772"/>
                  </a:lnTo>
                  <a:lnTo>
                    <a:pt x="383" y="795"/>
                  </a:lnTo>
                  <a:lnTo>
                    <a:pt x="373" y="793"/>
                  </a:lnTo>
                  <a:lnTo>
                    <a:pt x="453" y="801"/>
                  </a:lnTo>
                  <a:lnTo>
                    <a:pt x="444" y="801"/>
                  </a:lnTo>
                  <a:lnTo>
                    <a:pt x="525" y="793"/>
                  </a:lnTo>
                  <a:lnTo>
                    <a:pt x="515" y="795"/>
                  </a:lnTo>
                  <a:lnTo>
                    <a:pt x="590" y="772"/>
                  </a:lnTo>
                  <a:lnTo>
                    <a:pt x="582" y="775"/>
                  </a:lnTo>
                  <a:lnTo>
                    <a:pt x="650" y="738"/>
                  </a:lnTo>
                  <a:lnTo>
                    <a:pt x="642" y="744"/>
                  </a:lnTo>
                  <a:lnTo>
                    <a:pt x="701" y="695"/>
                  </a:lnTo>
                  <a:lnTo>
                    <a:pt x="695" y="701"/>
                  </a:lnTo>
                  <a:lnTo>
                    <a:pt x="744" y="642"/>
                  </a:lnTo>
                  <a:lnTo>
                    <a:pt x="738" y="650"/>
                  </a:lnTo>
                  <a:lnTo>
                    <a:pt x="775" y="582"/>
                  </a:lnTo>
                  <a:lnTo>
                    <a:pt x="772" y="590"/>
                  </a:lnTo>
                  <a:lnTo>
                    <a:pt x="795" y="515"/>
                  </a:lnTo>
                  <a:lnTo>
                    <a:pt x="793" y="525"/>
                  </a:lnTo>
                  <a:lnTo>
                    <a:pt x="801" y="444"/>
                  </a:lnTo>
                  <a:lnTo>
                    <a:pt x="801" y="453"/>
                  </a:lnTo>
                  <a:lnTo>
                    <a:pt x="793" y="373"/>
                  </a:ln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5" name="Rectangle 349"/>
            <p:cNvSpPr>
              <a:spLocks noChangeArrowheads="1"/>
            </p:cNvSpPr>
            <p:nvPr/>
          </p:nvSpPr>
          <p:spPr bwMode="auto">
            <a:xfrm>
              <a:off x="5996937" y="1294034"/>
              <a:ext cx="17953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Ctrl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06" name="Freeform 350"/>
            <p:cNvSpPr>
              <a:spLocks/>
            </p:cNvSpPr>
            <p:nvPr/>
          </p:nvSpPr>
          <p:spPr bwMode="auto">
            <a:xfrm>
              <a:off x="5691259" y="1508766"/>
              <a:ext cx="271463" cy="26987"/>
            </a:xfrm>
            <a:custGeom>
              <a:avLst/>
              <a:gdLst>
                <a:gd name="T0" fmla="*/ 144 w 2848"/>
                <a:gd name="T1" fmla="*/ 0 h 288"/>
                <a:gd name="T2" fmla="*/ 2704 w 2848"/>
                <a:gd name="T3" fmla="*/ 0 h 288"/>
                <a:gd name="T4" fmla="*/ 2848 w 2848"/>
                <a:gd name="T5" fmla="*/ 144 h 288"/>
                <a:gd name="T6" fmla="*/ 2704 w 2848"/>
                <a:gd name="T7" fmla="*/ 288 h 288"/>
                <a:gd name="T8" fmla="*/ 144 w 2848"/>
                <a:gd name="T9" fmla="*/ 288 h 288"/>
                <a:gd name="T10" fmla="*/ 0 w 2848"/>
                <a:gd name="T11" fmla="*/ 144 h 288"/>
                <a:gd name="T12" fmla="*/ 144 w 284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8" h="288">
                  <a:moveTo>
                    <a:pt x="144" y="0"/>
                  </a:moveTo>
                  <a:lnTo>
                    <a:pt x="2704" y="0"/>
                  </a:lnTo>
                  <a:cubicBezTo>
                    <a:pt x="2784" y="0"/>
                    <a:pt x="2848" y="65"/>
                    <a:pt x="2848" y="144"/>
                  </a:cubicBezTo>
                  <a:cubicBezTo>
                    <a:pt x="2848" y="224"/>
                    <a:pt x="2784" y="288"/>
                    <a:pt x="2704" y="288"/>
                  </a:cubicBezTo>
                  <a:lnTo>
                    <a:pt x="144" y="288"/>
                  </a:lnTo>
                  <a:cubicBezTo>
                    <a:pt x="65" y="288"/>
                    <a:pt x="0" y="224"/>
                    <a:pt x="0" y="144"/>
                  </a:cubicBezTo>
                  <a:cubicBezTo>
                    <a:pt x="0" y="65"/>
                    <a:pt x="65" y="0"/>
                    <a:pt x="144" y="0"/>
                  </a:cubicBez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7" name="Oval 351"/>
            <p:cNvSpPr>
              <a:spLocks noChangeArrowheads="1"/>
            </p:cNvSpPr>
            <p:nvPr/>
          </p:nvSpPr>
          <p:spPr bwMode="auto">
            <a:xfrm>
              <a:off x="5789684" y="1484954"/>
              <a:ext cx="76200" cy="762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8" name="Freeform 352"/>
            <p:cNvSpPr>
              <a:spLocks noEditPoints="1"/>
            </p:cNvSpPr>
            <p:nvPr/>
          </p:nvSpPr>
          <p:spPr bwMode="auto">
            <a:xfrm>
              <a:off x="5784921" y="1480191"/>
              <a:ext cx="84138" cy="85725"/>
            </a:xfrm>
            <a:custGeom>
              <a:avLst/>
              <a:gdLst>
                <a:gd name="T0" fmla="*/ 888 w 897"/>
                <a:gd name="T1" fmla="*/ 534 h 897"/>
                <a:gd name="T2" fmla="*/ 860 w 897"/>
                <a:gd name="T3" fmla="*/ 627 h 897"/>
                <a:gd name="T4" fmla="*/ 768 w 897"/>
                <a:gd name="T5" fmla="*/ 762 h 897"/>
                <a:gd name="T6" fmla="*/ 695 w 897"/>
                <a:gd name="T7" fmla="*/ 823 h 897"/>
                <a:gd name="T8" fmla="*/ 544 w 897"/>
                <a:gd name="T9" fmla="*/ 886 h 897"/>
                <a:gd name="T10" fmla="*/ 444 w 897"/>
                <a:gd name="T11" fmla="*/ 896 h 897"/>
                <a:gd name="T12" fmla="*/ 279 w 897"/>
                <a:gd name="T13" fmla="*/ 863 h 897"/>
                <a:gd name="T14" fmla="*/ 195 w 897"/>
                <a:gd name="T15" fmla="*/ 817 h 897"/>
                <a:gd name="T16" fmla="*/ 81 w 897"/>
                <a:gd name="T17" fmla="*/ 703 h 897"/>
                <a:gd name="T18" fmla="*/ 35 w 897"/>
                <a:gd name="T19" fmla="*/ 619 h 897"/>
                <a:gd name="T20" fmla="*/ 1 w 897"/>
                <a:gd name="T21" fmla="*/ 453 h 897"/>
                <a:gd name="T22" fmla="*/ 11 w 897"/>
                <a:gd name="T23" fmla="*/ 354 h 897"/>
                <a:gd name="T24" fmla="*/ 75 w 897"/>
                <a:gd name="T25" fmla="*/ 203 h 897"/>
                <a:gd name="T26" fmla="*/ 136 w 897"/>
                <a:gd name="T27" fmla="*/ 130 h 897"/>
                <a:gd name="T28" fmla="*/ 271 w 897"/>
                <a:gd name="T29" fmla="*/ 38 h 897"/>
                <a:gd name="T30" fmla="*/ 364 w 897"/>
                <a:gd name="T31" fmla="*/ 9 h 897"/>
                <a:gd name="T32" fmla="*/ 534 w 897"/>
                <a:gd name="T33" fmla="*/ 9 h 897"/>
                <a:gd name="T34" fmla="*/ 627 w 897"/>
                <a:gd name="T35" fmla="*/ 38 h 897"/>
                <a:gd name="T36" fmla="*/ 762 w 897"/>
                <a:gd name="T37" fmla="*/ 130 h 897"/>
                <a:gd name="T38" fmla="*/ 823 w 897"/>
                <a:gd name="T39" fmla="*/ 203 h 897"/>
                <a:gd name="T40" fmla="*/ 886 w 897"/>
                <a:gd name="T41" fmla="*/ 354 h 897"/>
                <a:gd name="T42" fmla="*/ 793 w 897"/>
                <a:gd name="T43" fmla="*/ 373 h 897"/>
                <a:gd name="T44" fmla="*/ 775 w 897"/>
                <a:gd name="T45" fmla="*/ 316 h 897"/>
                <a:gd name="T46" fmla="*/ 695 w 897"/>
                <a:gd name="T47" fmla="*/ 197 h 897"/>
                <a:gd name="T48" fmla="*/ 650 w 897"/>
                <a:gd name="T49" fmla="*/ 160 h 897"/>
                <a:gd name="T50" fmla="*/ 515 w 897"/>
                <a:gd name="T51" fmla="*/ 102 h 897"/>
                <a:gd name="T52" fmla="*/ 453 w 897"/>
                <a:gd name="T53" fmla="*/ 96 h 897"/>
                <a:gd name="T54" fmla="*/ 308 w 897"/>
                <a:gd name="T55" fmla="*/ 126 h 897"/>
                <a:gd name="T56" fmla="*/ 256 w 897"/>
                <a:gd name="T57" fmla="*/ 154 h 897"/>
                <a:gd name="T58" fmla="*/ 154 w 897"/>
                <a:gd name="T59" fmla="*/ 256 h 897"/>
                <a:gd name="T60" fmla="*/ 126 w 897"/>
                <a:gd name="T61" fmla="*/ 308 h 897"/>
                <a:gd name="T62" fmla="*/ 96 w 897"/>
                <a:gd name="T63" fmla="*/ 453 h 897"/>
                <a:gd name="T64" fmla="*/ 102 w 897"/>
                <a:gd name="T65" fmla="*/ 515 h 897"/>
                <a:gd name="T66" fmla="*/ 160 w 897"/>
                <a:gd name="T67" fmla="*/ 650 h 897"/>
                <a:gd name="T68" fmla="*/ 197 w 897"/>
                <a:gd name="T69" fmla="*/ 695 h 897"/>
                <a:gd name="T70" fmla="*/ 316 w 897"/>
                <a:gd name="T71" fmla="*/ 775 h 897"/>
                <a:gd name="T72" fmla="*/ 373 w 897"/>
                <a:gd name="T73" fmla="*/ 793 h 897"/>
                <a:gd name="T74" fmla="*/ 525 w 897"/>
                <a:gd name="T75" fmla="*/ 793 h 897"/>
                <a:gd name="T76" fmla="*/ 582 w 897"/>
                <a:gd name="T77" fmla="*/ 775 h 897"/>
                <a:gd name="T78" fmla="*/ 701 w 897"/>
                <a:gd name="T79" fmla="*/ 695 h 897"/>
                <a:gd name="T80" fmla="*/ 738 w 897"/>
                <a:gd name="T81" fmla="*/ 650 h 897"/>
                <a:gd name="T82" fmla="*/ 795 w 897"/>
                <a:gd name="T83" fmla="*/ 515 h 897"/>
                <a:gd name="T84" fmla="*/ 801 w 897"/>
                <a:gd name="T85" fmla="*/ 453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97" h="897">
                  <a:moveTo>
                    <a:pt x="896" y="444"/>
                  </a:moveTo>
                  <a:cubicBezTo>
                    <a:pt x="897" y="447"/>
                    <a:pt x="897" y="450"/>
                    <a:pt x="896" y="453"/>
                  </a:cubicBezTo>
                  <a:lnTo>
                    <a:pt x="888" y="534"/>
                  </a:lnTo>
                  <a:cubicBezTo>
                    <a:pt x="888" y="537"/>
                    <a:pt x="887" y="540"/>
                    <a:pt x="886" y="544"/>
                  </a:cubicBezTo>
                  <a:lnTo>
                    <a:pt x="863" y="619"/>
                  </a:lnTo>
                  <a:cubicBezTo>
                    <a:pt x="862" y="622"/>
                    <a:pt x="861" y="625"/>
                    <a:pt x="860" y="627"/>
                  </a:cubicBezTo>
                  <a:lnTo>
                    <a:pt x="823" y="695"/>
                  </a:lnTo>
                  <a:cubicBezTo>
                    <a:pt x="821" y="698"/>
                    <a:pt x="819" y="701"/>
                    <a:pt x="817" y="703"/>
                  </a:cubicBezTo>
                  <a:lnTo>
                    <a:pt x="768" y="762"/>
                  </a:lnTo>
                  <a:cubicBezTo>
                    <a:pt x="767" y="764"/>
                    <a:pt x="764" y="767"/>
                    <a:pt x="762" y="768"/>
                  </a:cubicBezTo>
                  <a:lnTo>
                    <a:pt x="703" y="817"/>
                  </a:lnTo>
                  <a:cubicBezTo>
                    <a:pt x="701" y="819"/>
                    <a:pt x="698" y="821"/>
                    <a:pt x="695" y="823"/>
                  </a:cubicBezTo>
                  <a:lnTo>
                    <a:pt x="627" y="860"/>
                  </a:lnTo>
                  <a:cubicBezTo>
                    <a:pt x="625" y="861"/>
                    <a:pt x="622" y="862"/>
                    <a:pt x="619" y="863"/>
                  </a:cubicBezTo>
                  <a:lnTo>
                    <a:pt x="544" y="886"/>
                  </a:lnTo>
                  <a:cubicBezTo>
                    <a:pt x="540" y="887"/>
                    <a:pt x="537" y="888"/>
                    <a:pt x="534" y="888"/>
                  </a:cubicBezTo>
                  <a:lnTo>
                    <a:pt x="453" y="896"/>
                  </a:lnTo>
                  <a:cubicBezTo>
                    <a:pt x="450" y="897"/>
                    <a:pt x="447" y="897"/>
                    <a:pt x="444" y="896"/>
                  </a:cubicBezTo>
                  <a:lnTo>
                    <a:pt x="364" y="888"/>
                  </a:lnTo>
                  <a:cubicBezTo>
                    <a:pt x="361" y="888"/>
                    <a:pt x="357" y="887"/>
                    <a:pt x="354" y="886"/>
                  </a:cubicBezTo>
                  <a:lnTo>
                    <a:pt x="279" y="863"/>
                  </a:lnTo>
                  <a:cubicBezTo>
                    <a:pt x="276" y="862"/>
                    <a:pt x="273" y="861"/>
                    <a:pt x="271" y="860"/>
                  </a:cubicBezTo>
                  <a:lnTo>
                    <a:pt x="203" y="823"/>
                  </a:lnTo>
                  <a:cubicBezTo>
                    <a:pt x="200" y="821"/>
                    <a:pt x="197" y="819"/>
                    <a:pt x="195" y="817"/>
                  </a:cubicBezTo>
                  <a:lnTo>
                    <a:pt x="136" y="768"/>
                  </a:lnTo>
                  <a:cubicBezTo>
                    <a:pt x="134" y="767"/>
                    <a:pt x="131" y="764"/>
                    <a:pt x="130" y="762"/>
                  </a:cubicBezTo>
                  <a:lnTo>
                    <a:pt x="81" y="703"/>
                  </a:lnTo>
                  <a:cubicBezTo>
                    <a:pt x="79" y="701"/>
                    <a:pt x="77" y="698"/>
                    <a:pt x="75" y="695"/>
                  </a:cubicBezTo>
                  <a:lnTo>
                    <a:pt x="38" y="627"/>
                  </a:lnTo>
                  <a:cubicBezTo>
                    <a:pt x="37" y="625"/>
                    <a:pt x="36" y="622"/>
                    <a:pt x="35" y="619"/>
                  </a:cubicBezTo>
                  <a:lnTo>
                    <a:pt x="11" y="544"/>
                  </a:lnTo>
                  <a:cubicBezTo>
                    <a:pt x="10" y="541"/>
                    <a:pt x="9" y="538"/>
                    <a:pt x="9" y="534"/>
                  </a:cubicBezTo>
                  <a:lnTo>
                    <a:pt x="1" y="453"/>
                  </a:lnTo>
                  <a:cubicBezTo>
                    <a:pt x="0" y="450"/>
                    <a:pt x="0" y="447"/>
                    <a:pt x="1" y="444"/>
                  </a:cubicBezTo>
                  <a:lnTo>
                    <a:pt x="9" y="364"/>
                  </a:lnTo>
                  <a:cubicBezTo>
                    <a:pt x="9" y="360"/>
                    <a:pt x="10" y="357"/>
                    <a:pt x="11" y="354"/>
                  </a:cubicBezTo>
                  <a:lnTo>
                    <a:pt x="35" y="279"/>
                  </a:lnTo>
                  <a:cubicBezTo>
                    <a:pt x="36" y="276"/>
                    <a:pt x="37" y="273"/>
                    <a:pt x="38" y="271"/>
                  </a:cubicBezTo>
                  <a:lnTo>
                    <a:pt x="75" y="203"/>
                  </a:lnTo>
                  <a:cubicBezTo>
                    <a:pt x="77" y="200"/>
                    <a:pt x="79" y="197"/>
                    <a:pt x="81" y="195"/>
                  </a:cubicBezTo>
                  <a:lnTo>
                    <a:pt x="130" y="136"/>
                  </a:lnTo>
                  <a:cubicBezTo>
                    <a:pt x="131" y="134"/>
                    <a:pt x="134" y="131"/>
                    <a:pt x="136" y="130"/>
                  </a:cubicBezTo>
                  <a:lnTo>
                    <a:pt x="195" y="81"/>
                  </a:lnTo>
                  <a:cubicBezTo>
                    <a:pt x="197" y="79"/>
                    <a:pt x="200" y="77"/>
                    <a:pt x="203" y="75"/>
                  </a:cubicBezTo>
                  <a:lnTo>
                    <a:pt x="271" y="38"/>
                  </a:lnTo>
                  <a:cubicBezTo>
                    <a:pt x="273" y="37"/>
                    <a:pt x="276" y="36"/>
                    <a:pt x="279" y="35"/>
                  </a:cubicBezTo>
                  <a:lnTo>
                    <a:pt x="354" y="11"/>
                  </a:lnTo>
                  <a:cubicBezTo>
                    <a:pt x="357" y="10"/>
                    <a:pt x="360" y="9"/>
                    <a:pt x="364" y="9"/>
                  </a:cubicBezTo>
                  <a:lnTo>
                    <a:pt x="444" y="1"/>
                  </a:lnTo>
                  <a:cubicBezTo>
                    <a:pt x="447" y="0"/>
                    <a:pt x="450" y="0"/>
                    <a:pt x="453" y="1"/>
                  </a:cubicBezTo>
                  <a:lnTo>
                    <a:pt x="534" y="9"/>
                  </a:lnTo>
                  <a:cubicBezTo>
                    <a:pt x="538" y="9"/>
                    <a:pt x="541" y="10"/>
                    <a:pt x="544" y="11"/>
                  </a:cubicBezTo>
                  <a:lnTo>
                    <a:pt x="619" y="35"/>
                  </a:lnTo>
                  <a:cubicBezTo>
                    <a:pt x="622" y="36"/>
                    <a:pt x="625" y="37"/>
                    <a:pt x="627" y="38"/>
                  </a:cubicBezTo>
                  <a:lnTo>
                    <a:pt x="695" y="75"/>
                  </a:lnTo>
                  <a:cubicBezTo>
                    <a:pt x="698" y="77"/>
                    <a:pt x="701" y="79"/>
                    <a:pt x="703" y="81"/>
                  </a:cubicBezTo>
                  <a:lnTo>
                    <a:pt x="762" y="130"/>
                  </a:lnTo>
                  <a:cubicBezTo>
                    <a:pt x="764" y="131"/>
                    <a:pt x="767" y="134"/>
                    <a:pt x="768" y="136"/>
                  </a:cubicBezTo>
                  <a:lnTo>
                    <a:pt x="817" y="195"/>
                  </a:lnTo>
                  <a:cubicBezTo>
                    <a:pt x="819" y="197"/>
                    <a:pt x="821" y="200"/>
                    <a:pt x="823" y="203"/>
                  </a:cubicBezTo>
                  <a:lnTo>
                    <a:pt x="860" y="271"/>
                  </a:lnTo>
                  <a:cubicBezTo>
                    <a:pt x="861" y="273"/>
                    <a:pt x="862" y="276"/>
                    <a:pt x="863" y="279"/>
                  </a:cubicBezTo>
                  <a:lnTo>
                    <a:pt x="886" y="354"/>
                  </a:lnTo>
                  <a:cubicBezTo>
                    <a:pt x="887" y="357"/>
                    <a:pt x="888" y="361"/>
                    <a:pt x="888" y="364"/>
                  </a:cubicBezTo>
                  <a:lnTo>
                    <a:pt x="896" y="444"/>
                  </a:lnTo>
                  <a:close/>
                  <a:moveTo>
                    <a:pt x="793" y="373"/>
                  </a:moveTo>
                  <a:lnTo>
                    <a:pt x="795" y="383"/>
                  </a:lnTo>
                  <a:lnTo>
                    <a:pt x="772" y="308"/>
                  </a:lnTo>
                  <a:lnTo>
                    <a:pt x="775" y="316"/>
                  </a:lnTo>
                  <a:lnTo>
                    <a:pt x="738" y="248"/>
                  </a:lnTo>
                  <a:lnTo>
                    <a:pt x="744" y="256"/>
                  </a:lnTo>
                  <a:lnTo>
                    <a:pt x="695" y="197"/>
                  </a:lnTo>
                  <a:lnTo>
                    <a:pt x="701" y="203"/>
                  </a:lnTo>
                  <a:lnTo>
                    <a:pt x="642" y="154"/>
                  </a:lnTo>
                  <a:lnTo>
                    <a:pt x="650" y="160"/>
                  </a:lnTo>
                  <a:lnTo>
                    <a:pt x="582" y="123"/>
                  </a:lnTo>
                  <a:lnTo>
                    <a:pt x="590" y="126"/>
                  </a:lnTo>
                  <a:lnTo>
                    <a:pt x="515" y="102"/>
                  </a:lnTo>
                  <a:lnTo>
                    <a:pt x="525" y="104"/>
                  </a:lnTo>
                  <a:lnTo>
                    <a:pt x="444" y="96"/>
                  </a:lnTo>
                  <a:lnTo>
                    <a:pt x="453" y="96"/>
                  </a:lnTo>
                  <a:lnTo>
                    <a:pt x="373" y="104"/>
                  </a:lnTo>
                  <a:lnTo>
                    <a:pt x="383" y="102"/>
                  </a:lnTo>
                  <a:lnTo>
                    <a:pt x="308" y="126"/>
                  </a:lnTo>
                  <a:lnTo>
                    <a:pt x="316" y="123"/>
                  </a:lnTo>
                  <a:lnTo>
                    <a:pt x="248" y="160"/>
                  </a:lnTo>
                  <a:lnTo>
                    <a:pt x="256" y="154"/>
                  </a:lnTo>
                  <a:lnTo>
                    <a:pt x="197" y="203"/>
                  </a:lnTo>
                  <a:lnTo>
                    <a:pt x="203" y="197"/>
                  </a:lnTo>
                  <a:lnTo>
                    <a:pt x="154" y="256"/>
                  </a:lnTo>
                  <a:lnTo>
                    <a:pt x="160" y="248"/>
                  </a:lnTo>
                  <a:lnTo>
                    <a:pt x="123" y="316"/>
                  </a:lnTo>
                  <a:lnTo>
                    <a:pt x="126" y="308"/>
                  </a:lnTo>
                  <a:lnTo>
                    <a:pt x="102" y="383"/>
                  </a:lnTo>
                  <a:lnTo>
                    <a:pt x="104" y="373"/>
                  </a:lnTo>
                  <a:lnTo>
                    <a:pt x="96" y="453"/>
                  </a:lnTo>
                  <a:lnTo>
                    <a:pt x="96" y="444"/>
                  </a:lnTo>
                  <a:lnTo>
                    <a:pt x="104" y="525"/>
                  </a:lnTo>
                  <a:lnTo>
                    <a:pt x="102" y="515"/>
                  </a:lnTo>
                  <a:lnTo>
                    <a:pt x="126" y="590"/>
                  </a:lnTo>
                  <a:lnTo>
                    <a:pt x="123" y="582"/>
                  </a:lnTo>
                  <a:lnTo>
                    <a:pt x="160" y="650"/>
                  </a:lnTo>
                  <a:lnTo>
                    <a:pt x="154" y="642"/>
                  </a:lnTo>
                  <a:lnTo>
                    <a:pt x="203" y="701"/>
                  </a:lnTo>
                  <a:lnTo>
                    <a:pt x="197" y="695"/>
                  </a:lnTo>
                  <a:lnTo>
                    <a:pt x="256" y="744"/>
                  </a:lnTo>
                  <a:lnTo>
                    <a:pt x="248" y="738"/>
                  </a:lnTo>
                  <a:lnTo>
                    <a:pt x="316" y="775"/>
                  </a:lnTo>
                  <a:lnTo>
                    <a:pt x="308" y="772"/>
                  </a:lnTo>
                  <a:lnTo>
                    <a:pt x="383" y="795"/>
                  </a:lnTo>
                  <a:lnTo>
                    <a:pt x="373" y="793"/>
                  </a:lnTo>
                  <a:lnTo>
                    <a:pt x="453" y="801"/>
                  </a:lnTo>
                  <a:lnTo>
                    <a:pt x="444" y="801"/>
                  </a:lnTo>
                  <a:lnTo>
                    <a:pt x="525" y="793"/>
                  </a:lnTo>
                  <a:lnTo>
                    <a:pt x="515" y="795"/>
                  </a:lnTo>
                  <a:lnTo>
                    <a:pt x="590" y="772"/>
                  </a:lnTo>
                  <a:lnTo>
                    <a:pt x="582" y="775"/>
                  </a:lnTo>
                  <a:lnTo>
                    <a:pt x="650" y="738"/>
                  </a:lnTo>
                  <a:lnTo>
                    <a:pt x="642" y="744"/>
                  </a:lnTo>
                  <a:lnTo>
                    <a:pt x="701" y="695"/>
                  </a:lnTo>
                  <a:lnTo>
                    <a:pt x="695" y="701"/>
                  </a:lnTo>
                  <a:lnTo>
                    <a:pt x="744" y="642"/>
                  </a:lnTo>
                  <a:lnTo>
                    <a:pt x="738" y="650"/>
                  </a:lnTo>
                  <a:lnTo>
                    <a:pt x="775" y="582"/>
                  </a:lnTo>
                  <a:lnTo>
                    <a:pt x="772" y="590"/>
                  </a:lnTo>
                  <a:lnTo>
                    <a:pt x="795" y="515"/>
                  </a:lnTo>
                  <a:lnTo>
                    <a:pt x="793" y="525"/>
                  </a:lnTo>
                  <a:lnTo>
                    <a:pt x="801" y="444"/>
                  </a:lnTo>
                  <a:lnTo>
                    <a:pt x="801" y="453"/>
                  </a:lnTo>
                  <a:lnTo>
                    <a:pt x="793" y="373"/>
                  </a:ln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9" name="Rectangle 353"/>
            <p:cNvSpPr>
              <a:spLocks noChangeArrowheads="1"/>
            </p:cNvSpPr>
            <p:nvPr/>
          </p:nvSpPr>
          <p:spPr bwMode="auto">
            <a:xfrm>
              <a:off x="5996937" y="1449674"/>
              <a:ext cx="45685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pitchFamily="34" charset="0"/>
                </a:rPr>
                <a:t>a</a:t>
              </a:r>
              <a:r>
                <a:rPr kumimoji="0" lang="en-US" altLang="en-US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DC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-HIL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10" name="Freeform 346"/>
            <p:cNvSpPr>
              <a:spLocks/>
            </p:cNvSpPr>
            <p:nvPr/>
          </p:nvSpPr>
          <p:spPr bwMode="auto">
            <a:xfrm>
              <a:off x="3252675" y="2523721"/>
              <a:ext cx="271463" cy="26987"/>
            </a:xfrm>
            <a:custGeom>
              <a:avLst/>
              <a:gdLst>
                <a:gd name="T0" fmla="*/ 144 w 2848"/>
                <a:gd name="T1" fmla="*/ 0 h 288"/>
                <a:gd name="T2" fmla="*/ 2704 w 2848"/>
                <a:gd name="T3" fmla="*/ 0 h 288"/>
                <a:gd name="T4" fmla="*/ 2848 w 2848"/>
                <a:gd name="T5" fmla="*/ 144 h 288"/>
                <a:gd name="T6" fmla="*/ 2704 w 2848"/>
                <a:gd name="T7" fmla="*/ 288 h 288"/>
                <a:gd name="T8" fmla="*/ 144 w 2848"/>
                <a:gd name="T9" fmla="*/ 288 h 288"/>
                <a:gd name="T10" fmla="*/ 0 w 2848"/>
                <a:gd name="T11" fmla="*/ 144 h 288"/>
                <a:gd name="T12" fmla="*/ 144 w 284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8" h="288">
                  <a:moveTo>
                    <a:pt x="144" y="0"/>
                  </a:moveTo>
                  <a:lnTo>
                    <a:pt x="2704" y="0"/>
                  </a:lnTo>
                  <a:cubicBezTo>
                    <a:pt x="2784" y="0"/>
                    <a:pt x="2848" y="65"/>
                    <a:pt x="2848" y="144"/>
                  </a:cubicBezTo>
                  <a:cubicBezTo>
                    <a:pt x="2848" y="224"/>
                    <a:pt x="2784" y="288"/>
                    <a:pt x="2704" y="288"/>
                  </a:cubicBezTo>
                  <a:lnTo>
                    <a:pt x="144" y="288"/>
                  </a:lnTo>
                  <a:cubicBezTo>
                    <a:pt x="65" y="288"/>
                    <a:pt x="0" y="224"/>
                    <a:pt x="0" y="144"/>
                  </a:cubicBezTo>
                  <a:cubicBezTo>
                    <a:pt x="0" y="65"/>
                    <a:pt x="65" y="0"/>
                    <a:pt x="144" y="0"/>
                  </a:cubicBez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1" name="Oval 347"/>
            <p:cNvSpPr>
              <a:spLocks noChangeArrowheads="1"/>
            </p:cNvSpPr>
            <p:nvPr/>
          </p:nvSpPr>
          <p:spPr bwMode="auto">
            <a:xfrm>
              <a:off x="3351100" y="2499908"/>
              <a:ext cx="76200" cy="762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2" name="Freeform 348"/>
            <p:cNvSpPr>
              <a:spLocks noEditPoints="1"/>
            </p:cNvSpPr>
            <p:nvPr/>
          </p:nvSpPr>
          <p:spPr bwMode="auto">
            <a:xfrm>
              <a:off x="3346337" y="2495146"/>
              <a:ext cx="84138" cy="85725"/>
            </a:xfrm>
            <a:custGeom>
              <a:avLst/>
              <a:gdLst>
                <a:gd name="T0" fmla="*/ 888 w 897"/>
                <a:gd name="T1" fmla="*/ 534 h 897"/>
                <a:gd name="T2" fmla="*/ 860 w 897"/>
                <a:gd name="T3" fmla="*/ 627 h 897"/>
                <a:gd name="T4" fmla="*/ 768 w 897"/>
                <a:gd name="T5" fmla="*/ 762 h 897"/>
                <a:gd name="T6" fmla="*/ 695 w 897"/>
                <a:gd name="T7" fmla="*/ 823 h 897"/>
                <a:gd name="T8" fmla="*/ 544 w 897"/>
                <a:gd name="T9" fmla="*/ 886 h 897"/>
                <a:gd name="T10" fmla="*/ 444 w 897"/>
                <a:gd name="T11" fmla="*/ 896 h 897"/>
                <a:gd name="T12" fmla="*/ 279 w 897"/>
                <a:gd name="T13" fmla="*/ 863 h 897"/>
                <a:gd name="T14" fmla="*/ 195 w 897"/>
                <a:gd name="T15" fmla="*/ 817 h 897"/>
                <a:gd name="T16" fmla="*/ 81 w 897"/>
                <a:gd name="T17" fmla="*/ 703 h 897"/>
                <a:gd name="T18" fmla="*/ 35 w 897"/>
                <a:gd name="T19" fmla="*/ 619 h 897"/>
                <a:gd name="T20" fmla="*/ 1 w 897"/>
                <a:gd name="T21" fmla="*/ 453 h 897"/>
                <a:gd name="T22" fmla="*/ 11 w 897"/>
                <a:gd name="T23" fmla="*/ 354 h 897"/>
                <a:gd name="T24" fmla="*/ 75 w 897"/>
                <a:gd name="T25" fmla="*/ 203 h 897"/>
                <a:gd name="T26" fmla="*/ 136 w 897"/>
                <a:gd name="T27" fmla="*/ 130 h 897"/>
                <a:gd name="T28" fmla="*/ 271 w 897"/>
                <a:gd name="T29" fmla="*/ 38 h 897"/>
                <a:gd name="T30" fmla="*/ 364 w 897"/>
                <a:gd name="T31" fmla="*/ 9 h 897"/>
                <a:gd name="T32" fmla="*/ 534 w 897"/>
                <a:gd name="T33" fmla="*/ 9 h 897"/>
                <a:gd name="T34" fmla="*/ 627 w 897"/>
                <a:gd name="T35" fmla="*/ 38 h 897"/>
                <a:gd name="T36" fmla="*/ 762 w 897"/>
                <a:gd name="T37" fmla="*/ 130 h 897"/>
                <a:gd name="T38" fmla="*/ 823 w 897"/>
                <a:gd name="T39" fmla="*/ 203 h 897"/>
                <a:gd name="T40" fmla="*/ 886 w 897"/>
                <a:gd name="T41" fmla="*/ 354 h 897"/>
                <a:gd name="T42" fmla="*/ 793 w 897"/>
                <a:gd name="T43" fmla="*/ 373 h 897"/>
                <a:gd name="T44" fmla="*/ 775 w 897"/>
                <a:gd name="T45" fmla="*/ 316 h 897"/>
                <a:gd name="T46" fmla="*/ 695 w 897"/>
                <a:gd name="T47" fmla="*/ 197 h 897"/>
                <a:gd name="T48" fmla="*/ 650 w 897"/>
                <a:gd name="T49" fmla="*/ 160 h 897"/>
                <a:gd name="T50" fmla="*/ 515 w 897"/>
                <a:gd name="T51" fmla="*/ 102 h 897"/>
                <a:gd name="T52" fmla="*/ 453 w 897"/>
                <a:gd name="T53" fmla="*/ 96 h 897"/>
                <a:gd name="T54" fmla="*/ 308 w 897"/>
                <a:gd name="T55" fmla="*/ 126 h 897"/>
                <a:gd name="T56" fmla="*/ 256 w 897"/>
                <a:gd name="T57" fmla="*/ 154 h 897"/>
                <a:gd name="T58" fmla="*/ 154 w 897"/>
                <a:gd name="T59" fmla="*/ 256 h 897"/>
                <a:gd name="T60" fmla="*/ 126 w 897"/>
                <a:gd name="T61" fmla="*/ 308 h 897"/>
                <a:gd name="T62" fmla="*/ 96 w 897"/>
                <a:gd name="T63" fmla="*/ 453 h 897"/>
                <a:gd name="T64" fmla="*/ 102 w 897"/>
                <a:gd name="T65" fmla="*/ 515 h 897"/>
                <a:gd name="T66" fmla="*/ 160 w 897"/>
                <a:gd name="T67" fmla="*/ 650 h 897"/>
                <a:gd name="T68" fmla="*/ 197 w 897"/>
                <a:gd name="T69" fmla="*/ 695 h 897"/>
                <a:gd name="T70" fmla="*/ 316 w 897"/>
                <a:gd name="T71" fmla="*/ 775 h 897"/>
                <a:gd name="T72" fmla="*/ 373 w 897"/>
                <a:gd name="T73" fmla="*/ 793 h 897"/>
                <a:gd name="T74" fmla="*/ 525 w 897"/>
                <a:gd name="T75" fmla="*/ 793 h 897"/>
                <a:gd name="T76" fmla="*/ 582 w 897"/>
                <a:gd name="T77" fmla="*/ 775 h 897"/>
                <a:gd name="T78" fmla="*/ 701 w 897"/>
                <a:gd name="T79" fmla="*/ 695 h 897"/>
                <a:gd name="T80" fmla="*/ 738 w 897"/>
                <a:gd name="T81" fmla="*/ 650 h 897"/>
                <a:gd name="T82" fmla="*/ 795 w 897"/>
                <a:gd name="T83" fmla="*/ 515 h 897"/>
                <a:gd name="T84" fmla="*/ 801 w 897"/>
                <a:gd name="T85" fmla="*/ 453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97" h="897">
                  <a:moveTo>
                    <a:pt x="896" y="444"/>
                  </a:moveTo>
                  <a:cubicBezTo>
                    <a:pt x="897" y="447"/>
                    <a:pt x="897" y="450"/>
                    <a:pt x="896" y="453"/>
                  </a:cubicBezTo>
                  <a:lnTo>
                    <a:pt x="888" y="534"/>
                  </a:lnTo>
                  <a:cubicBezTo>
                    <a:pt x="888" y="537"/>
                    <a:pt x="887" y="540"/>
                    <a:pt x="886" y="544"/>
                  </a:cubicBezTo>
                  <a:lnTo>
                    <a:pt x="863" y="619"/>
                  </a:lnTo>
                  <a:cubicBezTo>
                    <a:pt x="862" y="622"/>
                    <a:pt x="861" y="625"/>
                    <a:pt x="860" y="627"/>
                  </a:cubicBezTo>
                  <a:lnTo>
                    <a:pt x="823" y="695"/>
                  </a:lnTo>
                  <a:cubicBezTo>
                    <a:pt x="821" y="698"/>
                    <a:pt x="819" y="701"/>
                    <a:pt x="817" y="703"/>
                  </a:cubicBezTo>
                  <a:lnTo>
                    <a:pt x="768" y="762"/>
                  </a:lnTo>
                  <a:cubicBezTo>
                    <a:pt x="767" y="764"/>
                    <a:pt x="764" y="767"/>
                    <a:pt x="762" y="768"/>
                  </a:cubicBezTo>
                  <a:lnTo>
                    <a:pt x="703" y="817"/>
                  </a:lnTo>
                  <a:cubicBezTo>
                    <a:pt x="701" y="819"/>
                    <a:pt x="698" y="821"/>
                    <a:pt x="695" y="823"/>
                  </a:cubicBezTo>
                  <a:lnTo>
                    <a:pt x="627" y="860"/>
                  </a:lnTo>
                  <a:cubicBezTo>
                    <a:pt x="625" y="861"/>
                    <a:pt x="622" y="862"/>
                    <a:pt x="619" y="863"/>
                  </a:cubicBezTo>
                  <a:lnTo>
                    <a:pt x="544" y="886"/>
                  </a:lnTo>
                  <a:cubicBezTo>
                    <a:pt x="540" y="887"/>
                    <a:pt x="537" y="888"/>
                    <a:pt x="534" y="888"/>
                  </a:cubicBezTo>
                  <a:lnTo>
                    <a:pt x="453" y="896"/>
                  </a:lnTo>
                  <a:cubicBezTo>
                    <a:pt x="450" y="897"/>
                    <a:pt x="447" y="897"/>
                    <a:pt x="444" y="896"/>
                  </a:cubicBezTo>
                  <a:lnTo>
                    <a:pt x="364" y="888"/>
                  </a:lnTo>
                  <a:cubicBezTo>
                    <a:pt x="361" y="888"/>
                    <a:pt x="357" y="887"/>
                    <a:pt x="354" y="886"/>
                  </a:cubicBezTo>
                  <a:lnTo>
                    <a:pt x="279" y="863"/>
                  </a:lnTo>
                  <a:cubicBezTo>
                    <a:pt x="276" y="862"/>
                    <a:pt x="273" y="861"/>
                    <a:pt x="271" y="860"/>
                  </a:cubicBezTo>
                  <a:lnTo>
                    <a:pt x="203" y="823"/>
                  </a:lnTo>
                  <a:cubicBezTo>
                    <a:pt x="200" y="821"/>
                    <a:pt x="197" y="819"/>
                    <a:pt x="195" y="817"/>
                  </a:cubicBezTo>
                  <a:lnTo>
                    <a:pt x="136" y="768"/>
                  </a:lnTo>
                  <a:cubicBezTo>
                    <a:pt x="134" y="767"/>
                    <a:pt x="131" y="764"/>
                    <a:pt x="130" y="762"/>
                  </a:cubicBezTo>
                  <a:lnTo>
                    <a:pt x="81" y="703"/>
                  </a:lnTo>
                  <a:cubicBezTo>
                    <a:pt x="79" y="701"/>
                    <a:pt x="77" y="698"/>
                    <a:pt x="75" y="695"/>
                  </a:cubicBezTo>
                  <a:lnTo>
                    <a:pt x="38" y="627"/>
                  </a:lnTo>
                  <a:cubicBezTo>
                    <a:pt x="37" y="625"/>
                    <a:pt x="36" y="622"/>
                    <a:pt x="35" y="619"/>
                  </a:cubicBezTo>
                  <a:lnTo>
                    <a:pt x="11" y="544"/>
                  </a:lnTo>
                  <a:cubicBezTo>
                    <a:pt x="10" y="541"/>
                    <a:pt x="9" y="538"/>
                    <a:pt x="9" y="534"/>
                  </a:cubicBezTo>
                  <a:lnTo>
                    <a:pt x="1" y="453"/>
                  </a:lnTo>
                  <a:cubicBezTo>
                    <a:pt x="0" y="450"/>
                    <a:pt x="0" y="447"/>
                    <a:pt x="1" y="444"/>
                  </a:cubicBezTo>
                  <a:lnTo>
                    <a:pt x="9" y="364"/>
                  </a:lnTo>
                  <a:cubicBezTo>
                    <a:pt x="9" y="360"/>
                    <a:pt x="10" y="357"/>
                    <a:pt x="11" y="354"/>
                  </a:cubicBezTo>
                  <a:lnTo>
                    <a:pt x="35" y="279"/>
                  </a:lnTo>
                  <a:cubicBezTo>
                    <a:pt x="36" y="276"/>
                    <a:pt x="37" y="273"/>
                    <a:pt x="38" y="271"/>
                  </a:cubicBezTo>
                  <a:lnTo>
                    <a:pt x="75" y="203"/>
                  </a:lnTo>
                  <a:cubicBezTo>
                    <a:pt x="77" y="200"/>
                    <a:pt x="79" y="197"/>
                    <a:pt x="81" y="195"/>
                  </a:cubicBezTo>
                  <a:lnTo>
                    <a:pt x="130" y="136"/>
                  </a:lnTo>
                  <a:cubicBezTo>
                    <a:pt x="131" y="134"/>
                    <a:pt x="134" y="131"/>
                    <a:pt x="136" y="130"/>
                  </a:cubicBezTo>
                  <a:lnTo>
                    <a:pt x="195" y="81"/>
                  </a:lnTo>
                  <a:cubicBezTo>
                    <a:pt x="197" y="79"/>
                    <a:pt x="200" y="77"/>
                    <a:pt x="203" y="75"/>
                  </a:cubicBezTo>
                  <a:lnTo>
                    <a:pt x="271" y="38"/>
                  </a:lnTo>
                  <a:cubicBezTo>
                    <a:pt x="273" y="37"/>
                    <a:pt x="276" y="36"/>
                    <a:pt x="279" y="35"/>
                  </a:cubicBezTo>
                  <a:lnTo>
                    <a:pt x="354" y="11"/>
                  </a:lnTo>
                  <a:cubicBezTo>
                    <a:pt x="357" y="10"/>
                    <a:pt x="360" y="9"/>
                    <a:pt x="364" y="9"/>
                  </a:cubicBezTo>
                  <a:lnTo>
                    <a:pt x="444" y="1"/>
                  </a:lnTo>
                  <a:cubicBezTo>
                    <a:pt x="447" y="0"/>
                    <a:pt x="450" y="0"/>
                    <a:pt x="453" y="1"/>
                  </a:cubicBezTo>
                  <a:lnTo>
                    <a:pt x="534" y="9"/>
                  </a:lnTo>
                  <a:cubicBezTo>
                    <a:pt x="538" y="9"/>
                    <a:pt x="541" y="10"/>
                    <a:pt x="544" y="11"/>
                  </a:cubicBezTo>
                  <a:lnTo>
                    <a:pt x="619" y="35"/>
                  </a:lnTo>
                  <a:cubicBezTo>
                    <a:pt x="622" y="36"/>
                    <a:pt x="625" y="37"/>
                    <a:pt x="627" y="38"/>
                  </a:cubicBezTo>
                  <a:lnTo>
                    <a:pt x="695" y="75"/>
                  </a:lnTo>
                  <a:cubicBezTo>
                    <a:pt x="698" y="77"/>
                    <a:pt x="701" y="79"/>
                    <a:pt x="703" y="81"/>
                  </a:cubicBezTo>
                  <a:lnTo>
                    <a:pt x="762" y="130"/>
                  </a:lnTo>
                  <a:cubicBezTo>
                    <a:pt x="764" y="131"/>
                    <a:pt x="767" y="134"/>
                    <a:pt x="768" y="136"/>
                  </a:cubicBezTo>
                  <a:lnTo>
                    <a:pt x="817" y="195"/>
                  </a:lnTo>
                  <a:cubicBezTo>
                    <a:pt x="819" y="197"/>
                    <a:pt x="821" y="200"/>
                    <a:pt x="823" y="203"/>
                  </a:cubicBezTo>
                  <a:lnTo>
                    <a:pt x="860" y="271"/>
                  </a:lnTo>
                  <a:cubicBezTo>
                    <a:pt x="861" y="273"/>
                    <a:pt x="862" y="276"/>
                    <a:pt x="863" y="279"/>
                  </a:cubicBezTo>
                  <a:lnTo>
                    <a:pt x="886" y="354"/>
                  </a:lnTo>
                  <a:cubicBezTo>
                    <a:pt x="887" y="357"/>
                    <a:pt x="888" y="361"/>
                    <a:pt x="888" y="364"/>
                  </a:cubicBezTo>
                  <a:lnTo>
                    <a:pt x="896" y="444"/>
                  </a:lnTo>
                  <a:close/>
                  <a:moveTo>
                    <a:pt x="793" y="373"/>
                  </a:moveTo>
                  <a:lnTo>
                    <a:pt x="795" y="383"/>
                  </a:lnTo>
                  <a:lnTo>
                    <a:pt x="772" y="308"/>
                  </a:lnTo>
                  <a:lnTo>
                    <a:pt x="775" y="316"/>
                  </a:lnTo>
                  <a:lnTo>
                    <a:pt x="738" y="248"/>
                  </a:lnTo>
                  <a:lnTo>
                    <a:pt x="744" y="256"/>
                  </a:lnTo>
                  <a:lnTo>
                    <a:pt x="695" y="197"/>
                  </a:lnTo>
                  <a:lnTo>
                    <a:pt x="701" y="203"/>
                  </a:lnTo>
                  <a:lnTo>
                    <a:pt x="642" y="154"/>
                  </a:lnTo>
                  <a:lnTo>
                    <a:pt x="650" y="160"/>
                  </a:lnTo>
                  <a:lnTo>
                    <a:pt x="582" y="123"/>
                  </a:lnTo>
                  <a:lnTo>
                    <a:pt x="590" y="126"/>
                  </a:lnTo>
                  <a:lnTo>
                    <a:pt x="515" y="102"/>
                  </a:lnTo>
                  <a:lnTo>
                    <a:pt x="525" y="104"/>
                  </a:lnTo>
                  <a:lnTo>
                    <a:pt x="444" y="96"/>
                  </a:lnTo>
                  <a:lnTo>
                    <a:pt x="453" y="96"/>
                  </a:lnTo>
                  <a:lnTo>
                    <a:pt x="373" y="104"/>
                  </a:lnTo>
                  <a:lnTo>
                    <a:pt x="383" y="102"/>
                  </a:lnTo>
                  <a:lnTo>
                    <a:pt x="308" y="126"/>
                  </a:lnTo>
                  <a:lnTo>
                    <a:pt x="316" y="123"/>
                  </a:lnTo>
                  <a:lnTo>
                    <a:pt x="248" y="160"/>
                  </a:lnTo>
                  <a:lnTo>
                    <a:pt x="256" y="154"/>
                  </a:lnTo>
                  <a:lnTo>
                    <a:pt x="197" y="203"/>
                  </a:lnTo>
                  <a:lnTo>
                    <a:pt x="203" y="197"/>
                  </a:lnTo>
                  <a:lnTo>
                    <a:pt x="154" y="256"/>
                  </a:lnTo>
                  <a:lnTo>
                    <a:pt x="160" y="248"/>
                  </a:lnTo>
                  <a:lnTo>
                    <a:pt x="123" y="316"/>
                  </a:lnTo>
                  <a:lnTo>
                    <a:pt x="126" y="308"/>
                  </a:lnTo>
                  <a:lnTo>
                    <a:pt x="102" y="383"/>
                  </a:lnTo>
                  <a:lnTo>
                    <a:pt x="104" y="373"/>
                  </a:lnTo>
                  <a:lnTo>
                    <a:pt x="96" y="453"/>
                  </a:lnTo>
                  <a:lnTo>
                    <a:pt x="96" y="444"/>
                  </a:lnTo>
                  <a:lnTo>
                    <a:pt x="104" y="525"/>
                  </a:lnTo>
                  <a:lnTo>
                    <a:pt x="102" y="515"/>
                  </a:lnTo>
                  <a:lnTo>
                    <a:pt x="126" y="590"/>
                  </a:lnTo>
                  <a:lnTo>
                    <a:pt x="123" y="582"/>
                  </a:lnTo>
                  <a:lnTo>
                    <a:pt x="160" y="650"/>
                  </a:lnTo>
                  <a:lnTo>
                    <a:pt x="154" y="642"/>
                  </a:lnTo>
                  <a:lnTo>
                    <a:pt x="203" y="701"/>
                  </a:lnTo>
                  <a:lnTo>
                    <a:pt x="197" y="695"/>
                  </a:lnTo>
                  <a:lnTo>
                    <a:pt x="256" y="744"/>
                  </a:lnTo>
                  <a:lnTo>
                    <a:pt x="248" y="738"/>
                  </a:lnTo>
                  <a:lnTo>
                    <a:pt x="316" y="775"/>
                  </a:lnTo>
                  <a:lnTo>
                    <a:pt x="308" y="772"/>
                  </a:lnTo>
                  <a:lnTo>
                    <a:pt x="383" y="795"/>
                  </a:lnTo>
                  <a:lnTo>
                    <a:pt x="373" y="793"/>
                  </a:lnTo>
                  <a:lnTo>
                    <a:pt x="453" y="801"/>
                  </a:lnTo>
                  <a:lnTo>
                    <a:pt x="444" y="801"/>
                  </a:lnTo>
                  <a:lnTo>
                    <a:pt x="525" y="793"/>
                  </a:lnTo>
                  <a:lnTo>
                    <a:pt x="515" y="795"/>
                  </a:lnTo>
                  <a:lnTo>
                    <a:pt x="590" y="772"/>
                  </a:lnTo>
                  <a:lnTo>
                    <a:pt x="582" y="775"/>
                  </a:lnTo>
                  <a:lnTo>
                    <a:pt x="650" y="738"/>
                  </a:lnTo>
                  <a:lnTo>
                    <a:pt x="642" y="744"/>
                  </a:lnTo>
                  <a:lnTo>
                    <a:pt x="701" y="695"/>
                  </a:lnTo>
                  <a:lnTo>
                    <a:pt x="695" y="701"/>
                  </a:lnTo>
                  <a:lnTo>
                    <a:pt x="744" y="642"/>
                  </a:lnTo>
                  <a:lnTo>
                    <a:pt x="738" y="650"/>
                  </a:lnTo>
                  <a:lnTo>
                    <a:pt x="775" y="582"/>
                  </a:lnTo>
                  <a:lnTo>
                    <a:pt x="772" y="590"/>
                  </a:lnTo>
                  <a:lnTo>
                    <a:pt x="795" y="515"/>
                  </a:lnTo>
                  <a:lnTo>
                    <a:pt x="793" y="525"/>
                  </a:lnTo>
                  <a:lnTo>
                    <a:pt x="801" y="444"/>
                  </a:lnTo>
                  <a:lnTo>
                    <a:pt x="801" y="453"/>
                  </a:lnTo>
                  <a:lnTo>
                    <a:pt x="793" y="373"/>
                  </a:ln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3" name="Rectangle 349"/>
            <p:cNvSpPr>
              <a:spLocks noChangeArrowheads="1"/>
            </p:cNvSpPr>
            <p:nvPr/>
          </p:nvSpPr>
          <p:spPr bwMode="auto">
            <a:xfrm>
              <a:off x="3558353" y="2466216"/>
              <a:ext cx="17953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Ctrl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14" name="Freeform 350"/>
            <p:cNvSpPr>
              <a:spLocks/>
            </p:cNvSpPr>
            <p:nvPr/>
          </p:nvSpPr>
          <p:spPr bwMode="auto">
            <a:xfrm>
              <a:off x="3252675" y="2680948"/>
              <a:ext cx="271463" cy="26987"/>
            </a:xfrm>
            <a:custGeom>
              <a:avLst/>
              <a:gdLst>
                <a:gd name="T0" fmla="*/ 144 w 2848"/>
                <a:gd name="T1" fmla="*/ 0 h 288"/>
                <a:gd name="T2" fmla="*/ 2704 w 2848"/>
                <a:gd name="T3" fmla="*/ 0 h 288"/>
                <a:gd name="T4" fmla="*/ 2848 w 2848"/>
                <a:gd name="T5" fmla="*/ 144 h 288"/>
                <a:gd name="T6" fmla="*/ 2704 w 2848"/>
                <a:gd name="T7" fmla="*/ 288 h 288"/>
                <a:gd name="T8" fmla="*/ 144 w 2848"/>
                <a:gd name="T9" fmla="*/ 288 h 288"/>
                <a:gd name="T10" fmla="*/ 0 w 2848"/>
                <a:gd name="T11" fmla="*/ 144 h 288"/>
                <a:gd name="T12" fmla="*/ 144 w 284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8" h="288">
                  <a:moveTo>
                    <a:pt x="144" y="0"/>
                  </a:moveTo>
                  <a:lnTo>
                    <a:pt x="2704" y="0"/>
                  </a:lnTo>
                  <a:cubicBezTo>
                    <a:pt x="2784" y="0"/>
                    <a:pt x="2848" y="65"/>
                    <a:pt x="2848" y="144"/>
                  </a:cubicBezTo>
                  <a:cubicBezTo>
                    <a:pt x="2848" y="224"/>
                    <a:pt x="2784" y="288"/>
                    <a:pt x="2704" y="288"/>
                  </a:cubicBezTo>
                  <a:lnTo>
                    <a:pt x="144" y="288"/>
                  </a:lnTo>
                  <a:cubicBezTo>
                    <a:pt x="65" y="288"/>
                    <a:pt x="0" y="224"/>
                    <a:pt x="0" y="144"/>
                  </a:cubicBezTo>
                  <a:cubicBezTo>
                    <a:pt x="0" y="65"/>
                    <a:pt x="65" y="0"/>
                    <a:pt x="144" y="0"/>
                  </a:cubicBez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5" name="Oval 351"/>
            <p:cNvSpPr>
              <a:spLocks noChangeArrowheads="1"/>
            </p:cNvSpPr>
            <p:nvPr/>
          </p:nvSpPr>
          <p:spPr bwMode="auto">
            <a:xfrm>
              <a:off x="3351100" y="2657136"/>
              <a:ext cx="76200" cy="762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6" name="Freeform 352"/>
            <p:cNvSpPr>
              <a:spLocks noEditPoints="1"/>
            </p:cNvSpPr>
            <p:nvPr/>
          </p:nvSpPr>
          <p:spPr bwMode="auto">
            <a:xfrm>
              <a:off x="3346337" y="2652373"/>
              <a:ext cx="84138" cy="85725"/>
            </a:xfrm>
            <a:custGeom>
              <a:avLst/>
              <a:gdLst>
                <a:gd name="T0" fmla="*/ 888 w 897"/>
                <a:gd name="T1" fmla="*/ 534 h 897"/>
                <a:gd name="T2" fmla="*/ 860 w 897"/>
                <a:gd name="T3" fmla="*/ 627 h 897"/>
                <a:gd name="T4" fmla="*/ 768 w 897"/>
                <a:gd name="T5" fmla="*/ 762 h 897"/>
                <a:gd name="T6" fmla="*/ 695 w 897"/>
                <a:gd name="T7" fmla="*/ 823 h 897"/>
                <a:gd name="T8" fmla="*/ 544 w 897"/>
                <a:gd name="T9" fmla="*/ 886 h 897"/>
                <a:gd name="T10" fmla="*/ 444 w 897"/>
                <a:gd name="T11" fmla="*/ 896 h 897"/>
                <a:gd name="T12" fmla="*/ 279 w 897"/>
                <a:gd name="T13" fmla="*/ 863 h 897"/>
                <a:gd name="T14" fmla="*/ 195 w 897"/>
                <a:gd name="T15" fmla="*/ 817 h 897"/>
                <a:gd name="T16" fmla="*/ 81 w 897"/>
                <a:gd name="T17" fmla="*/ 703 h 897"/>
                <a:gd name="T18" fmla="*/ 35 w 897"/>
                <a:gd name="T19" fmla="*/ 619 h 897"/>
                <a:gd name="T20" fmla="*/ 1 w 897"/>
                <a:gd name="T21" fmla="*/ 453 h 897"/>
                <a:gd name="T22" fmla="*/ 11 w 897"/>
                <a:gd name="T23" fmla="*/ 354 h 897"/>
                <a:gd name="T24" fmla="*/ 75 w 897"/>
                <a:gd name="T25" fmla="*/ 203 h 897"/>
                <a:gd name="T26" fmla="*/ 136 w 897"/>
                <a:gd name="T27" fmla="*/ 130 h 897"/>
                <a:gd name="T28" fmla="*/ 271 w 897"/>
                <a:gd name="T29" fmla="*/ 38 h 897"/>
                <a:gd name="T30" fmla="*/ 364 w 897"/>
                <a:gd name="T31" fmla="*/ 9 h 897"/>
                <a:gd name="T32" fmla="*/ 534 w 897"/>
                <a:gd name="T33" fmla="*/ 9 h 897"/>
                <a:gd name="T34" fmla="*/ 627 w 897"/>
                <a:gd name="T35" fmla="*/ 38 h 897"/>
                <a:gd name="T36" fmla="*/ 762 w 897"/>
                <a:gd name="T37" fmla="*/ 130 h 897"/>
                <a:gd name="T38" fmla="*/ 823 w 897"/>
                <a:gd name="T39" fmla="*/ 203 h 897"/>
                <a:gd name="T40" fmla="*/ 886 w 897"/>
                <a:gd name="T41" fmla="*/ 354 h 897"/>
                <a:gd name="T42" fmla="*/ 793 w 897"/>
                <a:gd name="T43" fmla="*/ 373 h 897"/>
                <a:gd name="T44" fmla="*/ 775 w 897"/>
                <a:gd name="T45" fmla="*/ 316 h 897"/>
                <a:gd name="T46" fmla="*/ 695 w 897"/>
                <a:gd name="T47" fmla="*/ 197 h 897"/>
                <a:gd name="T48" fmla="*/ 650 w 897"/>
                <a:gd name="T49" fmla="*/ 160 h 897"/>
                <a:gd name="T50" fmla="*/ 515 w 897"/>
                <a:gd name="T51" fmla="*/ 102 h 897"/>
                <a:gd name="T52" fmla="*/ 453 w 897"/>
                <a:gd name="T53" fmla="*/ 96 h 897"/>
                <a:gd name="T54" fmla="*/ 308 w 897"/>
                <a:gd name="T55" fmla="*/ 126 h 897"/>
                <a:gd name="T56" fmla="*/ 256 w 897"/>
                <a:gd name="T57" fmla="*/ 154 h 897"/>
                <a:gd name="T58" fmla="*/ 154 w 897"/>
                <a:gd name="T59" fmla="*/ 256 h 897"/>
                <a:gd name="T60" fmla="*/ 126 w 897"/>
                <a:gd name="T61" fmla="*/ 308 h 897"/>
                <a:gd name="T62" fmla="*/ 96 w 897"/>
                <a:gd name="T63" fmla="*/ 453 h 897"/>
                <a:gd name="T64" fmla="*/ 102 w 897"/>
                <a:gd name="T65" fmla="*/ 515 h 897"/>
                <a:gd name="T66" fmla="*/ 160 w 897"/>
                <a:gd name="T67" fmla="*/ 650 h 897"/>
                <a:gd name="T68" fmla="*/ 197 w 897"/>
                <a:gd name="T69" fmla="*/ 695 h 897"/>
                <a:gd name="T70" fmla="*/ 316 w 897"/>
                <a:gd name="T71" fmla="*/ 775 h 897"/>
                <a:gd name="T72" fmla="*/ 373 w 897"/>
                <a:gd name="T73" fmla="*/ 793 h 897"/>
                <a:gd name="T74" fmla="*/ 525 w 897"/>
                <a:gd name="T75" fmla="*/ 793 h 897"/>
                <a:gd name="T76" fmla="*/ 582 w 897"/>
                <a:gd name="T77" fmla="*/ 775 h 897"/>
                <a:gd name="T78" fmla="*/ 701 w 897"/>
                <a:gd name="T79" fmla="*/ 695 h 897"/>
                <a:gd name="T80" fmla="*/ 738 w 897"/>
                <a:gd name="T81" fmla="*/ 650 h 897"/>
                <a:gd name="T82" fmla="*/ 795 w 897"/>
                <a:gd name="T83" fmla="*/ 515 h 897"/>
                <a:gd name="T84" fmla="*/ 801 w 897"/>
                <a:gd name="T85" fmla="*/ 453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97" h="897">
                  <a:moveTo>
                    <a:pt x="896" y="444"/>
                  </a:moveTo>
                  <a:cubicBezTo>
                    <a:pt x="897" y="447"/>
                    <a:pt x="897" y="450"/>
                    <a:pt x="896" y="453"/>
                  </a:cubicBezTo>
                  <a:lnTo>
                    <a:pt x="888" y="534"/>
                  </a:lnTo>
                  <a:cubicBezTo>
                    <a:pt x="888" y="537"/>
                    <a:pt x="887" y="540"/>
                    <a:pt x="886" y="544"/>
                  </a:cubicBezTo>
                  <a:lnTo>
                    <a:pt x="863" y="619"/>
                  </a:lnTo>
                  <a:cubicBezTo>
                    <a:pt x="862" y="622"/>
                    <a:pt x="861" y="625"/>
                    <a:pt x="860" y="627"/>
                  </a:cubicBezTo>
                  <a:lnTo>
                    <a:pt x="823" y="695"/>
                  </a:lnTo>
                  <a:cubicBezTo>
                    <a:pt x="821" y="698"/>
                    <a:pt x="819" y="701"/>
                    <a:pt x="817" y="703"/>
                  </a:cubicBezTo>
                  <a:lnTo>
                    <a:pt x="768" y="762"/>
                  </a:lnTo>
                  <a:cubicBezTo>
                    <a:pt x="767" y="764"/>
                    <a:pt x="764" y="767"/>
                    <a:pt x="762" y="768"/>
                  </a:cubicBezTo>
                  <a:lnTo>
                    <a:pt x="703" y="817"/>
                  </a:lnTo>
                  <a:cubicBezTo>
                    <a:pt x="701" y="819"/>
                    <a:pt x="698" y="821"/>
                    <a:pt x="695" y="823"/>
                  </a:cubicBezTo>
                  <a:lnTo>
                    <a:pt x="627" y="860"/>
                  </a:lnTo>
                  <a:cubicBezTo>
                    <a:pt x="625" y="861"/>
                    <a:pt x="622" y="862"/>
                    <a:pt x="619" y="863"/>
                  </a:cubicBezTo>
                  <a:lnTo>
                    <a:pt x="544" y="886"/>
                  </a:lnTo>
                  <a:cubicBezTo>
                    <a:pt x="540" y="887"/>
                    <a:pt x="537" y="888"/>
                    <a:pt x="534" y="888"/>
                  </a:cubicBezTo>
                  <a:lnTo>
                    <a:pt x="453" y="896"/>
                  </a:lnTo>
                  <a:cubicBezTo>
                    <a:pt x="450" y="897"/>
                    <a:pt x="447" y="897"/>
                    <a:pt x="444" y="896"/>
                  </a:cubicBezTo>
                  <a:lnTo>
                    <a:pt x="364" y="888"/>
                  </a:lnTo>
                  <a:cubicBezTo>
                    <a:pt x="361" y="888"/>
                    <a:pt x="357" y="887"/>
                    <a:pt x="354" y="886"/>
                  </a:cubicBezTo>
                  <a:lnTo>
                    <a:pt x="279" y="863"/>
                  </a:lnTo>
                  <a:cubicBezTo>
                    <a:pt x="276" y="862"/>
                    <a:pt x="273" y="861"/>
                    <a:pt x="271" y="860"/>
                  </a:cubicBezTo>
                  <a:lnTo>
                    <a:pt x="203" y="823"/>
                  </a:lnTo>
                  <a:cubicBezTo>
                    <a:pt x="200" y="821"/>
                    <a:pt x="197" y="819"/>
                    <a:pt x="195" y="817"/>
                  </a:cubicBezTo>
                  <a:lnTo>
                    <a:pt x="136" y="768"/>
                  </a:lnTo>
                  <a:cubicBezTo>
                    <a:pt x="134" y="767"/>
                    <a:pt x="131" y="764"/>
                    <a:pt x="130" y="762"/>
                  </a:cubicBezTo>
                  <a:lnTo>
                    <a:pt x="81" y="703"/>
                  </a:lnTo>
                  <a:cubicBezTo>
                    <a:pt x="79" y="701"/>
                    <a:pt x="77" y="698"/>
                    <a:pt x="75" y="695"/>
                  </a:cubicBezTo>
                  <a:lnTo>
                    <a:pt x="38" y="627"/>
                  </a:lnTo>
                  <a:cubicBezTo>
                    <a:pt x="37" y="625"/>
                    <a:pt x="36" y="622"/>
                    <a:pt x="35" y="619"/>
                  </a:cubicBezTo>
                  <a:lnTo>
                    <a:pt x="11" y="544"/>
                  </a:lnTo>
                  <a:cubicBezTo>
                    <a:pt x="10" y="541"/>
                    <a:pt x="9" y="538"/>
                    <a:pt x="9" y="534"/>
                  </a:cubicBezTo>
                  <a:lnTo>
                    <a:pt x="1" y="453"/>
                  </a:lnTo>
                  <a:cubicBezTo>
                    <a:pt x="0" y="450"/>
                    <a:pt x="0" y="447"/>
                    <a:pt x="1" y="444"/>
                  </a:cubicBezTo>
                  <a:lnTo>
                    <a:pt x="9" y="364"/>
                  </a:lnTo>
                  <a:cubicBezTo>
                    <a:pt x="9" y="360"/>
                    <a:pt x="10" y="357"/>
                    <a:pt x="11" y="354"/>
                  </a:cubicBezTo>
                  <a:lnTo>
                    <a:pt x="35" y="279"/>
                  </a:lnTo>
                  <a:cubicBezTo>
                    <a:pt x="36" y="276"/>
                    <a:pt x="37" y="273"/>
                    <a:pt x="38" y="271"/>
                  </a:cubicBezTo>
                  <a:lnTo>
                    <a:pt x="75" y="203"/>
                  </a:lnTo>
                  <a:cubicBezTo>
                    <a:pt x="77" y="200"/>
                    <a:pt x="79" y="197"/>
                    <a:pt x="81" y="195"/>
                  </a:cubicBezTo>
                  <a:lnTo>
                    <a:pt x="130" y="136"/>
                  </a:lnTo>
                  <a:cubicBezTo>
                    <a:pt x="131" y="134"/>
                    <a:pt x="134" y="131"/>
                    <a:pt x="136" y="130"/>
                  </a:cubicBezTo>
                  <a:lnTo>
                    <a:pt x="195" y="81"/>
                  </a:lnTo>
                  <a:cubicBezTo>
                    <a:pt x="197" y="79"/>
                    <a:pt x="200" y="77"/>
                    <a:pt x="203" y="75"/>
                  </a:cubicBezTo>
                  <a:lnTo>
                    <a:pt x="271" y="38"/>
                  </a:lnTo>
                  <a:cubicBezTo>
                    <a:pt x="273" y="37"/>
                    <a:pt x="276" y="36"/>
                    <a:pt x="279" y="35"/>
                  </a:cubicBezTo>
                  <a:lnTo>
                    <a:pt x="354" y="11"/>
                  </a:lnTo>
                  <a:cubicBezTo>
                    <a:pt x="357" y="10"/>
                    <a:pt x="360" y="9"/>
                    <a:pt x="364" y="9"/>
                  </a:cubicBezTo>
                  <a:lnTo>
                    <a:pt x="444" y="1"/>
                  </a:lnTo>
                  <a:cubicBezTo>
                    <a:pt x="447" y="0"/>
                    <a:pt x="450" y="0"/>
                    <a:pt x="453" y="1"/>
                  </a:cubicBezTo>
                  <a:lnTo>
                    <a:pt x="534" y="9"/>
                  </a:lnTo>
                  <a:cubicBezTo>
                    <a:pt x="538" y="9"/>
                    <a:pt x="541" y="10"/>
                    <a:pt x="544" y="11"/>
                  </a:cubicBezTo>
                  <a:lnTo>
                    <a:pt x="619" y="35"/>
                  </a:lnTo>
                  <a:cubicBezTo>
                    <a:pt x="622" y="36"/>
                    <a:pt x="625" y="37"/>
                    <a:pt x="627" y="38"/>
                  </a:cubicBezTo>
                  <a:lnTo>
                    <a:pt x="695" y="75"/>
                  </a:lnTo>
                  <a:cubicBezTo>
                    <a:pt x="698" y="77"/>
                    <a:pt x="701" y="79"/>
                    <a:pt x="703" y="81"/>
                  </a:cubicBezTo>
                  <a:lnTo>
                    <a:pt x="762" y="130"/>
                  </a:lnTo>
                  <a:cubicBezTo>
                    <a:pt x="764" y="131"/>
                    <a:pt x="767" y="134"/>
                    <a:pt x="768" y="136"/>
                  </a:cubicBezTo>
                  <a:lnTo>
                    <a:pt x="817" y="195"/>
                  </a:lnTo>
                  <a:cubicBezTo>
                    <a:pt x="819" y="197"/>
                    <a:pt x="821" y="200"/>
                    <a:pt x="823" y="203"/>
                  </a:cubicBezTo>
                  <a:lnTo>
                    <a:pt x="860" y="271"/>
                  </a:lnTo>
                  <a:cubicBezTo>
                    <a:pt x="861" y="273"/>
                    <a:pt x="862" y="276"/>
                    <a:pt x="863" y="279"/>
                  </a:cubicBezTo>
                  <a:lnTo>
                    <a:pt x="886" y="354"/>
                  </a:lnTo>
                  <a:cubicBezTo>
                    <a:pt x="887" y="357"/>
                    <a:pt x="888" y="361"/>
                    <a:pt x="888" y="364"/>
                  </a:cubicBezTo>
                  <a:lnTo>
                    <a:pt x="896" y="444"/>
                  </a:lnTo>
                  <a:close/>
                  <a:moveTo>
                    <a:pt x="793" y="373"/>
                  </a:moveTo>
                  <a:lnTo>
                    <a:pt x="795" y="383"/>
                  </a:lnTo>
                  <a:lnTo>
                    <a:pt x="772" y="308"/>
                  </a:lnTo>
                  <a:lnTo>
                    <a:pt x="775" y="316"/>
                  </a:lnTo>
                  <a:lnTo>
                    <a:pt x="738" y="248"/>
                  </a:lnTo>
                  <a:lnTo>
                    <a:pt x="744" y="256"/>
                  </a:lnTo>
                  <a:lnTo>
                    <a:pt x="695" y="197"/>
                  </a:lnTo>
                  <a:lnTo>
                    <a:pt x="701" y="203"/>
                  </a:lnTo>
                  <a:lnTo>
                    <a:pt x="642" y="154"/>
                  </a:lnTo>
                  <a:lnTo>
                    <a:pt x="650" y="160"/>
                  </a:lnTo>
                  <a:lnTo>
                    <a:pt x="582" y="123"/>
                  </a:lnTo>
                  <a:lnTo>
                    <a:pt x="590" y="126"/>
                  </a:lnTo>
                  <a:lnTo>
                    <a:pt x="515" y="102"/>
                  </a:lnTo>
                  <a:lnTo>
                    <a:pt x="525" y="104"/>
                  </a:lnTo>
                  <a:lnTo>
                    <a:pt x="444" y="96"/>
                  </a:lnTo>
                  <a:lnTo>
                    <a:pt x="453" y="96"/>
                  </a:lnTo>
                  <a:lnTo>
                    <a:pt x="373" y="104"/>
                  </a:lnTo>
                  <a:lnTo>
                    <a:pt x="383" y="102"/>
                  </a:lnTo>
                  <a:lnTo>
                    <a:pt x="308" y="126"/>
                  </a:lnTo>
                  <a:lnTo>
                    <a:pt x="316" y="123"/>
                  </a:lnTo>
                  <a:lnTo>
                    <a:pt x="248" y="160"/>
                  </a:lnTo>
                  <a:lnTo>
                    <a:pt x="256" y="154"/>
                  </a:lnTo>
                  <a:lnTo>
                    <a:pt x="197" y="203"/>
                  </a:lnTo>
                  <a:lnTo>
                    <a:pt x="203" y="197"/>
                  </a:lnTo>
                  <a:lnTo>
                    <a:pt x="154" y="256"/>
                  </a:lnTo>
                  <a:lnTo>
                    <a:pt x="160" y="248"/>
                  </a:lnTo>
                  <a:lnTo>
                    <a:pt x="123" y="316"/>
                  </a:lnTo>
                  <a:lnTo>
                    <a:pt x="126" y="308"/>
                  </a:lnTo>
                  <a:lnTo>
                    <a:pt x="102" y="383"/>
                  </a:lnTo>
                  <a:lnTo>
                    <a:pt x="104" y="373"/>
                  </a:lnTo>
                  <a:lnTo>
                    <a:pt x="96" y="453"/>
                  </a:lnTo>
                  <a:lnTo>
                    <a:pt x="96" y="444"/>
                  </a:lnTo>
                  <a:lnTo>
                    <a:pt x="104" y="525"/>
                  </a:lnTo>
                  <a:lnTo>
                    <a:pt x="102" y="515"/>
                  </a:lnTo>
                  <a:lnTo>
                    <a:pt x="126" y="590"/>
                  </a:lnTo>
                  <a:lnTo>
                    <a:pt x="123" y="582"/>
                  </a:lnTo>
                  <a:lnTo>
                    <a:pt x="160" y="650"/>
                  </a:lnTo>
                  <a:lnTo>
                    <a:pt x="154" y="642"/>
                  </a:lnTo>
                  <a:lnTo>
                    <a:pt x="203" y="701"/>
                  </a:lnTo>
                  <a:lnTo>
                    <a:pt x="197" y="695"/>
                  </a:lnTo>
                  <a:lnTo>
                    <a:pt x="256" y="744"/>
                  </a:lnTo>
                  <a:lnTo>
                    <a:pt x="248" y="738"/>
                  </a:lnTo>
                  <a:lnTo>
                    <a:pt x="316" y="775"/>
                  </a:lnTo>
                  <a:lnTo>
                    <a:pt x="308" y="772"/>
                  </a:lnTo>
                  <a:lnTo>
                    <a:pt x="383" y="795"/>
                  </a:lnTo>
                  <a:lnTo>
                    <a:pt x="373" y="793"/>
                  </a:lnTo>
                  <a:lnTo>
                    <a:pt x="453" y="801"/>
                  </a:lnTo>
                  <a:lnTo>
                    <a:pt x="444" y="801"/>
                  </a:lnTo>
                  <a:lnTo>
                    <a:pt x="525" y="793"/>
                  </a:lnTo>
                  <a:lnTo>
                    <a:pt x="515" y="795"/>
                  </a:lnTo>
                  <a:lnTo>
                    <a:pt x="590" y="772"/>
                  </a:lnTo>
                  <a:lnTo>
                    <a:pt x="582" y="775"/>
                  </a:lnTo>
                  <a:lnTo>
                    <a:pt x="650" y="738"/>
                  </a:lnTo>
                  <a:lnTo>
                    <a:pt x="642" y="744"/>
                  </a:lnTo>
                  <a:lnTo>
                    <a:pt x="701" y="695"/>
                  </a:lnTo>
                  <a:lnTo>
                    <a:pt x="695" y="701"/>
                  </a:lnTo>
                  <a:lnTo>
                    <a:pt x="744" y="642"/>
                  </a:lnTo>
                  <a:lnTo>
                    <a:pt x="738" y="650"/>
                  </a:lnTo>
                  <a:lnTo>
                    <a:pt x="775" y="582"/>
                  </a:lnTo>
                  <a:lnTo>
                    <a:pt x="772" y="590"/>
                  </a:lnTo>
                  <a:lnTo>
                    <a:pt x="795" y="515"/>
                  </a:lnTo>
                  <a:lnTo>
                    <a:pt x="793" y="525"/>
                  </a:lnTo>
                  <a:lnTo>
                    <a:pt x="801" y="444"/>
                  </a:lnTo>
                  <a:lnTo>
                    <a:pt x="801" y="453"/>
                  </a:lnTo>
                  <a:lnTo>
                    <a:pt x="793" y="373"/>
                  </a:ln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7" name="Rectangle 353"/>
            <p:cNvSpPr>
              <a:spLocks noChangeArrowheads="1"/>
            </p:cNvSpPr>
            <p:nvPr/>
          </p:nvSpPr>
          <p:spPr bwMode="auto">
            <a:xfrm>
              <a:off x="3558353" y="2621856"/>
              <a:ext cx="45685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pitchFamily="34" charset="0"/>
                </a:rPr>
                <a:t>a</a:t>
              </a:r>
              <a:r>
                <a:rPr kumimoji="0" lang="en-US" altLang="en-US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DC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-HIL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18" name="Freeform 346"/>
            <p:cNvSpPr>
              <a:spLocks/>
            </p:cNvSpPr>
            <p:nvPr/>
          </p:nvSpPr>
          <p:spPr bwMode="auto">
            <a:xfrm>
              <a:off x="5651968" y="2533449"/>
              <a:ext cx="271463" cy="26987"/>
            </a:xfrm>
            <a:custGeom>
              <a:avLst/>
              <a:gdLst>
                <a:gd name="T0" fmla="*/ 144 w 2848"/>
                <a:gd name="T1" fmla="*/ 0 h 288"/>
                <a:gd name="T2" fmla="*/ 2704 w 2848"/>
                <a:gd name="T3" fmla="*/ 0 h 288"/>
                <a:gd name="T4" fmla="*/ 2848 w 2848"/>
                <a:gd name="T5" fmla="*/ 144 h 288"/>
                <a:gd name="T6" fmla="*/ 2704 w 2848"/>
                <a:gd name="T7" fmla="*/ 288 h 288"/>
                <a:gd name="T8" fmla="*/ 144 w 2848"/>
                <a:gd name="T9" fmla="*/ 288 h 288"/>
                <a:gd name="T10" fmla="*/ 0 w 2848"/>
                <a:gd name="T11" fmla="*/ 144 h 288"/>
                <a:gd name="T12" fmla="*/ 144 w 284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8" h="288">
                  <a:moveTo>
                    <a:pt x="144" y="0"/>
                  </a:moveTo>
                  <a:lnTo>
                    <a:pt x="2704" y="0"/>
                  </a:lnTo>
                  <a:cubicBezTo>
                    <a:pt x="2784" y="0"/>
                    <a:pt x="2848" y="65"/>
                    <a:pt x="2848" y="144"/>
                  </a:cubicBezTo>
                  <a:cubicBezTo>
                    <a:pt x="2848" y="224"/>
                    <a:pt x="2784" y="288"/>
                    <a:pt x="2704" y="288"/>
                  </a:cubicBezTo>
                  <a:lnTo>
                    <a:pt x="144" y="288"/>
                  </a:lnTo>
                  <a:cubicBezTo>
                    <a:pt x="65" y="288"/>
                    <a:pt x="0" y="224"/>
                    <a:pt x="0" y="144"/>
                  </a:cubicBezTo>
                  <a:cubicBezTo>
                    <a:pt x="0" y="65"/>
                    <a:pt x="65" y="0"/>
                    <a:pt x="144" y="0"/>
                  </a:cubicBez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9" name="Oval 347"/>
            <p:cNvSpPr>
              <a:spLocks noChangeArrowheads="1"/>
            </p:cNvSpPr>
            <p:nvPr/>
          </p:nvSpPr>
          <p:spPr bwMode="auto">
            <a:xfrm>
              <a:off x="5750393" y="2509636"/>
              <a:ext cx="76200" cy="76200"/>
            </a:xfrm>
            <a:prstGeom prst="ellipse">
              <a:avLst/>
            </a:pr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0" name="Freeform 348"/>
            <p:cNvSpPr>
              <a:spLocks noEditPoints="1"/>
            </p:cNvSpPr>
            <p:nvPr/>
          </p:nvSpPr>
          <p:spPr bwMode="auto">
            <a:xfrm>
              <a:off x="5745630" y="2504874"/>
              <a:ext cx="84138" cy="85725"/>
            </a:xfrm>
            <a:custGeom>
              <a:avLst/>
              <a:gdLst>
                <a:gd name="T0" fmla="*/ 888 w 897"/>
                <a:gd name="T1" fmla="*/ 534 h 897"/>
                <a:gd name="T2" fmla="*/ 860 w 897"/>
                <a:gd name="T3" fmla="*/ 627 h 897"/>
                <a:gd name="T4" fmla="*/ 768 w 897"/>
                <a:gd name="T5" fmla="*/ 762 h 897"/>
                <a:gd name="T6" fmla="*/ 695 w 897"/>
                <a:gd name="T7" fmla="*/ 823 h 897"/>
                <a:gd name="T8" fmla="*/ 544 w 897"/>
                <a:gd name="T9" fmla="*/ 886 h 897"/>
                <a:gd name="T10" fmla="*/ 444 w 897"/>
                <a:gd name="T11" fmla="*/ 896 h 897"/>
                <a:gd name="T12" fmla="*/ 279 w 897"/>
                <a:gd name="T13" fmla="*/ 863 h 897"/>
                <a:gd name="T14" fmla="*/ 195 w 897"/>
                <a:gd name="T15" fmla="*/ 817 h 897"/>
                <a:gd name="T16" fmla="*/ 81 w 897"/>
                <a:gd name="T17" fmla="*/ 703 h 897"/>
                <a:gd name="T18" fmla="*/ 35 w 897"/>
                <a:gd name="T19" fmla="*/ 619 h 897"/>
                <a:gd name="T20" fmla="*/ 1 w 897"/>
                <a:gd name="T21" fmla="*/ 453 h 897"/>
                <a:gd name="T22" fmla="*/ 11 w 897"/>
                <a:gd name="T23" fmla="*/ 354 h 897"/>
                <a:gd name="T24" fmla="*/ 75 w 897"/>
                <a:gd name="T25" fmla="*/ 203 h 897"/>
                <a:gd name="T26" fmla="*/ 136 w 897"/>
                <a:gd name="T27" fmla="*/ 130 h 897"/>
                <a:gd name="T28" fmla="*/ 271 w 897"/>
                <a:gd name="T29" fmla="*/ 38 h 897"/>
                <a:gd name="T30" fmla="*/ 364 w 897"/>
                <a:gd name="T31" fmla="*/ 9 h 897"/>
                <a:gd name="T32" fmla="*/ 534 w 897"/>
                <a:gd name="T33" fmla="*/ 9 h 897"/>
                <a:gd name="T34" fmla="*/ 627 w 897"/>
                <a:gd name="T35" fmla="*/ 38 h 897"/>
                <a:gd name="T36" fmla="*/ 762 w 897"/>
                <a:gd name="T37" fmla="*/ 130 h 897"/>
                <a:gd name="T38" fmla="*/ 823 w 897"/>
                <a:gd name="T39" fmla="*/ 203 h 897"/>
                <a:gd name="T40" fmla="*/ 886 w 897"/>
                <a:gd name="T41" fmla="*/ 354 h 897"/>
                <a:gd name="T42" fmla="*/ 793 w 897"/>
                <a:gd name="T43" fmla="*/ 373 h 897"/>
                <a:gd name="T44" fmla="*/ 775 w 897"/>
                <a:gd name="T45" fmla="*/ 316 h 897"/>
                <a:gd name="T46" fmla="*/ 695 w 897"/>
                <a:gd name="T47" fmla="*/ 197 h 897"/>
                <a:gd name="T48" fmla="*/ 650 w 897"/>
                <a:gd name="T49" fmla="*/ 160 h 897"/>
                <a:gd name="T50" fmla="*/ 515 w 897"/>
                <a:gd name="T51" fmla="*/ 102 h 897"/>
                <a:gd name="T52" fmla="*/ 453 w 897"/>
                <a:gd name="T53" fmla="*/ 96 h 897"/>
                <a:gd name="T54" fmla="*/ 308 w 897"/>
                <a:gd name="T55" fmla="*/ 126 h 897"/>
                <a:gd name="T56" fmla="*/ 256 w 897"/>
                <a:gd name="T57" fmla="*/ 154 h 897"/>
                <a:gd name="T58" fmla="*/ 154 w 897"/>
                <a:gd name="T59" fmla="*/ 256 h 897"/>
                <a:gd name="T60" fmla="*/ 126 w 897"/>
                <a:gd name="T61" fmla="*/ 308 h 897"/>
                <a:gd name="T62" fmla="*/ 96 w 897"/>
                <a:gd name="T63" fmla="*/ 453 h 897"/>
                <a:gd name="T64" fmla="*/ 102 w 897"/>
                <a:gd name="T65" fmla="*/ 515 h 897"/>
                <a:gd name="T66" fmla="*/ 160 w 897"/>
                <a:gd name="T67" fmla="*/ 650 h 897"/>
                <a:gd name="T68" fmla="*/ 197 w 897"/>
                <a:gd name="T69" fmla="*/ 695 h 897"/>
                <a:gd name="T70" fmla="*/ 316 w 897"/>
                <a:gd name="T71" fmla="*/ 775 h 897"/>
                <a:gd name="T72" fmla="*/ 373 w 897"/>
                <a:gd name="T73" fmla="*/ 793 h 897"/>
                <a:gd name="T74" fmla="*/ 525 w 897"/>
                <a:gd name="T75" fmla="*/ 793 h 897"/>
                <a:gd name="T76" fmla="*/ 582 w 897"/>
                <a:gd name="T77" fmla="*/ 775 h 897"/>
                <a:gd name="T78" fmla="*/ 701 w 897"/>
                <a:gd name="T79" fmla="*/ 695 h 897"/>
                <a:gd name="T80" fmla="*/ 738 w 897"/>
                <a:gd name="T81" fmla="*/ 650 h 897"/>
                <a:gd name="T82" fmla="*/ 795 w 897"/>
                <a:gd name="T83" fmla="*/ 515 h 897"/>
                <a:gd name="T84" fmla="*/ 801 w 897"/>
                <a:gd name="T85" fmla="*/ 453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97" h="897">
                  <a:moveTo>
                    <a:pt x="896" y="444"/>
                  </a:moveTo>
                  <a:cubicBezTo>
                    <a:pt x="897" y="447"/>
                    <a:pt x="897" y="450"/>
                    <a:pt x="896" y="453"/>
                  </a:cubicBezTo>
                  <a:lnTo>
                    <a:pt x="888" y="534"/>
                  </a:lnTo>
                  <a:cubicBezTo>
                    <a:pt x="888" y="537"/>
                    <a:pt x="887" y="540"/>
                    <a:pt x="886" y="544"/>
                  </a:cubicBezTo>
                  <a:lnTo>
                    <a:pt x="863" y="619"/>
                  </a:lnTo>
                  <a:cubicBezTo>
                    <a:pt x="862" y="622"/>
                    <a:pt x="861" y="625"/>
                    <a:pt x="860" y="627"/>
                  </a:cubicBezTo>
                  <a:lnTo>
                    <a:pt x="823" y="695"/>
                  </a:lnTo>
                  <a:cubicBezTo>
                    <a:pt x="821" y="698"/>
                    <a:pt x="819" y="701"/>
                    <a:pt x="817" y="703"/>
                  </a:cubicBezTo>
                  <a:lnTo>
                    <a:pt x="768" y="762"/>
                  </a:lnTo>
                  <a:cubicBezTo>
                    <a:pt x="767" y="764"/>
                    <a:pt x="764" y="767"/>
                    <a:pt x="762" y="768"/>
                  </a:cubicBezTo>
                  <a:lnTo>
                    <a:pt x="703" y="817"/>
                  </a:lnTo>
                  <a:cubicBezTo>
                    <a:pt x="701" y="819"/>
                    <a:pt x="698" y="821"/>
                    <a:pt x="695" y="823"/>
                  </a:cubicBezTo>
                  <a:lnTo>
                    <a:pt x="627" y="860"/>
                  </a:lnTo>
                  <a:cubicBezTo>
                    <a:pt x="625" y="861"/>
                    <a:pt x="622" y="862"/>
                    <a:pt x="619" y="863"/>
                  </a:cubicBezTo>
                  <a:lnTo>
                    <a:pt x="544" y="886"/>
                  </a:lnTo>
                  <a:cubicBezTo>
                    <a:pt x="540" y="887"/>
                    <a:pt x="537" y="888"/>
                    <a:pt x="534" y="888"/>
                  </a:cubicBezTo>
                  <a:lnTo>
                    <a:pt x="453" y="896"/>
                  </a:lnTo>
                  <a:cubicBezTo>
                    <a:pt x="450" y="897"/>
                    <a:pt x="447" y="897"/>
                    <a:pt x="444" y="896"/>
                  </a:cubicBezTo>
                  <a:lnTo>
                    <a:pt x="364" y="888"/>
                  </a:lnTo>
                  <a:cubicBezTo>
                    <a:pt x="361" y="888"/>
                    <a:pt x="357" y="887"/>
                    <a:pt x="354" y="886"/>
                  </a:cubicBezTo>
                  <a:lnTo>
                    <a:pt x="279" y="863"/>
                  </a:lnTo>
                  <a:cubicBezTo>
                    <a:pt x="276" y="862"/>
                    <a:pt x="273" y="861"/>
                    <a:pt x="271" y="860"/>
                  </a:cubicBezTo>
                  <a:lnTo>
                    <a:pt x="203" y="823"/>
                  </a:lnTo>
                  <a:cubicBezTo>
                    <a:pt x="200" y="821"/>
                    <a:pt x="197" y="819"/>
                    <a:pt x="195" y="817"/>
                  </a:cubicBezTo>
                  <a:lnTo>
                    <a:pt x="136" y="768"/>
                  </a:lnTo>
                  <a:cubicBezTo>
                    <a:pt x="134" y="767"/>
                    <a:pt x="131" y="764"/>
                    <a:pt x="130" y="762"/>
                  </a:cubicBezTo>
                  <a:lnTo>
                    <a:pt x="81" y="703"/>
                  </a:lnTo>
                  <a:cubicBezTo>
                    <a:pt x="79" y="701"/>
                    <a:pt x="77" y="698"/>
                    <a:pt x="75" y="695"/>
                  </a:cubicBezTo>
                  <a:lnTo>
                    <a:pt x="38" y="627"/>
                  </a:lnTo>
                  <a:cubicBezTo>
                    <a:pt x="37" y="625"/>
                    <a:pt x="36" y="622"/>
                    <a:pt x="35" y="619"/>
                  </a:cubicBezTo>
                  <a:lnTo>
                    <a:pt x="11" y="544"/>
                  </a:lnTo>
                  <a:cubicBezTo>
                    <a:pt x="10" y="541"/>
                    <a:pt x="9" y="538"/>
                    <a:pt x="9" y="534"/>
                  </a:cubicBezTo>
                  <a:lnTo>
                    <a:pt x="1" y="453"/>
                  </a:lnTo>
                  <a:cubicBezTo>
                    <a:pt x="0" y="450"/>
                    <a:pt x="0" y="447"/>
                    <a:pt x="1" y="444"/>
                  </a:cubicBezTo>
                  <a:lnTo>
                    <a:pt x="9" y="364"/>
                  </a:lnTo>
                  <a:cubicBezTo>
                    <a:pt x="9" y="360"/>
                    <a:pt x="10" y="357"/>
                    <a:pt x="11" y="354"/>
                  </a:cubicBezTo>
                  <a:lnTo>
                    <a:pt x="35" y="279"/>
                  </a:lnTo>
                  <a:cubicBezTo>
                    <a:pt x="36" y="276"/>
                    <a:pt x="37" y="273"/>
                    <a:pt x="38" y="271"/>
                  </a:cubicBezTo>
                  <a:lnTo>
                    <a:pt x="75" y="203"/>
                  </a:lnTo>
                  <a:cubicBezTo>
                    <a:pt x="77" y="200"/>
                    <a:pt x="79" y="197"/>
                    <a:pt x="81" y="195"/>
                  </a:cubicBezTo>
                  <a:lnTo>
                    <a:pt x="130" y="136"/>
                  </a:lnTo>
                  <a:cubicBezTo>
                    <a:pt x="131" y="134"/>
                    <a:pt x="134" y="131"/>
                    <a:pt x="136" y="130"/>
                  </a:cubicBezTo>
                  <a:lnTo>
                    <a:pt x="195" y="81"/>
                  </a:lnTo>
                  <a:cubicBezTo>
                    <a:pt x="197" y="79"/>
                    <a:pt x="200" y="77"/>
                    <a:pt x="203" y="75"/>
                  </a:cubicBezTo>
                  <a:lnTo>
                    <a:pt x="271" y="38"/>
                  </a:lnTo>
                  <a:cubicBezTo>
                    <a:pt x="273" y="37"/>
                    <a:pt x="276" y="36"/>
                    <a:pt x="279" y="35"/>
                  </a:cubicBezTo>
                  <a:lnTo>
                    <a:pt x="354" y="11"/>
                  </a:lnTo>
                  <a:cubicBezTo>
                    <a:pt x="357" y="10"/>
                    <a:pt x="360" y="9"/>
                    <a:pt x="364" y="9"/>
                  </a:cubicBezTo>
                  <a:lnTo>
                    <a:pt x="444" y="1"/>
                  </a:lnTo>
                  <a:cubicBezTo>
                    <a:pt x="447" y="0"/>
                    <a:pt x="450" y="0"/>
                    <a:pt x="453" y="1"/>
                  </a:cubicBezTo>
                  <a:lnTo>
                    <a:pt x="534" y="9"/>
                  </a:lnTo>
                  <a:cubicBezTo>
                    <a:pt x="538" y="9"/>
                    <a:pt x="541" y="10"/>
                    <a:pt x="544" y="11"/>
                  </a:cubicBezTo>
                  <a:lnTo>
                    <a:pt x="619" y="35"/>
                  </a:lnTo>
                  <a:cubicBezTo>
                    <a:pt x="622" y="36"/>
                    <a:pt x="625" y="37"/>
                    <a:pt x="627" y="38"/>
                  </a:cubicBezTo>
                  <a:lnTo>
                    <a:pt x="695" y="75"/>
                  </a:lnTo>
                  <a:cubicBezTo>
                    <a:pt x="698" y="77"/>
                    <a:pt x="701" y="79"/>
                    <a:pt x="703" y="81"/>
                  </a:cubicBezTo>
                  <a:lnTo>
                    <a:pt x="762" y="130"/>
                  </a:lnTo>
                  <a:cubicBezTo>
                    <a:pt x="764" y="131"/>
                    <a:pt x="767" y="134"/>
                    <a:pt x="768" y="136"/>
                  </a:cubicBezTo>
                  <a:lnTo>
                    <a:pt x="817" y="195"/>
                  </a:lnTo>
                  <a:cubicBezTo>
                    <a:pt x="819" y="197"/>
                    <a:pt x="821" y="200"/>
                    <a:pt x="823" y="203"/>
                  </a:cubicBezTo>
                  <a:lnTo>
                    <a:pt x="860" y="271"/>
                  </a:lnTo>
                  <a:cubicBezTo>
                    <a:pt x="861" y="273"/>
                    <a:pt x="862" y="276"/>
                    <a:pt x="863" y="279"/>
                  </a:cubicBezTo>
                  <a:lnTo>
                    <a:pt x="886" y="354"/>
                  </a:lnTo>
                  <a:cubicBezTo>
                    <a:pt x="887" y="357"/>
                    <a:pt x="888" y="361"/>
                    <a:pt x="888" y="364"/>
                  </a:cubicBezTo>
                  <a:lnTo>
                    <a:pt x="896" y="444"/>
                  </a:lnTo>
                  <a:close/>
                  <a:moveTo>
                    <a:pt x="793" y="373"/>
                  </a:moveTo>
                  <a:lnTo>
                    <a:pt x="795" y="383"/>
                  </a:lnTo>
                  <a:lnTo>
                    <a:pt x="772" y="308"/>
                  </a:lnTo>
                  <a:lnTo>
                    <a:pt x="775" y="316"/>
                  </a:lnTo>
                  <a:lnTo>
                    <a:pt x="738" y="248"/>
                  </a:lnTo>
                  <a:lnTo>
                    <a:pt x="744" y="256"/>
                  </a:lnTo>
                  <a:lnTo>
                    <a:pt x="695" y="197"/>
                  </a:lnTo>
                  <a:lnTo>
                    <a:pt x="701" y="203"/>
                  </a:lnTo>
                  <a:lnTo>
                    <a:pt x="642" y="154"/>
                  </a:lnTo>
                  <a:lnTo>
                    <a:pt x="650" y="160"/>
                  </a:lnTo>
                  <a:lnTo>
                    <a:pt x="582" y="123"/>
                  </a:lnTo>
                  <a:lnTo>
                    <a:pt x="590" y="126"/>
                  </a:lnTo>
                  <a:lnTo>
                    <a:pt x="515" y="102"/>
                  </a:lnTo>
                  <a:lnTo>
                    <a:pt x="525" y="104"/>
                  </a:lnTo>
                  <a:lnTo>
                    <a:pt x="444" y="96"/>
                  </a:lnTo>
                  <a:lnTo>
                    <a:pt x="453" y="96"/>
                  </a:lnTo>
                  <a:lnTo>
                    <a:pt x="373" y="104"/>
                  </a:lnTo>
                  <a:lnTo>
                    <a:pt x="383" y="102"/>
                  </a:lnTo>
                  <a:lnTo>
                    <a:pt x="308" y="126"/>
                  </a:lnTo>
                  <a:lnTo>
                    <a:pt x="316" y="123"/>
                  </a:lnTo>
                  <a:lnTo>
                    <a:pt x="248" y="160"/>
                  </a:lnTo>
                  <a:lnTo>
                    <a:pt x="256" y="154"/>
                  </a:lnTo>
                  <a:lnTo>
                    <a:pt x="197" y="203"/>
                  </a:lnTo>
                  <a:lnTo>
                    <a:pt x="203" y="197"/>
                  </a:lnTo>
                  <a:lnTo>
                    <a:pt x="154" y="256"/>
                  </a:lnTo>
                  <a:lnTo>
                    <a:pt x="160" y="248"/>
                  </a:lnTo>
                  <a:lnTo>
                    <a:pt x="123" y="316"/>
                  </a:lnTo>
                  <a:lnTo>
                    <a:pt x="126" y="308"/>
                  </a:lnTo>
                  <a:lnTo>
                    <a:pt x="102" y="383"/>
                  </a:lnTo>
                  <a:lnTo>
                    <a:pt x="104" y="373"/>
                  </a:lnTo>
                  <a:lnTo>
                    <a:pt x="96" y="453"/>
                  </a:lnTo>
                  <a:lnTo>
                    <a:pt x="96" y="444"/>
                  </a:lnTo>
                  <a:lnTo>
                    <a:pt x="104" y="525"/>
                  </a:lnTo>
                  <a:lnTo>
                    <a:pt x="102" y="515"/>
                  </a:lnTo>
                  <a:lnTo>
                    <a:pt x="126" y="590"/>
                  </a:lnTo>
                  <a:lnTo>
                    <a:pt x="123" y="582"/>
                  </a:lnTo>
                  <a:lnTo>
                    <a:pt x="160" y="650"/>
                  </a:lnTo>
                  <a:lnTo>
                    <a:pt x="154" y="642"/>
                  </a:lnTo>
                  <a:lnTo>
                    <a:pt x="203" y="701"/>
                  </a:lnTo>
                  <a:lnTo>
                    <a:pt x="197" y="695"/>
                  </a:lnTo>
                  <a:lnTo>
                    <a:pt x="256" y="744"/>
                  </a:lnTo>
                  <a:lnTo>
                    <a:pt x="248" y="738"/>
                  </a:lnTo>
                  <a:lnTo>
                    <a:pt x="316" y="775"/>
                  </a:lnTo>
                  <a:lnTo>
                    <a:pt x="308" y="772"/>
                  </a:lnTo>
                  <a:lnTo>
                    <a:pt x="383" y="795"/>
                  </a:lnTo>
                  <a:lnTo>
                    <a:pt x="373" y="793"/>
                  </a:lnTo>
                  <a:lnTo>
                    <a:pt x="453" y="801"/>
                  </a:lnTo>
                  <a:lnTo>
                    <a:pt x="444" y="801"/>
                  </a:lnTo>
                  <a:lnTo>
                    <a:pt x="525" y="793"/>
                  </a:lnTo>
                  <a:lnTo>
                    <a:pt x="515" y="795"/>
                  </a:lnTo>
                  <a:lnTo>
                    <a:pt x="590" y="772"/>
                  </a:lnTo>
                  <a:lnTo>
                    <a:pt x="582" y="775"/>
                  </a:lnTo>
                  <a:lnTo>
                    <a:pt x="650" y="738"/>
                  </a:lnTo>
                  <a:lnTo>
                    <a:pt x="642" y="744"/>
                  </a:lnTo>
                  <a:lnTo>
                    <a:pt x="701" y="695"/>
                  </a:lnTo>
                  <a:lnTo>
                    <a:pt x="695" y="701"/>
                  </a:lnTo>
                  <a:lnTo>
                    <a:pt x="744" y="642"/>
                  </a:lnTo>
                  <a:lnTo>
                    <a:pt x="738" y="650"/>
                  </a:lnTo>
                  <a:lnTo>
                    <a:pt x="775" y="582"/>
                  </a:lnTo>
                  <a:lnTo>
                    <a:pt x="772" y="590"/>
                  </a:lnTo>
                  <a:lnTo>
                    <a:pt x="795" y="515"/>
                  </a:lnTo>
                  <a:lnTo>
                    <a:pt x="793" y="525"/>
                  </a:lnTo>
                  <a:lnTo>
                    <a:pt x="801" y="444"/>
                  </a:lnTo>
                  <a:lnTo>
                    <a:pt x="801" y="453"/>
                  </a:lnTo>
                  <a:lnTo>
                    <a:pt x="793" y="373"/>
                  </a:lnTo>
                  <a:close/>
                </a:path>
              </a:pathLst>
            </a:custGeom>
            <a:solidFill>
              <a:srgbClr val="4A7EBB"/>
            </a:solidFill>
            <a:ln w="1588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1" name="Rectangle 349"/>
            <p:cNvSpPr>
              <a:spLocks noChangeArrowheads="1"/>
            </p:cNvSpPr>
            <p:nvPr/>
          </p:nvSpPr>
          <p:spPr bwMode="auto">
            <a:xfrm>
              <a:off x="5957646" y="2475944"/>
              <a:ext cx="17953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Ctrl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22" name="Freeform 350"/>
            <p:cNvSpPr>
              <a:spLocks/>
            </p:cNvSpPr>
            <p:nvPr/>
          </p:nvSpPr>
          <p:spPr bwMode="auto">
            <a:xfrm>
              <a:off x="5651968" y="2690676"/>
              <a:ext cx="271463" cy="26987"/>
            </a:xfrm>
            <a:custGeom>
              <a:avLst/>
              <a:gdLst>
                <a:gd name="T0" fmla="*/ 144 w 2848"/>
                <a:gd name="T1" fmla="*/ 0 h 288"/>
                <a:gd name="T2" fmla="*/ 2704 w 2848"/>
                <a:gd name="T3" fmla="*/ 0 h 288"/>
                <a:gd name="T4" fmla="*/ 2848 w 2848"/>
                <a:gd name="T5" fmla="*/ 144 h 288"/>
                <a:gd name="T6" fmla="*/ 2704 w 2848"/>
                <a:gd name="T7" fmla="*/ 288 h 288"/>
                <a:gd name="T8" fmla="*/ 144 w 2848"/>
                <a:gd name="T9" fmla="*/ 288 h 288"/>
                <a:gd name="T10" fmla="*/ 0 w 2848"/>
                <a:gd name="T11" fmla="*/ 144 h 288"/>
                <a:gd name="T12" fmla="*/ 144 w 284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8" h="288">
                  <a:moveTo>
                    <a:pt x="144" y="0"/>
                  </a:moveTo>
                  <a:lnTo>
                    <a:pt x="2704" y="0"/>
                  </a:lnTo>
                  <a:cubicBezTo>
                    <a:pt x="2784" y="0"/>
                    <a:pt x="2848" y="65"/>
                    <a:pt x="2848" y="144"/>
                  </a:cubicBezTo>
                  <a:cubicBezTo>
                    <a:pt x="2848" y="224"/>
                    <a:pt x="2784" y="288"/>
                    <a:pt x="2704" y="288"/>
                  </a:cubicBezTo>
                  <a:lnTo>
                    <a:pt x="144" y="288"/>
                  </a:lnTo>
                  <a:cubicBezTo>
                    <a:pt x="65" y="288"/>
                    <a:pt x="0" y="224"/>
                    <a:pt x="0" y="144"/>
                  </a:cubicBezTo>
                  <a:cubicBezTo>
                    <a:pt x="0" y="65"/>
                    <a:pt x="65" y="0"/>
                    <a:pt x="144" y="0"/>
                  </a:cubicBez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3" name="Oval 351"/>
            <p:cNvSpPr>
              <a:spLocks noChangeArrowheads="1"/>
            </p:cNvSpPr>
            <p:nvPr/>
          </p:nvSpPr>
          <p:spPr bwMode="auto">
            <a:xfrm>
              <a:off x="5750393" y="2666864"/>
              <a:ext cx="76200" cy="76200"/>
            </a:xfrm>
            <a:prstGeom prst="ellipse">
              <a:avLst/>
            </a:prstGeom>
            <a:solidFill>
              <a:srgbClr val="C0504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4" name="Freeform 352"/>
            <p:cNvSpPr>
              <a:spLocks noEditPoints="1"/>
            </p:cNvSpPr>
            <p:nvPr/>
          </p:nvSpPr>
          <p:spPr bwMode="auto">
            <a:xfrm>
              <a:off x="5745630" y="2662101"/>
              <a:ext cx="84138" cy="85725"/>
            </a:xfrm>
            <a:custGeom>
              <a:avLst/>
              <a:gdLst>
                <a:gd name="T0" fmla="*/ 888 w 897"/>
                <a:gd name="T1" fmla="*/ 534 h 897"/>
                <a:gd name="T2" fmla="*/ 860 w 897"/>
                <a:gd name="T3" fmla="*/ 627 h 897"/>
                <a:gd name="T4" fmla="*/ 768 w 897"/>
                <a:gd name="T5" fmla="*/ 762 h 897"/>
                <a:gd name="T6" fmla="*/ 695 w 897"/>
                <a:gd name="T7" fmla="*/ 823 h 897"/>
                <a:gd name="T8" fmla="*/ 544 w 897"/>
                <a:gd name="T9" fmla="*/ 886 h 897"/>
                <a:gd name="T10" fmla="*/ 444 w 897"/>
                <a:gd name="T11" fmla="*/ 896 h 897"/>
                <a:gd name="T12" fmla="*/ 279 w 897"/>
                <a:gd name="T13" fmla="*/ 863 h 897"/>
                <a:gd name="T14" fmla="*/ 195 w 897"/>
                <a:gd name="T15" fmla="*/ 817 h 897"/>
                <a:gd name="T16" fmla="*/ 81 w 897"/>
                <a:gd name="T17" fmla="*/ 703 h 897"/>
                <a:gd name="T18" fmla="*/ 35 w 897"/>
                <a:gd name="T19" fmla="*/ 619 h 897"/>
                <a:gd name="T20" fmla="*/ 1 w 897"/>
                <a:gd name="T21" fmla="*/ 453 h 897"/>
                <a:gd name="T22" fmla="*/ 11 w 897"/>
                <a:gd name="T23" fmla="*/ 354 h 897"/>
                <a:gd name="T24" fmla="*/ 75 w 897"/>
                <a:gd name="T25" fmla="*/ 203 h 897"/>
                <a:gd name="T26" fmla="*/ 136 w 897"/>
                <a:gd name="T27" fmla="*/ 130 h 897"/>
                <a:gd name="T28" fmla="*/ 271 w 897"/>
                <a:gd name="T29" fmla="*/ 38 h 897"/>
                <a:gd name="T30" fmla="*/ 364 w 897"/>
                <a:gd name="T31" fmla="*/ 9 h 897"/>
                <a:gd name="T32" fmla="*/ 534 w 897"/>
                <a:gd name="T33" fmla="*/ 9 h 897"/>
                <a:gd name="T34" fmla="*/ 627 w 897"/>
                <a:gd name="T35" fmla="*/ 38 h 897"/>
                <a:gd name="T36" fmla="*/ 762 w 897"/>
                <a:gd name="T37" fmla="*/ 130 h 897"/>
                <a:gd name="T38" fmla="*/ 823 w 897"/>
                <a:gd name="T39" fmla="*/ 203 h 897"/>
                <a:gd name="T40" fmla="*/ 886 w 897"/>
                <a:gd name="T41" fmla="*/ 354 h 897"/>
                <a:gd name="T42" fmla="*/ 793 w 897"/>
                <a:gd name="T43" fmla="*/ 373 h 897"/>
                <a:gd name="T44" fmla="*/ 775 w 897"/>
                <a:gd name="T45" fmla="*/ 316 h 897"/>
                <a:gd name="T46" fmla="*/ 695 w 897"/>
                <a:gd name="T47" fmla="*/ 197 h 897"/>
                <a:gd name="T48" fmla="*/ 650 w 897"/>
                <a:gd name="T49" fmla="*/ 160 h 897"/>
                <a:gd name="T50" fmla="*/ 515 w 897"/>
                <a:gd name="T51" fmla="*/ 102 h 897"/>
                <a:gd name="T52" fmla="*/ 453 w 897"/>
                <a:gd name="T53" fmla="*/ 96 h 897"/>
                <a:gd name="T54" fmla="*/ 308 w 897"/>
                <a:gd name="T55" fmla="*/ 126 h 897"/>
                <a:gd name="T56" fmla="*/ 256 w 897"/>
                <a:gd name="T57" fmla="*/ 154 h 897"/>
                <a:gd name="T58" fmla="*/ 154 w 897"/>
                <a:gd name="T59" fmla="*/ 256 h 897"/>
                <a:gd name="T60" fmla="*/ 126 w 897"/>
                <a:gd name="T61" fmla="*/ 308 h 897"/>
                <a:gd name="T62" fmla="*/ 96 w 897"/>
                <a:gd name="T63" fmla="*/ 453 h 897"/>
                <a:gd name="T64" fmla="*/ 102 w 897"/>
                <a:gd name="T65" fmla="*/ 515 h 897"/>
                <a:gd name="T66" fmla="*/ 160 w 897"/>
                <a:gd name="T67" fmla="*/ 650 h 897"/>
                <a:gd name="T68" fmla="*/ 197 w 897"/>
                <a:gd name="T69" fmla="*/ 695 h 897"/>
                <a:gd name="T70" fmla="*/ 316 w 897"/>
                <a:gd name="T71" fmla="*/ 775 h 897"/>
                <a:gd name="T72" fmla="*/ 373 w 897"/>
                <a:gd name="T73" fmla="*/ 793 h 897"/>
                <a:gd name="T74" fmla="*/ 525 w 897"/>
                <a:gd name="T75" fmla="*/ 793 h 897"/>
                <a:gd name="T76" fmla="*/ 582 w 897"/>
                <a:gd name="T77" fmla="*/ 775 h 897"/>
                <a:gd name="T78" fmla="*/ 701 w 897"/>
                <a:gd name="T79" fmla="*/ 695 h 897"/>
                <a:gd name="T80" fmla="*/ 738 w 897"/>
                <a:gd name="T81" fmla="*/ 650 h 897"/>
                <a:gd name="T82" fmla="*/ 795 w 897"/>
                <a:gd name="T83" fmla="*/ 515 h 897"/>
                <a:gd name="T84" fmla="*/ 801 w 897"/>
                <a:gd name="T85" fmla="*/ 453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97" h="897">
                  <a:moveTo>
                    <a:pt x="896" y="444"/>
                  </a:moveTo>
                  <a:cubicBezTo>
                    <a:pt x="897" y="447"/>
                    <a:pt x="897" y="450"/>
                    <a:pt x="896" y="453"/>
                  </a:cubicBezTo>
                  <a:lnTo>
                    <a:pt x="888" y="534"/>
                  </a:lnTo>
                  <a:cubicBezTo>
                    <a:pt x="888" y="537"/>
                    <a:pt x="887" y="540"/>
                    <a:pt x="886" y="544"/>
                  </a:cubicBezTo>
                  <a:lnTo>
                    <a:pt x="863" y="619"/>
                  </a:lnTo>
                  <a:cubicBezTo>
                    <a:pt x="862" y="622"/>
                    <a:pt x="861" y="625"/>
                    <a:pt x="860" y="627"/>
                  </a:cubicBezTo>
                  <a:lnTo>
                    <a:pt x="823" y="695"/>
                  </a:lnTo>
                  <a:cubicBezTo>
                    <a:pt x="821" y="698"/>
                    <a:pt x="819" y="701"/>
                    <a:pt x="817" y="703"/>
                  </a:cubicBezTo>
                  <a:lnTo>
                    <a:pt x="768" y="762"/>
                  </a:lnTo>
                  <a:cubicBezTo>
                    <a:pt x="767" y="764"/>
                    <a:pt x="764" y="767"/>
                    <a:pt x="762" y="768"/>
                  </a:cubicBezTo>
                  <a:lnTo>
                    <a:pt x="703" y="817"/>
                  </a:lnTo>
                  <a:cubicBezTo>
                    <a:pt x="701" y="819"/>
                    <a:pt x="698" y="821"/>
                    <a:pt x="695" y="823"/>
                  </a:cubicBezTo>
                  <a:lnTo>
                    <a:pt x="627" y="860"/>
                  </a:lnTo>
                  <a:cubicBezTo>
                    <a:pt x="625" y="861"/>
                    <a:pt x="622" y="862"/>
                    <a:pt x="619" y="863"/>
                  </a:cubicBezTo>
                  <a:lnTo>
                    <a:pt x="544" y="886"/>
                  </a:lnTo>
                  <a:cubicBezTo>
                    <a:pt x="540" y="887"/>
                    <a:pt x="537" y="888"/>
                    <a:pt x="534" y="888"/>
                  </a:cubicBezTo>
                  <a:lnTo>
                    <a:pt x="453" y="896"/>
                  </a:lnTo>
                  <a:cubicBezTo>
                    <a:pt x="450" y="897"/>
                    <a:pt x="447" y="897"/>
                    <a:pt x="444" y="896"/>
                  </a:cubicBezTo>
                  <a:lnTo>
                    <a:pt x="364" y="888"/>
                  </a:lnTo>
                  <a:cubicBezTo>
                    <a:pt x="361" y="888"/>
                    <a:pt x="357" y="887"/>
                    <a:pt x="354" y="886"/>
                  </a:cubicBezTo>
                  <a:lnTo>
                    <a:pt x="279" y="863"/>
                  </a:lnTo>
                  <a:cubicBezTo>
                    <a:pt x="276" y="862"/>
                    <a:pt x="273" y="861"/>
                    <a:pt x="271" y="860"/>
                  </a:cubicBezTo>
                  <a:lnTo>
                    <a:pt x="203" y="823"/>
                  </a:lnTo>
                  <a:cubicBezTo>
                    <a:pt x="200" y="821"/>
                    <a:pt x="197" y="819"/>
                    <a:pt x="195" y="817"/>
                  </a:cubicBezTo>
                  <a:lnTo>
                    <a:pt x="136" y="768"/>
                  </a:lnTo>
                  <a:cubicBezTo>
                    <a:pt x="134" y="767"/>
                    <a:pt x="131" y="764"/>
                    <a:pt x="130" y="762"/>
                  </a:cubicBezTo>
                  <a:lnTo>
                    <a:pt x="81" y="703"/>
                  </a:lnTo>
                  <a:cubicBezTo>
                    <a:pt x="79" y="701"/>
                    <a:pt x="77" y="698"/>
                    <a:pt x="75" y="695"/>
                  </a:cubicBezTo>
                  <a:lnTo>
                    <a:pt x="38" y="627"/>
                  </a:lnTo>
                  <a:cubicBezTo>
                    <a:pt x="37" y="625"/>
                    <a:pt x="36" y="622"/>
                    <a:pt x="35" y="619"/>
                  </a:cubicBezTo>
                  <a:lnTo>
                    <a:pt x="11" y="544"/>
                  </a:lnTo>
                  <a:cubicBezTo>
                    <a:pt x="10" y="541"/>
                    <a:pt x="9" y="538"/>
                    <a:pt x="9" y="534"/>
                  </a:cubicBezTo>
                  <a:lnTo>
                    <a:pt x="1" y="453"/>
                  </a:lnTo>
                  <a:cubicBezTo>
                    <a:pt x="0" y="450"/>
                    <a:pt x="0" y="447"/>
                    <a:pt x="1" y="444"/>
                  </a:cubicBezTo>
                  <a:lnTo>
                    <a:pt x="9" y="364"/>
                  </a:lnTo>
                  <a:cubicBezTo>
                    <a:pt x="9" y="360"/>
                    <a:pt x="10" y="357"/>
                    <a:pt x="11" y="354"/>
                  </a:cubicBezTo>
                  <a:lnTo>
                    <a:pt x="35" y="279"/>
                  </a:lnTo>
                  <a:cubicBezTo>
                    <a:pt x="36" y="276"/>
                    <a:pt x="37" y="273"/>
                    <a:pt x="38" y="271"/>
                  </a:cubicBezTo>
                  <a:lnTo>
                    <a:pt x="75" y="203"/>
                  </a:lnTo>
                  <a:cubicBezTo>
                    <a:pt x="77" y="200"/>
                    <a:pt x="79" y="197"/>
                    <a:pt x="81" y="195"/>
                  </a:cubicBezTo>
                  <a:lnTo>
                    <a:pt x="130" y="136"/>
                  </a:lnTo>
                  <a:cubicBezTo>
                    <a:pt x="131" y="134"/>
                    <a:pt x="134" y="131"/>
                    <a:pt x="136" y="130"/>
                  </a:cubicBezTo>
                  <a:lnTo>
                    <a:pt x="195" y="81"/>
                  </a:lnTo>
                  <a:cubicBezTo>
                    <a:pt x="197" y="79"/>
                    <a:pt x="200" y="77"/>
                    <a:pt x="203" y="75"/>
                  </a:cubicBezTo>
                  <a:lnTo>
                    <a:pt x="271" y="38"/>
                  </a:lnTo>
                  <a:cubicBezTo>
                    <a:pt x="273" y="37"/>
                    <a:pt x="276" y="36"/>
                    <a:pt x="279" y="35"/>
                  </a:cubicBezTo>
                  <a:lnTo>
                    <a:pt x="354" y="11"/>
                  </a:lnTo>
                  <a:cubicBezTo>
                    <a:pt x="357" y="10"/>
                    <a:pt x="360" y="9"/>
                    <a:pt x="364" y="9"/>
                  </a:cubicBezTo>
                  <a:lnTo>
                    <a:pt x="444" y="1"/>
                  </a:lnTo>
                  <a:cubicBezTo>
                    <a:pt x="447" y="0"/>
                    <a:pt x="450" y="0"/>
                    <a:pt x="453" y="1"/>
                  </a:cubicBezTo>
                  <a:lnTo>
                    <a:pt x="534" y="9"/>
                  </a:lnTo>
                  <a:cubicBezTo>
                    <a:pt x="538" y="9"/>
                    <a:pt x="541" y="10"/>
                    <a:pt x="544" y="11"/>
                  </a:cubicBezTo>
                  <a:lnTo>
                    <a:pt x="619" y="35"/>
                  </a:lnTo>
                  <a:cubicBezTo>
                    <a:pt x="622" y="36"/>
                    <a:pt x="625" y="37"/>
                    <a:pt x="627" y="38"/>
                  </a:cubicBezTo>
                  <a:lnTo>
                    <a:pt x="695" y="75"/>
                  </a:lnTo>
                  <a:cubicBezTo>
                    <a:pt x="698" y="77"/>
                    <a:pt x="701" y="79"/>
                    <a:pt x="703" y="81"/>
                  </a:cubicBezTo>
                  <a:lnTo>
                    <a:pt x="762" y="130"/>
                  </a:lnTo>
                  <a:cubicBezTo>
                    <a:pt x="764" y="131"/>
                    <a:pt x="767" y="134"/>
                    <a:pt x="768" y="136"/>
                  </a:cubicBezTo>
                  <a:lnTo>
                    <a:pt x="817" y="195"/>
                  </a:lnTo>
                  <a:cubicBezTo>
                    <a:pt x="819" y="197"/>
                    <a:pt x="821" y="200"/>
                    <a:pt x="823" y="203"/>
                  </a:cubicBezTo>
                  <a:lnTo>
                    <a:pt x="860" y="271"/>
                  </a:lnTo>
                  <a:cubicBezTo>
                    <a:pt x="861" y="273"/>
                    <a:pt x="862" y="276"/>
                    <a:pt x="863" y="279"/>
                  </a:cubicBezTo>
                  <a:lnTo>
                    <a:pt x="886" y="354"/>
                  </a:lnTo>
                  <a:cubicBezTo>
                    <a:pt x="887" y="357"/>
                    <a:pt x="888" y="361"/>
                    <a:pt x="888" y="364"/>
                  </a:cubicBezTo>
                  <a:lnTo>
                    <a:pt x="896" y="444"/>
                  </a:lnTo>
                  <a:close/>
                  <a:moveTo>
                    <a:pt x="793" y="373"/>
                  </a:moveTo>
                  <a:lnTo>
                    <a:pt x="795" y="383"/>
                  </a:lnTo>
                  <a:lnTo>
                    <a:pt x="772" y="308"/>
                  </a:lnTo>
                  <a:lnTo>
                    <a:pt x="775" y="316"/>
                  </a:lnTo>
                  <a:lnTo>
                    <a:pt x="738" y="248"/>
                  </a:lnTo>
                  <a:lnTo>
                    <a:pt x="744" y="256"/>
                  </a:lnTo>
                  <a:lnTo>
                    <a:pt x="695" y="197"/>
                  </a:lnTo>
                  <a:lnTo>
                    <a:pt x="701" y="203"/>
                  </a:lnTo>
                  <a:lnTo>
                    <a:pt x="642" y="154"/>
                  </a:lnTo>
                  <a:lnTo>
                    <a:pt x="650" y="160"/>
                  </a:lnTo>
                  <a:lnTo>
                    <a:pt x="582" y="123"/>
                  </a:lnTo>
                  <a:lnTo>
                    <a:pt x="590" y="126"/>
                  </a:lnTo>
                  <a:lnTo>
                    <a:pt x="515" y="102"/>
                  </a:lnTo>
                  <a:lnTo>
                    <a:pt x="525" y="104"/>
                  </a:lnTo>
                  <a:lnTo>
                    <a:pt x="444" y="96"/>
                  </a:lnTo>
                  <a:lnTo>
                    <a:pt x="453" y="96"/>
                  </a:lnTo>
                  <a:lnTo>
                    <a:pt x="373" y="104"/>
                  </a:lnTo>
                  <a:lnTo>
                    <a:pt x="383" y="102"/>
                  </a:lnTo>
                  <a:lnTo>
                    <a:pt x="308" y="126"/>
                  </a:lnTo>
                  <a:lnTo>
                    <a:pt x="316" y="123"/>
                  </a:lnTo>
                  <a:lnTo>
                    <a:pt x="248" y="160"/>
                  </a:lnTo>
                  <a:lnTo>
                    <a:pt x="256" y="154"/>
                  </a:lnTo>
                  <a:lnTo>
                    <a:pt x="197" y="203"/>
                  </a:lnTo>
                  <a:lnTo>
                    <a:pt x="203" y="197"/>
                  </a:lnTo>
                  <a:lnTo>
                    <a:pt x="154" y="256"/>
                  </a:lnTo>
                  <a:lnTo>
                    <a:pt x="160" y="248"/>
                  </a:lnTo>
                  <a:lnTo>
                    <a:pt x="123" y="316"/>
                  </a:lnTo>
                  <a:lnTo>
                    <a:pt x="126" y="308"/>
                  </a:lnTo>
                  <a:lnTo>
                    <a:pt x="102" y="383"/>
                  </a:lnTo>
                  <a:lnTo>
                    <a:pt x="104" y="373"/>
                  </a:lnTo>
                  <a:lnTo>
                    <a:pt x="96" y="453"/>
                  </a:lnTo>
                  <a:lnTo>
                    <a:pt x="96" y="444"/>
                  </a:lnTo>
                  <a:lnTo>
                    <a:pt x="104" y="525"/>
                  </a:lnTo>
                  <a:lnTo>
                    <a:pt x="102" y="515"/>
                  </a:lnTo>
                  <a:lnTo>
                    <a:pt x="126" y="590"/>
                  </a:lnTo>
                  <a:lnTo>
                    <a:pt x="123" y="582"/>
                  </a:lnTo>
                  <a:lnTo>
                    <a:pt x="160" y="650"/>
                  </a:lnTo>
                  <a:lnTo>
                    <a:pt x="154" y="642"/>
                  </a:lnTo>
                  <a:lnTo>
                    <a:pt x="203" y="701"/>
                  </a:lnTo>
                  <a:lnTo>
                    <a:pt x="197" y="695"/>
                  </a:lnTo>
                  <a:lnTo>
                    <a:pt x="256" y="744"/>
                  </a:lnTo>
                  <a:lnTo>
                    <a:pt x="248" y="738"/>
                  </a:lnTo>
                  <a:lnTo>
                    <a:pt x="316" y="775"/>
                  </a:lnTo>
                  <a:lnTo>
                    <a:pt x="308" y="772"/>
                  </a:lnTo>
                  <a:lnTo>
                    <a:pt x="383" y="795"/>
                  </a:lnTo>
                  <a:lnTo>
                    <a:pt x="373" y="793"/>
                  </a:lnTo>
                  <a:lnTo>
                    <a:pt x="453" y="801"/>
                  </a:lnTo>
                  <a:lnTo>
                    <a:pt x="444" y="801"/>
                  </a:lnTo>
                  <a:lnTo>
                    <a:pt x="525" y="793"/>
                  </a:lnTo>
                  <a:lnTo>
                    <a:pt x="515" y="795"/>
                  </a:lnTo>
                  <a:lnTo>
                    <a:pt x="590" y="772"/>
                  </a:lnTo>
                  <a:lnTo>
                    <a:pt x="582" y="775"/>
                  </a:lnTo>
                  <a:lnTo>
                    <a:pt x="650" y="738"/>
                  </a:lnTo>
                  <a:lnTo>
                    <a:pt x="642" y="744"/>
                  </a:lnTo>
                  <a:lnTo>
                    <a:pt x="701" y="695"/>
                  </a:lnTo>
                  <a:lnTo>
                    <a:pt x="695" y="701"/>
                  </a:lnTo>
                  <a:lnTo>
                    <a:pt x="744" y="642"/>
                  </a:lnTo>
                  <a:lnTo>
                    <a:pt x="738" y="650"/>
                  </a:lnTo>
                  <a:lnTo>
                    <a:pt x="775" y="582"/>
                  </a:lnTo>
                  <a:lnTo>
                    <a:pt x="772" y="590"/>
                  </a:lnTo>
                  <a:lnTo>
                    <a:pt x="795" y="515"/>
                  </a:lnTo>
                  <a:lnTo>
                    <a:pt x="793" y="525"/>
                  </a:lnTo>
                  <a:lnTo>
                    <a:pt x="801" y="444"/>
                  </a:lnTo>
                  <a:lnTo>
                    <a:pt x="801" y="453"/>
                  </a:lnTo>
                  <a:lnTo>
                    <a:pt x="793" y="373"/>
                  </a:lnTo>
                  <a:close/>
                </a:path>
              </a:pathLst>
            </a:custGeom>
            <a:solidFill>
              <a:srgbClr val="BE4B48"/>
            </a:solidFill>
            <a:ln w="1588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5" name="Rectangle 353"/>
            <p:cNvSpPr>
              <a:spLocks noChangeArrowheads="1"/>
            </p:cNvSpPr>
            <p:nvPr/>
          </p:nvSpPr>
          <p:spPr bwMode="auto">
            <a:xfrm>
              <a:off x="5957646" y="2631584"/>
              <a:ext cx="45685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Arial" pitchFamily="34" charset="0"/>
                </a:rPr>
                <a:t>a</a:t>
              </a:r>
              <a:r>
                <a:rPr kumimoji="0" lang="en-US" altLang="en-US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DC</a:t>
              </a:r>
              <a:r>
                <a:rPr kumimoji="0" lang="en-US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-HIL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826" name="Group 825"/>
            <p:cNvGrpSpPr/>
            <p:nvPr/>
          </p:nvGrpSpPr>
          <p:grpSpPr>
            <a:xfrm>
              <a:off x="2306128" y="3809990"/>
              <a:ext cx="1762664" cy="69018"/>
              <a:chOff x="2306128" y="3809990"/>
              <a:chExt cx="1762664" cy="69018"/>
            </a:xfrm>
          </p:grpSpPr>
          <p:cxnSp>
            <p:nvCxnSpPr>
              <p:cNvPr id="827" name="Straight Connector 826"/>
              <p:cNvCxnSpPr/>
              <p:nvPr/>
            </p:nvCxnSpPr>
            <p:spPr>
              <a:xfrm>
                <a:off x="2306128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28" name="Straight Connector 827"/>
              <p:cNvCxnSpPr/>
              <p:nvPr/>
            </p:nvCxnSpPr>
            <p:spPr>
              <a:xfrm>
                <a:off x="2557253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29" name="Straight Connector 828"/>
              <p:cNvCxnSpPr/>
              <p:nvPr/>
            </p:nvCxnSpPr>
            <p:spPr>
              <a:xfrm>
                <a:off x="2808378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30" name="Straight Connector 829"/>
              <p:cNvCxnSpPr/>
              <p:nvPr/>
            </p:nvCxnSpPr>
            <p:spPr>
              <a:xfrm>
                <a:off x="3059503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31" name="Straight Connector 830"/>
              <p:cNvCxnSpPr/>
              <p:nvPr/>
            </p:nvCxnSpPr>
            <p:spPr>
              <a:xfrm>
                <a:off x="3310628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32" name="Straight Connector 831"/>
              <p:cNvCxnSpPr/>
              <p:nvPr/>
            </p:nvCxnSpPr>
            <p:spPr>
              <a:xfrm>
                <a:off x="3561753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33" name="Straight Connector 832"/>
              <p:cNvCxnSpPr/>
              <p:nvPr/>
            </p:nvCxnSpPr>
            <p:spPr>
              <a:xfrm>
                <a:off x="3812875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34" name="Straight Connector 833"/>
              <p:cNvCxnSpPr/>
              <p:nvPr/>
            </p:nvCxnSpPr>
            <p:spPr>
              <a:xfrm>
                <a:off x="4068792" y="3809997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sp>
          <p:nvSpPr>
            <p:cNvPr id="835" name="Rectangle 61"/>
            <p:cNvSpPr>
              <a:spLocks noChangeArrowheads="1"/>
            </p:cNvSpPr>
            <p:nvPr/>
          </p:nvSpPr>
          <p:spPr bwMode="auto">
            <a:xfrm>
              <a:off x="2776997" y="3884199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4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36" name="Rectangle 61"/>
            <p:cNvSpPr>
              <a:spLocks noChangeArrowheads="1"/>
            </p:cNvSpPr>
            <p:nvPr/>
          </p:nvSpPr>
          <p:spPr bwMode="auto">
            <a:xfrm>
              <a:off x="3031457" y="3884199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37" name="Rectangle 61"/>
            <p:cNvSpPr>
              <a:spLocks noChangeArrowheads="1"/>
            </p:cNvSpPr>
            <p:nvPr/>
          </p:nvSpPr>
          <p:spPr bwMode="auto">
            <a:xfrm>
              <a:off x="3285917" y="3884199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38" name="Rectangle 61"/>
            <p:cNvSpPr>
              <a:spLocks noChangeArrowheads="1"/>
            </p:cNvSpPr>
            <p:nvPr/>
          </p:nvSpPr>
          <p:spPr bwMode="auto">
            <a:xfrm>
              <a:off x="3760529" y="388419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12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39" name="Rectangle 61"/>
            <p:cNvSpPr>
              <a:spLocks noChangeArrowheads="1"/>
            </p:cNvSpPr>
            <p:nvPr/>
          </p:nvSpPr>
          <p:spPr bwMode="auto">
            <a:xfrm>
              <a:off x="4009434" y="388419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14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40" name="Rectangle 60"/>
            <p:cNvSpPr>
              <a:spLocks noChangeArrowheads="1"/>
            </p:cNvSpPr>
            <p:nvPr/>
          </p:nvSpPr>
          <p:spPr bwMode="auto">
            <a:xfrm>
              <a:off x="4680598" y="389282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41" name="Rectangle 61"/>
            <p:cNvSpPr>
              <a:spLocks noChangeArrowheads="1"/>
            </p:cNvSpPr>
            <p:nvPr/>
          </p:nvSpPr>
          <p:spPr bwMode="auto">
            <a:xfrm>
              <a:off x="4929307" y="389282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42" name="Rectangle 62"/>
            <p:cNvSpPr>
              <a:spLocks noChangeArrowheads="1"/>
            </p:cNvSpPr>
            <p:nvPr/>
          </p:nvSpPr>
          <p:spPr bwMode="auto">
            <a:xfrm>
              <a:off x="5906890" y="3892825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843" name="Group 842"/>
            <p:cNvGrpSpPr/>
            <p:nvPr/>
          </p:nvGrpSpPr>
          <p:grpSpPr>
            <a:xfrm>
              <a:off x="4707147" y="3818616"/>
              <a:ext cx="1762664" cy="69018"/>
              <a:chOff x="2306128" y="3809990"/>
              <a:chExt cx="1762664" cy="69018"/>
            </a:xfrm>
          </p:grpSpPr>
          <p:cxnSp>
            <p:nvCxnSpPr>
              <p:cNvPr id="844" name="Straight Connector 843"/>
              <p:cNvCxnSpPr/>
              <p:nvPr/>
            </p:nvCxnSpPr>
            <p:spPr>
              <a:xfrm>
                <a:off x="2306128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45" name="Straight Connector 844"/>
              <p:cNvCxnSpPr/>
              <p:nvPr/>
            </p:nvCxnSpPr>
            <p:spPr>
              <a:xfrm>
                <a:off x="2557253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46" name="Straight Connector 845"/>
              <p:cNvCxnSpPr/>
              <p:nvPr/>
            </p:nvCxnSpPr>
            <p:spPr>
              <a:xfrm>
                <a:off x="2808378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47" name="Straight Connector 846"/>
              <p:cNvCxnSpPr/>
              <p:nvPr/>
            </p:nvCxnSpPr>
            <p:spPr>
              <a:xfrm>
                <a:off x="3059503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48" name="Straight Connector 847"/>
              <p:cNvCxnSpPr/>
              <p:nvPr/>
            </p:nvCxnSpPr>
            <p:spPr>
              <a:xfrm>
                <a:off x="3310628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49" name="Straight Connector 848"/>
              <p:cNvCxnSpPr/>
              <p:nvPr/>
            </p:nvCxnSpPr>
            <p:spPr>
              <a:xfrm>
                <a:off x="3561753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50" name="Straight Connector 849"/>
              <p:cNvCxnSpPr/>
              <p:nvPr/>
            </p:nvCxnSpPr>
            <p:spPr>
              <a:xfrm>
                <a:off x="3812875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51" name="Straight Connector 850"/>
              <p:cNvCxnSpPr/>
              <p:nvPr/>
            </p:nvCxnSpPr>
            <p:spPr>
              <a:xfrm>
                <a:off x="4068792" y="3809997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sp>
          <p:nvSpPr>
            <p:cNvPr id="852" name="Rectangle 61"/>
            <p:cNvSpPr>
              <a:spLocks noChangeArrowheads="1"/>
            </p:cNvSpPr>
            <p:nvPr/>
          </p:nvSpPr>
          <p:spPr bwMode="auto">
            <a:xfrm>
              <a:off x="5178016" y="389282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4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53" name="Rectangle 61"/>
            <p:cNvSpPr>
              <a:spLocks noChangeArrowheads="1"/>
            </p:cNvSpPr>
            <p:nvPr/>
          </p:nvSpPr>
          <p:spPr bwMode="auto">
            <a:xfrm>
              <a:off x="5432476" y="389282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54" name="Rectangle 61"/>
            <p:cNvSpPr>
              <a:spLocks noChangeArrowheads="1"/>
            </p:cNvSpPr>
            <p:nvPr/>
          </p:nvSpPr>
          <p:spPr bwMode="auto">
            <a:xfrm>
              <a:off x="5686936" y="389282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55" name="Rectangle 61"/>
            <p:cNvSpPr>
              <a:spLocks noChangeArrowheads="1"/>
            </p:cNvSpPr>
            <p:nvPr/>
          </p:nvSpPr>
          <p:spPr bwMode="auto">
            <a:xfrm>
              <a:off x="6161548" y="3892825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12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56" name="Rectangle 61"/>
            <p:cNvSpPr>
              <a:spLocks noChangeArrowheads="1"/>
            </p:cNvSpPr>
            <p:nvPr/>
          </p:nvSpPr>
          <p:spPr bwMode="auto">
            <a:xfrm>
              <a:off x="6410453" y="3892825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14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57" name="Rectangle 60"/>
            <p:cNvSpPr>
              <a:spLocks noChangeArrowheads="1"/>
            </p:cNvSpPr>
            <p:nvPr/>
          </p:nvSpPr>
          <p:spPr bwMode="auto">
            <a:xfrm>
              <a:off x="2311209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58" name="Rectangle 61"/>
            <p:cNvSpPr>
              <a:spLocks noChangeArrowheads="1"/>
            </p:cNvSpPr>
            <p:nvPr/>
          </p:nvSpPr>
          <p:spPr bwMode="auto">
            <a:xfrm>
              <a:off x="2559918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59" name="Rectangle 62"/>
            <p:cNvSpPr>
              <a:spLocks noChangeArrowheads="1"/>
            </p:cNvSpPr>
            <p:nvPr/>
          </p:nvSpPr>
          <p:spPr bwMode="auto">
            <a:xfrm>
              <a:off x="3537501" y="202376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860" name="Straight Connector 859"/>
            <p:cNvCxnSpPr/>
            <p:nvPr/>
          </p:nvCxnSpPr>
          <p:spPr>
            <a:xfrm>
              <a:off x="2337758" y="1949559"/>
              <a:ext cx="0" cy="6901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61" name="Straight Connector 860"/>
            <p:cNvCxnSpPr/>
            <p:nvPr/>
          </p:nvCxnSpPr>
          <p:spPr>
            <a:xfrm>
              <a:off x="2588883" y="1949559"/>
              <a:ext cx="0" cy="6901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62" name="Straight Connector 861"/>
            <p:cNvCxnSpPr/>
            <p:nvPr/>
          </p:nvCxnSpPr>
          <p:spPr>
            <a:xfrm>
              <a:off x="2840008" y="1949559"/>
              <a:ext cx="0" cy="6901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63" name="Straight Connector 862"/>
            <p:cNvCxnSpPr/>
            <p:nvPr/>
          </p:nvCxnSpPr>
          <p:spPr>
            <a:xfrm>
              <a:off x="3091133" y="1949559"/>
              <a:ext cx="0" cy="6901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64" name="Straight Connector 863"/>
            <p:cNvCxnSpPr/>
            <p:nvPr/>
          </p:nvCxnSpPr>
          <p:spPr>
            <a:xfrm>
              <a:off x="3342258" y="1949559"/>
              <a:ext cx="0" cy="6901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65" name="Straight Connector 864"/>
            <p:cNvCxnSpPr/>
            <p:nvPr/>
          </p:nvCxnSpPr>
          <p:spPr>
            <a:xfrm>
              <a:off x="3593383" y="1949559"/>
              <a:ext cx="0" cy="6901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66" name="Straight Connector 865"/>
            <p:cNvCxnSpPr/>
            <p:nvPr/>
          </p:nvCxnSpPr>
          <p:spPr>
            <a:xfrm>
              <a:off x="3844505" y="1949559"/>
              <a:ext cx="0" cy="6901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67" name="Straight Connector 866"/>
            <p:cNvCxnSpPr/>
            <p:nvPr/>
          </p:nvCxnSpPr>
          <p:spPr>
            <a:xfrm>
              <a:off x="4100422" y="1949566"/>
              <a:ext cx="0" cy="6901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868" name="Rectangle 61"/>
            <p:cNvSpPr>
              <a:spLocks noChangeArrowheads="1"/>
            </p:cNvSpPr>
            <p:nvPr/>
          </p:nvSpPr>
          <p:spPr bwMode="auto">
            <a:xfrm>
              <a:off x="2808627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4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69" name="Rectangle 61"/>
            <p:cNvSpPr>
              <a:spLocks noChangeArrowheads="1"/>
            </p:cNvSpPr>
            <p:nvPr/>
          </p:nvSpPr>
          <p:spPr bwMode="auto">
            <a:xfrm>
              <a:off x="3063087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70" name="Rectangle 61"/>
            <p:cNvSpPr>
              <a:spLocks noChangeArrowheads="1"/>
            </p:cNvSpPr>
            <p:nvPr/>
          </p:nvSpPr>
          <p:spPr bwMode="auto">
            <a:xfrm>
              <a:off x="3317547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71" name="Rectangle 61"/>
            <p:cNvSpPr>
              <a:spLocks noChangeArrowheads="1"/>
            </p:cNvSpPr>
            <p:nvPr/>
          </p:nvSpPr>
          <p:spPr bwMode="auto">
            <a:xfrm>
              <a:off x="3792159" y="202376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12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72" name="Rectangle 61"/>
            <p:cNvSpPr>
              <a:spLocks noChangeArrowheads="1"/>
            </p:cNvSpPr>
            <p:nvPr/>
          </p:nvSpPr>
          <p:spPr bwMode="auto">
            <a:xfrm>
              <a:off x="4041064" y="202376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14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73" name="Rectangle 60"/>
            <p:cNvSpPr>
              <a:spLocks noChangeArrowheads="1"/>
            </p:cNvSpPr>
            <p:nvPr/>
          </p:nvSpPr>
          <p:spPr bwMode="auto">
            <a:xfrm>
              <a:off x="4686349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74" name="Rectangle 61"/>
            <p:cNvSpPr>
              <a:spLocks noChangeArrowheads="1"/>
            </p:cNvSpPr>
            <p:nvPr/>
          </p:nvSpPr>
          <p:spPr bwMode="auto">
            <a:xfrm>
              <a:off x="4935058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75" name="Rectangle 62"/>
            <p:cNvSpPr>
              <a:spLocks noChangeArrowheads="1"/>
            </p:cNvSpPr>
            <p:nvPr/>
          </p:nvSpPr>
          <p:spPr bwMode="auto">
            <a:xfrm>
              <a:off x="5912641" y="202376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876" name="Group 875"/>
            <p:cNvGrpSpPr/>
            <p:nvPr/>
          </p:nvGrpSpPr>
          <p:grpSpPr>
            <a:xfrm>
              <a:off x="4712898" y="1949559"/>
              <a:ext cx="1762664" cy="69018"/>
              <a:chOff x="2306128" y="3809990"/>
              <a:chExt cx="1762664" cy="69018"/>
            </a:xfrm>
          </p:grpSpPr>
          <p:cxnSp>
            <p:nvCxnSpPr>
              <p:cNvPr id="877" name="Straight Connector 876"/>
              <p:cNvCxnSpPr/>
              <p:nvPr/>
            </p:nvCxnSpPr>
            <p:spPr>
              <a:xfrm>
                <a:off x="2306128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78" name="Straight Connector 877"/>
              <p:cNvCxnSpPr/>
              <p:nvPr/>
            </p:nvCxnSpPr>
            <p:spPr>
              <a:xfrm>
                <a:off x="2557253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79" name="Straight Connector 878"/>
              <p:cNvCxnSpPr/>
              <p:nvPr/>
            </p:nvCxnSpPr>
            <p:spPr>
              <a:xfrm>
                <a:off x="2808378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80" name="Straight Connector 879"/>
              <p:cNvCxnSpPr/>
              <p:nvPr/>
            </p:nvCxnSpPr>
            <p:spPr>
              <a:xfrm>
                <a:off x="3059503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81" name="Straight Connector 880"/>
              <p:cNvCxnSpPr/>
              <p:nvPr/>
            </p:nvCxnSpPr>
            <p:spPr>
              <a:xfrm>
                <a:off x="3310628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82" name="Straight Connector 881"/>
              <p:cNvCxnSpPr/>
              <p:nvPr/>
            </p:nvCxnSpPr>
            <p:spPr>
              <a:xfrm>
                <a:off x="3561753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83" name="Straight Connector 882"/>
              <p:cNvCxnSpPr/>
              <p:nvPr/>
            </p:nvCxnSpPr>
            <p:spPr>
              <a:xfrm>
                <a:off x="3812875" y="3809990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884" name="Straight Connector 883"/>
              <p:cNvCxnSpPr/>
              <p:nvPr/>
            </p:nvCxnSpPr>
            <p:spPr>
              <a:xfrm>
                <a:off x="4068792" y="3809997"/>
                <a:ext cx="0" cy="6901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sp>
          <p:nvSpPr>
            <p:cNvPr id="885" name="Rectangle 61"/>
            <p:cNvSpPr>
              <a:spLocks noChangeArrowheads="1"/>
            </p:cNvSpPr>
            <p:nvPr/>
          </p:nvSpPr>
          <p:spPr bwMode="auto">
            <a:xfrm>
              <a:off x="5183767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4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86" name="Rectangle 61"/>
            <p:cNvSpPr>
              <a:spLocks noChangeArrowheads="1"/>
            </p:cNvSpPr>
            <p:nvPr/>
          </p:nvSpPr>
          <p:spPr bwMode="auto">
            <a:xfrm>
              <a:off x="5438227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87" name="Rectangle 61"/>
            <p:cNvSpPr>
              <a:spLocks noChangeArrowheads="1"/>
            </p:cNvSpPr>
            <p:nvPr/>
          </p:nvSpPr>
          <p:spPr bwMode="auto">
            <a:xfrm>
              <a:off x="5692687" y="202376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88" name="Rectangle 61"/>
            <p:cNvSpPr>
              <a:spLocks noChangeArrowheads="1"/>
            </p:cNvSpPr>
            <p:nvPr/>
          </p:nvSpPr>
          <p:spPr bwMode="auto">
            <a:xfrm>
              <a:off x="6167299" y="202376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12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89" name="Rectangle 61"/>
            <p:cNvSpPr>
              <a:spLocks noChangeArrowheads="1"/>
            </p:cNvSpPr>
            <p:nvPr/>
          </p:nvSpPr>
          <p:spPr bwMode="auto">
            <a:xfrm>
              <a:off x="6416204" y="202376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14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890" name="Straight Connector 889"/>
            <p:cNvCxnSpPr>
              <a:endCxn id="711" idx="6"/>
            </p:cNvCxnSpPr>
            <p:nvPr/>
          </p:nvCxnSpPr>
          <p:spPr>
            <a:xfrm flipV="1">
              <a:off x="2305455" y="957470"/>
              <a:ext cx="571211" cy="5569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891" name="Straight Connector 890"/>
            <p:cNvCxnSpPr>
              <a:endCxn id="713" idx="6"/>
            </p:cNvCxnSpPr>
            <p:nvPr/>
          </p:nvCxnSpPr>
          <p:spPr>
            <a:xfrm flipV="1">
              <a:off x="2817779" y="952708"/>
              <a:ext cx="565299" cy="7090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892" name="Straight Connector 891"/>
            <p:cNvCxnSpPr>
              <a:endCxn id="715" idx="6"/>
            </p:cNvCxnSpPr>
            <p:nvPr/>
          </p:nvCxnSpPr>
          <p:spPr>
            <a:xfrm>
              <a:off x="3325239" y="956555"/>
              <a:ext cx="565839" cy="13615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893" name="Straight Connector 892"/>
            <p:cNvCxnSpPr>
              <a:endCxn id="742" idx="2"/>
            </p:cNvCxnSpPr>
            <p:nvPr/>
          </p:nvCxnSpPr>
          <p:spPr>
            <a:xfrm>
              <a:off x="4692815" y="1031671"/>
              <a:ext cx="474223" cy="62808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894" name="Straight Connector 893"/>
            <p:cNvCxnSpPr/>
            <p:nvPr/>
          </p:nvCxnSpPr>
          <p:spPr>
            <a:xfrm>
              <a:off x="5201115" y="1100023"/>
              <a:ext cx="474223" cy="62808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895" name="Straight Connector 894"/>
            <p:cNvCxnSpPr>
              <a:endCxn id="746" idx="3"/>
            </p:cNvCxnSpPr>
            <p:nvPr/>
          </p:nvCxnSpPr>
          <p:spPr>
            <a:xfrm flipV="1">
              <a:off x="5700808" y="949697"/>
              <a:ext cx="490021" cy="218912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896" name="Straight Connector 895"/>
            <p:cNvCxnSpPr>
              <a:endCxn id="671" idx="5"/>
            </p:cNvCxnSpPr>
            <p:nvPr/>
          </p:nvCxnSpPr>
          <p:spPr>
            <a:xfrm>
              <a:off x="2799787" y="2897249"/>
              <a:ext cx="541677" cy="318707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897" name="Straight Connector 896"/>
            <p:cNvCxnSpPr>
              <a:stCxn id="671" idx="6"/>
              <a:endCxn id="673" idx="3"/>
            </p:cNvCxnSpPr>
            <p:nvPr/>
          </p:nvCxnSpPr>
          <p:spPr>
            <a:xfrm flipV="1">
              <a:off x="3354251" y="3004819"/>
              <a:ext cx="427124" cy="179706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898" name="Straight Connector 897"/>
            <p:cNvCxnSpPr>
              <a:endCxn id="677" idx="6"/>
            </p:cNvCxnSpPr>
            <p:nvPr/>
          </p:nvCxnSpPr>
          <p:spPr>
            <a:xfrm>
              <a:off x="2308433" y="2985120"/>
              <a:ext cx="542581" cy="144637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899" name="Straight Connector 898"/>
            <p:cNvCxnSpPr>
              <a:endCxn id="679" idx="6"/>
            </p:cNvCxnSpPr>
            <p:nvPr/>
          </p:nvCxnSpPr>
          <p:spPr>
            <a:xfrm flipV="1">
              <a:off x="2796651" y="3082925"/>
              <a:ext cx="557600" cy="42850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900" name="Straight Connector 899"/>
            <p:cNvCxnSpPr>
              <a:endCxn id="681" idx="2"/>
            </p:cNvCxnSpPr>
            <p:nvPr/>
          </p:nvCxnSpPr>
          <p:spPr>
            <a:xfrm>
              <a:off x="3328654" y="3082925"/>
              <a:ext cx="439934" cy="17463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901" name="Straight Connector 900"/>
            <p:cNvCxnSpPr>
              <a:endCxn id="767" idx="6"/>
            </p:cNvCxnSpPr>
            <p:nvPr/>
          </p:nvCxnSpPr>
          <p:spPr>
            <a:xfrm flipV="1">
              <a:off x="4694687" y="3058975"/>
              <a:ext cx="545307" cy="139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902" name="Straight Connector 901"/>
            <p:cNvCxnSpPr>
              <a:endCxn id="770" idx="6"/>
            </p:cNvCxnSpPr>
            <p:nvPr/>
          </p:nvCxnSpPr>
          <p:spPr>
            <a:xfrm flipV="1">
              <a:off x="5194427" y="3028019"/>
              <a:ext cx="548805" cy="31924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903" name="Straight Connector 902"/>
            <p:cNvCxnSpPr>
              <a:endCxn id="771" idx="6"/>
            </p:cNvCxnSpPr>
            <p:nvPr/>
          </p:nvCxnSpPr>
          <p:spPr>
            <a:xfrm>
              <a:off x="5715195" y="3025017"/>
              <a:ext cx="529686" cy="14114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904" name="Straight Connector 903"/>
            <p:cNvCxnSpPr>
              <a:endCxn id="775" idx="2"/>
            </p:cNvCxnSpPr>
            <p:nvPr/>
          </p:nvCxnSpPr>
          <p:spPr>
            <a:xfrm>
              <a:off x="4703930" y="2997062"/>
              <a:ext cx="448751" cy="162719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905" name="Straight Connector 904"/>
            <p:cNvCxnSpPr>
              <a:endCxn id="777" idx="2"/>
            </p:cNvCxnSpPr>
            <p:nvPr/>
          </p:nvCxnSpPr>
          <p:spPr>
            <a:xfrm flipV="1">
              <a:off x="5201115" y="3080406"/>
              <a:ext cx="454804" cy="84728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906" name="Straight Connector 905"/>
            <p:cNvCxnSpPr>
              <a:endCxn id="780" idx="2"/>
            </p:cNvCxnSpPr>
            <p:nvPr/>
          </p:nvCxnSpPr>
          <p:spPr>
            <a:xfrm>
              <a:off x="5692687" y="3082925"/>
              <a:ext cx="464882" cy="42725"/>
            </a:xfrm>
            <a:prstGeom prst="line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</a:ln>
            <a:effectLst/>
          </p:spPr>
        </p:cxnSp>
        <p:grpSp>
          <p:nvGrpSpPr>
            <p:cNvPr id="908" name="Group 907"/>
            <p:cNvGrpSpPr/>
            <p:nvPr/>
          </p:nvGrpSpPr>
          <p:grpSpPr>
            <a:xfrm>
              <a:off x="4785210" y="1674194"/>
              <a:ext cx="1350624" cy="270758"/>
              <a:chOff x="47874" y="1470849"/>
              <a:chExt cx="1350624" cy="270758"/>
            </a:xfrm>
          </p:grpSpPr>
          <p:sp>
            <p:nvSpPr>
              <p:cNvPr id="909" name="Down Arrow 908"/>
              <p:cNvSpPr/>
              <p:nvPr/>
            </p:nvSpPr>
            <p:spPr>
              <a:xfrm>
                <a:off x="47874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0" name="Down Arrow 909"/>
              <p:cNvSpPr/>
              <p:nvPr/>
            </p:nvSpPr>
            <p:spPr>
              <a:xfrm>
                <a:off x="291946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1" name="Down Arrow 910"/>
              <p:cNvSpPr/>
              <p:nvPr/>
            </p:nvSpPr>
            <p:spPr>
              <a:xfrm>
                <a:off x="536018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2" name="Down Arrow 911"/>
              <p:cNvSpPr/>
              <p:nvPr/>
            </p:nvSpPr>
            <p:spPr>
              <a:xfrm>
                <a:off x="780090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3" name="Down Arrow 912"/>
              <p:cNvSpPr/>
              <p:nvPr/>
            </p:nvSpPr>
            <p:spPr>
              <a:xfrm>
                <a:off x="1024162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4" name="Down Arrow 913"/>
              <p:cNvSpPr/>
              <p:nvPr/>
            </p:nvSpPr>
            <p:spPr>
              <a:xfrm>
                <a:off x="1290867" y="1638333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5" name="Rectangle 349"/>
              <p:cNvSpPr>
                <a:spLocks noChangeArrowheads="1"/>
              </p:cNvSpPr>
              <p:nvPr/>
            </p:nvSpPr>
            <p:spPr bwMode="auto">
              <a:xfrm>
                <a:off x="387315" y="1470849"/>
                <a:ext cx="679673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Ab injections</a:t>
                </a:r>
                <a:endParaRPr kumimoji="0" lang="en-US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grpSp>
          <p:nvGrpSpPr>
            <p:cNvPr id="916" name="Group 915"/>
            <p:cNvGrpSpPr/>
            <p:nvPr/>
          </p:nvGrpSpPr>
          <p:grpSpPr>
            <a:xfrm>
              <a:off x="2387775" y="3529774"/>
              <a:ext cx="1350624" cy="270758"/>
              <a:chOff x="47874" y="1470849"/>
              <a:chExt cx="1350624" cy="270758"/>
            </a:xfrm>
          </p:grpSpPr>
          <p:sp>
            <p:nvSpPr>
              <p:cNvPr id="917" name="Down Arrow 916"/>
              <p:cNvSpPr/>
              <p:nvPr/>
            </p:nvSpPr>
            <p:spPr>
              <a:xfrm>
                <a:off x="47874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8" name="Down Arrow 917"/>
              <p:cNvSpPr/>
              <p:nvPr/>
            </p:nvSpPr>
            <p:spPr>
              <a:xfrm>
                <a:off x="291946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9" name="Down Arrow 918"/>
              <p:cNvSpPr/>
              <p:nvPr/>
            </p:nvSpPr>
            <p:spPr>
              <a:xfrm>
                <a:off x="536018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0" name="Down Arrow 919"/>
              <p:cNvSpPr/>
              <p:nvPr/>
            </p:nvSpPr>
            <p:spPr>
              <a:xfrm>
                <a:off x="780090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1" name="Down Arrow 920"/>
              <p:cNvSpPr/>
              <p:nvPr/>
            </p:nvSpPr>
            <p:spPr>
              <a:xfrm>
                <a:off x="1024162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2" name="Down Arrow 921"/>
              <p:cNvSpPr/>
              <p:nvPr/>
            </p:nvSpPr>
            <p:spPr>
              <a:xfrm>
                <a:off x="1290867" y="1638333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3" name="Rectangle 349"/>
              <p:cNvSpPr>
                <a:spLocks noChangeArrowheads="1"/>
              </p:cNvSpPr>
              <p:nvPr/>
            </p:nvSpPr>
            <p:spPr bwMode="auto">
              <a:xfrm>
                <a:off x="387315" y="1470849"/>
                <a:ext cx="679673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Ab injections</a:t>
                </a:r>
                <a:endParaRPr kumimoji="0" lang="en-US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grpSp>
          <p:nvGrpSpPr>
            <p:cNvPr id="924" name="Group 923"/>
            <p:cNvGrpSpPr/>
            <p:nvPr/>
          </p:nvGrpSpPr>
          <p:grpSpPr>
            <a:xfrm>
              <a:off x="4789175" y="3547180"/>
              <a:ext cx="1350624" cy="270758"/>
              <a:chOff x="47874" y="1470849"/>
              <a:chExt cx="1350624" cy="270758"/>
            </a:xfrm>
          </p:grpSpPr>
          <p:sp>
            <p:nvSpPr>
              <p:cNvPr id="925" name="Down Arrow 924"/>
              <p:cNvSpPr/>
              <p:nvPr/>
            </p:nvSpPr>
            <p:spPr>
              <a:xfrm>
                <a:off x="47874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6" name="Down Arrow 925"/>
              <p:cNvSpPr/>
              <p:nvPr/>
            </p:nvSpPr>
            <p:spPr>
              <a:xfrm>
                <a:off x="291946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7" name="Down Arrow 926"/>
              <p:cNvSpPr/>
              <p:nvPr/>
            </p:nvSpPr>
            <p:spPr>
              <a:xfrm>
                <a:off x="536018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8" name="Down Arrow 927"/>
              <p:cNvSpPr/>
              <p:nvPr/>
            </p:nvSpPr>
            <p:spPr>
              <a:xfrm>
                <a:off x="780090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9" name="Down Arrow 928"/>
              <p:cNvSpPr/>
              <p:nvPr/>
            </p:nvSpPr>
            <p:spPr>
              <a:xfrm>
                <a:off x="1024162" y="1641308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0" name="Down Arrow 929"/>
              <p:cNvSpPr/>
              <p:nvPr/>
            </p:nvSpPr>
            <p:spPr>
              <a:xfrm>
                <a:off x="1290867" y="1638333"/>
                <a:ext cx="107631" cy="10029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1" name="Rectangle 349"/>
              <p:cNvSpPr>
                <a:spLocks noChangeArrowheads="1"/>
              </p:cNvSpPr>
              <p:nvPr/>
            </p:nvSpPr>
            <p:spPr bwMode="auto">
              <a:xfrm>
                <a:off x="387315" y="1470849"/>
                <a:ext cx="679673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Ab injections</a:t>
                </a:r>
                <a:endParaRPr kumimoji="0" lang="en-US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</p:grpSp>
      <p:sp>
        <p:nvSpPr>
          <p:cNvPr id="295" name="TextBox 294"/>
          <p:cNvSpPr txBox="1"/>
          <p:nvPr/>
        </p:nvSpPr>
        <p:spPr>
          <a:xfrm>
            <a:off x="479498" y="260784"/>
            <a:ext cx="2236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S6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33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" r="69794" b="26824"/>
          <a:stretch/>
        </p:blipFill>
        <p:spPr bwMode="auto">
          <a:xfrm>
            <a:off x="5566787" y="1591970"/>
            <a:ext cx="685800" cy="663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7" t="-1232" r="33859" b="28056"/>
          <a:stretch/>
        </p:blipFill>
        <p:spPr bwMode="auto">
          <a:xfrm>
            <a:off x="5556862" y="2278578"/>
            <a:ext cx="685800" cy="663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20" t="-3003" r="-2584" b="29828"/>
          <a:stretch/>
        </p:blipFill>
        <p:spPr bwMode="auto">
          <a:xfrm>
            <a:off x="5574155" y="2933421"/>
            <a:ext cx="685800" cy="663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2" b="30015"/>
          <a:stretch/>
        </p:blipFill>
        <p:spPr bwMode="auto">
          <a:xfrm>
            <a:off x="6343899" y="2295767"/>
            <a:ext cx="630922" cy="634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1" b="26743"/>
          <a:stretch/>
        </p:blipFill>
        <p:spPr bwMode="auto">
          <a:xfrm>
            <a:off x="6348884" y="2960641"/>
            <a:ext cx="631002" cy="66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39" b="29836"/>
          <a:stretch/>
        </p:blipFill>
        <p:spPr bwMode="auto">
          <a:xfrm>
            <a:off x="6337505" y="1593156"/>
            <a:ext cx="636271" cy="63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40714" y="3962447"/>
            <a:ext cx="6691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S7.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Representative FACS data showing frequency of immune cells in the tumor microenvironment of mice treated with </a:t>
            </a:r>
            <a:r>
              <a:rPr kumimoji="0" lang="en-US" sz="12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On day 18 after treating MC38 tumor-bearing mice with control IgG, anti-DC-HIL, or anti-PDL1 </a:t>
            </a:r>
            <a:r>
              <a:rPr kumimoji="0" lang="en-US" sz="120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CD45</a:t>
            </a:r>
            <a:r>
              <a:rPr kumimoji="0" lang="en-US" sz="120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cells in the tumor or draining lymph nodes (DLN) were gated by FACS analysis and examined for expression of CD4 vs. CD8, Foxp3 in CD4 T cells, CD11b, or Gr1 vs. Ly6C (tumor), and for expression of IFN-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in CD4 or CD8 T cells (DLN).   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09" r="48790" b="28327"/>
          <a:stretch/>
        </p:blipFill>
        <p:spPr bwMode="auto">
          <a:xfrm>
            <a:off x="3751770" y="2284480"/>
            <a:ext cx="694196" cy="671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9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331" t="607" r="-1032" b="27720"/>
          <a:stretch/>
        </p:blipFill>
        <p:spPr bwMode="auto">
          <a:xfrm>
            <a:off x="3738494" y="1594078"/>
            <a:ext cx="694196" cy="671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28" b="27367"/>
          <a:stretch/>
        </p:blipFill>
        <p:spPr bwMode="auto">
          <a:xfrm>
            <a:off x="3740391" y="2954255"/>
            <a:ext cx="672953" cy="678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1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16" t="-929" r="25363" b="29833"/>
          <a:stretch/>
        </p:blipFill>
        <p:spPr bwMode="auto">
          <a:xfrm>
            <a:off x="2949336" y="2952479"/>
            <a:ext cx="734295" cy="66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1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7" r="24962" b="29893"/>
          <a:stretch/>
        </p:blipFill>
        <p:spPr bwMode="auto">
          <a:xfrm>
            <a:off x="2940291" y="2279582"/>
            <a:ext cx="747067" cy="65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1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4" r="25505" b="30045"/>
          <a:stretch/>
        </p:blipFill>
        <p:spPr bwMode="auto">
          <a:xfrm>
            <a:off x="2970800" y="1588495"/>
            <a:ext cx="695322" cy="656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2" t="-1284" r="-4275" b="26212"/>
          <a:stretch/>
        </p:blipFill>
        <p:spPr bwMode="auto">
          <a:xfrm>
            <a:off x="4528310" y="2949872"/>
            <a:ext cx="747397" cy="713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4956856" y="3214280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34%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4605432" y="3347270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25%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98" t="-2312" r="-4072" b="28660"/>
          <a:stretch/>
        </p:blipFill>
        <p:spPr bwMode="auto">
          <a:xfrm>
            <a:off x="4533298" y="1572153"/>
            <a:ext cx="749881" cy="699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7" b="28312"/>
          <a:stretch/>
        </p:blipFill>
        <p:spPr bwMode="auto">
          <a:xfrm>
            <a:off x="2219059" y="1585003"/>
            <a:ext cx="653674" cy="669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6" b="29829"/>
          <a:stretch/>
        </p:blipFill>
        <p:spPr bwMode="auto">
          <a:xfrm>
            <a:off x="2200680" y="2284426"/>
            <a:ext cx="668921" cy="65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" b="30122"/>
          <a:stretch/>
        </p:blipFill>
        <p:spPr bwMode="auto">
          <a:xfrm>
            <a:off x="2195626" y="2960318"/>
            <a:ext cx="670965" cy="652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9" t="-746" r="-1935" b="27889"/>
          <a:stretch/>
        </p:blipFill>
        <p:spPr bwMode="auto">
          <a:xfrm>
            <a:off x="4528717" y="2269468"/>
            <a:ext cx="717006" cy="69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673069" y="3553653"/>
            <a:ext cx="477362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 rot="16200000">
            <a:off x="5317442" y="3253570"/>
            <a:ext cx="354350" cy="1953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  <a:r>
              <a:rPr kumimoji="0" lang="en-US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19794" y="3552391"/>
            <a:ext cx="477362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98479" y="1421951"/>
            <a:ext cx="832694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CD45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CD4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endParaRPr kumimoji="0" lang="en-US" sz="9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98174" y="1427716"/>
            <a:ext cx="832694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CD45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CD8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endParaRPr kumimoji="0" lang="en-US" sz="9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 rot="16200000">
            <a:off x="2701946" y="3188042"/>
            <a:ext cx="476446" cy="1953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32759" y="1428828"/>
            <a:ext cx="832694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CD45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CD4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endParaRPr kumimoji="0" lang="en-US" sz="9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>
          <a:xfrm rot="16200000">
            <a:off x="6116849" y="3250986"/>
            <a:ext cx="354350" cy="1953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  <a:r>
              <a:rPr kumimoji="0" lang="en-US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91294" y="3552024"/>
            <a:ext cx="477362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rot="16200000">
            <a:off x="1425271" y="2410488"/>
            <a:ext cx="147033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 rot="16200000">
            <a:off x="1920660" y="3251025"/>
            <a:ext cx="477362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82769" y="1427349"/>
            <a:ext cx="832694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CD45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endParaRPr kumimoji="0" lang="en-US" sz="9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21864" y="1435760"/>
            <a:ext cx="9750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CD45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CD11b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endParaRPr kumimoji="0" lang="en-US" sz="9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4304623" y="3265604"/>
            <a:ext cx="477362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Gr1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85648" y="3552024"/>
            <a:ext cx="477362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3317970" y="3252092"/>
            <a:ext cx="832693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SSC</a:t>
            </a:r>
            <a:endParaRPr kumimoji="0" lang="en-US" sz="9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10900" y="3552024"/>
            <a:ext cx="566939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14029" y="1424599"/>
            <a:ext cx="10467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CD45</a:t>
            </a:r>
            <a:r>
              <a:rPr kumimoji="0" lang="en-US" sz="9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+</a:t>
            </a:r>
            <a:endParaRPr kumimoji="0" lang="en-US" sz="9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52615" y="3550637"/>
            <a:ext cx="477362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rot="16200000">
            <a:off x="3006214" y="2410489"/>
            <a:ext cx="147033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>
          <a:xfrm rot="16200000">
            <a:off x="4773823" y="2412118"/>
            <a:ext cx="147033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45" name="Straight Arrow Connector 44"/>
          <p:cNvCxnSpPr/>
          <p:nvPr/>
        </p:nvCxnSpPr>
        <p:spPr>
          <a:xfrm rot="16200000">
            <a:off x="5554066" y="2410856"/>
            <a:ext cx="147033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46" name="Straight Arrow Connector 45"/>
          <p:cNvCxnSpPr/>
          <p:nvPr/>
        </p:nvCxnSpPr>
        <p:spPr>
          <a:xfrm rot="16200000">
            <a:off x="2239729" y="2363681"/>
            <a:ext cx="1392944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47" name="Straight Arrow Connector 46"/>
          <p:cNvCxnSpPr/>
          <p:nvPr/>
        </p:nvCxnSpPr>
        <p:spPr>
          <a:xfrm rot="16200000">
            <a:off x="3788943" y="2410489"/>
            <a:ext cx="147033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48" name="Text Box 19"/>
          <p:cNvSpPr txBox="1">
            <a:spLocks noChangeArrowheads="1"/>
          </p:cNvSpPr>
          <p:nvPr/>
        </p:nvSpPr>
        <p:spPr bwMode="auto">
          <a:xfrm>
            <a:off x="2277481" y="1645198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49" name="Text Box 19"/>
          <p:cNvSpPr txBox="1">
            <a:spLocks noChangeArrowheads="1"/>
          </p:cNvSpPr>
          <p:nvPr/>
        </p:nvSpPr>
        <p:spPr bwMode="auto">
          <a:xfrm>
            <a:off x="2563471" y="1990069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50" name="Text Box 19"/>
          <p:cNvSpPr txBox="1">
            <a:spLocks noChangeArrowheads="1"/>
          </p:cNvSpPr>
          <p:nvPr/>
        </p:nvSpPr>
        <p:spPr bwMode="auto">
          <a:xfrm>
            <a:off x="2271872" y="2354567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9%</a:t>
            </a:r>
          </a:p>
        </p:txBody>
      </p:sp>
      <p:sp>
        <p:nvSpPr>
          <p:cNvPr id="51" name="Text Box 19"/>
          <p:cNvSpPr txBox="1">
            <a:spLocks noChangeArrowheads="1"/>
          </p:cNvSpPr>
          <p:nvPr/>
        </p:nvSpPr>
        <p:spPr bwMode="auto">
          <a:xfrm>
            <a:off x="2557863" y="2699438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2271872" y="3027487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6%</a:t>
            </a:r>
          </a:p>
        </p:txBody>
      </p:sp>
      <p:sp>
        <p:nvSpPr>
          <p:cNvPr id="53" name="Text Box 19"/>
          <p:cNvSpPr txBox="1">
            <a:spLocks noChangeArrowheads="1"/>
          </p:cNvSpPr>
          <p:nvPr/>
        </p:nvSpPr>
        <p:spPr bwMode="auto">
          <a:xfrm>
            <a:off x="2557863" y="3372358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5895200" y="1599160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3%</a:t>
            </a:r>
          </a:p>
        </p:txBody>
      </p: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5914826" y="2300119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56" name="Text Box 19"/>
          <p:cNvSpPr txBox="1">
            <a:spLocks noChangeArrowheads="1"/>
          </p:cNvSpPr>
          <p:nvPr/>
        </p:nvSpPr>
        <p:spPr bwMode="auto">
          <a:xfrm>
            <a:off x="5898004" y="2981449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57" name="Text Box 19"/>
          <p:cNvSpPr txBox="1">
            <a:spLocks noChangeArrowheads="1"/>
          </p:cNvSpPr>
          <p:nvPr/>
        </p:nvSpPr>
        <p:spPr bwMode="auto">
          <a:xfrm>
            <a:off x="6639990" y="1597898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17%</a:t>
            </a:r>
          </a:p>
        </p:txBody>
      </p:sp>
      <p:sp>
        <p:nvSpPr>
          <p:cNvPr id="58" name="Text Box 19"/>
          <p:cNvSpPr txBox="1">
            <a:spLocks noChangeArrowheads="1"/>
          </p:cNvSpPr>
          <p:nvPr/>
        </p:nvSpPr>
        <p:spPr bwMode="auto">
          <a:xfrm>
            <a:off x="6648400" y="2298857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22%</a:t>
            </a:r>
          </a:p>
        </p:txBody>
      </p:sp>
      <p:sp>
        <p:nvSpPr>
          <p:cNvPr id="59" name="Text Box 19"/>
          <p:cNvSpPr txBox="1">
            <a:spLocks noChangeArrowheads="1"/>
          </p:cNvSpPr>
          <p:nvPr/>
        </p:nvSpPr>
        <p:spPr bwMode="auto">
          <a:xfrm>
            <a:off x="6665223" y="2980187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18%</a:t>
            </a:r>
          </a:p>
        </p:txBody>
      </p:sp>
      <p:sp>
        <p:nvSpPr>
          <p:cNvPr id="60" name="Text Box 19"/>
          <p:cNvSpPr txBox="1">
            <a:spLocks noChangeArrowheads="1"/>
          </p:cNvSpPr>
          <p:nvPr/>
        </p:nvSpPr>
        <p:spPr bwMode="auto">
          <a:xfrm>
            <a:off x="3304242" y="1596144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48%</a:t>
            </a:r>
          </a:p>
        </p:txBody>
      </p:sp>
      <p:sp>
        <p:nvSpPr>
          <p:cNvPr id="61" name="Text Box 19"/>
          <p:cNvSpPr txBox="1">
            <a:spLocks noChangeArrowheads="1"/>
          </p:cNvSpPr>
          <p:nvPr/>
        </p:nvSpPr>
        <p:spPr bwMode="auto">
          <a:xfrm>
            <a:off x="3295831" y="2297103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50%</a:t>
            </a:r>
          </a:p>
        </p:txBody>
      </p:sp>
      <p:sp>
        <p:nvSpPr>
          <p:cNvPr id="62" name="Text Box 19"/>
          <p:cNvSpPr txBox="1">
            <a:spLocks noChangeArrowheads="1"/>
          </p:cNvSpPr>
          <p:nvPr/>
        </p:nvSpPr>
        <p:spPr bwMode="auto">
          <a:xfrm>
            <a:off x="3304242" y="2978433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37%</a:t>
            </a:r>
          </a:p>
        </p:txBody>
      </p:sp>
      <p:sp>
        <p:nvSpPr>
          <p:cNvPr id="63" name="Text Box 19"/>
          <p:cNvSpPr txBox="1">
            <a:spLocks noChangeArrowheads="1"/>
          </p:cNvSpPr>
          <p:nvPr/>
        </p:nvSpPr>
        <p:spPr bwMode="auto">
          <a:xfrm>
            <a:off x="4058950" y="1625570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66%</a:t>
            </a:r>
          </a:p>
        </p:txBody>
      </p:sp>
      <p:sp>
        <p:nvSpPr>
          <p:cNvPr id="64" name="Text Box 19"/>
          <p:cNvSpPr txBox="1">
            <a:spLocks noChangeArrowheads="1"/>
          </p:cNvSpPr>
          <p:nvPr/>
        </p:nvSpPr>
        <p:spPr bwMode="auto">
          <a:xfrm>
            <a:off x="4058951" y="2306901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58%</a:t>
            </a:r>
          </a:p>
        </p:txBody>
      </p:sp>
      <p:sp>
        <p:nvSpPr>
          <p:cNvPr id="65" name="Text Box 19"/>
          <p:cNvSpPr txBox="1">
            <a:spLocks noChangeArrowheads="1"/>
          </p:cNvSpPr>
          <p:nvPr/>
        </p:nvSpPr>
        <p:spPr bwMode="auto">
          <a:xfrm>
            <a:off x="4075774" y="2988233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65%</a:t>
            </a:r>
          </a:p>
        </p:txBody>
      </p:sp>
      <p:sp>
        <p:nvSpPr>
          <p:cNvPr id="66" name="Text Box 19"/>
          <p:cNvSpPr txBox="1">
            <a:spLocks noChangeArrowheads="1"/>
          </p:cNvSpPr>
          <p:nvPr/>
        </p:nvSpPr>
        <p:spPr bwMode="auto">
          <a:xfrm>
            <a:off x="4610309" y="1583512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3%</a:t>
            </a:r>
          </a:p>
        </p:txBody>
      </p:sp>
      <p:sp>
        <p:nvSpPr>
          <p:cNvPr id="67" name="Text Box 19"/>
          <p:cNvSpPr txBox="1">
            <a:spLocks noChangeArrowheads="1"/>
          </p:cNvSpPr>
          <p:nvPr/>
        </p:nvSpPr>
        <p:spPr bwMode="auto">
          <a:xfrm>
            <a:off x="4689813" y="1970440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24%</a:t>
            </a:r>
          </a:p>
        </p:txBody>
      </p:sp>
      <p:sp>
        <p:nvSpPr>
          <p:cNvPr id="68" name="Text Box 19"/>
          <p:cNvSpPr txBox="1">
            <a:spLocks noChangeArrowheads="1"/>
          </p:cNvSpPr>
          <p:nvPr/>
        </p:nvSpPr>
        <p:spPr bwMode="auto">
          <a:xfrm>
            <a:off x="4925336" y="1802210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35%</a:t>
            </a:r>
          </a:p>
        </p:txBody>
      </p:sp>
      <p:sp>
        <p:nvSpPr>
          <p:cNvPr id="69" name="Text Box 19"/>
          <p:cNvSpPr txBox="1">
            <a:spLocks noChangeArrowheads="1"/>
          </p:cNvSpPr>
          <p:nvPr/>
        </p:nvSpPr>
        <p:spPr bwMode="auto">
          <a:xfrm>
            <a:off x="4601897" y="2281667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70" name="Text Box 19"/>
          <p:cNvSpPr txBox="1">
            <a:spLocks noChangeArrowheads="1"/>
          </p:cNvSpPr>
          <p:nvPr/>
        </p:nvSpPr>
        <p:spPr bwMode="auto">
          <a:xfrm>
            <a:off x="4950570" y="2483542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31%</a:t>
            </a:r>
          </a:p>
        </p:txBody>
      </p:sp>
      <p:sp>
        <p:nvSpPr>
          <p:cNvPr id="71" name="Text Box 19"/>
          <p:cNvSpPr txBox="1">
            <a:spLocks noChangeArrowheads="1"/>
          </p:cNvSpPr>
          <p:nvPr/>
        </p:nvSpPr>
        <p:spPr bwMode="auto">
          <a:xfrm>
            <a:off x="4572052" y="2634949"/>
            <a:ext cx="371987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22%</a:t>
            </a:r>
          </a:p>
        </p:txBody>
      </p:sp>
      <p:sp>
        <p:nvSpPr>
          <p:cNvPr id="72" name="Text Box 19"/>
          <p:cNvSpPr txBox="1">
            <a:spLocks noChangeArrowheads="1"/>
          </p:cNvSpPr>
          <p:nvPr/>
        </p:nvSpPr>
        <p:spPr bwMode="auto">
          <a:xfrm>
            <a:off x="4585341" y="2994785"/>
            <a:ext cx="312295" cy="20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3%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533954" y="2421136"/>
            <a:ext cx="676083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kumimoji="0" lang="en-US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-HIL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589952" y="3156845"/>
            <a:ext cx="567324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PDL1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679915" y="1816084"/>
            <a:ext cx="477361" cy="19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241" y="452971"/>
            <a:ext cx="22620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S7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Text Box 19"/>
          <p:cNvSpPr txBox="1">
            <a:spLocks noChangeArrowheads="1"/>
          </p:cNvSpPr>
          <p:nvPr/>
        </p:nvSpPr>
        <p:spPr bwMode="auto">
          <a:xfrm>
            <a:off x="3471649" y="1241986"/>
            <a:ext cx="5549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Tumor</a:t>
            </a:r>
          </a:p>
        </p:txBody>
      </p:sp>
      <p:sp>
        <p:nvSpPr>
          <p:cNvPr id="78" name="Text Box 19"/>
          <p:cNvSpPr txBox="1">
            <a:spLocks noChangeArrowheads="1"/>
          </p:cNvSpPr>
          <p:nvPr/>
        </p:nvSpPr>
        <p:spPr bwMode="auto">
          <a:xfrm>
            <a:off x="6076845" y="1253147"/>
            <a:ext cx="4411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DLN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359910" y="1445804"/>
            <a:ext cx="283464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5619890" y="1445804"/>
            <a:ext cx="1371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589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9" name="Straight Connector 1038"/>
          <p:cNvCxnSpPr/>
          <p:nvPr/>
        </p:nvCxnSpPr>
        <p:spPr>
          <a:xfrm flipH="1">
            <a:off x="6892007" y="2557369"/>
            <a:ext cx="0" cy="4223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7318917" y="2557369"/>
            <a:ext cx="0" cy="4223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7745827" y="2557369"/>
            <a:ext cx="0" cy="4223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8172737" y="2557369"/>
            <a:ext cx="0" cy="4223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6894168" y="1173653"/>
            <a:ext cx="1369706" cy="13834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6865829" y="1171822"/>
            <a:ext cx="30043" cy="1390087"/>
          </a:xfrm>
          <a:custGeom>
            <a:avLst/>
            <a:gdLst>
              <a:gd name="T0" fmla="*/ 0 w 26"/>
              <a:gd name="T1" fmla="*/ 1258 h 1264"/>
              <a:gd name="T2" fmla="*/ 26 w 26"/>
              <a:gd name="T3" fmla="*/ 1258 h 1264"/>
              <a:gd name="T4" fmla="*/ 26 w 26"/>
              <a:gd name="T5" fmla="*/ 1264 h 1264"/>
              <a:gd name="T6" fmla="*/ 0 w 26"/>
              <a:gd name="T7" fmla="*/ 1264 h 1264"/>
              <a:gd name="T8" fmla="*/ 0 w 26"/>
              <a:gd name="T9" fmla="*/ 1258 h 1264"/>
              <a:gd name="T10" fmla="*/ 0 w 26"/>
              <a:gd name="T11" fmla="*/ 1101 h 1264"/>
              <a:gd name="T12" fmla="*/ 26 w 26"/>
              <a:gd name="T13" fmla="*/ 1101 h 1264"/>
              <a:gd name="T14" fmla="*/ 26 w 26"/>
              <a:gd name="T15" fmla="*/ 1107 h 1264"/>
              <a:gd name="T16" fmla="*/ 0 w 26"/>
              <a:gd name="T17" fmla="*/ 1107 h 1264"/>
              <a:gd name="T18" fmla="*/ 0 w 26"/>
              <a:gd name="T19" fmla="*/ 1101 h 1264"/>
              <a:gd name="T20" fmla="*/ 0 w 26"/>
              <a:gd name="T21" fmla="*/ 943 h 1264"/>
              <a:gd name="T22" fmla="*/ 26 w 26"/>
              <a:gd name="T23" fmla="*/ 943 h 1264"/>
              <a:gd name="T24" fmla="*/ 26 w 26"/>
              <a:gd name="T25" fmla="*/ 949 h 1264"/>
              <a:gd name="T26" fmla="*/ 0 w 26"/>
              <a:gd name="T27" fmla="*/ 949 h 1264"/>
              <a:gd name="T28" fmla="*/ 0 w 26"/>
              <a:gd name="T29" fmla="*/ 943 h 1264"/>
              <a:gd name="T30" fmla="*/ 0 w 26"/>
              <a:gd name="T31" fmla="*/ 786 h 1264"/>
              <a:gd name="T32" fmla="*/ 26 w 26"/>
              <a:gd name="T33" fmla="*/ 786 h 1264"/>
              <a:gd name="T34" fmla="*/ 26 w 26"/>
              <a:gd name="T35" fmla="*/ 792 h 1264"/>
              <a:gd name="T36" fmla="*/ 0 w 26"/>
              <a:gd name="T37" fmla="*/ 792 h 1264"/>
              <a:gd name="T38" fmla="*/ 0 w 26"/>
              <a:gd name="T39" fmla="*/ 786 h 1264"/>
              <a:gd name="T40" fmla="*/ 0 w 26"/>
              <a:gd name="T41" fmla="*/ 629 h 1264"/>
              <a:gd name="T42" fmla="*/ 26 w 26"/>
              <a:gd name="T43" fmla="*/ 629 h 1264"/>
              <a:gd name="T44" fmla="*/ 26 w 26"/>
              <a:gd name="T45" fmla="*/ 634 h 1264"/>
              <a:gd name="T46" fmla="*/ 0 w 26"/>
              <a:gd name="T47" fmla="*/ 634 h 1264"/>
              <a:gd name="T48" fmla="*/ 0 w 26"/>
              <a:gd name="T49" fmla="*/ 629 h 1264"/>
              <a:gd name="T50" fmla="*/ 0 w 26"/>
              <a:gd name="T51" fmla="*/ 471 h 1264"/>
              <a:gd name="T52" fmla="*/ 26 w 26"/>
              <a:gd name="T53" fmla="*/ 471 h 1264"/>
              <a:gd name="T54" fmla="*/ 26 w 26"/>
              <a:gd name="T55" fmla="*/ 477 h 1264"/>
              <a:gd name="T56" fmla="*/ 0 w 26"/>
              <a:gd name="T57" fmla="*/ 477 h 1264"/>
              <a:gd name="T58" fmla="*/ 0 w 26"/>
              <a:gd name="T59" fmla="*/ 471 h 1264"/>
              <a:gd name="T60" fmla="*/ 0 w 26"/>
              <a:gd name="T61" fmla="*/ 314 h 1264"/>
              <a:gd name="T62" fmla="*/ 26 w 26"/>
              <a:gd name="T63" fmla="*/ 314 h 1264"/>
              <a:gd name="T64" fmla="*/ 26 w 26"/>
              <a:gd name="T65" fmla="*/ 320 h 1264"/>
              <a:gd name="T66" fmla="*/ 0 w 26"/>
              <a:gd name="T67" fmla="*/ 320 h 1264"/>
              <a:gd name="T68" fmla="*/ 0 w 26"/>
              <a:gd name="T69" fmla="*/ 314 h 1264"/>
              <a:gd name="T70" fmla="*/ 0 w 26"/>
              <a:gd name="T71" fmla="*/ 156 h 1264"/>
              <a:gd name="T72" fmla="*/ 26 w 26"/>
              <a:gd name="T73" fmla="*/ 156 h 1264"/>
              <a:gd name="T74" fmla="*/ 26 w 26"/>
              <a:gd name="T75" fmla="*/ 162 h 1264"/>
              <a:gd name="T76" fmla="*/ 0 w 26"/>
              <a:gd name="T77" fmla="*/ 162 h 1264"/>
              <a:gd name="T78" fmla="*/ 0 w 26"/>
              <a:gd name="T79" fmla="*/ 156 h 1264"/>
              <a:gd name="T80" fmla="*/ 0 w 26"/>
              <a:gd name="T81" fmla="*/ 0 h 1264"/>
              <a:gd name="T82" fmla="*/ 26 w 26"/>
              <a:gd name="T83" fmla="*/ 0 h 1264"/>
              <a:gd name="T84" fmla="*/ 26 w 26"/>
              <a:gd name="T85" fmla="*/ 6 h 1264"/>
              <a:gd name="T86" fmla="*/ 0 w 26"/>
              <a:gd name="T87" fmla="*/ 6 h 1264"/>
              <a:gd name="T88" fmla="*/ 0 w 26"/>
              <a:gd name="T89" fmla="*/ 0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" h="1264">
                <a:moveTo>
                  <a:pt x="0" y="1258"/>
                </a:moveTo>
                <a:lnTo>
                  <a:pt x="26" y="1258"/>
                </a:lnTo>
                <a:lnTo>
                  <a:pt x="26" y="1264"/>
                </a:lnTo>
                <a:lnTo>
                  <a:pt x="0" y="1264"/>
                </a:lnTo>
                <a:lnTo>
                  <a:pt x="0" y="1258"/>
                </a:lnTo>
                <a:close/>
                <a:moveTo>
                  <a:pt x="0" y="1101"/>
                </a:moveTo>
                <a:lnTo>
                  <a:pt x="26" y="1101"/>
                </a:lnTo>
                <a:lnTo>
                  <a:pt x="26" y="1107"/>
                </a:lnTo>
                <a:lnTo>
                  <a:pt x="0" y="1107"/>
                </a:lnTo>
                <a:lnTo>
                  <a:pt x="0" y="1101"/>
                </a:lnTo>
                <a:close/>
                <a:moveTo>
                  <a:pt x="0" y="943"/>
                </a:moveTo>
                <a:lnTo>
                  <a:pt x="26" y="943"/>
                </a:lnTo>
                <a:lnTo>
                  <a:pt x="26" y="949"/>
                </a:lnTo>
                <a:lnTo>
                  <a:pt x="0" y="949"/>
                </a:lnTo>
                <a:lnTo>
                  <a:pt x="0" y="943"/>
                </a:lnTo>
                <a:close/>
                <a:moveTo>
                  <a:pt x="0" y="786"/>
                </a:moveTo>
                <a:lnTo>
                  <a:pt x="26" y="786"/>
                </a:lnTo>
                <a:lnTo>
                  <a:pt x="26" y="792"/>
                </a:lnTo>
                <a:lnTo>
                  <a:pt x="0" y="792"/>
                </a:lnTo>
                <a:lnTo>
                  <a:pt x="0" y="786"/>
                </a:lnTo>
                <a:close/>
                <a:moveTo>
                  <a:pt x="0" y="629"/>
                </a:moveTo>
                <a:lnTo>
                  <a:pt x="26" y="629"/>
                </a:lnTo>
                <a:lnTo>
                  <a:pt x="26" y="634"/>
                </a:lnTo>
                <a:lnTo>
                  <a:pt x="0" y="634"/>
                </a:lnTo>
                <a:lnTo>
                  <a:pt x="0" y="629"/>
                </a:lnTo>
                <a:close/>
                <a:moveTo>
                  <a:pt x="0" y="471"/>
                </a:moveTo>
                <a:lnTo>
                  <a:pt x="26" y="471"/>
                </a:lnTo>
                <a:lnTo>
                  <a:pt x="26" y="477"/>
                </a:lnTo>
                <a:lnTo>
                  <a:pt x="0" y="477"/>
                </a:lnTo>
                <a:lnTo>
                  <a:pt x="0" y="471"/>
                </a:lnTo>
                <a:close/>
                <a:moveTo>
                  <a:pt x="0" y="314"/>
                </a:moveTo>
                <a:lnTo>
                  <a:pt x="26" y="314"/>
                </a:lnTo>
                <a:lnTo>
                  <a:pt x="26" y="320"/>
                </a:lnTo>
                <a:lnTo>
                  <a:pt x="0" y="320"/>
                </a:lnTo>
                <a:lnTo>
                  <a:pt x="0" y="314"/>
                </a:lnTo>
                <a:close/>
                <a:moveTo>
                  <a:pt x="0" y="156"/>
                </a:moveTo>
                <a:lnTo>
                  <a:pt x="26" y="156"/>
                </a:lnTo>
                <a:lnTo>
                  <a:pt x="26" y="162"/>
                </a:lnTo>
                <a:lnTo>
                  <a:pt x="0" y="162"/>
                </a:lnTo>
                <a:lnTo>
                  <a:pt x="0" y="156"/>
                </a:lnTo>
                <a:close/>
                <a:moveTo>
                  <a:pt x="0" y="0"/>
                </a:moveTo>
                <a:lnTo>
                  <a:pt x="26" y="0"/>
                </a:lnTo>
                <a:lnTo>
                  <a:pt x="26" y="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873918" y="1506146"/>
            <a:ext cx="41599" cy="210053"/>
          </a:xfrm>
          <a:custGeom>
            <a:avLst/>
            <a:gdLst>
              <a:gd name="T0" fmla="*/ 16 w 36"/>
              <a:gd name="T1" fmla="*/ 188 h 191"/>
              <a:gd name="T2" fmla="*/ 16 w 36"/>
              <a:gd name="T3" fmla="*/ 96 h 191"/>
              <a:gd name="T4" fmla="*/ 16 w 36"/>
              <a:gd name="T5" fmla="*/ 3 h 191"/>
              <a:gd name="T6" fmla="*/ 21 w 36"/>
              <a:gd name="T7" fmla="*/ 3 h 191"/>
              <a:gd name="T8" fmla="*/ 21 w 36"/>
              <a:gd name="T9" fmla="*/ 96 h 191"/>
              <a:gd name="T10" fmla="*/ 21 w 36"/>
              <a:gd name="T11" fmla="*/ 188 h 191"/>
              <a:gd name="T12" fmla="*/ 16 w 36"/>
              <a:gd name="T13" fmla="*/ 188 h 191"/>
              <a:gd name="T14" fmla="*/ 0 w 36"/>
              <a:gd name="T15" fmla="*/ 185 h 191"/>
              <a:gd name="T16" fmla="*/ 36 w 36"/>
              <a:gd name="T17" fmla="*/ 185 h 191"/>
              <a:gd name="T18" fmla="*/ 36 w 36"/>
              <a:gd name="T19" fmla="*/ 191 h 191"/>
              <a:gd name="T20" fmla="*/ 0 w 36"/>
              <a:gd name="T21" fmla="*/ 191 h 191"/>
              <a:gd name="T22" fmla="*/ 0 w 36"/>
              <a:gd name="T23" fmla="*/ 185 h 191"/>
              <a:gd name="T24" fmla="*/ 0 w 36"/>
              <a:gd name="T25" fmla="*/ 0 h 191"/>
              <a:gd name="T26" fmla="*/ 36 w 36"/>
              <a:gd name="T27" fmla="*/ 0 h 191"/>
              <a:gd name="T28" fmla="*/ 36 w 36"/>
              <a:gd name="T29" fmla="*/ 6 h 191"/>
              <a:gd name="T30" fmla="*/ 0 w 36"/>
              <a:gd name="T31" fmla="*/ 6 h 191"/>
              <a:gd name="T32" fmla="*/ 0 w 36"/>
              <a:gd name="T33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191">
                <a:moveTo>
                  <a:pt x="16" y="188"/>
                </a:moveTo>
                <a:lnTo>
                  <a:pt x="16" y="96"/>
                </a:lnTo>
                <a:lnTo>
                  <a:pt x="16" y="3"/>
                </a:lnTo>
                <a:lnTo>
                  <a:pt x="21" y="3"/>
                </a:lnTo>
                <a:lnTo>
                  <a:pt x="21" y="96"/>
                </a:lnTo>
                <a:lnTo>
                  <a:pt x="21" y="188"/>
                </a:lnTo>
                <a:lnTo>
                  <a:pt x="16" y="188"/>
                </a:lnTo>
                <a:close/>
                <a:moveTo>
                  <a:pt x="0" y="185"/>
                </a:moveTo>
                <a:lnTo>
                  <a:pt x="36" y="185"/>
                </a:lnTo>
                <a:lnTo>
                  <a:pt x="36" y="191"/>
                </a:lnTo>
                <a:lnTo>
                  <a:pt x="0" y="191"/>
                </a:lnTo>
                <a:lnTo>
                  <a:pt x="0" y="185"/>
                </a:lnTo>
                <a:close/>
                <a:moveTo>
                  <a:pt x="0" y="0"/>
                </a:moveTo>
                <a:lnTo>
                  <a:pt x="36" y="0"/>
                </a:lnTo>
                <a:lnTo>
                  <a:pt x="36" y="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7300303" y="1862466"/>
            <a:ext cx="40443" cy="202354"/>
          </a:xfrm>
          <a:custGeom>
            <a:avLst/>
            <a:gdLst>
              <a:gd name="T0" fmla="*/ 14 w 35"/>
              <a:gd name="T1" fmla="*/ 181 h 184"/>
              <a:gd name="T2" fmla="*/ 14 w 35"/>
              <a:gd name="T3" fmla="*/ 92 h 184"/>
              <a:gd name="T4" fmla="*/ 14 w 35"/>
              <a:gd name="T5" fmla="*/ 3 h 184"/>
              <a:gd name="T6" fmla="*/ 20 w 35"/>
              <a:gd name="T7" fmla="*/ 3 h 184"/>
              <a:gd name="T8" fmla="*/ 20 w 35"/>
              <a:gd name="T9" fmla="*/ 92 h 184"/>
              <a:gd name="T10" fmla="*/ 20 w 35"/>
              <a:gd name="T11" fmla="*/ 181 h 184"/>
              <a:gd name="T12" fmla="*/ 14 w 35"/>
              <a:gd name="T13" fmla="*/ 181 h 184"/>
              <a:gd name="T14" fmla="*/ 0 w 35"/>
              <a:gd name="T15" fmla="*/ 178 h 184"/>
              <a:gd name="T16" fmla="*/ 35 w 35"/>
              <a:gd name="T17" fmla="*/ 178 h 184"/>
              <a:gd name="T18" fmla="*/ 35 w 35"/>
              <a:gd name="T19" fmla="*/ 184 h 184"/>
              <a:gd name="T20" fmla="*/ 0 w 35"/>
              <a:gd name="T21" fmla="*/ 184 h 184"/>
              <a:gd name="T22" fmla="*/ 0 w 35"/>
              <a:gd name="T23" fmla="*/ 178 h 184"/>
              <a:gd name="T24" fmla="*/ 0 w 35"/>
              <a:gd name="T25" fmla="*/ 0 h 184"/>
              <a:gd name="T26" fmla="*/ 35 w 35"/>
              <a:gd name="T27" fmla="*/ 0 h 184"/>
              <a:gd name="T28" fmla="*/ 35 w 35"/>
              <a:gd name="T29" fmla="*/ 5 h 184"/>
              <a:gd name="T30" fmla="*/ 0 w 35"/>
              <a:gd name="T31" fmla="*/ 5 h 184"/>
              <a:gd name="T32" fmla="*/ 0 w 35"/>
              <a:gd name="T33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184">
                <a:moveTo>
                  <a:pt x="14" y="181"/>
                </a:moveTo>
                <a:lnTo>
                  <a:pt x="14" y="92"/>
                </a:lnTo>
                <a:lnTo>
                  <a:pt x="14" y="3"/>
                </a:lnTo>
                <a:lnTo>
                  <a:pt x="20" y="3"/>
                </a:lnTo>
                <a:lnTo>
                  <a:pt x="20" y="92"/>
                </a:lnTo>
                <a:lnTo>
                  <a:pt x="20" y="181"/>
                </a:lnTo>
                <a:lnTo>
                  <a:pt x="14" y="181"/>
                </a:lnTo>
                <a:close/>
                <a:moveTo>
                  <a:pt x="0" y="178"/>
                </a:moveTo>
                <a:lnTo>
                  <a:pt x="35" y="178"/>
                </a:lnTo>
                <a:lnTo>
                  <a:pt x="35" y="184"/>
                </a:lnTo>
                <a:lnTo>
                  <a:pt x="0" y="184"/>
                </a:lnTo>
                <a:lnTo>
                  <a:pt x="0" y="178"/>
                </a:lnTo>
                <a:close/>
                <a:moveTo>
                  <a:pt x="0" y="0"/>
                </a:moveTo>
                <a:lnTo>
                  <a:pt x="35" y="0"/>
                </a:lnTo>
                <a:lnTo>
                  <a:pt x="35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7725532" y="2194591"/>
            <a:ext cx="41599" cy="14297"/>
          </a:xfrm>
          <a:custGeom>
            <a:avLst/>
            <a:gdLst>
              <a:gd name="T0" fmla="*/ 15 w 36"/>
              <a:gd name="T1" fmla="*/ 11 h 13"/>
              <a:gd name="T2" fmla="*/ 15 w 36"/>
              <a:gd name="T3" fmla="*/ 7 h 13"/>
              <a:gd name="T4" fmla="*/ 15 w 36"/>
              <a:gd name="T5" fmla="*/ 3 h 13"/>
              <a:gd name="T6" fmla="*/ 21 w 36"/>
              <a:gd name="T7" fmla="*/ 3 h 13"/>
              <a:gd name="T8" fmla="*/ 21 w 36"/>
              <a:gd name="T9" fmla="*/ 7 h 13"/>
              <a:gd name="T10" fmla="*/ 21 w 36"/>
              <a:gd name="T11" fmla="*/ 11 h 13"/>
              <a:gd name="T12" fmla="*/ 15 w 36"/>
              <a:gd name="T13" fmla="*/ 11 h 13"/>
              <a:gd name="T14" fmla="*/ 0 w 36"/>
              <a:gd name="T15" fmla="*/ 8 h 13"/>
              <a:gd name="T16" fmla="*/ 36 w 36"/>
              <a:gd name="T17" fmla="*/ 8 h 13"/>
              <a:gd name="T18" fmla="*/ 36 w 36"/>
              <a:gd name="T19" fmla="*/ 13 h 13"/>
              <a:gd name="T20" fmla="*/ 0 w 36"/>
              <a:gd name="T21" fmla="*/ 13 h 13"/>
              <a:gd name="T22" fmla="*/ 0 w 36"/>
              <a:gd name="T23" fmla="*/ 8 h 13"/>
              <a:gd name="T24" fmla="*/ 0 w 36"/>
              <a:gd name="T25" fmla="*/ 0 h 13"/>
              <a:gd name="T26" fmla="*/ 36 w 36"/>
              <a:gd name="T27" fmla="*/ 0 h 13"/>
              <a:gd name="T28" fmla="*/ 36 w 36"/>
              <a:gd name="T29" fmla="*/ 6 h 13"/>
              <a:gd name="T30" fmla="*/ 0 w 36"/>
              <a:gd name="T31" fmla="*/ 6 h 13"/>
              <a:gd name="T32" fmla="*/ 0 w 36"/>
              <a:gd name="T3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13">
                <a:moveTo>
                  <a:pt x="15" y="11"/>
                </a:moveTo>
                <a:lnTo>
                  <a:pt x="15" y="7"/>
                </a:lnTo>
                <a:lnTo>
                  <a:pt x="15" y="3"/>
                </a:lnTo>
                <a:lnTo>
                  <a:pt x="21" y="3"/>
                </a:lnTo>
                <a:lnTo>
                  <a:pt x="21" y="7"/>
                </a:lnTo>
                <a:lnTo>
                  <a:pt x="21" y="11"/>
                </a:lnTo>
                <a:lnTo>
                  <a:pt x="15" y="11"/>
                </a:lnTo>
                <a:close/>
                <a:moveTo>
                  <a:pt x="0" y="8"/>
                </a:moveTo>
                <a:lnTo>
                  <a:pt x="36" y="8"/>
                </a:lnTo>
                <a:lnTo>
                  <a:pt x="36" y="13"/>
                </a:lnTo>
                <a:lnTo>
                  <a:pt x="0" y="13"/>
                </a:lnTo>
                <a:lnTo>
                  <a:pt x="0" y="8"/>
                </a:lnTo>
                <a:close/>
                <a:moveTo>
                  <a:pt x="0" y="0"/>
                </a:moveTo>
                <a:lnTo>
                  <a:pt x="36" y="0"/>
                </a:lnTo>
                <a:lnTo>
                  <a:pt x="36" y="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8150761" y="2537714"/>
            <a:ext cx="41599" cy="15397"/>
          </a:xfrm>
          <a:custGeom>
            <a:avLst/>
            <a:gdLst>
              <a:gd name="T0" fmla="*/ 16 w 36"/>
              <a:gd name="T1" fmla="*/ 12 h 14"/>
              <a:gd name="T2" fmla="*/ 16 w 36"/>
              <a:gd name="T3" fmla="*/ 8 h 14"/>
              <a:gd name="T4" fmla="*/ 16 w 36"/>
              <a:gd name="T5" fmla="*/ 3 h 14"/>
              <a:gd name="T6" fmla="*/ 21 w 36"/>
              <a:gd name="T7" fmla="*/ 3 h 14"/>
              <a:gd name="T8" fmla="*/ 21 w 36"/>
              <a:gd name="T9" fmla="*/ 8 h 14"/>
              <a:gd name="T10" fmla="*/ 21 w 36"/>
              <a:gd name="T11" fmla="*/ 12 h 14"/>
              <a:gd name="T12" fmla="*/ 16 w 36"/>
              <a:gd name="T13" fmla="*/ 12 h 14"/>
              <a:gd name="T14" fmla="*/ 0 w 36"/>
              <a:gd name="T15" fmla="*/ 9 h 14"/>
              <a:gd name="T16" fmla="*/ 36 w 36"/>
              <a:gd name="T17" fmla="*/ 9 h 14"/>
              <a:gd name="T18" fmla="*/ 36 w 36"/>
              <a:gd name="T19" fmla="*/ 14 h 14"/>
              <a:gd name="T20" fmla="*/ 0 w 36"/>
              <a:gd name="T21" fmla="*/ 14 h 14"/>
              <a:gd name="T22" fmla="*/ 0 w 36"/>
              <a:gd name="T23" fmla="*/ 9 h 14"/>
              <a:gd name="T24" fmla="*/ 0 w 36"/>
              <a:gd name="T25" fmla="*/ 0 h 14"/>
              <a:gd name="T26" fmla="*/ 36 w 36"/>
              <a:gd name="T27" fmla="*/ 0 h 14"/>
              <a:gd name="T28" fmla="*/ 36 w 36"/>
              <a:gd name="T29" fmla="*/ 6 h 14"/>
              <a:gd name="T30" fmla="*/ 0 w 36"/>
              <a:gd name="T31" fmla="*/ 6 h 14"/>
              <a:gd name="T32" fmla="*/ 0 w 36"/>
              <a:gd name="T3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14">
                <a:moveTo>
                  <a:pt x="16" y="12"/>
                </a:moveTo>
                <a:lnTo>
                  <a:pt x="16" y="8"/>
                </a:lnTo>
                <a:lnTo>
                  <a:pt x="16" y="3"/>
                </a:lnTo>
                <a:lnTo>
                  <a:pt x="21" y="3"/>
                </a:lnTo>
                <a:lnTo>
                  <a:pt x="21" y="8"/>
                </a:lnTo>
                <a:lnTo>
                  <a:pt x="21" y="12"/>
                </a:lnTo>
                <a:lnTo>
                  <a:pt x="16" y="12"/>
                </a:lnTo>
                <a:close/>
                <a:moveTo>
                  <a:pt x="0" y="9"/>
                </a:moveTo>
                <a:lnTo>
                  <a:pt x="36" y="9"/>
                </a:lnTo>
                <a:lnTo>
                  <a:pt x="36" y="14"/>
                </a:lnTo>
                <a:lnTo>
                  <a:pt x="0" y="14"/>
                </a:lnTo>
                <a:lnTo>
                  <a:pt x="0" y="9"/>
                </a:lnTo>
                <a:close/>
                <a:moveTo>
                  <a:pt x="0" y="0"/>
                </a:moveTo>
                <a:lnTo>
                  <a:pt x="36" y="0"/>
                </a:lnTo>
                <a:lnTo>
                  <a:pt x="36" y="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6873918" y="1506146"/>
            <a:ext cx="41599" cy="210053"/>
          </a:xfrm>
          <a:custGeom>
            <a:avLst/>
            <a:gdLst>
              <a:gd name="T0" fmla="*/ 16 w 36"/>
              <a:gd name="T1" fmla="*/ 188 h 191"/>
              <a:gd name="T2" fmla="*/ 16 w 36"/>
              <a:gd name="T3" fmla="*/ 96 h 191"/>
              <a:gd name="T4" fmla="*/ 16 w 36"/>
              <a:gd name="T5" fmla="*/ 3 h 191"/>
              <a:gd name="T6" fmla="*/ 21 w 36"/>
              <a:gd name="T7" fmla="*/ 3 h 191"/>
              <a:gd name="T8" fmla="*/ 21 w 36"/>
              <a:gd name="T9" fmla="*/ 96 h 191"/>
              <a:gd name="T10" fmla="*/ 21 w 36"/>
              <a:gd name="T11" fmla="*/ 188 h 191"/>
              <a:gd name="T12" fmla="*/ 16 w 36"/>
              <a:gd name="T13" fmla="*/ 188 h 191"/>
              <a:gd name="T14" fmla="*/ 0 w 36"/>
              <a:gd name="T15" fmla="*/ 185 h 191"/>
              <a:gd name="T16" fmla="*/ 36 w 36"/>
              <a:gd name="T17" fmla="*/ 185 h 191"/>
              <a:gd name="T18" fmla="*/ 36 w 36"/>
              <a:gd name="T19" fmla="*/ 191 h 191"/>
              <a:gd name="T20" fmla="*/ 0 w 36"/>
              <a:gd name="T21" fmla="*/ 191 h 191"/>
              <a:gd name="T22" fmla="*/ 0 w 36"/>
              <a:gd name="T23" fmla="*/ 185 h 191"/>
              <a:gd name="T24" fmla="*/ 0 w 36"/>
              <a:gd name="T25" fmla="*/ 0 h 191"/>
              <a:gd name="T26" fmla="*/ 36 w 36"/>
              <a:gd name="T27" fmla="*/ 0 h 191"/>
              <a:gd name="T28" fmla="*/ 36 w 36"/>
              <a:gd name="T29" fmla="*/ 6 h 191"/>
              <a:gd name="T30" fmla="*/ 0 w 36"/>
              <a:gd name="T31" fmla="*/ 6 h 191"/>
              <a:gd name="T32" fmla="*/ 0 w 36"/>
              <a:gd name="T33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191">
                <a:moveTo>
                  <a:pt x="16" y="188"/>
                </a:moveTo>
                <a:lnTo>
                  <a:pt x="16" y="96"/>
                </a:lnTo>
                <a:lnTo>
                  <a:pt x="16" y="3"/>
                </a:lnTo>
                <a:lnTo>
                  <a:pt x="21" y="3"/>
                </a:lnTo>
                <a:lnTo>
                  <a:pt x="21" y="96"/>
                </a:lnTo>
                <a:lnTo>
                  <a:pt x="21" y="188"/>
                </a:lnTo>
                <a:lnTo>
                  <a:pt x="16" y="188"/>
                </a:lnTo>
                <a:close/>
                <a:moveTo>
                  <a:pt x="0" y="185"/>
                </a:moveTo>
                <a:lnTo>
                  <a:pt x="36" y="185"/>
                </a:lnTo>
                <a:lnTo>
                  <a:pt x="36" y="191"/>
                </a:lnTo>
                <a:lnTo>
                  <a:pt x="0" y="191"/>
                </a:lnTo>
                <a:lnTo>
                  <a:pt x="0" y="185"/>
                </a:lnTo>
                <a:close/>
                <a:moveTo>
                  <a:pt x="0" y="0"/>
                </a:moveTo>
                <a:lnTo>
                  <a:pt x="36" y="0"/>
                </a:lnTo>
                <a:lnTo>
                  <a:pt x="36" y="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7300303" y="1334585"/>
            <a:ext cx="40443" cy="355220"/>
          </a:xfrm>
          <a:custGeom>
            <a:avLst/>
            <a:gdLst>
              <a:gd name="T0" fmla="*/ 14 w 35"/>
              <a:gd name="T1" fmla="*/ 320 h 323"/>
              <a:gd name="T2" fmla="*/ 14 w 35"/>
              <a:gd name="T3" fmla="*/ 161 h 323"/>
              <a:gd name="T4" fmla="*/ 14 w 35"/>
              <a:gd name="T5" fmla="*/ 3 h 323"/>
              <a:gd name="T6" fmla="*/ 20 w 35"/>
              <a:gd name="T7" fmla="*/ 3 h 323"/>
              <a:gd name="T8" fmla="*/ 20 w 35"/>
              <a:gd name="T9" fmla="*/ 161 h 323"/>
              <a:gd name="T10" fmla="*/ 20 w 35"/>
              <a:gd name="T11" fmla="*/ 320 h 323"/>
              <a:gd name="T12" fmla="*/ 14 w 35"/>
              <a:gd name="T13" fmla="*/ 320 h 323"/>
              <a:gd name="T14" fmla="*/ 0 w 35"/>
              <a:gd name="T15" fmla="*/ 317 h 323"/>
              <a:gd name="T16" fmla="*/ 35 w 35"/>
              <a:gd name="T17" fmla="*/ 317 h 323"/>
              <a:gd name="T18" fmla="*/ 35 w 35"/>
              <a:gd name="T19" fmla="*/ 323 h 323"/>
              <a:gd name="T20" fmla="*/ 0 w 35"/>
              <a:gd name="T21" fmla="*/ 323 h 323"/>
              <a:gd name="T22" fmla="*/ 0 w 35"/>
              <a:gd name="T23" fmla="*/ 317 h 323"/>
              <a:gd name="T24" fmla="*/ 0 w 35"/>
              <a:gd name="T25" fmla="*/ 0 h 323"/>
              <a:gd name="T26" fmla="*/ 35 w 35"/>
              <a:gd name="T27" fmla="*/ 0 h 323"/>
              <a:gd name="T28" fmla="*/ 35 w 35"/>
              <a:gd name="T29" fmla="*/ 5 h 323"/>
              <a:gd name="T30" fmla="*/ 0 w 35"/>
              <a:gd name="T31" fmla="*/ 5 h 323"/>
              <a:gd name="T32" fmla="*/ 0 w 35"/>
              <a:gd name="T33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323">
                <a:moveTo>
                  <a:pt x="14" y="320"/>
                </a:moveTo>
                <a:lnTo>
                  <a:pt x="14" y="161"/>
                </a:lnTo>
                <a:lnTo>
                  <a:pt x="14" y="3"/>
                </a:lnTo>
                <a:lnTo>
                  <a:pt x="20" y="3"/>
                </a:lnTo>
                <a:lnTo>
                  <a:pt x="20" y="161"/>
                </a:lnTo>
                <a:lnTo>
                  <a:pt x="20" y="320"/>
                </a:lnTo>
                <a:lnTo>
                  <a:pt x="14" y="320"/>
                </a:lnTo>
                <a:close/>
                <a:moveTo>
                  <a:pt x="0" y="317"/>
                </a:moveTo>
                <a:lnTo>
                  <a:pt x="35" y="317"/>
                </a:lnTo>
                <a:lnTo>
                  <a:pt x="35" y="323"/>
                </a:lnTo>
                <a:lnTo>
                  <a:pt x="0" y="323"/>
                </a:lnTo>
                <a:lnTo>
                  <a:pt x="0" y="317"/>
                </a:lnTo>
                <a:close/>
                <a:moveTo>
                  <a:pt x="0" y="0"/>
                </a:moveTo>
                <a:lnTo>
                  <a:pt x="35" y="0"/>
                </a:lnTo>
                <a:lnTo>
                  <a:pt x="35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7725532" y="1616121"/>
            <a:ext cx="41599" cy="70384"/>
          </a:xfrm>
          <a:custGeom>
            <a:avLst/>
            <a:gdLst>
              <a:gd name="T0" fmla="*/ 15 w 36"/>
              <a:gd name="T1" fmla="*/ 61 h 64"/>
              <a:gd name="T2" fmla="*/ 15 w 36"/>
              <a:gd name="T3" fmla="*/ 33 h 64"/>
              <a:gd name="T4" fmla="*/ 15 w 36"/>
              <a:gd name="T5" fmla="*/ 3 h 64"/>
              <a:gd name="T6" fmla="*/ 21 w 36"/>
              <a:gd name="T7" fmla="*/ 3 h 64"/>
              <a:gd name="T8" fmla="*/ 21 w 36"/>
              <a:gd name="T9" fmla="*/ 33 h 64"/>
              <a:gd name="T10" fmla="*/ 21 w 36"/>
              <a:gd name="T11" fmla="*/ 61 h 64"/>
              <a:gd name="T12" fmla="*/ 15 w 36"/>
              <a:gd name="T13" fmla="*/ 61 h 64"/>
              <a:gd name="T14" fmla="*/ 0 w 36"/>
              <a:gd name="T15" fmla="*/ 59 h 64"/>
              <a:gd name="T16" fmla="*/ 36 w 36"/>
              <a:gd name="T17" fmla="*/ 59 h 64"/>
              <a:gd name="T18" fmla="*/ 36 w 36"/>
              <a:gd name="T19" fmla="*/ 64 h 64"/>
              <a:gd name="T20" fmla="*/ 0 w 36"/>
              <a:gd name="T21" fmla="*/ 64 h 64"/>
              <a:gd name="T22" fmla="*/ 0 w 36"/>
              <a:gd name="T23" fmla="*/ 59 h 64"/>
              <a:gd name="T24" fmla="*/ 0 w 36"/>
              <a:gd name="T25" fmla="*/ 0 h 64"/>
              <a:gd name="T26" fmla="*/ 36 w 36"/>
              <a:gd name="T27" fmla="*/ 0 h 64"/>
              <a:gd name="T28" fmla="*/ 36 w 36"/>
              <a:gd name="T29" fmla="*/ 6 h 64"/>
              <a:gd name="T30" fmla="*/ 0 w 36"/>
              <a:gd name="T31" fmla="*/ 6 h 64"/>
              <a:gd name="T32" fmla="*/ 0 w 36"/>
              <a:gd name="T3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64">
                <a:moveTo>
                  <a:pt x="15" y="61"/>
                </a:moveTo>
                <a:lnTo>
                  <a:pt x="15" y="33"/>
                </a:lnTo>
                <a:lnTo>
                  <a:pt x="15" y="3"/>
                </a:lnTo>
                <a:lnTo>
                  <a:pt x="21" y="3"/>
                </a:lnTo>
                <a:lnTo>
                  <a:pt x="21" y="33"/>
                </a:lnTo>
                <a:lnTo>
                  <a:pt x="21" y="61"/>
                </a:lnTo>
                <a:lnTo>
                  <a:pt x="15" y="61"/>
                </a:lnTo>
                <a:close/>
                <a:moveTo>
                  <a:pt x="0" y="59"/>
                </a:moveTo>
                <a:lnTo>
                  <a:pt x="36" y="59"/>
                </a:lnTo>
                <a:lnTo>
                  <a:pt x="36" y="64"/>
                </a:lnTo>
                <a:lnTo>
                  <a:pt x="0" y="64"/>
                </a:lnTo>
                <a:lnTo>
                  <a:pt x="0" y="59"/>
                </a:lnTo>
                <a:close/>
                <a:moveTo>
                  <a:pt x="0" y="0"/>
                </a:moveTo>
                <a:lnTo>
                  <a:pt x="36" y="0"/>
                </a:lnTo>
                <a:lnTo>
                  <a:pt x="36" y="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8150761" y="1629319"/>
            <a:ext cx="41599" cy="207854"/>
          </a:xfrm>
          <a:custGeom>
            <a:avLst/>
            <a:gdLst>
              <a:gd name="T0" fmla="*/ 16 w 36"/>
              <a:gd name="T1" fmla="*/ 186 h 189"/>
              <a:gd name="T2" fmla="*/ 16 w 36"/>
              <a:gd name="T3" fmla="*/ 95 h 189"/>
              <a:gd name="T4" fmla="*/ 16 w 36"/>
              <a:gd name="T5" fmla="*/ 2 h 189"/>
              <a:gd name="T6" fmla="*/ 21 w 36"/>
              <a:gd name="T7" fmla="*/ 2 h 189"/>
              <a:gd name="T8" fmla="*/ 21 w 36"/>
              <a:gd name="T9" fmla="*/ 95 h 189"/>
              <a:gd name="T10" fmla="*/ 21 w 36"/>
              <a:gd name="T11" fmla="*/ 186 h 189"/>
              <a:gd name="T12" fmla="*/ 16 w 36"/>
              <a:gd name="T13" fmla="*/ 186 h 189"/>
              <a:gd name="T14" fmla="*/ 0 w 36"/>
              <a:gd name="T15" fmla="*/ 183 h 189"/>
              <a:gd name="T16" fmla="*/ 36 w 36"/>
              <a:gd name="T17" fmla="*/ 183 h 189"/>
              <a:gd name="T18" fmla="*/ 36 w 36"/>
              <a:gd name="T19" fmla="*/ 189 h 189"/>
              <a:gd name="T20" fmla="*/ 0 w 36"/>
              <a:gd name="T21" fmla="*/ 189 h 189"/>
              <a:gd name="T22" fmla="*/ 0 w 36"/>
              <a:gd name="T23" fmla="*/ 183 h 189"/>
              <a:gd name="T24" fmla="*/ 0 w 36"/>
              <a:gd name="T25" fmla="*/ 0 h 189"/>
              <a:gd name="T26" fmla="*/ 36 w 36"/>
              <a:gd name="T27" fmla="*/ 0 h 189"/>
              <a:gd name="T28" fmla="*/ 36 w 36"/>
              <a:gd name="T29" fmla="*/ 5 h 189"/>
              <a:gd name="T30" fmla="*/ 0 w 36"/>
              <a:gd name="T31" fmla="*/ 5 h 189"/>
              <a:gd name="T32" fmla="*/ 0 w 36"/>
              <a:gd name="T33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189">
                <a:moveTo>
                  <a:pt x="16" y="186"/>
                </a:moveTo>
                <a:lnTo>
                  <a:pt x="16" y="95"/>
                </a:lnTo>
                <a:lnTo>
                  <a:pt x="16" y="2"/>
                </a:lnTo>
                <a:lnTo>
                  <a:pt x="21" y="2"/>
                </a:lnTo>
                <a:lnTo>
                  <a:pt x="21" y="95"/>
                </a:lnTo>
                <a:lnTo>
                  <a:pt x="21" y="186"/>
                </a:lnTo>
                <a:lnTo>
                  <a:pt x="16" y="186"/>
                </a:lnTo>
                <a:close/>
                <a:moveTo>
                  <a:pt x="0" y="183"/>
                </a:moveTo>
                <a:lnTo>
                  <a:pt x="36" y="183"/>
                </a:lnTo>
                <a:lnTo>
                  <a:pt x="36" y="189"/>
                </a:lnTo>
                <a:lnTo>
                  <a:pt x="0" y="189"/>
                </a:lnTo>
                <a:lnTo>
                  <a:pt x="0" y="183"/>
                </a:lnTo>
                <a:close/>
                <a:moveTo>
                  <a:pt x="0" y="0"/>
                </a:moveTo>
                <a:lnTo>
                  <a:pt x="36" y="0"/>
                </a:lnTo>
                <a:lnTo>
                  <a:pt x="36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6884317" y="1601825"/>
            <a:ext cx="1298798" cy="954585"/>
          </a:xfrm>
          <a:custGeom>
            <a:avLst/>
            <a:gdLst>
              <a:gd name="T0" fmla="*/ 255 w 18738"/>
              <a:gd name="T1" fmla="*/ 52 h 14482"/>
              <a:gd name="T2" fmla="*/ 6383 w 18738"/>
              <a:gd name="T3" fmla="*/ 5380 h 14482"/>
              <a:gd name="T4" fmla="*/ 6362 w 18738"/>
              <a:gd name="T5" fmla="*/ 5364 h 14482"/>
              <a:gd name="T6" fmla="*/ 12506 w 18738"/>
              <a:gd name="T7" fmla="*/ 8980 h 14482"/>
              <a:gd name="T8" fmla="*/ 12526 w 18738"/>
              <a:gd name="T9" fmla="*/ 8995 h 14482"/>
              <a:gd name="T10" fmla="*/ 18670 w 18738"/>
              <a:gd name="T11" fmla="*/ 14211 h 14482"/>
              <a:gd name="T12" fmla="*/ 18686 w 18738"/>
              <a:gd name="T13" fmla="*/ 14414 h 14482"/>
              <a:gd name="T14" fmla="*/ 18483 w 18738"/>
              <a:gd name="T15" fmla="*/ 14430 h 14482"/>
              <a:gd name="T16" fmla="*/ 12339 w 18738"/>
              <a:gd name="T17" fmla="*/ 9214 h 14482"/>
              <a:gd name="T18" fmla="*/ 12359 w 18738"/>
              <a:gd name="T19" fmla="*/ 9229 h 14482"/>
              <a:gd name="T20" fmla="*/ 6215 w 18738"/>
              <a:gd name="T21" fmla="*/ 5613 h 14482"/>
              <a:gd name="T22" fmla="*/ 6194 w 18738"/>
              <a:gd name="T23" fmla="*/ 5597 h 14482"/>
              <a:gd name="T24" fmla="*/ 66 w 18738"/>
              <a:gd name="T25" fmla="*/ 269 h 14482"/>
              <a:gd name="T26" fmla="*/ 52 w 18738"/>
              <a:gd name="T27" fmla="*/ 66 h 14482"/>
              <a:gd name="T28" fmla="*/ 255 w 18738"/>
              <a:gd name="T29" fmla="*/ 52 h 14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738" h="14482">
                <a:moveTo>
                  <a:pt x="255" y="52"/>
                </a:moveTo>
                <a:lnTo>
                  <a:pt x="6383" y="5380"/>
                </a:lnTo>
                <a:lnTo>
                  <a:pt x="6362" y="5364"/>
                </a:lnTo>
                <a:lnTo>
                  <a:pt x="12506" y="8980"/>
                </a:lnTo>
                <a:cubicBezTo>
                  <a:pt x="12513" y="8985"/>
                  <a:pt x="12519" y="8989"/>
                  <a:pt x="12526" y="8995"/>
                </a:cubicBezTo>
                <a:lnTo>
                  <a:pt x="18670" y="14211"/>
                </a:lnTo>
                <a:cubicBezTo>
                  <a:pt x="18730" y="14262"/>
                  <a:pt x="18738" y="14353"/>
                  <a:pt x="18686" y="14414"/>
                </a:cubicBezTo>
                <a:cubicBezTo>
                  <a:pt x="18635" y="14474"/>
                  <a:pt x="18544" y="14482"/>
                  <a:pt x="18483" y="14430"/>
                </a:cubicBezTo>
                <a:lnTo>
                  <a:pt x="12339" y="9214"/>
                </a:lnTo>
                <a:lnTo>
                  <a:pt x="12359" y="9229"/>
                </a:lnTo>
                <a:lnTo>
                  <a:pt x="6215" y="5613"/>
                </a:lnTo>
                <a:cubicBezTo>
                  <a:pt x="6208" y="5608"/>
                  <a:pt x="6201" y="5603"/>
                  <a:pt x="6194" y="5597"/>
                </a:cubicBezTo>
                <a:lnTo>
                  <a:pt x="66" y="269"/>
                </a:lnTo>
                <a:cubicBezTo>
                  <a:pt x="6" y="217"/>
                  <a:pt x="0" y="126"/>
                  <a:pt x="52" y="66"/>
                </a:cubicBezTo>
                <a:cubicBezTo>
                  <a:pt x="104" y="6"/>
                  <a:pt x="195" y="0"/>
                  <a:pt x="255" y="52"/>
                </a:cubicBezTo>
                <a:close/>
              </a:path>
            </a:pathLst>
          </a:custGeom>
          <a:solidFill>
            <a:srgbClr val="C0504D"/>
          </a:solidFill>
          <a:ln w="1588" cap="flat">
            <a:solidFill>
              <a:srgbClr val="C0504D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6862363" y="1579830"/>
            <a:ext cx="63554" cy="61586"/>
          </a:xfrm>
          <a:prstGeom prst="ellipse">
            <a:avLst/>
          </a:prstGeom>
          <a:solidFill>
            <a:srgbClr val="C0504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6862363" y="1579830"/>
            <a:ext cx="63554" cy="61586"/>
          </a:xfrm>
          <a:prstGeom prst="ellipse">
            <a:avLst/>
          </a:prstGeom>
          <a:noFill/>
          <a:ln w="9525" cap="flat">
            <a:solidFill>
              <a:srgbClr val="C050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287592" y="1931751"/>
            <a:ext cx="64709" cy="61586"/>
          </a:xfrm>
          <a:prstGeom prst="ellipse">
            <a:avLst/>
          </a:prstGeom>
          <a:solidFill>
            <a:srgbClr val="C0504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7287592" y="1931751"/>
            <a:ext cx="64709" cy="61586"/>
          </a:xfrm>
          <a:prstGeom prst="ellipse">
            <a:avLst/>
          </a:prstGeom>
          <a:noFill/>
          <a:ln w="9525" cap="flat">
            <a:solidFill>
              <a:srgbClr val="C050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7713977" y="2170397"/>
            <a:ext cx="64709" cy="61586"/>
          </a:xfrm>
          <a:prstGeom prst="ellipse">
            <a:avLst/>
          </a:prstGeom>
          <a:solidFill>
            <a:srgbClr val="C0504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7713977" y="2170397"/>
            <a:ext cx="64709" cy="61586"/>
          </a:xfrm>
          <a:prstGeom prst="ellipse">
            <a:avLst/>
          </a:prstGeom>
          <a:noFill/>
          <a:ln w="9525" cap="flat">
            <a:solidFill>
              <a:srgbClr val="C050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8139206" y="2514619"/>
            <a:ext cx="63554" cy="61586"/>
          </a:xfrm>
          <a:prstGeom prst="ellipse">
            <a:avLst/>
          </a:prstGeom>
          <a:solidFill>
            <a:srgbClr val="C0504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8139206" y="2514619"/>
            <a:ext cx="63554" cy="61586"/>
          </a:xfrm>
          <a:prstGeom prst="ellipse">
            <a:avLst/>
          </a:prstGeom>
          <a:noFill/>
          <a:ln w="9525" cap="flat">
            <a:solidFill>
              <a:srgbClr val="C050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6884317" y="1501747"/>
            <a:ext cx="1298798" cy="241945"/>
          </a:xfrm>
          <a:custGeom>
            <a:avLst/>
            <a:gdLst>
              <a:gd name="T0" fmla="*/ 124 w 18731"/>
              <a:gd name="T1" fmla="*/ 1527 h 3663"/>
              <a:gd name="T2" fmla="*/ 6252 w 18731"/>
              <a:gd name="T3" fmla="*/ 7 h 3663"/>
              <a:gd name="T4" fmla="*/ 6334 w 18731"/>
              <a:gd name="T5" fmla="*/ 10 h 3663"/>
              <a:gd name="T6" fmla="*/ 12478 w 18731"/>
              <a:gd name="T7" fmla="*/ 2138 h 3663"/>
              <a:gd name="T8" fmla="*/ 18603 w 18731"/>
              <a:gd name="T9" fmla="*/ 3365 h 3663"/>
              <a:gd name="T10" fmla="*/ 18716 w 18731"/>
              <a:gd name="T11" fmla="*/ 3535 h 3663"/>
              <a:gd name="T12" fmla="*/ 18546 w 18731"/>
              <a:gd name="T13" fmla="*/ 3648 h 3663"/>
              <a:gd name="T14" fmla="*/ 12383 w 18731"/>
              <a:gd name="T15" fmla="*/ 2411 h 3663"/>
              <a:gd name="T16" fmla="*/ 6239 w 18731"/>
              <a:gd name="T17" fmla="*/ 283 h 3663"/>
              <a:gd name="T18" fmla="*/ 6321 w 18731"/>
              <a:gd name="T19" fmla="*/ 286 h 3663"/>
              <a:gd name="T20" fmla="*/ 193 w 18731"/>
              <a:gd name="T21" fmla="*/ 1806 h 3663"/>
              <a:gd name="T22" fmla="*/ 19 w 18731"/>
              <a:gd name="T23" fmla="*/ 1701 h 3663"/>
              <a:gd name="T24" fmla="*/ 124 w 18731"/>
              <a:gd name="T25" fmla="*/ 1527 h 3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31" h="3663">
                <a:moveTo>
                  <a:pt x="124" y="1527"/>
                </a:moveTo>
                <a:lnTo>
                  <a:pt x="6252" y="7"/>
                </a:lnTo>
                <a:cubicBezTo>
                  <a:pt x="6279" y="0"/>
                  <a:pt x="6307" y="1"/>
                  <a:pt x="6334" y="10"/>
                </a:cubicBezTo>
                <a:lnTo>
                  <a:pt x="12478" y="2138"/>
                </a:lnTo>
                <a:lnTo>
                  <a:pt x="18603" y="3365"/>
                </a:lnTo>
                <a:cubicBezTo>
                  <a:pt x="18681" y="3381"/>
                  <a:pt x="18731" y="3457"/>
                  <a:pt x="18716" y="3535"/>
                </a:cubicBezTo>
                <a:cubicBezTo>
                  <a:pt x="18700" y="3613"/>
                  <a:pt x="18624" y="3663"/>
                  <a:pt x="18546" y="3648"/>
                </a:cubicBezTo>
                <a:lnTo>
                  <a:pt x="12383" y="2411"/>
                </a:lnTo>
                <a:lnTo>
                  <a:pt x="6239" y="283"/>
                </a:lnTo>
                <a:lnTo>
                  <a:pt x="6321" y="286"/>
                </a:lnTo>
                <a:lnTo>
                  <a:pt x="193" y="1806"/>
                </a:lnTo>
                <a:cubicBezTo>
                  <a:pt x="116" y="1825"/>
                  <a:pt x="38" y="1778"/>
                  <a:pt x="19" y="1701"/>
                </a:cubicBezTo>
                <a:cubicBezTo>
                  <a:pt x="0" y="1624"/>
                  <a:pt x="47" y="1546"/>
                  <a:pt x="124" y="1527"/>
                </a:cubicBezTo>
                <a:close/>
              </a:path>
            </a:pathLst>
          </a:custGeom>
          <a:solidFill>
            <a:srgbClr val="4F81BD"/>
          </a:solidFill>
          <a:ln w="1588" cap="flat">
            <a:solidFill>
              <a:srgbClr val="4F81BD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6862363" y="1579830"/>
            <a:ext cx="63554" cy="61586"/>
          </a:xfrm>
          <a:prstGeom prst="ellipse">
            <a:avLst/>
          </a:prstGeom>
          <a:solidFill>
            <a:srgbClr val="4F81B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6862363" y="1579830"/>
            <a:ext cx="63554" cy="61586"/>
          </a:xfrm>
          <a:prstGeom prst="ellipse">
            <a:avLst/>
          </a:prstGeom>
          <a:noFill/>
          <a:ln w="9525" cap="flat">
            <a:solidFill>
              <a:srgbClr val="4F81B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7287592" y="1480852"/>
            <a:ext cx="64709" cy="61586"/>
          </a:xfrm>
          <a:prstGeom prst="ellipse">
            <a:avLst/>
          </a:prstGeom>
          <a:solidFill>
            <a:srgbClr val="4F81B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30"/>
          <p:cNvSpPr>
            <a:spLocks noChangeArrowheads="1"/>
          </p:cNvSpPr>
          <p:nvPr/>
        </p:nvSpPr>
        <p:spPr bwMode="auto">
          <a:xfrm>
            <a:off x="7287592" y="1480852"/>
            <a:ext cx="64709" cy="61586"/>
          </a:xfrm>
          <a:prstGeom prst="ellipse">
            <a:avLst/>
          </a:prstGeom>
          <a:noFill/>
          <a:ln w="9525" cap="flat">
            <a:solidFill>
              <a:srgbClr val="4F81B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4" name="Oval 31"/>
          <p:cNvSpPr>
            <a:spLocks noChangeArrowheads="1"/>
          </p:cNvSpPr>
          <p:nvPr/>
        </p:nvSpPr>
        <p:spPr bwMode="auto">
          <a:xfrm>
            <a:off x="7713977" y="1620521"/>
            <a:ext cx="64709" cy="61586"/>
          </a:xfrm>
          <a:prstGeom prst="ellipse">
            <a:avLst/>
          </a:prstGeom>
          <a:solidFill>
            <a:srgbClr val="4F81B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5" name="Oval 32"/>
          <p:cNvSpPr>
            <a:spLocks noChangeArrowheads="1"/>
          </p:cNvSpPr>
          <p:nvPr/>
        </p:nvSpPr>
        <p:spPr bwMode="auto">
          <a:xfrm>
            <a:off x="7713977" y="1620521"/>
            <a:ext cx="64709" cy="61586"/>
          </a:xfrm>
          <a:prstGeom prst="ellipse">
            <a:avLst/>
          </a:prstGeom>
          <a:noFill/>
          <a:ln w="9525" cap="flat">
            <a:solidFill>
              <a:srgbClr val="4F81B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7" name="Oval 33"/>
          <p:cNvSpPr>
            <a:spLocks noChangeArrowheads="1"/>
          </p:cNvSpPr>
          <p:nvPr/>
        </p:nvSpPr>
        <p:spPr bwMode="auto">
          <a:xfrm>
            <a:off x="8139206" y="1701902"/>
            <a:ext cx="63554" cy="60487"/>
          </a:xfrm>
          <a:prstGeom prst="ellipse">
            <a:avLst/>
          </a:prstGeom>
          <a:solidFill>
            <a:srgbClr val="4F81B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8" name="Oval 34"/>
          <p:cNvSpPr>
            <a:spLocks noChangeArrowheads="1"/>
          </p:cNvSpPr>
          <p:nvPr/>
        </p:nvSpPr>
        <p:spPr bwMode="auto">
          <a:xfrm>
            <a:off x="8139206" y="1701902"/>
            <a:ext cx="63554" cy="60487"/>
          </a:xfrm>
          <a:prstGeom prst="ellipse">
            <a:avLst/>
          </a:prstGeom>
          <a:noFill/>
          <a:ln w="9525" cap="flat">
            <a:solidFill>
              <a:srgbClr val="4F81B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9" name="Rectangle 35"/>
          <p:cNvSpPr>
            <a:spLocks noChangeArrowheads="1"/>
          </p:cNvSpPr>
          <p:nvPr/>
        </p:nvSpPr>
        <p:spPr bwMode="auto">
          <a:xfrm>
            <a:off x="6773804" y="2501423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</a:t>
            </a: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0" name="Rectangle 36"/>
          <p:cNvSpPr>
            <a:spLocks noChangeArrowheads="1"/>
          </p:cNvSpPr>
          <p:nvPr/>
        </p:nvSpPr>
        <p:spPr bwMode="auto">
          <a:xfrm>
            <a:off x="6773804" y="2328761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  <a:endParaRPr kumimoji="0" lang="en-US" altLang="en-US" sz="9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1" name="Rectangle 37"/>
          <p:cNvSpPr>
            <a:spLocks noChangeArrowheads="1"/>
          </p:cNvSpPr>
          <p:nvPr/>
        </p:nvSpPr>
        <p:spPr bwMode="auto">
          <a:xfrm>
            <a:off x="6773804" y="2154999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endParaRPr kumimoji="0" lang="en-US" altLang="en-US" sz="9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2" name="Rectangle 38"/>
          <p:cNvSpPr>
            <a:spLocks noChangeArrowheads="1"/>
          </p:cNvSpPr>
          <p:nvPr/>
        </p:nvSpPr>
        <p:spPr bwMode="auto">
          <a:xfrm>
            <a:off x="6773804" y="1982339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endParaRPr kumimoji="0" lang="en-US" altLang="en-US" sz="9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3" name="Rectangle 39"/>
          <p:cNvSpPr>
            <a:spLocks noChangeArrowheads="1"/>
          </p:cNvSpPr>
          <p:nvPr/>
        </p:nvSpPr>
        <p:spPr bwMode="auto">
          <a:xfrm>
            <a:off x="6773804" y="1808578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  <a:endParaRPr kumimoji="0" lang="en-US" altLang="en-US" sz="9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4" name="Rectangle 40"/>
          <p:cNvSpPr>
            <a:spLocks noChangeArrowheads="1"/>
          </p:cNvSpPr>
          <p:nvPr/>
        </p:nvSpPr>
        <p:spPr bwMode="auto">
          <a:xfrm>
            <a:off x="6773804" y="1635917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  <a:endParaRPr kumimoji="0" lang="en-US" altLang="en-US" sz="9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5" name="Rectangle 41"/>
          <p:cNvSpPr>
            <a:spLocks noChangeArrowheads="1"/>
          </p:cNvSpPr>
          <p:nvPr/>
        </p:nvSpPr>
        <p:spPr bwMode="auto">
          <a:xfrm>
            <a:off x="6773804" y="1463256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</a:t>
            </a:r>
            <a:endParaRPr kumimoji="0" lang="en-US" altLang="en-US" sz="9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6" name="Rectangle 42"/>
          <p:cNvSpPr>
            <a:spLocks noChangeArrowheads="1"/>
          </p:cNvSpPr>
          <p:nvPr/>
        </p:nvSpPr>
        <p:spPr bwMode="auto">
          <a:xfrm>
            <a:off x="6773804" y="1289495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  <a:endParaRPr kumimoji="0" lang="en-US" altLang="en-US" sz="9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7" name="Rectangle 43"/>
          <p:cNvSpPr>
            <a:spLocks noChangeArrowheads="1"/>
          </p:cNvSpPr>
          <p:nvPr/>
        </p:nvSpPr>
        <p:spPr bwMode="auto">
          <a:xfrm>
            <a:off x="6773804" y="1116834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03345" y="2576702"/>
            <a:ext cx="3882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1:0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40780" y="2576702"/>
            <a:ext cx="5947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1:0.25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36422" y="2576702"/>
            <a:ext cx="489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1:0.5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919983" y="2576702"/>
            <a:ext cx="4938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1:1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898563" y="2700691"/>
            <a:ext cx="1264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 cell : MDSC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7" name="Freeform 346"/>
          <p:cNvSpPr>
            <a:spLocks/>
          </p:cNvSpPr>
          <p:nvPr/>
        </p:nvSpPr>
        <p:spPr bwMode="auto">
          <a:xfrm>
            <a:off x="7498796" y="1268939"/>
            <a:ext cx="197593" cy="18695"/>
          </a:xfrm>
          <a:custGeom>
            <a:avLst/>
            <a:gdLst>
              <a:gd name="T0" fmla="*/ 144 w 2848"/>
              <a:gd name="T1" fmla="*/ 0 h 288"/>
              <a:gd name="T2" fmla="*/ 2704 w 2848"/>
              <a:gd name="T3" fmla="*/ 0 h 288"/>
              <a:gd name="T4" fmla="*/ 2848 w 2848"/>
              <a:gd name="T5" fmla="*/ 144 h 288"/>
              <a:gd name="T6" fmla="*/ 2704 w 2848"/>
              <a:gd name="T7" fmla="*/ 288 h 288"/>
              <a:gd name="T8" fmla="*/ 144 w 2848"/>
              <a:gd name="T9" fmla="*/ 288 h 288"/>
              <a:gd name="T10" fmla="*/ 0 w 2848"/>
              <a:gd name="T11" fmla="*/ 144 h 288"/>
              <a:gd name="T12" fmla="*/ 144 w 2848"/>
              <a:gd name="T1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48" h="288">
                <a:moveTo>
                  <a:pt x="144" y="0"/>
                </a:moveTo>
                <a:lnTo>
                  <a:pt x="2704" y="0"/>
                </a:lnTo>
                <a:cubicBezTo>
                  <a:pt x="2784" y="0"/>
                  <a:pt x="2848" y="65"/>
                  <a:pt x="2848" y="144"/>
                </a:cubicBezTo>
                <a:cubicBezTo>
                  <a:pt x="2848" y="224"/>
                  <a:pt x="2784" y="288"/>
                  <a:pt x="2704" y="288"/>
                </a:cubicBezTo>
                <a:lnTo>
                  <a:pt x="144" y="288"/>
                </a:lnTo>
                <a:cubicBezTo>
                  <a:pt x="65" y="288"/>
                  <a:pt x="0" y="224"/>
                  <a:pt x="0" y="144"/>
                </a:cubicBezTo>
                <a:cubicBezTo>
                  <a:pt x="0" y="65"/>
                  <a:pt x="65" y="0"/>
                  <a:pt x="144" y="0"/>
                </a:cubicBezTo>
                <a:close/>
              </a:path>
            </a:pathLst>
          </a:custGeom>
          <a:solidFill>
            <a:srgbClr val="4A7EBB"/>
          </a:solidFill>
          <a:ln w="1588" cap="flat">
            <a:solidFill>
              <a:srgbClr val="4A7EB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Oval 347"/>
          <p:cNvSpPr>
            <a:spLocks noChangeArrowheads="1"/>
          </p:cNvSpPr>
          <p:nvPr/>
        </p:nvSpPr>
        <p:spPr bwMode="auto">
          <a:xfrm>
            <a:off x="7570438" y="1252443"/>
            <a:ext cx="55465" cy="52788"/>
          </a:xfrm>
          <a:prstGeom prst="ellipse">
            <a:avLst/>
          </a:prstGeom>
          <a:solidFill>
            <a:srgbClr val="4F81B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Freeform 348"/>
          <p:cNvSpPr>
            <a:spLocks noEditPoints="1"/>
          </p:cNvSpPr>
          <p:nvPr/>
        </p:nvSpPr>
        <p:spPr bwMode="auto">
          <a:xfrm>
            <a:off x="7566971" y="1249144"/>
            <a:ext cx="61243" cy="59387"/>
          </a:xfrm>
          <a:custGeom>
            <a:avLst/>
            <a:gdLst>
              <a:gd name="T0" fmla="*/ 888 w 897"/>
              <a:gd name="T1" fmla="*/ 534 h 897"/>
              <a:gd name="T2" fmla="*/ 860 w 897"/>
              <a:gd name="T3" fmla="*/ 627 h 897"/>
              <a:gd name="T4" fmla="*/ 768 w 897"/>
              <a:gd name="T5" fmla="*/ 762 h 897"/>
              <a:gd name="T6" fmla="*/ 695 w 897"/>
              <a:gd name="T7" fmla="*/ 823 h 897"/>
              <a:gd name="T8" fmla="*/ 544 w 897"/>
              <a:gd name="T9" fmla="*/ 886 h 897"/>
              <a:gd name="T10" fmla="*/ 444 w 897"/>
              <a:gd name="T11" fmla="*/ 896 h 897"/>
              <a:gd name="T12" fmla="*/ 279 w 897"/>
              <a:gd name="T13" fmla="*/ 863 h 897"/>
              <a:gd name="T14" fmla="*/ 195 w 897"/>
              <a:gd name="T15" fmla="*/ 817 h 897"/>
              <a:gd name="T16" fmla="*/ 81 w 897"/>
              <a:gd name="T17" fmla="*/ 703 h 897"/>
              <a:gd name="T18" fmla="*/ 35 w 897"/>
              <a:gd name="T19" fmla="*/ 619 h 897"/>
              <a:gd name="T20" fmla="*/ 1 w 897"/>
              <a:gd name="T21" fmla="*/ 453 h 897"/>
              <a:gd name="T22" fmla="*/ 11 w 897"/>
              <a:gd name="T23" fmla="*/ 354 h 897"/>
              <a:gd name="T24" fmla="*/ 75 w 897"/>
              <a:gd name="T25" fmla="*/ 203 h 897"/>
              <a:gd name="T26" fmla="*/ 136 w 897"/>
              <a:gd name="T27" fmla="*/ 130 h 897"/>
              <a:gd name="T28" fmla="*/ 271 w 897"/>
              <a:gd name="T29" fmla="*/ 38 h 897"/>
              <a:gd name="T30" fmla="*/ 364 w 897"/>
              <a:gd name="T31" fmla="*/ 9 h 897"/>
              <a:gd name="T32" fmla="*/ 534 w 897"/>
              <a:gd name="T33" fmla="*/ 9 h 897"/>
              <a:gd name="T34" fmla="*/ 627 w 897"/>
              <a:gd name="T35" fmla="*/ 38 h 897"/>
              <a:gd name="T36" fmla="*/ 762 w 897"/>
              <a:gd name="T37" fmla="*/ 130 h 897"/>
              <a:gd name="T38" fmla="*/ 823 w 897"/>
              <a:gd name="T39" fmla="*/ 203 h 897"/>
              <a:gd name="T40" fmla="*/ 886 w 897"/>
              <a:gd name="T41" fmla="*/ 354 h 897"/>
              <a:gd name="T42" fmla="*/ 793 w 897"/>
              <a:gd name="T43" fmla="*/ 373 h 897"/>
              <a:gd name="T44" fmla="*/ 775 w 897"/>
              <a:gd name="T45" fmla="*/ 316 h 897"/>
              <a:gd name="T46" fmla="*/ 695 w 897"/>
              <a:gd name="T47" fmla="*/ 197 h 897"/>
              <a:gd name="T48" fmla="*/ 650 w 897"/>
              <a:gd name="T49" fmla="*/ 160 h 897"/>
              <a:gd name="T50" fmla="*/ 515 w 897"/>
              <a:gd name="T51" fmla="*/ 102 h 897"/>
              <a:gd name="T52" fmla="*/ 453 w 897"/>
              <a:gd name="T53" fmla="*/ 96 h 897"/>
              <a:gd name="T54" fmla="*/ 308 w 897"/>
              <a:gd name="T55" fmla="*/ 126 h 897"/>
              <a:gd name="T56" fmla="*/ 256 w 897"/>
              <a:gd name="T57" fmla="*/ 154 h 897"/>
              <a:gd name="T58" fmla="*/ 154 w 897"/>
              <a:gd name="T59" fmla="*/ 256 h 897"/>
              <a:gd name="T60" fmla="*/ 126 w 897"/>
              <a:gd name="T61" fmla="*/ 308 h 897"/>
              <a:gd name="T62" fmla="*/ 96 w 897"/>
              <a:gd name="T63" fmla="*/ 453 h 897"/>
              <a:gd name="T64" fmla="*/ 102 w 897"/>
              <a:gd name="T65" fmla="*/ 515 h 897"/>
              <a:gd name="T66" fmla="*/ 160 w 897"/>
              <a:gd name="T67" fmla="*/ 650 h 897"/>
              <a:gd name="T68" fmla="*/ 197 w 897"/>
              <a:gd name="T69" fmla="*/ 695 h 897"/>
              <a:gd name="T70" fmla="*/ 316 w 897"/>
              <a:gd name="T71" fmla="*/ 775 h 897"/>
              <a:gd name="T72" fmla="*/ 373 w 897"/>
              <a:gd name="T73" fmla="*/ 793 h 897"/>
              <a:gd name="T74" fmla="*/ 525 w 897"/>
              <a:gd name="T75" fmla="*/ 793 h 897"/>
              <a:gd name="T76" fmla="*/ 582 w 897"/>
              <a:gd name="T77" fmla="*/ 775 h 897"/>
              <a:gd name="T78" fmla="*/ 701 w 897"/>
              <a:gd name="T79" fmla="*/ 695 h 897"/>
              <a:gd name="T80" fmla="*/ 738 w 897"/>
              <a:gd name="T81" fmla="*/ 650 h 897"/>
              <a:gd name="T82" fmla="*/ 795 w 897"/>
              <a:gd name="T83" fmla="*/ 515 h 897"/>
              <a:gd name="T84" fmla="*/ 801 w 897"/>
              <a:gd name="T85" fmla="*/ 453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97" h="897">
                <a:moveTo>
                  <a:pt x="896" y="444"/>
                </a:moveTo>
                <a:cubicBezTo>
                  <a:pt x="897" y="447"/>
                  <a:pt x="897" y="450"/>
                  <a:pt x="896" y="453"/>
                </a:cubicBezTo>
                <a:lnTo>
                  <a:pt x="888" y="534"/>
                </a:lnTo>
                <a:cubicBezTo>
                  <a:pt x="888" y="537"/>
                  <a:pt x="887" y="540"/>
                  <a:pt x="886" y="544"/>
                </a:cubicBezTo>
                <a:lnTo>
                  <a:pt x="863" y="619"/>
                </a:lnTo>
                <a:cubicBezTo>
                  <a:pt x="862" y="622"/>
                  <a:pt x="861" y="625"/>
                  <a:pt x="860" y="627"/>
                </a:cubicBezTo>
                <a:lnTo>
                  <a:pt x="823" y="695"/>
                </a:lnTo>
                <a:cubicBezTo>
                  <a:pt x="821" y="698"/>
                  <a:pt x="819" y="701"/>
                  <a:pt x="817" y="703"/>
                </a:cubicBezTo>
                <a:lnTo>
                  <a:pt x="768" y="762"/>
                </a:lnTo>
                <a:cubicBezTo>
                  <a:pt x="767" y="764"/>
                  <a:pt x="764" y="767"/>
                  <a:pt x="762" y="768"/>
                </a:cubicBezTo>
                <a:lnTo>
                  <a:pt x="703" y="817"/>
                </a:lnTo>
                <a:cubicBezTo>
                  <a:pt x="701" y="819"/>
                  <a:pt x="698" y="821"/>
                  <a:pt x="695" y="823"/>
                </a:cubicBezTo>
                <a:lnTo>
                  <a:pt x="627" y="860"/>
                </a:lnTo>
                <a:cubicBezTo>
                  <a:pt x="625" y="861"/>
                  <a:pt x="622" y="862"/>
                  <a:pt x="619" y="863"/>
                </a:cubicBezTo>
                <a:lnTo>
                  <a:pt x="544" y="886"/>
                </a:lnTo>
                <a:cubicBezTo>
                  <a:pt x="540" y="887"/>
                  <a:pt x="537" y="888"/>
                  <a:pt x="534" y="888"/>
                </a:cubicBezTo>
                <a:lnTo>
                  <a:pt x="453" y="896"/>
                </a:lnTo>
                <a:cubicBezTo>
                  <a:pt x="450" y="897"/>
                  <a:pt x="447" y="897"/>
                  <a:pt x="444" y="896"/>
                </a:cubicBezTo>
                <a:lnTo>
                  <a:pt x="364" y="888"/>
                </a:lnTo>
                <a:cubicBezTo>
                  <a:pt x="361" y="888"/>
                  <a:pt x="357" y="887"/>
                  <a:pt x="354" y="886"/>
                </a:cubicBezTo>
                <a:lnTo>
                  <a:pt x="279" y="863"/>
                </a:lnTo>
                <a:cubicBezTo>
                  <a:pt x="276" y="862"/>
                  <a:pt x="273" y="861"/>
                  <a:pt x="271" y="860"/>
                </a:cubicBezTo>
                <a:lnTo>
                  <a:pt x="203" y="823"/>
                </a:lnTo>
                <a:cubicBezTo>
                  <a:pt x="200" y="821"/>
                  <a:pt x="197" y="819"/>
                  <a:pt x="195" y="817"/>
                </a:cubicBezTo>
                <a:lnTo>
                  <a:pt x="136" y="768"/>
                </a:lnTo>
                <a:cubicBezTo>
                  <a:pt x="134" y="767"/>
                  <a:pt x="131" y="764"/>
                  <a:pt x="130" y="762"/>
                </a:cubicBezTo>
                <a:lnTo>
                  <a:pt x="81" y="703"/>
                </a:lnTo>
                <a:cubicBezTo>
                  <a:pt x="79" y="701"/>
                  <a:pt x="77" y="698"/>
                  <a:pt x="75" y="695"/>
                </a:cubicBezTo>
                <a:lnTo>
                  <a:pt x="38" y="627"/>
                </a:lnTo>
                <a:cubicBezTo>
                  <a:pt x="37" y="625"/>
                  <a:pt x="36" y="622"/>
                  <a:pt x="35" y="619"/>
                </a:cubicBezTo>
                <a:lnTo>
                  <a:pt x="11" y="544"/>
                </a:lnTo>
                <a:cubicBezTo>
                  <a:pt x="10" y="541"/>
                  <a:pt x="9" y="538"/>
                  <a:pt x="9" y="534"/>
                </a:cubicBezTo>
                <a:lnTo>
                  <a:pt x="1" y="453"/>
                </a:lnTo>
                <a:cubicBezTo>
                  <a:pt x="0" y="450"/>
                  <a:pt x="0" y="447"/>
                  <a:pt x="1" y="444"/>
                </a:cubicBezTo>
                <a:lnTo>
                  <a:pt x="9" y="364"/>
                </a:lnTo>
                <a:cubicBezTo>
                  <a:pt x="9" y="360"/>
                  <a:pt x="10" y="357"/>
                  <a:pt x="11" y="354"/>
                </a:cubicBezTo>
                <a:lnTo>
                  <a:pt x="35" y="279"/>
                </a:lnTo>
                <a:cubicBezTo>
                  <a:pt x="36" y="276"/>
                  <a:pt x="37" y="273"/>
                  <a:pt x="38" y="271"/>
                </a:cubicBezTo>
                <a:lnTo>
                  <a:pt x="75" y="203"/>
                </a:lnTo>
                <a:cubicBezTo>
                  <a:pt x="77" y="200"/>
                  <a:pt x="79" y="197"/>
                  <a:pt x="81" y="195"/>
                </a:cubicBezTo>
                <a:lnTo>
                  <a:pt x="130" y="136"/>
                </a:lnTo>
                <a:cubicBezTo>
                  <a:pt x="131" y="134"/>
                  <a:pt x="134" y="131"/>
                  <a:pt x="136" y="130"/>
                </a:cubicBezTo>
                <a:lnTo>
                  <a:pt x="195" y="81"/>
                </a:lnTo>
                <a:cubicBezTo>
                  <a:pt x="197" y="79"/>
                  <a:pt x="200" y="77"/>
                  <a:pt x="203" y="75"/>
                </a:cubicBezTo>
                <a:lnTo>
                  <a:pt x="271" y="38"/>
                </a:lnTo>
                <a:cubicBezTo>
                  <a:pt x="273" y="37"/>
                  <a:pt x="276" y="36"/>
                  <a:pt x="279" y="35"/>
                </a:cubicBezTo>
                <a:lnTo>
                  <a:pt x="354" y="11"/>
                </a:lnTo>
                <a:cubicBezTo>
                  <a:pt x="357" y="10"/>
                  <a:pt x="360" y="9"/>
                  <a:pt x="364" y="9"/>
                </a:cubicBezTo>
                <a:lnTo>
                  <a:pt x="444" y="1"/>
                </a:lnTo>
                <a:cubicBezTo>
                  <a:pt x="447" y="0"/>
                  <a:pt x="450" y="0"/>
                  <a:pt x="453" y="1"/>
                </a:cubicBezTo>
                <a:lnTo>
                  <a:pt x="534" y="9"/>
                </a:lnTo>
                <a:cubicBezTo>
                  <a:pt x="538" y="9"/>
                  <a:pt x="541" y="10"/>
                  <a:pt x="544" y="11"/>
                </a:cubicBezTo>
                <a:lnTo>
                  <a:pt x="619" y="35"/>
                </a:lnTo>
                <a:cubicBezTo>
                  <a:pt x="622" y="36"/>
                  <a:pt x="625" y="37"/>
                  <a:pt x="627" y="38"/>
                </a:cubicBezTo>
                <a:lnTo>
                  <a:pt x="695" y="75"/>
                </a:lnTo>
                <a:cubicBezTo>
                  <a:pt x="698" y="77"/>
                  <a:pt x="701" y="79"/>
                  <a:pt x="703" y="81"/>
                </a:cubicBezTo>
                <a:lnTo>
                  <a:pt x="762" y="130"/>
                </a:lnTo>
                <a:cubicBezTo>
                  <a:pt x="764" y="131"/>
                  <a:pt x="767" y="134"/>
                  <a:pt x="768" y="136"/>
                </a:cubicBezTo>
                <a:lnTo>
                  <a:pt x="817" y="195"/>
                </a:lnTo>
                <a:cubicBezTo>
                  <a:pt x="819" y="197"/>
                  <a:pt x="821" y="200"/>
                  <a:pt x="823" y="203"/>
                </a:cubicBezTo>
                <a:lnTo>
                  <a:pt x="860" y="271"/>
                </a:lnTo>
                <a:cubicBezTo>
                  <a:pt x="861" y="273"/>
                  <a:pt x="862" y="276"/>
                  <a:pt x="863" y="279"/>
                </a:cubicBezTo>
                <a:lnTo>
                  <a:pt x="886" y="354"/>
                </a:lnTo>
                <a:cubicBezTo>
                  <a:pt x="887" y="357"/>
                  <a:pt x="888" y="361"/>
                  <a:pt x="888" y="364"/>
                </a:cubicBezTo>
                <a:lnTo>
                  <a:pt x="896" y="444"/>
                </a:lnTo>
                <a:close/>
                <a:moveTo>
                  <a:pt x="793" y="373"/>
                </a:moveTo>
                <a:lnTo>
                  <a:pt x="795" y="383"/>
                </a:lnTo>
                <a:lnTo>
                  <a:pt x="772" y="308"/>
                </a:lnTo>
                <a:lnTo>
                  <a:pt x="775" y="316"/>
                </a:lnTo>
                <a:lnTo>
                  <a:pt x="738" y="248"/>
                </a:lnTo>
                <a:lnTo>
                  <a:pt x="744" y="256"/>
                </a:lnTo>
                <a:lnTo>
                  <a:pt x="695" y="197"/>
                </a:lnTo>
                <a:lnTo>
                  <a:pt x="701" y="203"/>
                </a:lnTo>
                <a:lnTo>
                  <a:pt x="642" y="154"/>
                </a:lnTo>
                <a:lnTo>
                  <a:pt x="650" y="160"/>
                </a:lnTo>
                <a:lnTo>
                  <a:pt x="582" y="123"/>
                </a:lnTo>
                <a:lnTo>
                  <a:pt x="590" y="126"/>
                </a:lnTo>
                <a:lnTo>
                  <a:pt x="515" y="102"/>
                </a:lnTo>
                <a:lnTo>
                  <a:pt x="525" y="104"/>
                </a:lnTo>
                <a:lnTo>
                  <a:pt x="444" y="96"/>
                </a:lnTo>
                <a:lnTo>
                  <a:pt x="453" y="96"/>
                </a:lnTo>
                <a:lnTo>
                  <a:pt x="373" y="104"/>
                </a:lnTo>
                <a:lnTo>
                  <a:pt x="383" y="102"/>
                </a:lnTo>
                <a:lnTo>
                  <a:pt x="308" y="126"/>
                </a:lnTo>
                <a:lnTo>
                  <a:pt x="316" y="123"/>
                </a:lnTo>
                <a:lnTo>
                  <a:pt x="248" y="160"/>
                </a:lnTo>
                <a:lnTo>
                  <a:pt x="256" y="154"/>
                </a:lnTo>
                <a:lnTo>
                  <a:pt x="197" y="203"/>
                </a:lnTo>
                <a:lnTo>
                  <a:pt x="203" y="197"/>
                </a:lnTo>
                <a:lnTo>
                  <a:pt x="154" y="256"/>
                </a:lnTo>
                <a:lnTo>
                  <a:pt x="160" y="248"/>
                </a:lnTo>
                <a:lnTo>
                  <a:pt x="123" y="316"/>
                </a:lnTo>
                <a:lnTo>
                  <a:pt x="126" y="308"/>
                </a:lnTo>
                <a:lnTo>
                  <a:pt x="102" y="383"/>
                </a:lnTo>
                <a:lnTo>
                  <a:pt x="104" y="373"/>
                </a:lnTo>
                <a:lnTo>
                  <a:pt x="96" y="453"/>
                </a:lnTo>
                <a:lnTo>
                  <a:pt x="96" y="444"/>
                </a:lnTo>
                <a:lnTo>
                  <a:pt x="104" y="525"/>
                </a:lnTo>
                <a:lnTo>
                  <a:pt x="102" y="515"/>
                </a:lnTo>
                <a:lnTo>
                  <a:pt x="126" y="590"/>
                </a:lnTo>
                <a:lnTo>
                  <a:pt x="123" y="582"/>
                </a:lnTo>
                <a:lnTo>
                  <a:pt x="160" y="650"/>
                </a:lnTo>
                <a:lnTo>
                  <a:pt x="154" y="642"/>
                </a:lnTo>
                <a:lnTo>
                  <a:pt x="203" y="701"/>
                </a:lnTo>
                <a:lnTo>
                  <a:pt x="197" y="695"/>
                </a:lnTo>
                <a:lnTo>
                  <a:pt x="256" y="744"/>
                </a:lnTo>
                <a:lnTo>
                  <a:pt x="248" y="738"/>
                </a:lnTo>
                <a:lnTo>
                  <a:pt x="316" y="775"/>
                </a:lnTo>
                <a:lnTo>
                  <a:pt x="308" y="772"/>
                </a:lnTo>
                <a:lnTo>
                  <a:pt x="383" y="795"/>
                </a:lnTo>
                <a:lnTo>
                  <a:pt x="373" y="793"/>
                </a:lnTo>
                <a:lnTo>
                  <a:pt x="453" y="801"/>
                </a:lnTo>
                <a:lnTo>
                  <a:pt x="444" y="801"/>
                </a:lnTo>
                <a:lnTo>
                  <a:pt x="525" y="793"/>
                </a:lnTo>
                <a:lnTo>
                  <a:pt x="515" y="795"/>
                </a:lnTo>
                <a:lnTo>
                  <a:pt x="590" y="772"/>
                </a:lnTo>
                <a:lnTo>
                  <a:pt x="582" y="775"/>
                </a:lnTo>
                <a:lnTo>
                  <a:pt x="650" y="738"/>
                </a:lnTo>
                <a:lnTo>
                  <a:pt x="642" y="744"/>
                </a:lnTo>
                <a:lnTo>
                  <a:pt x="701" y="695"/>
                </a:lnTo>
                <a:lnTo>
                  <a:pt x="695" y="701"/>
                </a:lnTo>
                <a:lnTo>
                  <a:pt x="744" y="642"/>
                </a:lnTo>
                <a:lnTo>
                  <a:pt x="738" y="650"/>
                </a:lnTo>
                <a:lnTo>
                  <a:pt x="775" y="582"/>
                </a:lnTo>
                <a:lnTo>
                  <a:pt x="772" y="590"/>
                </a:lnTo>
                <a:lnTo>
                  <a:pt x="795" y="515"/>
                </a:lnTo>
                <a:lnTo>
                  <a:pt x="793" y="525"/>
                </a:lnTo>
                <a:lnTo>
                  <a:pt x="801" y="444"/>
                </a:lnTo>
                <a:lnTo>
                  <a:pt x="801" y="453"/>
                </a:lnTo>
                <a:lnTo>
                  <a:pt x="793" y="373"/>
                </a:lnTo>
                <a:close/>
              </a:path>
            </a:pathLst>
          </a:custGeom>
          <a:solidFill>
            <a:srgbClr val="4A7EBB"/>
          </a:solidFill>
          <a:ln w="1588" cap="flat">
            <a:solidFill>
              <a:srgbClr val="4A7EB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ectangle 349"/>
          <p:cNvSpPr>
            <a:spLocks noChangeArrowheads="1"/>
          </p:cNvSpPr>
          <p:nvPr/>
        </p:nvSpPr>
        <p:spPr bwMode="auto">
          <a:xfrm>
            <a:off x="7734363" y="1315542"/>
            <a:ext cx="4744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M-MDSC</a:t>
            </a: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1" name="Freeform 350"/>
          <p:cNvSpPr>
            <a:spLocks/>
          </p:cNvSpPr>
          <p:nvPr/>
        </p:nvSpPr>
        <p:spPr bwMode="auto">
          <a:xfrm>
            <a:off x="7498796" y="1377859"/>
            <a:ext cx="197593" cy="18695"/>
          </a:xfrm>
          <a:custGeom>
            <a:avLst/>
            <a:gdLst>
              <a:gd name="T0" fmla="*/ 144 w 2848"/>
              <a:gd name="T1" fmla="*/ 0 h 288"/>
              <a:gd name="T2" fmla="*/ 2704 w 2848"/>
              <a:gd name="T3" fmla="*/ 0 h 288"/>
              <a:gd name="T4" fmla="*/ 2848 w 2848"/>
              <a:gd name="T5" fmla="*/ 144 h 288"/>
              <a:gd name="T6" fmla="*/ 2704 w 2848"/>
              <a:gd name="T7" fmla="*/ 288 h 288"/>
              <a:gd name="T8" fmla="*/ 144 w 2848"/>
              <a:gd name="T9" fmla="*/ 288 h 288"/>
              <a:gd name="T10" fmla="*/ 0 w 2848"/>
              <a:gd name="T11" fmla="*/ 144 h 288"/>
              <a:gd name="T12" fmla="*/ 144 w 2848"/>
              <a:gd name="T1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48" h="288">
                <a:moveTo>
                  <a:pt x="144" y="0"/>
                </a:moveTo>
                <a:lnTo>
                  <a:pt x="2704" y="0"/>
                </a:lnTo>
                <a:cubicBezTo>
                  <a:pt x="2784" y="0"/>
                  <a:pt x="2848" y="65"/>
                  <a:pt x="2848" y="144"/>
                </a:cubicBezTo>
                <a:cubicBezTo>
                  <a:pt x="2848" y="224"/>
                  <a:pt x="2784" y="288"/>
                  <a:pt x="2704" y="288"/>
                </a:cubicBezTo>
                <a:lnTo>
                  <a:pt x="144" y="288"/>
                </a:lnTo>
                <a:cubicBezTo>
                  <a:pt x="65" y="288"/>
                  <a:pt x="0" y="224"/>
                  <a:pt x="0" y="144"/>
                </a:cubicBezTo>
                <a:cubicBezTo>
                  <a:pt x="0" y="65"/>
                  <a:pt x="65" y="0"/>
                  <a:pt x="144" y="0"/>
                </a:cubicBezTo>
                <a:close/>
              </a:path>
            </a:pathLst>
          </a:custGeom>
          <a:solidFill>
            <a:srgbClr val="BE4B48"/>
          </a:solidFill>
          <a:ln w="1588" cap="flat">
            <a:solidFill>
              <a:srgbClr val="BE4B48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Oval 351"/>
          <p:cNvSpPr>
            <a:spLocks noChangeArrowheads="1"/>
          </p:cNvSpPr>
          <p:nvPr/>
        </p:nvSpPr>
        <p:spPr bwMode="auto">
          <a:xfrm>
            <a:off x="7570438" y="1361363"/>
            <a:ext cx="55465" cy="52788"/>
          </a:xfrm>
          <a:prstGeom prst="ellipse">
            <a:avLst/>
          </a:prstGeom>
          <a:solidFill>
            <a:srgbClr val="C0504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Freeform 352"/>
          <p:cNvSpPr>
            <a:spLocks noEditPoints="1"/>
          </p:cNvSpPr>
          <p:nvPr/>
        </p:nvSpPr>
        <p:spPr bwMode="auto">
          <a:xfrm>
            <a:off x="7566971" y="1358064"/>
            <a:ext cx="61243" cy="59387"/>
          </a:xfrm>
          <a:custGeom>
            <a:avLst/>
            <a:gdLst>
              <a:gd name="T0" fmla="*/ 888 w 897"/>
              <a:gd name="T1" fmla="*/ 534 h 897"/>
              <a:gd name="T2" fmla="*/ 860 w 897"/>
              <a:gd name="T3" fmla="*/ 627 h 897"/>
              <a:gd name="T4" fmla="*/ 768 w 897"/>
              <a:gd name="T5" fmla="*/ 762 h 897"/>
              <a:gd name="T6" fmla="*/ 695 w 897"/>
              <a:gd name="T7" fmla="*/ 823 h 897"/>
              <a:gd name="T8" fmla="*/ 544 w 897"/>
              <a:gd name="T9" fmla="*/ 886 h 897"/>
              <a:gd name="T10" fmla="*/ 444 w 897"/>
              <a:gd name="T11" fmla="*/ 896 h 897"/>
              <a:gd name="T12" fmla="*/ 279 w 897"/>
              <a:gd name="T13" fmla="*/ 863 h 897"/>
              <a:gd name="T14" fmla="*/ 195 w 897"/>
              <a:gd name="T15" fmla="*/ 817 h 897"/>
              <a:gd name="T16" fmla="*/ 81 w 897"/>
              <a:gd name="T17" fmla="*/ 703 h 897"/>
              <a:gd name="T18" fmla="*/ 35 w 897"/>
              <a:gd name="T19" fmla="*/ 619 h 897"/>
              <a:gd name="T20" fmla="*/ 1 w 897"/>
              <a:gd name="T21" fmla="*/ 453 h 897"/>
              <a:gd name="T22" fmla="*/ 11 w 897"/>
              <a:gd name="T23" fmla="*/ 354 h 897"/>
              <a:gd name="T24" fmla="*/ 75 w 897"/>
              <a:gd name="T25" fmla="*/ 203 h 897"/>
              <a:gd name="T26" fmla="*/ 136 w 897"/>
              <a:gd name="T27" fmla="*/ 130 h 897"/>
              <a:gd name="T28" fmla="*/ 271 w 897"/>
              <a:gd name="T29" fmla="*/ 38 h 897"/>
              <a:gd name="T30" fmla="*/ 364 w 897"/>
              <a:gd name="T31" fmla="*/ 9 h 897"/>
              <a:gd name="T32" fmla="*/ 534 w 897"/>
              <a:gd name="T33" fmla="*/ 9 h 897"/>
              <a:gd name="T34" fmla="*/ 627 w 897"/>
              <a:gd name="T35" fmla="*/ 38 h 897"/>
              <a:gd name="T36" fmla="*/ 762 w 897"/>
              <a:gd name="T37" fmla="*/ 130 h 897"/>
              <a:gd name="T38" fmla="*/ 823 w 897"/>
              <a:gd name="T39" fmla="*/ 203 h 897"/>
              <a:gd name="T40" fmla="*/ 886 w 897"/>
              <a:gd name="T41" fmla="*/ 354 h 897"/>
              <a:gd name="T42" fmla="*/ 793 w 897"/>
              <a:gd name="T43" fmla="*/ 373 h 897"/>
              <a:gd name="T44" fmla="*/ 775 w 897"/>
              <a:gd name="T45" fmla="*/ 316 h 897"/>
              <a:gd name="T46" fmla="*/ 695 w 897"/>
              <a:gd name="T47" fmla="*/ 197 h 897"/>
              <a:gd name="T48" fmla="*/ 650 w 897"/>
              <a:gd name="T49" fmla="*/ 160 h 897"/>
              <a:gd name="T50" fmla="*/ 515 w 897"/>
              <a:gd name="T51" fmla="*/ 102 h 897"/>
              <a:gd name="T52" fmla="*/ 453 w 897"/>
              <a:gd name="T53" fmla="*/ 96 h 897"/>
              <a:gd name="T54" fmla="*/ 308 w 897"/>
              <a:gd name="T55" fmla="*/ 126 h 897"/>
              <a:gd name="T56" fmla="*/ 256 w 897"/>
              <a:gd name="T57" fmla="*/ 154 h 897"/>
              <a:gd name="T58" fmla="*/ 154 w 897"/>
              <a:gd name="T59" fmla="*/ 256 h 897"/>
              <a:gd name="T60" fmla="*/ 126 w 897"/>
              <a:gd name="T61" fmla="*/ 308 h 897"/>
              <a:gd name="T62" fmla="*/ 96 w 897"/>
              <a:gd name="T63" fmla="*/ 453 h 897"/>
              <a:gd name="T64" fmla="*/ 102 w 897"/>
              <a:gd name="T65" fmla="*/ 515 h 897"/>
              <a:gd name="T66" fmla="*/ 160 w 897"/>
              <a:gd name="T67" fmla="*/ 650 h 897"/>
              <a:gd name="T68" fmla="*/ 197 w 897"/>
              <a:gd name="T69" fmla="*/ 695 h 897"/>
              <a:gd name="T70" fmla="*/ 316 w 897"/>
              <a:gd name="T71" fmla="*/ 775 h 897"/>
              <a:gd name="T72" fmla="*/ 373 w 897"/>
              <a:gd name="T73" fmla="*/ 793 h 897"/>
              <a:gd name="T74" fmla="*/ 525 w 897"/>
              <a:gd name="T75" fmla="*/ 793 h 897"/>
              <a:gd name="T76" fmla="*/ 582 w 897"/>
              <a:gd name="T77" fmla="*/ 775 h 897"/>
              <a:gd name="T78" fmla="*/ 701 w 897"/>
              <a:gd name="T79" fmla="*/ 695 h 897"/>
              <a:gd name="T80" fmla="*/ 738 w 897"/>
              <a:gd name="T81" fmla="*/ 650 h 897"/>
              <a:gd name="T82" fmla="*/ 795 w 897"/>
              <a:gd name="T83" fmla="*/ 515 h 897"/>
              <a:gd name="T84" fmla="*/ 801 w 897"/>
              <a:gd name="T85" fmla="*/ 453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97" h="897">
                <a:moveTo>
                  <a:pt x="896" y="444"/>
                </a:moveTo>
                <a:cubicBezTo>
                  <a:pt x="897" y="447"/>
                  <a:pt x="897" y="450"/>
                  <a:pt x="896" y="453"/>
                </a:cubicBezTo>
                <a:lnTo>
                  <a:pt x="888" y="534"/>
                </a:lnTo>
                <a:cubicBezTo>
                  <a:pt x="888" y="537"/>
                  <a:pt x="887" y="540"/>
                  <a:pt x="886" y="544"/>
                </a:cubicBezTo>
                <a:lnTo>
                  <a:pt x="863" y="619"/>
                </a:lnTo>
                <a:cubicBezTo>
                  <a:pt x="862" y="622"/>
                  <a:pt x="861" y="625"/>
                  <a:pt x="860" y="627"/>
                </a:cubicBezTo>
                <a:lnTo>
                  <a:pt x="823" y="695"/>
                </a:lnTo>
                <a:cubicBezTo>
                  <a:pt x="821" y="698"/>
                  <a:pt x="819" y="701"/>
                  <a:pt x="817" y="703"/>
                </a:cubicBezTo>
                <a:lnTo>
                  <a:pt x="768" y="762"/>
                </a:lnTo>
                <a:cubicBezTo>
                  <a:pt x="767" y="764"/>
                  <a:pt x="764" y="767"/>
                  <a:pt x="762" y="768"/>
                </a:cubicBezTo>
                <a:lnTo>
                  <a:pt x="703" y="817"/>
                </a:lnTo>
                <a:cubicBezTo>
                  <a:pt x="701" y="819"/>
                  <a:pt x="698" y="821"/>
                  <a:pt x="695" y="823"/>
                </a:cubicBezTo>
                <a:lnTo>
                  <a:pt x="627" y="860"/>
                </a:lnTo>
                <a:cubicBezTo>
                  <a:pt x="625" y="861"/>
                  <a:pt x="622" y="862"/>
                  <a:pt x="619" y="863"/>
                </a:cubicBezTo>
                <a:lnTo>
                  <a:pt x="544" y="886"/>
                </a:lnTo>
                <a:cubicBezTo>
                  <a:pt x="540" y="887"/>
                  <a:pt x="537" y="888"/>
                  <a:pt x="534" y="888"/>
                </a:cubicBezTo>
                <a:lnTo>
                  <a:pt x="453" y="896"/>
                </a:lnTo>
                <a:cubicBezTo>
                  <a:pt x="450" y="897"/>
                  <a:pt x="447" y="897"/>
                  <a:pt x="444" y="896"/>
                </a:cubicBezTo>
                <a:lnTo>
                  <a:pt x="364" y="888"/>
                </a:lnTo>
                <a:cubicBezTo>
                  <a:pt x="361" y="888"/>
                  <a:pt x="357" y="887"/>
                  <a:pt x="354" y="886"/>
                </a:cubicBezTo>
                <a:lnTo>
                  <a:pt x="279" y="863"/>
                </a:lnTo>
                <a:cubicBezTo>
                  <a:pt x="276" y="862"/>
                  <a:pt x="273" y="861"/>
                  <a:pt x="271" y="860"/>
                </a:cubicBezTo>
                <a:lnTo>
                  <a:pt x="203" y="823"/>
                </a:lnTo>
                <a:cubicBezTo>
                  <a:pt x="200" y="821"/>
                  <a:pt x="197" y="819"/>
                  <a:pt x="195" y="817"/>
                </a:cubicBezTo>
                <a:lnTo>
                  <a:pt x="136" y="768"/>
                </a:lnTo>
                <a:cubicBezTo>
                  <a:pt x="134" y="767"/>
                  <a:pt x="131" y="764"/>
                  <a:pt x="130" y="762"/>
                </a:cubicBezTo>
                <a:lnTo>
                  <a:pt x="81" y="703"/>
                </a:lnTo>
                <a:cubicBezTo>
                  <a:pt x="79" y="701"/>
                  <a:pt x="77" y="698"/>
                  <a:pt x="75" y="695"/>
                </a:cubicBezTo>
                <a:lnTo>
                  <a:pt x="38" y="627"/>
                </a:lnTo>
                <a:cubicBezTo>
                  <a:pt x="37" y="625"/>
                  <a:pt x="36" y="622"/>
                  <a:pt x="35" y="619"/>
                </a:cubicBezTo>
                <a:lnTo>
                  <a:pt x="11" y="544"/>
                </a:lnTo>
                <a:cubicBezTo>
                  <a:pt x="10" y="541"/>
                  <a:pt x="9" y="538"/>
                  <a:pt x="9" y="534"/>
                </a:cubicBezTo>
                <a:lnTo>
                  <a:pt x="1" y="453"/>
                </a:lnTo>
                <a:cubicBezTo>
                  <a:pt x="0" y="450"/>
                  <a:pt x="0" y="447"/>
                  <a:pt x="1" y="444"/>
                </a:cubicBezTo>
                <a:lnTo>
                  <a:pt x="9" y="364"/>
                </a:lnTo>
                <a:cubicBezTo>
                  <a:pt x="9" y="360"/>
                  <a:pt x="10" y="357"/>
                  <a:pt x="11" y="354"/>
                </a:cubicBezTo>
                <a:lnTo>
                  <a:pt x="35" y="279"/>
                </a:lnTo>
                <a:cubicBezTo>
                  <a:pt x="36" y="276"/>
                  <a:pt x="37" y="273"/>
                  <a:pt x="38" y="271"/>
                </a:cubicBezTo>
                <a:lnTo>
                  <a:pt x="75" y="203"/>
                </a:lnTo>
                <a:cubicBezTo>
                  <a:pt x="77" y="200"/>
                  <a:pt x="79" y="197"/>
                  <a:pt x="81" y="195"/>
                </a:cubicBezTo>
                <a:lnTo>
                  <a:pt x="130" y="136"/>
                </a:lnTo>
                <a:cubicBezTo>
                  <a:pt x="131" y="134"/>
                  <a:pt x="134" y="131"/>
                  <a:pt x="136" y="130"/>
                </a:cubicBezTo>
                <a:lnTo>
                  <a:pt x="195" y="81"/>
                </a:lnTo>
                <a:cubicBezTo>
                  <a:pt x="197" y="79"/>
                  <a:pt x="200" y="77"/>
                  <a:pt x="203" y="75"/>
                </a:cubicBezTo>
                <a:lnTo>
                  <a:pt x="271" y="38"/>
                </a:lnTo>
                <a:cubicBezTo>
                  <a:pt x="273" y="37"/>
                  <a:pt x="276" y="36"/>
                  <a:pt x="279" y="35"/>
                </a:cubicBezTo>
                <a:lnTo>
                  <a:pt x="354" y="11"/>
                </a:lnTo>
                <a:cubicBezTo>
                  <a:pt x="357" y="10"/>
                  <a:pt x="360" y="9"/>
                  <a:pt x="364" y="9"/>
                </a:cubicBezTo>
                <a:lnTo>
                  <a:pt x="444" y="1"/>
                </a:lnTo>
                <a:cubicBezTo>
                  <a:pt x="447" y="0"/>
                  <a:pt x="450" y="0"/>
                  <a:pt x="453" y="1"/>
                </a:cubicBezTo>
                <a:lnTo>
                  <a:pt x="534" y="9"/>
                </a:lnTo>
                <a:cubicBezTo>
                  <a:pt x="538" y="9"/>
                  <a:pt x="541" y="10"/>
                  <a:pt x="544" y="11"/>
                </a:cubicBezTo>
                <a:lnTo>
                  <a:pt x="619" y="35"/>
                </a:lnTo>
                <a:cubicBezTo>
                  <a:pt x="622" y="36"/>
                  <a:pt x="625" y="37"/>
                  <a:pt x="627" y="38"/>
                </a:cubicBezTo>
                <a:lnTo>
                  <a:pt x="695" y="75"/>
                </a:lnTo>
                <a:cubicBezTo>
                  <a:pt x="698" y="77"/>
                  <a:pt x="701" y="79"/>
                  <a:pt x="703" y="81"/>
                </a:cubicBezTo>
                <a:lnTo>
                  <a:pt x="762" y="130"/>
                </a:lnTo>
                <a:cubicBezTo>
                  <a:pt x="764" y="131"/>
                  <a:pt x="767" y="134"/>
                  <a:pt x="768" y="136"/>
                </a:cubicBezTo>
                <a:lnTo>
                  <a:pt x="817" y="195"/>
                </a:lnTo>
                <a:cubicBezTo>
                  <a:pt x="819" y="197"/>
                  <a:pt x="821" y="200"/>
                  <a:pt x="823" y="203"/>
                </a:cubicBezTo>
                <a:lnTo>
                  <a:pt x="860" y="271"/>
                </a:lnTo>
                <a:cubicBezTo>
                  <a:pt x="861" y="273"/>
                  <a:pt x="862" y="276"/>
                  <a:pt x="863" y="279"/>
                </a:cubicBezTo>
                <a:lnTo>
                  <a:pt x="886" y="354"/>
                </a:lnTo>
                <a:cubicBezTo>
                  <a:pt x="887" y="357"/>
                  <a:pt x="888" y="361"/>
                  <a:pt x="888" y="364"/>
                </a:cubicBezTo>
                <a:lnTo>
                  <a:pt x="896" y="444"/>
                </a:lnTo>
                <a:close/>
                <a:moveTo>
                  <a:pt x="793" y="373"/>
                </a:moveTo>
                <a:lnTo>
                  <a:pt x="795" y="383"/>
                </a:lnTo>
                <a:lnTo>
                  <a:pt x="772" y="308"/>
                </a:lnTo>
                <a:lnTo>
                  <a:pt x="775" y="316"/>
                </a:lnTo>
                <a:lnTo>
                  <a:pt x="738" y="248"/>
                </a:lnTo>
                <a:lnTo>
                  <a:pt x="744" y="256"/>
                </a:lnTo>
                <a:lnTo>
                  <a:pt x="695" y="197"/>
                </a:lnTo>
                <a:lnTo>
                  <a:pt x="701" y="203"/>
                </a:lnTo>
                <a:lnTo>
                  <a:pt x="642" y="154"/>
                </a:lnTo>
                <a:lnTo>
                  <a:pt x="650" y="160"/>
                </a:lnTo>
                <a:lnTo>
                  <a:pt x="582" y="123"/>
                </a:lnTo>
                <a:lnTo>
                  <a:pt x="590" y="126"/>
                </a:lnTo>
                <a:lnTo>
                  <a:pt x="515" y="102"/>
                </a:lnTo>
                <a:lnTo>
                  <a:pt x="525" y="104"/>
                </a:lnTo>
                <a:lnTo>
                  <a:pt x="444" y="96"/>
                </a:lnTo>
                <a:lnTo>
                  <a:pt x="453" y="96"/>
                </a:lnTo>
                <a:lnTo>
                  <a:pt x="373" y="104"/>
                </a:lnTo>
                <a:lnTo>
                  <a:pt x="383" y="102"/>
                </a:lnTo>
                <a:lnTo>
                  <a:pt x="308" y="126"/>
                </a:lnTo>
                <a:lnTo>
                  <a:pt x="316" y="123"/>
                </a:lnTo>
                <a:lnTo>
                  <a:pt x="248" y="160"/>
                </a:lnTo>
                <a:lnTo>
                  <a:pt x="256" y="154"/>
                </a:lnTo>
                <a:lnTo>
                  <a:pt x="197" y="203"/>
                </a:lnTo>
                <a:lnTo>
                  <a:pt x="203" y="197"/>
                </a:lnTo>
                <a:lnTo>
                  <a:pt x="154" y="256"/>
                </a:lnTo>
                <a:lnTo>
                  <a:pt x="160" y="248"/>
                </a:lnTo>
                <a:lnTo>
                  <a:pt x="123" y="316"/>
                </a:lnTo>
                <a:lnTo>
                  <a:pt x="126" y="308"/>
                </a:lnTo>
                <a:lnTo>
                  <a:pt x="102" y="383"/>
                </a:lnTo>
                <a:lnTo>
                  <a:pt x="104" y="373"/>
                </a:lnTo>
                <a:lnTo>
                  <a:pt x="96" y="453"/>
                </a:lnTo>
                <a:lnTo>
                  <a:pt x="96" y="444"/>
                </a:lnTo>
                <a:lnTo>
                  <a:pt x="104" y="525"/>
                </a:lnTo>
                <a:lnTo>
                  <a:pt x="102" y="515"/>
                </a:lnTo>
                <a:lnTo>
                  <a:pt x="126" y="590"/>
                </a:lnTo>
                <a:lnTo>
                  <a:pt x="123" y="582"/>
                </a:lnTo>
                <a:lnTo>
                  <a:pt x="160" y="650"/>
                </a:lnTo>
                <a:lnTo>
                  <a:pt x="154" y="642"/>
                </a:lnTo>
                <a:lnTo>
                  <a:pt x="203" y="701"/>
                </a:lnTo>
                <a:lnTo>
                  <a:pt x="197" y="695"/>
                </a:lnTo>
                <a:lnTo>
                  <a:pt x="256" y="744"/>
                </a:lnTo>
                <a:lnTo>
                  <a:pt x="248" y="738"/>
                </a:lnTo>
                <a:lnTo>
                  <a:pt x="316" y="775"/>
                </a:lnTo>
                <a:lnTo>
                  <a:pt x="308" y="772"/>
                </a:lnTo>
                <a:lnTo>
                  <a:pt x="383" y="795"/>
                </a:lnTo>
                <a:lnTo>
                  <a:pt x="373" y="793"/>
                </a:lnTo>
                <a:lnTo>
                  <a:pt x="453" y="801"/>
                </a:lnTo>
                <a:lnTo>
                  <a:pt x="444" y="801"/>
                </a:lnTo>
                <a:lnTo>
                  <a:pt x="525" y="793"/>
                </a:lnTo>
                <a:lnTo>
                  <a:pt x="515" y="795"/>
                </a:lnTo>
                <a:lnTo>
                  <a:pt x="590" y="772"/>
                </a:lnTo>
                <a:lnTo>
                  <a:pt x="582" y="775"/>
                </a:lnTo>
                <a:lnTo>
                  <a:pt x="650" y="738"/>
                </a:lnTo>
                <a:lnTo>
                  <a:pt x="642" y="744"/>
                </a:lnTo>
                <a:lnTo>
                  <a:pt x="701" y="695"/>
                </a:lnTo>
                <a:lnTo>
                  <a:pt x="695" y="701"/>
                </a:lnTo>
                <a:lnTo>
                  <a:pt x="744" y="642"/>
                </a:lnTo>
                <a:lnTo>
                  <a:pt x="738" y="650"/>
                </a:lnTo>
                <a:lnTo>
                  <a:pt x="775" y="582"/>
                </a:lnTo>
                <a:lnTo>
                  <a:pt x="772" y="590"/>
                </a:lnTo>
                <a:lnTo>
                  <a:pt x="795" y="515"/>
                </a:lnTo>
                <a:lnTo>
                  <a:pt x="793" y="525"/>
                </a:lnTo>
                <a:lnTo>
                  <a:pt x="801" y="444"/>
                </a:lnTo>
                <a:lnTo>
                  <a:pt x="801" y="453"/>
                </a:lnTo>
                <a:lnTo>
                  <a:pt x="793" y="373"/>
                </a:lnTo>
                <a:close/>
              </a:path>
            </a:pathLst>
          </a:custGeom>
          <a:solidFill>
            <a:srgbClr val="BE4B48"/>
          </a:solidFill>
          <a:ln w="1588" cap="flat">
            <a:solidFill>
              <a:srgbClr val="BE4B48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353"/>
          <p:cNvSpPr>
            <a:spLocks noChangeArrowheads="1"/>
          </p:cNvSpPr>
          <p:nvPr/>
        </p:nvSpPr>
        <p:spPr bwMode="auto">
          <a:xfrm>
            <a:off x="7712716" y="1192465"/>
            <a:ext cx="50654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Gr-MDSC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195841" y="169827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623423" y="2008707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53533" y="235311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 rot="16200000">
            <a:off x="6030843" y="1767652"/>
            <a:ext cx="12246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g/ml)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130"/>
          <p:cNvSpPr>
            <a:spLocks noChangeArrowheads="1"/>
          </p:cNvSpPr>
          <p:nvPr/>
        </p:nvSpPr>
        <p:spPr bwMode="auto">
          <a:xfrm>
            <a:off x="507990" y="3488046"/>
            <a:ext cx="773577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Supplementary Fig. S8.  Blood granulocytic MDSC of CRC patients expressed low-levels of DC-HIL and were not immunosuppressive in </a:t>
            </a:r>
            <a:r>
              <a:rPr kumimoji="0" lang="en-US" alt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 vivo </a:t>
            </a: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cultures.  A 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</a:t>
            </a: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B, 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representative data of CRC patients (n=5) are shown. Blood cells of 2 CRC patients were isolated using different methods: </a:t>
            </a:r>
            <a:r>
              <a:rPr kumimoji="0" lang="en-US" alt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Ficoll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-grant purification (</a:t>
            </a: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Patient C#99) and 6% dextran treatment followed by RBC lysis (</a:t>
            </a: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C#103).  In SSC/FSC plots, upper and lower fractions represent granulocytes (Gr) and mononuclear cells (Mo), respectively, gated, and examined for expression of their specific markers and DC-HIL/PDL1: 75-97% of total cells in the Gr-fraction showed CD15</a:t>
            </a:r>
            <a:r>
              <a:rPr kumimoji="0" lang="en-US" altLang="en-U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CD14</a:t>
            </a:r>
            <a:r>
              <a:rPr kumimoji="0" lang="en-US" altLang="en-U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neg 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(Gr-MDSC) and 10-15% in the Mo-fraction showed CD14</a:t>
            </a:r>
            <a:r>
              <a:rPr kumimoji="0" lang="en-US" altLang="en-U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HLA-</a:t>
            </a:r>
            <a:r>
              <a:rPr kumimoji="0" lang="en-US" alt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</a:t>
            </a:r>
            <a:r>
              <a:rPr kumimoji="0" lang="en-US" altLang="en-US" sz="12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neg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(Mo-MDSC). Gr-and Mo-MDSC expressed DC-HIL at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 of 10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% and 35%, respectively, whereas PDL1 was absent of both subsets (&lt;5% by either).</a:t>
            </a:r>
            <a:r>
              <a:rPr kumimoji="0" lang="en-US" altLang="en-US" sz="1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Gr- and Mo-MDSC were isolated from blood sample of the same patient using CD14-negative followed by CD15-positive selections and HLA-DR-negative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followed by 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CD14-positive selections, respectively, by magnetic beads. These cells were then mixed with autologous T cells at varying cell ratios. IFN-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anose="02020603050405020304" pitchFamily="18" charset="0"/>
              </a:rPr>
              <a:t>g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amounts were determined in the supernatant of day 5 cultures (mean ± SD, n=3). *</a:t>
            </a:r>
            <a:r>
              <a:rPr kumimoji="0" lang="en-US" alt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&lt;0.01 between Gr- and Mo-MDSC.  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" r="77464" b="78475"/>
          <a:stretch/>
        </p:blipFill>
        <p:spPr bwMode="auto">
          <a:xfrm>
            <a:off x="649314" y="1563038"/>
            <a:ext cx="713173" cy="571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7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9" t="-167" r="51747" b="78642"/>
          <a:stretch/>
        </p:blipFill>
        <p:spPr bwMode="auto">
          <a:xfrm>
            <a:off x="1566577" y="2071168"/>
            <a:ext cx="735460" cy="58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3" t="36329" r="-397" b="42146"/>
          <a:stretch/>
        </p:blipFill>
        <p:spPr bwMode="auto">
          <a:xfrm>
            <a:off x="2533470" y="2096573"/>
            <a:ext cx="735460" cy="58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6" t="68266" r="54020" b="10209"/>
          <a:stretch/>
        </p:blipFill>
        <p:spPr bwMode="auto">
          <a:xfrm>
            <a:off x="1542759" y="1212211"/>
            <a:ext cx="735460" cy="58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Text Box 19"/>
          <p:cNvSpPr txBox="1">
            <a:spLocks noChangeArrowheads="1"/>
          </p:cNvSpPr>
          <p:nvPr/>
        </p:nvSpPr>
        <p:spPr bwMode="auto">
          <a:xfrm>
            <a:off x="1717034" y="2634364"/>
            <a:ext cx="47961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CD14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0" name="Text Box 20"/>
          <p:cNvSpPr txBox="1">
            <a:spLocks noChangeArrowheads="1"/>
          </p:cNvSpPr>
          <p:nvPr/>
        </p:nvSpPr>
        <p:spPr bwMode="auto">
          <a:xfrm rot="16200000">
            <a:off x="1238650" y="2241438"/>
            <a:ext cx="61427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HLA-DR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1" name="Text Box 20"/>
          <p:cNvSpPr txBox="1">
            <a:spLocks noChangeArrowheads="1"/>
          </p:cNvSpPr>
          <p:nvPr/>
        </p:nvSpPr>
        <p:spPr bwMode="auto">
          <a:xfrm rot="16200000">
            <a:off x="418362" y="1732543"/>
            <a:ext cx="42191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SSC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" name="Text Box 19"/>
          <p:cNvSpPr txBox="1">
            <a:spLocks noChangeArrowheads="1"/>
          </p:cNvSpPr>
          <p:nvPr/>
        </p:nvSpPr>
        <p:spPr bwMode="auto">
          <a:xfrm>
            <a:off x="771178" y="2117904"/>
            <a:ext cx="41549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FSC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" name="Text Box 19"/>
          <p:cNvSpPr txBox="1">
            <a:spLocks noChangeArrowheads="1"/>
          </p:cNvSpPr>
          <p:nvPr/>
        </p:nvSpPr>
        <p:spPr bwMode="auto">
          <a:xfrm>
            <a:off x="1929189" y="2435773"/>
            <a:ext cx="31290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15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" name="Text Box 19"/>
          <p:cNvSpPr txBox="1">
            <a:spLocks noChangeArrowheads="1"/>
          </p:cNvSpPr>
          <p:nvPr/>
        </p:nvSpPr>
        <p:spPr bwMode="auto">
          <a:xfrm>
            <a:off x="1045180" y="1875679"/>
            <a:ext cx="31290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73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5" name="Text Box 21"/>
          <p:cNvSpPr txBox="1">
            <a:spLocks noChangeArrowheads="1"/>
          </p:cNvSpPr>
          <p:nvPr/>
        </p:nvSpPr>
        <p:spPr bwMode="auto">
          <a:xfrm>
            <a:off x="2365993" y="1924799"/>
            <a:ext cx="120900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CD14</a:t>
            </a:r>
            <a:r>
              <a:rPr kumimoji="0" lang="en-US" sz="9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/HLA-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DR</a:t>
            </a:r>
            <a:r>
              <a:rPr kumimoji="0" lang="en-US" sz="900" b="0" i="0" u="none" strike="noStrike" kern="1200" cap="none" spc="0" normalizeH="0" baseline="30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</a:t>
            </a:r>
            <a:r>
              <a:rPr kumimoji="0" lang="en-US" sz="9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/low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6" name="Text Box 19"/>
          <p:cNvSpPr txBox="1">
            <a:spLocks noChangeArrowheads="1"/>
          </p:cNvSpPr>
          <p:nvPr/>
        </p:nvSpPr>
        <p:spPr bwMode="auto">
          <a:xfrm>
            <a:off x="2688392" y="2634364"/>
            <a:ext cx="51167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PDL-1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7" name="Text Box 11"/>
          <p:cNvSpPr txBox="1">
            <a:spLocks noChangeArrowheads="1"/>
          </p:cNvSpPr>
          <p:nvPr/>
        </p:nvSpPr>
        <p:spPr bwMode="auto">
          <a:xfrm>
            <a:off x="3018477" y="2114146"/>
            <a:ext cx="24878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0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8" name="Text Box 20"/>
          <p:cNvSpPr txBox="1">
            <a:spLocks noChangeArrowheads="1"/>
          </p:cNvSpPr>
          <p:nvPr/>
        </p:nvSpPr>
        <p:spPr bwMode="auto">
          <a:xfrm rot="16200000">
            <a:off x="2255596" y="2245294"/>
            <a:ext cx="56938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DC-HIL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" name="Text Box 11"/>
          <p:cNvSpPr txBox="1">
            <a:spLocks noChangeArrowheads="1"/>
          </p:cNvSpPr>
          <p:nvPr/>
        </p:nvSpPr>
        <p:spPr bwMode="auto">
          <a:xfrm>
            <a:off x="2649518" y="2114146"/>
            <a:ext cx="31290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71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0" name="Text Box 11"/>
          <p:cNvSpPr txBox="1">
            <a:spLocks noChangeArrowheads="1"/>
          </p:cNvSpPr>
          <p:nvPr/>
        </p:nvSpPr>
        <p:spPr bwMode="auto">
          <a:xfrm>
            <a:off x="3018477" y="2446627"/>
            <a:ext cx="24878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0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2" name="Text Box 20"/>
          <p:cNvSpPr txBox="1">
            <a:spLocks noChangeArrowheads="1"/>
          </p:cNvSpPr>
          <p:nvPr/>
        </p:nvSpPr>
        <p:spPr bwMode="auto">
          <a:xfrm rot="16200000">
            <a:off x="1303020" y="1379438"/>
            <a:ext cx="47961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CD15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3" name="Text Box 19"/>
          <p:cNvSpPr txBox="1">
            <a:spLocks noChangeArrowheads="1"/>
          </p:cNvSpPr>
          <p:nvPr/>
        </p:nvSpPr>
        <p:spPr bwMode="auto">
          <a:xfrm>
            <a:off x="1669205" y="1743119"/>
            <a:ext cx="47961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CD14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" name="Text Box 19"/>
          <p:cNvSpPr txBox="1">
            <a:spLocks noChangeArrowheads="1"/>
          </p:cNvSpPr>
          <p:nvPr/>
        </p:nvSpPr>
        <p:spPr bwMode="auto">
          <a:xfrm>
            <a:off x="1953240" y="1249932"/>
            <a:ext cx="31290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75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5" name="Text Box 19"/>
          <p:cNvSpPr txBox="1">
            <a:spLocks noChangeArrowheads="1"/>
          </p:cNvSpPr>
          <p:nvPr/>
        </p:nvSpPr>
        <p:spPr bwMode="auto">
          <a:xfrm>
            <a:off x="916363" y="1540472"/>
            <a:ext cx="34496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1.9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89" b="29267"/>
          <a:stretch/>
        </p:blipFill>
        <p:spPr bwMode="auto">
          <a:xfrm>
            <a:off x="2557678" y="1221144"/>
            <a:ext cx="667696" cy="608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" name="Text Box 19"/>
          <p:cNvSpPr txBox="1">
            <a:spLocks noChangeArrowheads="1"/>
          </p:cNvSpPr>
          <p:nvPr/>
        </p:nvSpPr>
        <p:spPr bwMode="auto">
          <a:xfrm>
            <a:off x="2698447" y="1752450"/>
            <a:ext cx="51167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PDL-1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" name="Text Box 20"/>
          <p:cNvSpPr txBox="1">
            <a:spLocks noChangeArrowheads="1"/>
          </p:cNvSpPr>
          <p:nvPr/>
        </p:nvSpPr>
        <p:spPr bwMode="auto">
          <a:xfrm rot="16200000">
            <a:off x="2255596" y="1385464"/>
            <a:ext cx="56938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DC-HIL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" name="Text Box 11"/>
          <p:cNvSpPr txBox="1">
            <a:spLocks noChangeArrowheads="1"/>
          </p:cNvSpPr>
          <p:nvPr/>
        </p:nvSpPr>
        <p:spPr bwMode="auto">
          <a:xfrm>
            <a:off x="3018477" y="1241788"/>
            <a:ext cx="24878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0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0" name="Text Box 11"/>
          <p:cNvSpPr txBox="1">
            <a:spLocks noChangeArrowheads="1"/>
          </p:cNvSpPr>
          <p:nvPr/>
        </p:nvSpPr>
        <p:spPr bwMode="auto">
          <a:xfrm>
            <a:off x="2587981" y="1241788"/>
            <a:ext cx="31290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33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1" name="Text Box 11"/>
          <p:cNvSpPr txBox="1">
            <a:spLocks noChangeArrowheads="1"/>
          </p:cNvSpPr>
          <p:nvPr/>
        </p:nvSpPr>
        <p:spPr bwMode="auto">
          <a:xfrm>
            <a:off x="3018477" y="1596111"/>
            <a:ext cx="24878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0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7" name="Text Box 21"/>
          <p:cNvSpPr txBox="1">
            <a:spLocks noChangeArrowheads="1"/>
          </p:cNvSpPr>
          <p:nvPr/>
        </p:nvSpPr>
        <p:spPr bwMode="auto">
          <a:xfrm>
            <a:off x="2351885" y="1051178"/>
            <a:ext cx="120900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CD14</a:t>
            </a:r>
            <a:r>
              <a:rPr kumimoji="0" lang="en-US" sz="9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/CD15</a:t>
            </a:r>
            <a:r>
              <a:rPr kumimoji="0" lang="en-US" sz="9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8" name="Right Arrow 127"/>
          <p:cNvSpPr/>
          <p:nvPr/>
        </p:nvSpPr>
        <p:spPr>
          <a:xfrm rot="20058180">
            <a:off x="1128826" y="1616508"/>
            <a:ext cx="351343" cy="1244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0" name="Right Arrow 129"/>
          <p:cNvSpPr/>
          <p:nvPr/>
        </p:nvSpPr>
        <p:spPr>
          <a:xfrm>
            <a:off x="2248915" y="1439478"/>
            <a:ext cx="219731" cy="121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1" name="Right Arrow 130"/>
          <p:cNvSpPr/>
          <p:nvPr/>
        </p:nvSpPr>
        <p:spPr>
          <a:xfrm>
            <a:off x="2261641" y="2303394"/>
            <a:ext cx="219731" cy="121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6" name="Text Box 19"/>
          <p:cNvSpPr txBox="1">
            <a:spLocks noChangeArrowheads="1"/>
          </p:cNvSpPr>
          <p:nvPr/>
        </p:nvSpPr>
        <p:spPr bwMode="auto">
          <a:xfrm>
            <a:off x="578812" y="1019623"/>
            <a:ext cx="28725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A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7" name="Text Box 19"/>
          <p:cNvSpPr txBox="1">
            <a:spLocks noChangeArrowheads="1"/>
          </p:cNvSpPr>
          <p:nvPr/>
        </p:nvSpPr>
        <p:spPr bwMode="auto">
          <a:xfrm>
            <a:off x="3447814" y="1018013"/>
            <a:ext cx="28725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481750" y="1037528"/>
            <a:ext cx="3281742" cy="1814853"/>
            <a:chOff x="3791181" y="1050343"/>
            <a:chExt cx="3281742" cy="1814853"/>
          </a:xfrm>
        </p:grpSpPr>
        <p:sp>
          <p:nvSpPr>
            <p:cNvPr id="91" name="Text Box 21"/>
            <p:cNvSpPr txBox="1">
              <a:spLocks noChangeArrowheads="1"/>
            </p:cNvSpPr>
            <p:nvPr/>
          </p:nvSpPr>
          <p:spPr bwMode="auto">
            <a:xfrm>
              <a:off x="5695133" y="1050343"/>
              <a:ext cx="120900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CD14</a:t>
              </a:r>
              <a:r>
                <a:rPr kumimoji="0" lang="en-US" sz="9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-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/CD15</a:t>
              </a:r>
              <a:r>
                <a:rPr kumimoji="0" lang="en-US" sz="9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+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102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63" b="29856"/>
            <a:stretch/>
          </p:blipFill>
          <p:spPr bwMode="auto">
            <a:xfrm>
              <a:off x="4961301" y="1214568"/>
              <a:ext cx="656759" cy="598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" name="Picture 9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2" r="77509" b="85222"/>
            <a:stretch/>
          </p:blipFill>
          <p:spPr bwMode="auto">
            <a:xfrm>
              <a:off x="3924273" y="1549206"/>
              <a:ext cx="720339" cy="610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" name="Picture 9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72" t="222" r="50059" b="85000"/>
            <a:stretch/>
          </p:blipFill>
          <p:spPr bwMode="auto">
            <a:xfrm>
              <a:off x="4952345" y="2069204"/>
              <a:ext cx="720339" cy="610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" name="Picture 9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376" t="24063" r="-145" b="61159"/>
            <a:stretch/>
          </p:blipFill>
          <p:spPr bwMode="auto">
            <a:xfrm>
              <a:off x="5927480" y="2067132"/>
              <a:ext cx="720339" cy="610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6" name="Text Box 19"/>
            <p:cNvSpPr txBox="1">
              <a:spLocks noChangeArrowheads="1"/>
            </p:cNvSpPr>
            <p:nvPr/>
          </p:nvSpPr>
          <p:spPr bwMode="auto">
            <a:xfrm>
              <a:off x="5083067" y="2634364"/>
              <a:ext cx="479619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CD14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7" name="Text Box 20"/>
            <p:cNvSpPr txBox="1">
              <a:spLocks noChangeArrowheads="1"/>
            </p:cNvSpPr>
            <p:nvPr/>
          </p:nvSpPr>
          <p:spPr bwMode="auto">
            <a:xfrm rot="16200000">
              <a:off x="4611627" y="2265437"/>
              <a:ext cx="61427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HLA-DR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8" name="Text Box 20"/>
            <p:cNvSpPr txBox="1">
              <a:spLocks noChangeArrowheads="1"/>
            </p:cNvSpPr>
            <p:nvPr/>
          </p:nvSpPr>
          <p:spPr bwMode="auto">
            <a:xfrm rot="16200000">
              <a:off x="3695641" y="1737601"/>
              <a:ext cx="42191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SSC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9" name="Text Box 19"/>
            <p:cNvSpPr txBox="1">
              <a:spLocks noChangeArrowheads="1"/>
            </p:cNvSpPr>
            <p:nvPr/>
          </p:nvSpPr>
          <p:spPr bwMode="auto">
            <a:xfrm>
              <a:off x="4060856" y="2198723"/>
              <a:ext cx="415499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FSC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0" name="Text Box 19"/>
            <p:cNvSpPr txBox="1">
              <a:spLocks noChangeArrowheads="1"/>
            </p:cNvSpPr>
            <p:nvPr/>
          </p:nvSpPr>
          <p:spPr bwMode="auto">
            <a:xfrm>
              <a:off x="5174584" y="2429324"/>
              <a:ext cx="46738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1" name="Text Box 19"/>
            <p:cNvSpPr txBox="1">
              <a:spLocks noChangeArrowheads="1"/>
            </p:cNvSpPr>
            <p:nvPr/>
          </p:nvSpPr>
          <p:spPr bwMode="auto">
            <a:xfrm>
              <a:off x="4348747" y="1887052"/>
              <a:ext cx="31290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27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2" name="Text Box 19"/>
            <p:cNvSpPr txBox="1">
              <a:spLocks noChangeArrowheads="1"/>
            </p:cNvSpPr>
            <p:nvPr/>
          </p:nvSpPr>
          <p:spPr bwMode="auto">
            <a:xfrm>
              <a:off x="6085166" y="2634364"/>
              <a:ext cx="51168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PDL-1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3" name="Text Box 11"/>
            <p:cNvSpPr txBox="1">
              <a:spLocks noChangeArrowheads="1"/>
            </p:cNvSpPr>
            <p:nvPr/>
          </p:nvSpPr>
          <p:spPr bwMode="auto">
            <a:xfrm>
              <a:off x="6400127" y="2086153"/>
              <a:ext cx="24878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4" name="Text Box 20"/>
            <p:cNvSpPr txBox="1">
              <a:spLocks noChangeArrowheads="1"/>
            </p:cNvSpPr>
            <p:nvPr/>
          </p:nvSpPr>
          <p:spPr bwMode="auto">
            <a:xfrm rot="16200000">
              <a:off x="5639116" y="2252161"/>
              <a:ext cx="56938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DC-HIL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5" name="Text Box 11"/>
            <p:cNvSpPr txBox="1">
              <a:spLocks noChangeArrowheads="1"/>
            </p:cNvSpPr>
            <p:nvPr/>
          </p:nvSpPr>
          <p:spPr bwMode="auto">
            <a:xfrm>
              <a:off x="5990530" y="2095484"/>
              <a:ext cx="31290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35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6" name="Text Box 11"/>
            <p:cNvSpPr txBox="1">
              <a:spLocks noChangeArrowheads="1"/>
            </p:cNvSpPr>
            <p:nvPr/>
          </p:nvSpPr>
          <p:spPr bwMode="auto">
            <a:xfrm>
              <a:off x="6409458" y="2453214"/>
              <a:ext cx="24878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7" name="Text Box 20"/>
            <p:cNvSpPr txBox="1">
              <a:spLocks noChangeArrowheads="1"/>
            </p:cNvSpPr>
            <p:nvPr/>
          </p:nvSpPr>
          <p:spPr bwMode="auto">
            <a:xfrm rot="16200000">
              <a:off x="4684850" y="1388714"/>
              <a:ext cx="47961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CD15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8" name="Text Box 19"/>
            <p:cNvSpPr txBox="1">
              <a:spLocks noChangeArrowheads="1"/>
            </p:cNvSpPr>
            <p:nvPr/>
          </p:nvSpPr>
          <p:spPr bwMode="auto">
            <a:xfrm>
              <a:off x="5078800" y="1771112"/>
              <a:ext cx="479619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CD14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9" name="Text Box 19"/>
            <p:cNvSpPr txBox="1">
              <a:spLocks noChangeArrowheads="1"/>
            </p:cNvSpPr>
            <p:nvPr/>
          </p:nvSpPr>
          <p:spPr bwMode="auto">
            <a:xfrm>
              <a:off x="5304686" y="1306419"/>
              <a:ext cx="31290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97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0" name="Text Box 19"/>
            <p:cNvSpPr txBox="1">
              <a:spLocks noChangeArrowheads="1"/>
            </p:cNvSpPr>
            <p:nvPr/>
          </p:nvSpPr>
          <p:spPr bwMode="auto">
            <a:xfrm>
              <a:off x="4329475" y="1535985"/>
              <a:ext cx="31290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38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121" name="Picture 3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66" t="52416" r="-5280" b="14476"/>
            <a:stretch/>
          </p:blipFill>
          <p:spPr bwMode="auto">
            <a:xfrm>
              <a:off x="5964646" y="1202847"/>
              <a:ext cx="672264" cy="599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2" name="Text Box 19"/>
            <p:cNvSpPr txBox="1">
              <a:spLocks noChangeArrowheads="1"/>
            </p:cNvSpPr>
            <p:nvPr/>
          </p:nvSpPr>
          <p:spPr bwMode="auto">
            <a:xfrm>
              <a:off x="6071779" y="1771112"/>
              <a:ext cx="51168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PDL-1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3" name="Text Box 11"/>
            <p:cNvSpPr txBox="1">
              <a:spLocks noChangeArrowheads="1"/>
            </p:cNvSpPr>
            <p:nvPr/>
          </p:nvSpPr>
          <p:spPr bwMode="auto">
            <a:xfrm>
              <a:off x="6390796" y="1213795"/>
              <a:ext cx="24878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4" name="Text Box 20"/>
            <p:cNvSpPr txBox="1">
              <a:spLocks noChangeArrowheads="1"/>
            </p:cNvSpPr>
            <p:nvPr/>
          </p:nvSpPr>
          <p:spPr bwMode="auto">
            <a:xfrm rot="16200000">
              <a:off x="5616642" y="1388179"/>
              <a:ext cx="60144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DC-HIL 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5" name="Text Box 11"/>
            <p:cNvSpPr txBox="1">
              <a:spLocks noChangeArrowheads="1"/>
            </p:cNvSpPr>
            <p:nvPr/>
          </p:nvSpPr>
          <p:spPr bwMode="auto">
            <a:xfrm>
              <a:off x="5984083" y="1213795"/>
              <a:ext cx="24878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26" name="Text Box 11"/>
            <p:cNvSpPr txBox="1">
              <a:spLocks noChangeArrowheads="1"/>
            </p:cNvSpPr>
            <p:nvPr/>
          </p:nvSpPr>
          <p:spPr bwMode="auto">
            <a:xfrm>
              <a:off x="6418789" y="1560680"/>
              <a:ext cx="24878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34" name="Right Arrow 133"/>
            <p:cNvSpPr/>
            <p:nvPr/>
          </p:nvSpPr>
          <p:spPr>
            <a:xfrm>
              <a:off x="5635822" y="1432111"/>
              <a:ext cx="219731" cy="12193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Right Arrow 134"/>
            <p:cNvSpPr/>
            <p:nvPr/>
          </p:nvSpPr>
          <p:spPr>
            <a:xfrm>
              <a:off x="5635822" y="2303397"/>
              <a:ext cx="219731" cy="12193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Text Box 21"/>
            <p:cNvSpPr txBox="1">
              <a:spLocks noChangeArrowheads="1"/>
            </p:cNvSpPr>
            <p:nvPr/>
          </p:nvSpPr>
          <p:spPr bwMode="auto">
            <a:xfrm>
              <a:off x="5652986" y="1915468"/>
              <a:ext cx="141993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CD14</a:t>
              </a:r>
              <a:r>
                <a:rPr kumimoji="0" lang="en-US" sz="9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+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/HLA-</a:t>
              </a:r>
              <a:r>
                <a:rPr kumimoji="0" lang="en-US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DR</a:t>
              </a:r>
              <a:r>
                <a:rPr kumimoji="0" lang="en-US" sz="900" b="0" i="0" u="none" strike="noStrike" kern="1200" cap="none" spc="0" normalizeH="0" baseline="30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no</a:t>
              </a:r>
              <a:r>
                <a:rPr kumimoji="0" lang="en-US" sz="9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/low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41" name="Text Box 19"/>
          <p:cNvSpPr txBox="1">
            <a:spLocks noChangeArrowheads="1"/>
          </p:cNvSpPr>
          <p:nvPr/>
        </p:nvSpPr>
        <p:spPr bwMode="auto">
          <a:xfrm>
            <a:off x="1190365" y="1392842"/>
            <a:ext cx="31290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Gr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2" name="Text Box 19"/>
          <p:cNvSpPr txBox="1">
            <a:spLocks noChangeArrowheads="1"/>
          </p:cNvSpPr>
          <p:nvPr/>
        </p:nvSpPr>
        <p:spPr bwMode="auto">
          <a:xfrm>
            <a:off x="1231015" y="1948891"/>
            <a:ext cx="34496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Mo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3" name="Text Box 19"/>
          <p:cNvSpPr txBox="1">
            <a:spLocks noChangeArrowheads="1"/>
          </p:cNvSpPr>
          <p:nvPr/>
        </p:nvSpPr>
        <p:spPr bwMode="auto">
          <a:xfrm>
            <a:off x="6484010" y="1026786"/>
            <a:ext cx="28725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8" name="Right Arrow 137"/>
          <p:cNvSpPr/>
          <p:nvPr/>
        </p:nvSpPr>
        <p:spPr>
          <a:xfrm rot="1541820" flipV="1">
            <a:off x="1136079" y="2095493"/>
            <a:ext cx="351343" cy="1244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9" name="Right Arrow 138"/>
          <p:cNvSpPr/>
          <p:nvPr/>
        </p:nvSpPr>
        <p:spPr>
          <a:xfrm rot="20058180">
            <a:off x="4189651" y="1601189"/>
            <a:ext cx="351343" cy="1244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4" name="Right Arrow 143"/>
          <p:cNvSpPr/>
          <p:nvPr/>
        </p:nvSpPr>
        <p:spPr>
          <a:xfrm rot="1541820" flipV="1">
            <a:off x="4196904" y="2080174"/>
            <a:ext cx="351343" cy="1244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19941" y="252628"/>
            <a:ext cx="2937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S8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2217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4707</TotalTime>
  <Words>1593</Words>
  <Application>Microsoft Office PowerPoint</Application>
  <PresentationFormat>On-screen Show (4:3)</PresentationFormat>
  <Paragraphs>361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MS Mincho</vt:lpstr>
      <vt:lpstr>Symbol</vt:lpstr>
      <vt:lpstr>Times New Roman</vt:lpstr>
      <vt:lpstr>1_Office Theme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UT Southwestern Medical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 Southwestern</dc:creator>
  <cp:lastModifiedBy>Catherine Kelley</cp:lastModifiedBy>
  <cp:revision>270</cp:revision>
  <cp:lastPrinted>2018-04-28T17:19:00Z</cp:lastPrinted>
  <dcterms:created xsi:type="dcterms:W3CDTF">2017-03-13T20:59:20Z</dcterms:created>
  <dcterms:modified xsi:type="dcterms:W3CDTF">2020-05-18T19:20:11Z</dcterms:modified>
</cp:coreProperties>
</file>