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93" autoAdjust="0"/>
    <p:restoredTop sz="96414" autoAdjust="0"/>
  </p:normalViewPr>
  <p:slideViewPr>
    <p:cSldViewPr>
      <p:cViewPr varScale="1">
        <p:scale>
          <a:sx n="84" d="100"/>
          <a:sy n="84" d="100"/>
        </p:scale>
        <p:origin x="-96" y="-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96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898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91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62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218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2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74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81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260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71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097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EE513-739C-4A2D-B11B-2B060E9A615F}" type="datetimeFigureOut">
              <a:rPr kumimoji="1" lang="ja-JP" altLang="en-US" smtClean="0"/>
              <a:t>19/08/09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D5B2B-1571-44EC-891E-6A88699B7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71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79512" y="3068960"/>
            <a:ext cx="87129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179512" y="4078813"/>
            <a:ext cx="87129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72008" y="4077072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err="1" smtClean="0">
                <a:latin typeface="Arial"/>
                <a:cs typeface="Arial"/>
              </a:rPr>
              <a:t>Cystine</a:t>
            </a:r>
            <a:r>
              <a:rPr lang="en-US" altLang="ja-JP" dirty="0" smtClean="0">
                <a:latin typeface="Arial"/>
                <a:cs typeface="Arial"/>
              </a:rPr>
              <a:t>/</a:t>
            </a:r>
            <a:r>
              <a:rPr lang="en-US" altLang="ja-JP" dirty="0" err="1" smtClean="0">
                <a:latin typeface="Arial"/>
                <a:cs typeface="Arial"/>
              </a:rPr>
              <a:t>Theanine</a:t>
            </a:r>
            <a:endParaRPr lang="en-US" altLang="ja-JP" dirty="0" smtClean="0">
              <a:latin typeface="Arial"/>
              <a:cs typeface="Arial"/>
            </a:endParaRPr>
          </a:p>
          <a:p>
            <a:pPr algn="ctr"/>
            <a:r>
              <a:rPr lang="en-US" altLang="ja-JP" dirty="0">
                <a:latin typeface="Arial"/>
                <a:cs typeface="Arial"/>
              </a:rPr>
              <a:t>o</a:t>
            </a:r>
            <a:r>
              <a:rPr lang="en-US" altLang="ja-JP" dirty="0" smtClean="0">
                <a:latin typeface="Arial"/>
                <a:cs typeface="Arial"/>
              </a:rPr>
              <a:t>r</a:t>
            </a:r>
          </a:p>
          <a:p>
            <a:pPr algn="ctr"/>
            <a:r>
              <a:rPr kumimoji="1" lang="en-US" altLang="ja-JP" dirty="0" smtClean="0">
                <a:latin typeface="Arial"/>
                <a:cs typeface="Arial"/>
              </a:rPr>
              <a:t>Placebo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5516" y="3212976"/>
            <a:ext cx="1764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>
                <a:latin typeface="Arial"/>
                <a:cs typeface="Arial"/>
              </a:rPr>
              <a:t>Capecitabine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535223"/>
              </p:ext>
            </p:extLst>
          </p:nvPr>
        </p:nvGraphicFramePr>
        <p:xfrm>
          <a:off x="1979712" y="2399402"/>
          <a:ext cx="705679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30"/>
                <a:gridCol w="542830"/>
                <a:gridCol w="542830"/>
                <a:gridCol w="542830"/>
                <a:gridCol w="542830"/>
                <a:gridCol w="542830"/>
                <a:gridCol w="542830"/>
                <a:gridCol w="542830"/>
                <a:gridCol w="542830"/>
                <a:gridCol w="542830"/>
                <a:gridCol w="542830"/>
                <a:gridCol w="509590"/>
                <a:gridCol w="576070"/>
              </a:tblGrid>
              <a:tr h="381526"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1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43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64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85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467544" y="2596842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D</a:t>
            </a:r>
            <a:r>
              <a:rPr kumimoji="1" lang="en-US" altLang="ja-JP" sz="2000" dirty="0" smtClean="0">
                <a:latin typeface="Arial"/>
                <a:cs typeface="Arial"/>
              </a:rPr>
              <a:t>ay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195736" y="3234462"/>
            <a:ext cx="1080120" cy="32316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500" dirty="0" smtClean="0">
                <a:solidFill>
                  <a:srgbClr val="000000"/>
                </a:solidFill>
                <a:latin typeface="Arial"/>
                <a:cs typeface="Arial"/>
              </a:rPr>
              <a:t>2 weeks</a:t>
            </a:r>
            <a:endParaRPr kumimoji="1" lang="ja-JP" altLang="en-US" sz="15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51920" y="3249851"/>
            <a:ext cx="1080120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500" dirty="0" smtClean="0">
                <a:solidFill>
                  <a:srgbClr val="000000"/>
                </a:solidFill>
                <a:latin typeface="Arial"/>
                <a:cs typeface="Arial"/>
              </a:rPr>
              <a:t>2 weeks</a:t>
            </a:r>
            <a:endParaRPr kumimoji="1" lang="ja-JP" altLang="en-US" sz="15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436096" y="3249851"/>
            <a:ext cx="1080120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500" dirty="0" smtClean="0">
                <a:solidFill>
                  <a:srgbClr val="000000"/>
                </a:solidFill>
                <a:latin typeface="Arial"/>
                <a:cs typeface="Arial"/>
              </a:rPr>
              <a:t>2 weeks</a:t>
            </a:r>
            <a:endParaRPr kumimoji="1" lang="ja-JP" altLang="en-US" sz="15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2195736" y="3717032"/>
            <a:ext cx="1584176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5436096" y="3717032"/>
            <a:ext cx="1656184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3779912" y="3717032"/>
            <a:ext cx="1656184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2195736" y="3717032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Course</a:t>
            </a:r>
            <a:r>
              <a:rPr lang="ja-JP" altLang="en-US" sz="1600" dirty="0" smtClean="0">
                <a:latin typeface="Arial"/>
                <a:cs typeface="Arial"/>
              </a:rPr>
              <a:t> </a:t>
            </a:r>
            <a:r>
              <a:rPr lang="en-US" altLang="ja-JP" sz="1600" dirty="0" smtClean="0">
                <a:latin typeface="Arial"/>
                <a:cs typeface="Arial"/>
              </a:rPr>
              <a:t>1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436096" y="3717032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Course 3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923928" y="3717032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Course 2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195736" y="4386590"/>
            <a:ext cx="6480720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"/>
                <a:cs typeface="Arial"/>
              </a:rPr>
              <a:t>Four courses of </a:t>
            </a:r>
            <a:r>
              <a:rPr lang="en-US" altLang="ja-JP" sz="1600" dirty="0" err="1" smtClean="0">
                <a:latin typeface="Arial"/>
                <a:cs typeface="Arial"/>
              </a:rPr>
              <a:t>capecitabine</a:t>
            </a:r>
            <a:r>
              <a:rPr lang="en-US" altLang="ja-JP" sz="1600" dirty="0" smtClean="0">
                <a:latin typeface="Arial"/>
                <a:cs typeface="Arial"/>
              </a:rPr>
              <a:t> therapy</a:t>
            </a:r>
            <a:r>
              <a:rPr lang="ja-JP" altLang="en-US" sz="1600" dirty="0" smtClean="0">
                <a:latin typeface="Arial"/>
                <a:cs typeface="Arial"/>
              </a:rPr>
              <a:t> </a:t>
            </a:r>
            <a:r>
              <a:rPr lang="en-US" altLang="ja-JP" sz="1600" dirty="0" smtClean="0">
                <a:latin typeface="Arial"/>
                <a:cs typeface="Arial"/>
              </a:rPr>
              <a:t>in 12 weeks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2195736" y="2780928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3851920" y="2780928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5436096" y="2780928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7092280" y="2780928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四角形吹き出し 36"/>
          <p:cNvSpPr/>
          <p:nvPr/>
        </p:nvSpPr>
        <p:spPr>
          <a:xfrm>
            <a:off x="1043608" y="1700808"/>
            <a:ext cx="2304256" cy="360040"/>
          </a:xfrm>
          <a:prstGeom prst="wedgeRectCallout">
            <a:avLst>
              <a:gd name="adj1" fmla="val 1397"/>
              <a:gd name="adj2" fmla="val 3313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  <a:latin typeface="Arial"/>
                <a:cs typeface="Arial"/>
              </a:rPr>
              <a:t>Protocol treatment</a:t>
            </a:r>
            <a:endParaRPr kumimoji="1" lang="ja-JP" altLang="en-US" sz="2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8" name="四角形吹き出し 37"/>
          <p:cNvSpPr/>
          <p:nvPr/>
        </p:nvSpPr>
        <p:spPr>
          <a:xfrm>
            <a:off x="287524" y="2276872"/>
            <a:ext cx="1620180" cy="288032"/>
          </a:xfrm>
          <a:prstGeom prst="wedgeRectCallout">
            <a:avLst>
              <a:gd name="adj1" fmla="val 26232"/>
              <a:gd name="adj2" fmla="val 21396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tx1"/>
                </a:solidFill>
                <a:latin typeface="Arial"/>
                <a:cs typeface="Arial"/>
              </a:rPr>
              <a:t>Enrollment</a:t>
            </a:r>
            <a:endParaRPr kumimoji="1" lang="ja-JP" altLang="en-US" sz="2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092280" y="3249851"/>
            <a:ext cx="1080120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500" dirty="0" smtClean="0">
                <a:solidFill>
                  <a:srgbClr val="000000"/>
                </a:solidFill>
                <a:latin typeface="Arial"/>
                <a:cs typeface="Arial"/>
              </a:rPr>
              <a:t>2 weeks</a:t>
            </a:r>
            <a:endParaRPr kumimoji="1" lang="ja-JP" altLang="en-US" sz="15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7092280" y="3717032"/>
            <a:ext cx="1656184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7092280" y="3717032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Arial"/>
                <a:cs typeface="Arial"/>
              </a:rPr>
              <a:t>Course 4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8676456" y="2780928"/>
            <a:ext cx="0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725774" y="58507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79512" y="5445224"/>
            <a:ext cx="8784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Arial"/>
                <a:cs typeface="Arial"/>
              </a:rPr>
              <a:t>Supplemental </a:t>
            </a:r>
            <a:r>
              <a:rPr lang="en-US" altLang="ja-JP" b="1" dirty="0" smtClean="0">
                <a:latin typeface="Arial"/>
                <a:cs typeface="Arial"/>
              </a:rPr>
              <a:t>Fig </a:t>
            </a:r>
            <a:r>
              <a:rPr lang="en-US" altLang="ja-JP" b="1" dirty="0">
                <a:latin typeface="Arial"/>
                <a:cs typeface="Arial"/>
              </a:rPr>
              <a:t>1. </a:t>
            </a:r>
            <a:r>
              <a:rPr lang="en-US" altLang="ja-JP" dirty="0">
                <a:latin typeface="Arial"/>
                <a:cs typeface="Arial"/>
              </a:rPr>
              <a:t>Schematic diagram of </a:t>
            </a:r>
            <a:r>
              <a:rPr lang="en-US" altLang="ja-JP" dirty="0" err="1">
                <a:latin typeface="Arial"/>
                <a:cs typeface="Arial"/>
              </a:rPr>
              <a:t>capecitabine</a:t>
            </a:r>
            <a:r>
              <a:rPr lang="en-US" altLang="ja-JP" dirty="0">
                <a:latin typeface="Arial"/>
                <a:cs typeface="Arial"/>
              </a:rPr>
              <a:t> and intervention treatment</a:t>
            </a:r>
            <a:endParaRPr lang="ja-JP" altLang="ja-JP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9294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51</Words>
  <Application>Microsoft Macintosh PowerPoint</Application>
  <PresentationFormat>画面に合わせる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浜口 玲央</cp:lastModifiedBy>
  <cp:revision>86</cp:revision>
  <dcterms:created xsi:type="dcterms:W3CDTF">2015-07-10T07:16:43Z</dcterms:created>
  <dcterms:modified xsi:type="dcterms:W3CDTF">2019-08-09T14:12:36Z</dcterms:modified>
</cp:coreProperties>
</file>