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3" r:id="rId2"/>
    <p:sldId id="266" r:id="rId3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40C0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39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F:\&#12488;&#12507;&#12464;&#12522;&#12501;&#12525;&#12472;&#12531;\&#12488;&#12507;&#12464;&#12522;&#12501;&#12525;&#12472;&#12531;&#35542;&#25991;&#21270;\&#26032;&#28511;&#22823;&#23398;&#38306;&#36899;\SGLT2_HIC(Matsubayashi%20Dr)\191025\MTT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F:\&#12488;&#12507;&#12464;&#12522;&#12501;&#12525;&#12472;&#12531;\&#12488;&#12507;&#12464;&#12522;&#12501;&#12525;&#12472;&#12531;&#35542;&#25991;&#21270;\&#26032;&#28511;&#22823;&#23398;&#38306;&#36899;\SGLT2_HIC(Matsubayashi%20Dr)\191025\MTT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F:\&#12488;&#12507;&#12464;&#12522;&#12501;&#12525;&#12472;&#12531;\&#12488;&#12507;&#12464;&#12522;&#12501;&#12525;&#12472;&#12531;&#35542;&#25991;&#21270;\&#26032;&#28511;&#22823;&#23398;&#38306;&#36899;\SGLT2_HIC(Matsubayashi%20Dr)\191025\MTT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F:\&#12488;&#12507;&#12464;&#12522;&#12501;&#12525;&#12472;&#12531;\&#12488;&#12507;&#12464;&#12522;&#12501;&#12525;&#12472;&#12531;&#35542;&#25991;&#21270;\&#26032;&#28511;&#22823;&#23398;&#38306;&#36899;\SGLT2_HIC(Matsubayashi%20Dr)\191025\MTT.xls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(Sheet2!$D$12,Sheet2!$D$14,Sheet2!$D$16,Sheet2!$D$18,Sheet2!$D$20)</c:f>
                <c:numCache>
                  <c:formatCode>General</c:formatCode>
                  <c:ptCount val="5"/>
                  <c:pt idx="0">
                    <c:v>29.079248229000001</c:v>
                  </c:pt>
                  <c:pt idx="1">
                    <c:v>103.06465301999999</c:v>
                  </c:pt>
                  <c:pt idx="2">
                    <c:v>148.14477861</c:v>
                  </c:pt>
                  <c:pt idx="3">
                    <c:v>118.48836685000001</c:v>
                  </c:pt>
                  <c:pt idx="4">
                    <c:v>98.114871066999967</c:v>
                  </c:pt>
                </c:numCache>
              </c:numRef>
            </c:plus>
            <c:minus>
              <c:numRef>
                <c:f>(Sheet2!$D$12,Sheet2!$D$14,Sheet2!$D$16,Sheet2!$D$18,Sheet2!$D$20)</c:f>
                <c:numCache>
                  <c:formatCode>General</c:formatCode>
                  <c:ptCount val="5"/>
                  <c:pt idx="0">
                    <c:v>29.079248229000001</c:v>
                  </c:pt>
                  <c:pt idx="1">
                    <c:v>103.06465301999999</c:v>
                  </c:pt>
                  <c:pt idx="2">
                    <c:v>148.14477861</c:v>
                  </c:pt>
                  <c:pt idx="3">
                    <c:v>118.48836685000001</c:v>
                  </c:pt>
                  <c:pt idx="4">
                    <c:v>98.114871066999967</c:v>
                  </c:pt>
                </c:numCache>
              </c:numRef>
            </c:minus>
          </c:errBars>
          <c:xVal>
            <c:numRef>
              <c:f>Sheet2!$K$2:$K$6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</c:numCache>
            </c:numRef>
          </c:xVal>
          <c:yVal>
            <c:numRef>
              <c:f>(Sheet2!$C$12,Sheet2!$C$14,Sheet2!$C$16,Sheet2!$C$18,Sheet2!$C$20)</c:f>
              <c:numCache>
                <c:formatCode>General</c:formatCode>
                <c:ptCount val="5"/>
                <c:pt idx="0">
                  <c:v>51.624000000000002</c:v>
                </c:pt>
                <c:pt idx="1">
                  <c:v>149.78571428999999</c:v>
                </c:pt>
                <c:pt idx="2">
                  <c:v>225.38571429000001</c:v>
                </c:pt>
                <c:pt idx="3">
                  <c:v>198.54642856999999</c:v>
                </c:pt>
                <c:pt idx="4">
                  <c:v>148.56666666999999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7AD-45E5-A22E-4666C247B69C}"/>
            </c:ext>
          </c:extLst>
        </c:ser>
        <c:ser>
          <c:idx val="1"/>
          <c:order val="1"/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(Sheet2!$D$13,Sheet2!$D$15,Sheet2!$D$17,Sheet2!$D$19,Sheet2!$D$21)</c:f>
                <c:numCache>
                  <c:formatCode>General</c:formatCode>
                  <c:ptCount val="5"/>
                  <c:pt idx="0">
                    <c:v>31.221665785999999</c:v>
                  </c:pt>
                  <c:pt idx="1">
                    <c:v>92.037839219999981</c:v>
                  </c:pt>
                  <c:pt idx="2">
                    <c:v>140.02931608</c:v>
                  </c:pt>
                  <c:pt idx="3">
                    <c:v>127.17959930000001</c:v>
                  </c:pt>
                  <c:pt idx="4">
                    <c:v>105.37855534000001</c:v>
                  </c:pt>
                </c:numCache>
              </c:numRef>
            </c:plus>
            <c:minus>
              <c:numRef>
                <c:f>(Sheet2!$D$13,Sheet2!$D$15,Sheet2!$D$17,Sheet2!$D$19,Sheet2!$D$21)</c:f>
                <c:numCache>
                  <c:formatCode>General</c:formatCode>
                  <c:ptCount val="5"/>
                  <c:pt idx="0">
                    <c:v>31.221665785999999</c:v>
                  </c:pt>
                  <c:pt idx="1">
                    <c:v>92.037839219999981</c:v>
                  </c:pt>
                  <c:pt idx="2">
                    <c:v>140.02931608</c:v>
                  </c:pt>
                  <c:pt idx="3">
                    <c:v>127.17959930000001</c:v>
                  </c:pt>
                  <c:pt idx="4">
                    <c:v>105.37855534000001</c:v>
                  </c:pt>
                </c:numCache>
              </c:numRef>
            </c:minus>
          </c:errBars>
          <c:xVal>
            <c:numRef>
              <c:f>Sheet2!$K$8:$K$12</c:f>
              <c:numCache>
                <c:formatCode>General</c:formatCode>
                <c:ptCount val="5"/>
                <c:pt idx="0">
                  <c:v>3</c:v>
                </c:pt>
                <c:pt idx="1">
                  <c:v>33</c:v>
                </c:pt>
                <c:pt idx="2">
                  <c:v>63</c:v>
                </c:pt>
                <c:pt idx="3">
                  <c:v>93</c:v>
                </c:pt>
                <c:pt idx="4">
                  <c:v>123</c:v>
                </c:pt>
              </c:numCache>
            </c:numRef>
          </c:xVal>
          <c:yVal>
            <c:numRef>
              <c:f>(Sheet2!$C$13,Sheet2!$C$15,Sheet2!$C$17,Sheet2!$C$19,Sheet2!$C$21)</c:f>
              <c:numCache>
                <c:formatCode>General</c:formatCode>
                <c:ptCount val="5"/>
                <c:pt idx="0">
                  <c:v>48.561702128</c:v>
                </c:pt>
                <c:pt idx="1">
                  <c:v>145.95319148999999</c:v>
                </c:pt>
                <c:pt idx="2">
                  <c:v>216.4</c:v>
                </c:pt>
                <c:pt idx="3">
                  <c:v>197.26249999999999</c:v>
                </c:pt>
                <c:pt idx="4">
                  <c:v>145.99148936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7AD-45E5-A22E-4666C247B6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416640"/>
        <c:axId val="110418176"/>
      </c:scatterChart>
      <c:valAx>
        <c:axId val="110416640"/>
        <c:scaling>
          <c:orientation val="minMax"/>
          <c:max val="150"/>
          <c:min val="-3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ja-JP"/>
            </a:pPr>
            <a:endParaRPr lang="ja-JP"/>
          </a:p>
        </c:txPr>
        <c:crossAx val="110418176"/>
        <c:crossesAt val="0"/>
        <c:crossBetween val="midCat"/>
        <c:majorUnit val="30"/>
      </c:valAx>
      <c:valAx>
        <c:axId val="110418176"/>
        <c:scaling>
          <c:orientation val="minMax"/>
          <c:max val="45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110416640"/>
        <c:crossesAt val="-30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(Sheet2!$D$22,Sheet2!$D$24,Sheet2!$D$26,Sheet2!$D$28,Sheet2!$D$30)</c:f>
                <c:numCache>
                  <c:formatCode>General</c:formatCode>
                  <c:ptCount val="5"/>
                  <c:pt idx="0">
                    <c:v>201.35710653000001</c:v>
                  </c:pt>
                  <c:pt idx="1">
                    <c:v>288.27297318000001</c:v>
                  </c:pt>
                  <c:pt idx="2">
                    <c:v>417.32696284999992</c:v>
                  </c:pt>
                  <c:pt idx="3">
                    <c:v>433.34091953000001</c:v>
                  </c:pt>
                  <c:pt idx="4">
                    <c:v>421.06280622999998</c:v>
                  </c:pt>
                </c:numCache>
              </c:numRef>
            </c:plus>
            <c:minus>
              <c:numRef>
                <c:f>(Sheet2!$D$22,Sheet2!$D$24,Sheet2!$D$26,Sheet2!$D$28,Sheet2!$D$30)</c:f>
                <c:numCache>
                  <c:formatCode>General</c:formatCode>
                  <c:ptCount val="5"/>
                  <c:pt idx="0">
                    <c:v>201.35710653000001</c:v>
                  </c:pt>
                  <c:pt idx="1">
                    <c:v>288.27297318000001</c:v>
                  </c:pt>
                  <c:pt idx="2">
                    <c:v>417.32696284999992</c:v>
                  </c:pt>
                  <c:pt idx="3">
                    <c:v>433.34091953000001</c:v>
                  </c:pt>
                  <c:pt idx="4">
                    <c:v>421.06280622999998</c:v>
                  </c:pt>
                </c:numCache>
              </c:numRef>
            </c:minus>
          </c:errBars>
          <c:xVal>
            <c:numRef>
              <c:f>Sheet2!$K$2:$K$6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</c:numCache>
            </c:numRef>
          </c:xVal>
          <c:yVal>
            <c:numRef>
              <c:f>(Sheet2!$C$22,Sheet2!$C$24,Sheet2!$C$26,Sheet2!$C$28,Sheet2!$C$30)</c:f>
              <c:numCache>
                <c:formatCode>General</c:formatCode>
                <c:ptCount val="5"/>
                <c:pt idx="0">
                  <c:v>466.94642857000002</c:v>
                </c:pt>
                <c:pt idx="1">
                  <c:v>758.93571428999996</c:v>
                </c:pt>
                <c:pt idx="2">
                  <c:v>1101.1660714</c:v>
                </c:pt>
                <c:pt idx="3">
                  <c:v>1231.2017857000001</c:v>
                </c:pt>
                <c:pt idx="4">
                  <c:v>1147.8607142999999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D00-493D-A0EC-C62230595A59}"/>
            </c:ext>
          </c:extLst>
        </c:ser>
        <c:ser>
          <c:idx val="1"/>
          <c:order val="1"/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(Sheet2!$D$23,Sheet2!$D$25,Sheet2!$D$27,Sheet2!$D$29,Sheet2!$D$31)</c:f>
                <c:numCache>
                  <c:formatCode>General</c:formatCode>
                  <c:ptCount val="5"/>
                  <c:pt idx="0">
                    <c:v>202.55027086999999</c:v>
                  </c:pt>
                  <c:pt idx="1">
                    <c:v>300.21165009999999</c:v>
                  </c:pt>
                  <c:pt idx="2">
                    <c:v>410.78798085</c:v>
                  </c:pt>
                  <c:pt idx="3">
                    <c:v>475.59696437000002</c:v>
                  </c:pt>
                  <c:pt idx="4">
                    <c:v>453.72821769000001</c:v>
                  </c:pt>
                </c:numCache>
              </c:numRef>
            </c:plus>
            <c:minus>
              <c:numRef>
                <c:f>(Sheet2!$D$23,Sheet2!$D$25,Sheet2!$D$27,Sheet2!$D$29,Sheet2!$D$31)</c:f>
                <c:numCache>
                  <c:formatCode>General</c:formatCode>
                  <c:ptCount val="5"/>
                  <c:pt idx="0">
                    <c:v>202.55027086999999</c:v>
                  </c:pt>
                  <c:pt idx="1">
                    <c:v>300.21165009999999</c:v>
                  </c:pt>
                  <c:pt idx="2">
                    <c:v>410.78798085</c:v>
                  </c:pt>
                  <c:pt idx="3">
                    <c:v>475.59696437000002</c:v>
                  </c:pt>
                  <c:pt idx="4">
                    <c:v>453.72821769000001</c:v>
                  </c:pt>
                </c:numCache>
              </c:numRef>
            </c:minus>
          </c:errBars>
          <c:xVal>
            <c:numRef>
              <c:f>Sheet2!$K$8:$K$12</c:f>
              <c:numCache>
                <c:formatCode>General</c:formatCode>
                <c:ptCount val="5"/>
                <c:pt idx="0">
                  <c:v>3</c:v>
                </c:pt>
                <c:pt idx="1">
                  <c:v>33</c:v>
                </c:pt>
                <c:pt idx="2">
                  <c:v>63</c:v>
                </c:pt>
                <c:pt idx="3">
                  <c:v>93</c:v>
                </c:pt>
                <c:pt idx="4">
                  <c:v>123</c:v>
                </c:pt>
              </c:numCache>
            </c:numRef>
          </c:xVal>
          <c:yVal>
            <c:numRef>
              <c:f>(Sheet2!$C$23,Sheet2!$C$25,Sheet2!$C$27,Sheet2!$C$29,Sheet2!$C$31)</c:f>
              <c:numCache>
                <c:formatCode>General</c:formatCode>
                <c:ptCount val="5"/>
                <c:pt idx="0">
                  <c:v>480.63958332999999</c:v>
                </c:pt>
                <c:pt idx="1">
                  <c:v>771.64374999999995</c:v>
                </c:pt>
                <c:pt idx="2">
                  <c:v>1104.0229167</c:v>
                </c:pt>
                <c:pt idx="3">
                  <c:v>1264.0062499999999</c:v>
                </c:pt>
                <c:pt idx="4">
                  <c:v>1167.4645833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D00-493D-A0EC-C62230595A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460928"/>
        <c:axId val="110462464"/>
      </c:scatterChart>
      <c:valAx>
        <c:axId val="110460928"/>
        <c:scaling>
          <c:orientation val="minMax"/>
          <c:max val="150"/>
          <c:min val="-3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ja-JP"/>
            </a:pPr>
            <a:endParaRPr lang="ja-JP"/>
          </a:p>
        </c:txPr>
        <c:crossAx val="110462464"/>
        <c:crossesAt val="0"/>
        <c:crossBetween val="midCat"/>
        <c:majorUnit val="30"/>
      </c:valAx>
      <c:valAx>
        <c:axId val="1104624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110460928"/>
        <c:crossesAt val="-30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(Sheet2!$D$2,Sheet2!$D$4,Sheet2!$D$6,Sheet2!$D$8,Sheet2!$D$10)</c:f>
                <c:numCache>
                  <c:formatCode>General</c:formatCode>
                  <c:ptCount val="5"/>
                  <c:pt idx="0">
                    <c:v>24.912202977</c:v>
                  </c:pt>
                  <c:pt idx="1">
                    <c:v>39.046554798000003</c:v>
                  </c:pt>
                  <c:pt idx="2">
                    <c:v>41.459411383000003</c:v>
                  </c:pt>
                  <c:pt idx="3">
                    <c:v>41.838837361000003</c:v>
                  </c:pt>
                  <c:pt idx="4">
                    <c:v>41.578961807000013</c:v>
                  </c:pt>
                </c:numCache>
              </c:numRef>
            </c:plus>
            <c:minus>
              <c:numRef>
                <c:f>(Sheet2!$D$2,Sheet2!$D$4,Sheet2!$D$6,Sheet2!$D$8,Sheet2!$D$10)</c:f>
                <c:numCache>
                  <c:formatCode>General</c:formatCode>
                  <c:ptCount val="5"/>
                  <c:pt idx="0">
                    <c:v>24.912202977</c:v>
                  </c:pt>
                  <c:pt idx="1">
                    <c:v>39.046554798000003</c:v>
                  </c:pt>
                  <c:pt idx="2">
                    <c:v>41.459411383000003</c:v>
                  </c:pt>
                  <c:pt idx="3">
                    <c:v>41.838837361000003</c:v>
                  </c:pt>
                  <c:pt idx="4">
                    <c:v>41.578961807000013</c:v>
                  </c:pt>
                </c:numCache>
              </c:numRef>
            </c:minus>
          </c:errBars>
          <c:xVal>
            <c:numRef>
              <c:f>Sheet2!$K$2:$K$6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</c:numCache>
            </c:numRef>
          </c:xVal>
          <c:yVal>
            <c:numRef>
              <c:f>(Sheet2!$C$2,Sheet2!$C$4,Sheet2!$C$6,Sheet2!$C$8,Sheet2!$C$10)</c:f>
              <c:numCache>
                <c:formatCode>General</c:formatCode>
                <c:ptCount val="5"/>
                <c:pt idx="0">
                  <c:v>168.76785713999999</c:v>
                </c:pt>
                <c:pt idx="1">
                  <c:v>264.05357142999992</c:v>
                </c:pt>
                <c:pt idx="2">
                  <c:v>314.33928571000001</c:v>
                </c:pt>
                <c:pt idx="3">
                  <c:v>284.35714286000001</c:v>
                </c:pt>
                <c:pt idx="4">
                  <c:v>237.66071428999999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5C-4E53-93F5-5849CCF12DFA}"/>
            </c:ext>
          </c:extLst>
        </c:ser>
        <c:ser>
          <c:idx val="1"/>
          <c:order val="1"/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(Sheet2!$D$3,Sheet2!$D$5,Sheet2!$D$7,Sheet2!$D$9,Sheet2!$D$11)</c:f>
                <c:numCache>
                  <c:formatCode>General</c:formatCode>
                  <c:ptCount val="5"/>
                  <c:pt idx="0">
                    <c:v>22.416264596000001</c:v>
                  </c:pt>
                  <c:pt idx="1">
                    <c:v>38.390023222000003</c:v>
                  </c:pt>
                  <c:pt idx="2">
                    <c:v>39.778637260000011</c:v>
                  </c:pt>
                  <c:pt idx="3">
                    <c:v>40.407937566999998</c:v>
                  </c:pt>
                  <c:pt idx="4">
                    <c:v>44.07335922</c:v>
                  </c:pt>
                </c:numCache>
              </c:numRef>
            </c:plus>
            <c:minus>
              <c:numRef>
                <c:f>(Sheet2!$D$3,Sheet2!$D$5,Sheet2!$D$7,Sheet2!$D$9,Sheet2!$D$11)</c:f>
                <c:numCache>
                  <c:formatCode>General</c:formatCode>
                  <c:ptCount val="5"/>
                  <c:pt idx="0">
                    <c:v>22.416264596000001</c:v>
                  </c:pt>
                  <c:pt idx="1">
                    <c:v>38.390023222000003</c:v>
                  </c:pt>
                  <c:pt idx="2">
                    <c:v>39.778637260000011</c:v>
                  </c:pt>
                  <c:pt idx="3">
                    <c:v>40.407937566999998</c:v>
                  </c:pt>
                  <c:pt idx="4">
                    <c:v>44.07335922</c:v>
                  </c:pt>
                </c:numCache>
              </c:numRef>
            </c:minus>
          </c:errBars>
          <c:xVal>
            <c:numRef>
              <c:f>Sheet2!$K$8:$K$12</c:f>
              <c:numCache>
                <c:formatCode>General</c:formatCode>
                <c:ptCount val="5"/>
                <c:pt idx="0">
                  <c:v>3</c:v>
                </c:pt>
                <c:pt idx="1">
                  <c:v>33</c:v>
                </c:pt>
                <c:pt idx="2">
                  <c:v>63</c:v>
                </c:pt>
                <c:pt idx="3">
                  <c:v>93</c:v>
                </c:pt>
                <c:pt idx="4">
                  <c:v>123</c:v>
                </c:pt>
              </c:numCache>
            </c:numRef>
          </c:xVal>
          <c:yVal>
            <c:numRef>
              <c:f>(Sheet2!$C$3,Sheet2!$C$5,Sheet2!$C$7,Sheet2!$C$9,Sheet2!$C$11)</c:f>
              <c:numCache>
                <c:formatCode>General</c:formatCode>
                <c:ptCount val="5"/>
                <c:pt idx="0">
                  <c:v>157.64583332999999</c:v>
                </c:pt>
                <c:pt idx="1">
                  <c:v>246.3125</c:v>
                </c:pt>
                <c:pt idx="2">
                  <c:v>292.14583333000002</c:v>
                </c:pt>
                <c:pt idx="3">
                  <c:v>272.91666666999993</c:v>
                </c:pt>
                <c:pt idx="4">
                  <c:v>228.91666667000001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95C-4E53-93F5-5849CCF12D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390400"/>
        <c:axId val="124392192"/>
      </c:scatterChart>
      <c:valAx>
        <c:axId val="124390400"/>
        <c:scaling>
          <c:orientation val="minMax"/>
          <c:max val="150"/>
          <c:min val="-3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ja-JP"/>
            </a:pPr>
            <a:endParaRPr lang="ja-JP"/>
          </a:p>
        </c:txPr>
        <c:crossAx val="124392192"/>
        <c:crossesAt val="0"/>
        <c:crossBetween val="midCat"/>
        <c:majorUnit val="30"/>
      </c:valAx>
      <c:valAx>
        <c:axId val="124392192"/>
        <c:scaling>
          <c:orientation val="minMax"/>
          <c:max val="40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124390400"/>
        <c:crossesAt val="-30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(Sheet2!$I$2,Sheet2!$I$4,Sheet2!$I$6,Sheet2!$I$8,Sheet2!$I$10)</c:f>
                <c:numCache>
                  <c:formatCode>General</c:formatCode>
                  <c:ptCount val="5"/>
                  <c:pt idx="0">
                    <c:v>36.081272083999998</c:v>
                  </c:pt>
                  <c:pt idx="1">
                    <c:v>46.689924105999999</c:v>
                  </c:pt>
                  <c:pt idx="2">
                    <c:v>57.911808069999992</c:v>
                  </c:pt>
                  <c:pt idx="3">
                    <c:v>64.627530859999965</c:v>
                  </c:pt>
                  <c:pt idx="4">
                    <c:v>65.798130790000002</c:v>
                  </c:pt>
                </c:numCache>
              </c:numRef>
            </c:plus>
            <c:minus>
              <c:numRef>
                <c:f>(Sheet2!$I$2,Sheet2!$I$4,Sheet2!$I$6,Sheet2!$I$8,Sheet2!$I$10)</c:f>
                <c:numCache>
                  <c:formatCode>General</c:formatCode>
                  <c:ptCount val="5"/>
                  <c:pt idx="0">
                    <c:v>36.081272083999998</c:v>
                  </c:pt>
                  <c:pt idx="1">
                    <c:v>46.689924105999999</c:v>
                  </c:pt>
                  <c:pt idx="2">
                    <c:v>57.911808069999992</c:v>
                  </c:pt>
                  <c:pt idx="3">
                    <c:v>64.627530859999965</c:v>
                  </c:pt>
                  <c:pt idx="4">
                    <c:v>65.798130790000002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xVal>
            <c:numRef>
              <c:f>Sheet2!$K$2:$K$6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</c:numCache>
            </c:numRef>
          </c:xVal>
          <c:yVal>
            <c:numRef>
              <c:f>(Sheet2!$H$2,Sheet2!$H$4,Sheet2!$H$6,Sheet2!$H$8,Sheet2!$H$10)</c:f>
              <c:numCache>
                <c:formatCode>General</c:formatCode>
                <c:ptCount val="5"/>
                <c:pt idx="0">
                  <c:v>162.21212120999999</c:v>
                </c:pt>
                <c:pt idx="1">
                  <c:v>259.06336088</c:v>
                </c:pt>
                <c:pt idx="2">
                  <c:v>304.96143251000001</c:v>
                </c:pt>
                <c:pt idx="3">
                  <c:v>273.97796142999999</c:v>
                </c:pt>
                <c:pt idx="4">
                  <c:v>227.48209366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EB8-4242-AC27-C80A78E8D2D2}"/>
            </c:ext>
          </c:extLst>
        </c:ser>
        <c:ser>
          <c:idx val="1"/>
          <c:order val="1"/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(Sheet2!$I$3,Sheet2!$I$5,Sheet2!$I$7,Sheet2!$I$9,Sheet2!$I$11)</c:f>
                <c:numCache>
                  <c:formatCode>General</c:formatCode>
                  <c:ptCount val="5"/>
                  <c:pt idx="0">
                    <c:v>20.148699883999988</c:v>
                  </c:pt>
                  <c:pt idx="1">
                    <c:v>34.004285621999998</c:v>
                  </c:pt>
                  <c:pt idx="2">
                    <c:v>38.866380344</c:v>
                  </c:pt>
                  <c:pt idx="3">
                    <c:v>43.909474596999999</c:v>
                  </c:pt>
                  <c:pt idx="4">
                    <c:v>41.457851118999997</c:v>
                  </c:pt>
                </c:numCache>
              </c:numRef>
            </c:plus>
            <c:minus>
              <c:numRef>
                <c:f>(Sheet2!$I$3,Sheet2!$I$5,Sheet2!$I$7,Sheet2!$I$9,Sheet2!$I$11)</c:f>
                <c:numCache>
                  <c:formatCode>General</c:formatCode>
                  <c:ptCount val="5"/>
                  <c:pt idx="0">
                    <c:v>20.148699883999988</c:v>
                  </c:pt>
                  <c:pt idx="1">
                    <c:v>34.004285621999998</c:v>
                  </c:pt>
                  <c:pt idx="2">
                    <c:v>38.866380344</c:v>
                  </c:pt>
                  <c:pt idx="3">
                    <c:v>43.909474596999999</c:v>
                  </c:pt>
                  <c:pt idx="4">
                    <c:v>41.457851118999997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xVal>
            <c:numRef>
              <c:f>Sheet2!$K$8:$K$12</c:f>
              <c:numCache>
                <c:formatCode>General</c:formatCode>
                <c:ptCount val="5"/>
                <c:pt idx="0">
                  <c:v>3</c:v>
                </c:pt>
                <c:pt idx="1">
                  <c:v>33</c:v>
                </c:pt>
                <c:pt idx="2">
                  <c:v>63</c:v>
                </c:pt>
                <c:pt idx="3">
                  <c:v>93</c:v>
                </c:pt>
                <c:pt idx="4">
                  <c:v>123</c:v>
                </c:pt>
              </c:numCache>
            </c:numRef>
          </c:xVal>
          <c:yVal>
            <c:numRef>
              <c:f>(Sheet2!$H$3,Sheet2!$H$5,Sheet2!$H$7,Sheet2!$H$9,Sheet2!$H$11)</c:f>
              <c:numCache>
                <c:formatCode>General</c:formatCode>
                <c:ptCount val="5"/>
                <c:pt idx="0">
                  <c:v>128.09337349</c:v>
                </c:pt>
                <c:pt idx="1">
                  <c:v>210.91265060000001</c:v>
                </c:pt>
                <c:pt idx="2">
                  <c:v>243.07530120000001</c:v>
                </c:pt>
                <c:pt idx="3">
                  <c:v>211.33433735</c:v>
                </c:pt>
                <c:pt idx="4">
                  <c:v>165.58006042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EB8-4242-AC27-C80A78E8D2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975744"/>
        <c:axId val="125247872"/>
      </c:scatterChart>
      <c:valAx>
        <c:axId val="124975744"/>
        <c:scaling>
          <c:orientation val="minMax"/>
          <c:max val="150"/>
          <c:min val="-3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ja-JP"/>
            </a:pPr>
            <a:endParaRPr lang="ja-JP"/>
          </a:p>
        </c:txPr>
        <c:crossAx val="125247872"/>
        <c:crossesAt val="0"/>
        <c:crossBetween val="midCat"/>
        <c:majorUnit val="30"/>
      </c:valAx>
      <c:valAx>
        <c:axId val="1252478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124975744"/>
        <c:crossesAt val="-30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(Sheet2!$I$12,Sheet2!$I$14,Sheet2!$I$16,Sheet2!$I$18,Sheet2!$I$20)</c:f>
                <c:numCache>
                  <c:formatCode>General</c:formatCode>
                  <c:ptCount val="5"/>
                  <c:pt idx="0">
                    <c:v>45.298044806</c:v>
                  </c:pt>
                  <c:pt idx="1">
                    <c:v>121.17213113</c:v>
                  </c:pt>
                  <c:pt idx="2">
                    <c:v>169.45296149000001</c:v>
                  </c:pt>
                  <c:pt idx="3">
                    <c:v>168.39603335999999</c:v>
                  </c:pt>
                  <c:pt idx="4">
                    <c:v>144.64722442999999</c:v>
                  </c:pt>
                </c:numCache>
              </c:numRef>
            </c:plus>
            <c:minus>
              <c:numRef>
                <c:f>(Sheet2!$I$12,Sheet2!$I$14,Sheet2!$I$16,Sheet2!$I$18,Sheet2!$I$20)</c:f>
                <c:numCache>
                  <c:formatCode>General</c:formatCode>
                  <c:ptCount val="5"/>
                  <c:pt idx="0">
                    <c:v>45.298044806</c:v>
                  </c:pt>
                  <c:pt idx="1">
                    <c:v>121.17213113</c:v>
                  </c:pt>
                  <c:pt idx="2">
                    <c:v>169.45296149000001</c:v>
                  </c:pt>
                  <c:pt idx="3">
                    <c:v>168.39603335999999</c:v>
                  </c:pt>
                  <c:pt idx="4">
                    <c:v>144.64722442999999</c:v>
                  </c:pt>
                </c:numCache>
              </c:numRef>
            </c:minus>
          </c:errBars>
          <c:xVal>
            <c:numRef>
              <c:f>Sheet2!$K$2:$K$6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</c:numCache>
            </c:numRef>
          </c:xVal>
          <c:yVal>
            <c:numRef>
              <c:f>(Sheet2!$H$12,Sheet2!$H$14,Sheet2!$H$16,Sheet2!$H$18,Sheet2!$H$20)</c:f>
              <c:numCache>
                <c:formatCode>General</c:formatCode>
                <c:ptCount val="5"/>
                <c:pt idx="0">
                  <c:v>54.377094971999988</c:v>
                </c:pt>
                <c:pt idx="1">
                  <c:v>161.51104971999999</c:v>
                </c:pt>
                <c:pt idx="2">
                  <c:v>241.32166667000001</c:v>
                </c:pt>
                <c:pt idx="3">
                  <c:v>229.48587258000001</c:v>
                </c:pt>
                <c:pt idx="4">
                  <c:v>169.83822714999999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55C-4F0E-AF6B-A465CDED4A1A}"/>
            </c:ext>
          </c:extLst>
        </c:ser>
        <c:ser>
          <c:idx val="1"/>
          <c:order val="1"/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(Sheet2!$I$13,Sheet2!$I$15,Sheet2!$I$17,Sheet2!$I$19,Sheet2!$I$21)</c:f>
                <c:numCache>
                  <c:formatCode>General</c:formatCode>
                  <c:ptCount val="5"/>
                  <c:pt idx="0">
                    <c:v>29.061041383999999</c:v>
                  </c:pt>
                  <c:pt idx="1">
                    <c:v>117.51030043</c:v>
                  </c:pt>
                  <c:pt idx="2">
                    <c:v>147.85379069999999</c:v>
                  </c:pt>
                  <c:pt idx="3">
                    <c:v>124.17219453</c:v>
                  </c:pt>
                  <c:pt idx="4">
                    <c:v>91.793057079999983</c:v>
                  </c:pt>
                </c:numCache>
              </c:numRef>
            </c:plus>
            <c:minus>
              <c:numRef>
                <c:f>(Sheet2!$I$13,Sheet2!$I$15,Sheet2!$I$17,Sheet2!$I$19,Sheet2!$I$21)</c:f>
                <c:numCache>
                  <c:formatCode>General</c:formatCode>
                  <c:ptCount val="5"/>
                  <c:pt idx="0">
                    <c:v>29.061041383999999</c:v>
                  </c:pt>
                  <c:pt idx="1">
                    <c:v>117.51030043</c:v>
                  </c:pt>
                  <c:pt idx="2">
                    <c:v>147.85379069999999</c:v>
                  </c:pt>
                  <c:pt idx="3">
                    <c:v>124.17219453</c:v>
                  </c:pt>
                  <c:pt idx="4">
                    <c:v>91.793057079999983</c:v>
                  </c:pt>
                </c:numCache>
              </c:numRef>
            </c:minus>
          </c:errBars>
          <c:xVal>
            <c:numRef>
              <c:f>Sheet2!$K$8:$K$12</c:f>
              <c:numCache>
                <c:formatCode>General</c:formatCode>
                <c:ptCount val="5"/>
                <c:pt idx="0">
                  <c:v>3</c:v>
                </c:pt>
                <c:pt idx="1">
                  <c:v>33</c:v>
                </c:pt>
                <c:pt idx="2">
                  <c:v>63</c:v>
                </c:pt>
                <c:pt idx="3">
                  <c:v>93</c:v>
                </c:pt>
                <c:pt idx="4">
                  <c:v>123</c:v>
                </c:pt>
              </c:numCache>
            </c:numRef>
          </c:xVal>
          <c:yVal>
            <c:numRef>
              <c:f>(Sheet2!$H$13,Sheet2!$H$15,Sheet2!$H$17,Sheet2!$H$19,Sheet2!$H$21)</c:f>
              <c:numCache>
                <c:formatCode>General</c:formatCode>
                <c:ptCount val="5"/>
                <c:pt idx="0">
                  <c:v>39.267492259999997</c:v>
                </c:pt>
                <c:pt idx="1">
                  <c:v>148.2993865</c:v>
                </c:pt>
                <c:pt idx="2">
                  <c:v>216.81884497999999</c:v>
                </c:pt>
                <c:pt idx="3">
                  <c:v>186.10858895999999</c:v>
                </c:pt>
                <c:pt idx="4">
                  <c:v>124.17993921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55C-4F0E-AF6B-A465CDED4A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077376"/>
        <c:axId val="125078912"/>
      </c:scatterChart>
      <c:valAx>
        <c:axId val="125077376"/>
        <c:scaling>
          <c:orientation val="minMax"/>
          <c:max val="150"/>
          <c:min val="-3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ja-JP"/>
            </a:pPr>
            <a:endParaRPr lang="ja-JP"/>
          </a:p>
        </c:txPr>
        <c:crossAx val="125078912"/>
        <c:crossesAt val="0"/>
        <c:crossBetween val="midCat"/>
        <c:majorUnit val="30"/>
      </c:valAx>
      <c:valAx>
        <c:axId val="125078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125077376"/>
        <c:crossesAt val="-30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(Sheet2!$I$22,Sheet2!$I$24,Sheet2!$I$26,Sheet2!$I$28,Sheet2!$I$30)</c:f>
                <c:numCache>
                  <c:formatCode>General</c:formatCode>
                  <c:ptCount val="5"/>
                  <c:pt idx="0">
                    <c:v>213.42527698000001</c:v>
                  </c:pt>
                  <c:pt idx="1">
                    <c:v>354.19837850999988</c:v>
                  </c:pt>
                  <c:pt idx="2">
                    <c:v>470.99358099999989</c:v>
                  </c:pt>
                  <c:pt idx="3">
                    <c:v>518.79840828000022</c:v>
                  </c:pt>
                  <c:pt idx="4">
                    <c:v>510.06803199000001</c:v>
                  </c:pt>
                </c:numCache>
              </c:numRef>
            </c:plus>
            <c:minus>
              <c:numRef>
                <c:f>(Sheet2!$I$22,Sheet2!$I$24,Sheet2!$I$26,Sheet2!$I$28,Sheet2!$I$30)</c:f>
                <c:numCache>
                  <c:formatCode>General</c:formatCode>
                  <c:ptCount val="5"/>
                  <c:pt idx="0">
                    <c:v>213.42527698000001</c:v>
                  </c:pt>
                  <c:pt idx="1">
                    <c:v>354.19837850999988</c:v>
                  </c:pt>
                  <c:pt idx="2">
                    <c:v>470.99358099999989</c:v>
                  </c:pt>
                  <c:pt idx="3">
                    <c:v>518.79840828000022</c:v>
                  </c:pt>
                  <c:pt idx="4">
                    <c:v>510.06803199000001</c:v>
                  </c:pt>
                </c:numCache>
              </c:numRef>
            </c:minus>
          </c:errBars>
          <c:xVal>
            <c:numRef>
              <c:f>Sheet2!$K$2:$K$6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</c:numCache>
            </c:numRef>
          </c:xVal>
          <c:yVal>
            <c:numRef>
              <c:f>(Sheet2!$H$22,Sheet2!$H$24,Sheet2!$H$26,Sheet2!$H$28,Sheet2!$H$30)</c:f>
              <c:numCache>
                <c:formatCode>General</c:formatCode>
                <c:ptCount val="5"/>
                <c:pt idx="0">
                  <c:v>473.3391184599999</c:v>
                </c:pt>
                <c:pt idx="1">
                  <c:v>801.96831956000005</c:v>
                </c:pt>
                <c:pt idx="2">
                  <c:v>1176.0986226</c:v>
                </c:pt>
                <c:pt idx="3">
                  <c:v>1350.4435262</c:v>
                </c:pt>
                <c:pt idx="4">
                  <c:v>1244.8517906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761-498D-B15B-D529D9DEEC3B}"/>
            </c:ext>
          </c:extLst>
        </c:ser>
        <c:ser>
          <c:idx val="1"/>
          <c:order val="1"/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circle"/>
            <c:size val="6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(Sheet2!$I$23,Sheet2!$I$25,Sheet2!$I$27,Sheet2!$I$29,Sheet2!$I$31)</c:f>
                <c:numCache>
                  <c:formatCode>General</c:formatCode>
                  <c:ptCount val="5"/>
                  <c:pt idx="0">
                    <c:v>185.84856868</c:v>
                  </c:pt>
                  <c:pt idx="1">
                    <c:v>379.21685423000002</c:v>
                  </c:pt>
                  <c:pt idx="2">
                    <c:v>555.42712211999981</c:v>
                  </c:pt>
                  <c:pt idx="3">
                    <c:v>558.92538915</c:v>
                  </c:pt>
                  <c:pt idx="4">
                    <c:v>497.96401624999987</c:v>
                  </c:pt>
                </c:numCache>
              </c:numRef>
            </c:plus>
            <c:minus>
              <c:numRef>
                <c:f>(Sheet2!$I$23,Sheet2!$I$25,Sheet2!$I$27,Sheet2!$I$29,Sheet2!$I$31)</c:f>
                <c:numCache>
                  <c:formatCode>General</c:formatCode>
                  <c:ptCount val="5"/>
                  <c:pt idx="0">
                    <c:v>185.84856868</c:v>
                  </c:pt>
                  <c:pt idx="1">
                    <c:v>379.21685423000002</c:v>
                  </c:pt>
                  <c:pt idx="2">
                    <c:v>555.42712211999981</c:v>
                  </c:pt>
                  <c:pt idx="3">
                    <c:v>558.92538915</c:v>
                  </c:pt>
                  <c:pt idx="4">
                    <c:v>497.96401624999987</c:v>
                  </c:pt>
                </c:numCache>
              </c:numRef>
            </c:minus>
          </c:errBars>
          <c:xVal>
            <c:numRef>
              <c:f>Sheet2!$K$8:$K$12</c:f>
              <c:numCache>
                <c:formatCode>General</c:formatCode>
                <c:ptCount val="5"/>
                <c:pt idx="0">
                  <c:v>3</c:v>
                </c:pt>
                <c:pt idx="1">
                  <c:v>33</c:v>
                </c:pt>
                <c:pt idx="2">
                  <c:v>63</c:v>
                </c:pt>
                <c:pt idx="3">
                  <c:v>93</c:v>
                </c:pt>
                <c:pt idx="4">
                  <c:v>123</c:v>
                </c:pt>
              </c:numCache>
            </c:numRef>
          </c:xVal>
          <c:yVal>
            <c:numRef>
              <c:f>(Sheet2!$H$23,Sheet2!$H$25,Sheet2!$H$27,Sheet2!$H$29,Sheet2!$H$31)</c:f>
              <c:numCache>
                <c:formatCode>General</c:formatCode>
                <c:ptCount val="5"/>
                <c:pt idx="0">
                  <c:v>413.35120482000002</c:v>
                </c:pt>
                <c:pt idx="1">
                  <c:v>802.57530120000001</c:v>
                </c:pt>
                <c:pt idx="2">
                  <c:v>1265.6762048000001</c:v>
                </c:pt>
                <c:pt idx="3">
                  <c:v>1419.2123494</c:v>
                </c:pt>
                <c:pt idx="4">
                  <c:v>1257.1021083999999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761-498D-B15B-D529D9DEE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474496"/>
        <c:axId val="124476032"/>
      </c:scatterChart>
      <c:valAx>
        <c:axId val="124474496"/>
        <c:scaling>
          <c:orientation val="minMax"/>
          <c:max val="150"/>
          <c:min val="-3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ja-JP"/>
            </a:pPr>
            <a:endParaRPr lang="ja-JP"/>
          </a:p>
        </c:txPr>
        <c:crossAx val="124476032"/>
        <c:crossesAt val="0"/>
        <c:crossBetween val="midCat"/>
        <c:majorUnit val="30"/>
      </c:valAx>
      <c:valAx>
        <c:axId val="124476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124474496"/>
        <c:crossesAt val="-30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208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602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98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976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06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378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10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734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382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69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16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587EC-BC01-4F51-ADC0-21ECD29C5D09}" type="datetimeFigureOut">
              <a:rPr kumimoji="1" lang="ja-JP" altLang="en-US" smtClean="0"/>
              <a:t>2020/1/22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215C5-22A6-4AF6-8317-285A26071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74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グラフ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3126559"/>
              </p:ext>
            </p:extLst>
          </p:nvPr>
        </p:nvGraphicFramePr>
        <p:xfrm>
          <a:off x="2988000" y="1800000"/>
          <a:ext cx="324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6" name="グラフ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0759118"/>
              </p:ext>
            </p:extLst>
          </p:nvPr>
        </p:nvGraphicFramePr>
        <p:xfrm>
          <a:off x="5976000" y="1800000"/>
          <a:ext cx="324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7" name="グラフ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9402538"/>
              </p:ext>
            </p:extLst>
          </p:nvPr>
        </p:nvGraphicFramePr>
        <p:xfrm>
          <a:off x="36000" y="1800000"/>
          <a:ext cx="324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0" y="1548000"/>
            <a:ext cx="961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mg/</a:t>
            </a:r>
            <a:r>
              <a:rPr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dL</a:t>
            </a:r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49723" y="1546045"/>
            <a:ext cx="961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pmo</a:t>
            </a:r>
            <a:r>
              <a:rPr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</a:t>
            </a:r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919039" y="1546045"/>
            <a:ext cx="2114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pmo</a:t>
            </a:r>
            <a:r>
              <a:rPr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</a:t>
            </a:r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0" y="1341445"/>
            <a:ext cx="961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49723" y="1339490"/>
            <a:ext cx="961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19039" y="1339490"/>
            <a:ext cx="2114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3784" y="16889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Fig. 1. Gl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cose,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insulin and c-peptide after a</a:t>
            </a:r>
            <a:r>
              <a:rPr lang="en-US" altLang="ja-JP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meal tolerance test in participants receiving placebo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7132942" y="818183"/>
            <a:ext cx="513178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0" name="直線コネクタ 9"/>
          <p:cNvCxnSpPr/>
          <p:nvPr/>
        </p:nvCxnSpPr>
        <p:spPr>
          <a:xfrm>
            <a:off x="7132942" y="1105520"/>
            <a:ext cx="513178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</a:ln>
          <a:effectLst/>
        </p:spPr>
      </p:cxn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7665907" y="634033"/>
            <a:ext cx="12512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Baseline</a:t>
            </a:r>
            <a:endParaRPr lang="ja-JP" altLang="en-US" sz="1400" b="1" dirty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>
            <a:spLocks noChangeArrowheads="1"/>
          </p:cNvSpPr>
          <p:nvPr/>
        </p:nvSpPr>
        <p:spPr bwMode="auto">
          <a:xfrm>
            <a:off x="7665909" y="951533"/>
            <a:ext cx="12004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At week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ja-JP" altLang="en-US" sz="1400" b="1" dirty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0" y="573325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Glucose, (B) Insulin, (C) C-peptide</a:t>
            </a:r>
          </a:p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are expressed as mean (standard deviation).</a:t>
            </a:r>
          </a:p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baseline and week 24 were performed using a</a:t>
            </a:r>
            <a:r>
              <a:rPr lang="en-US" altLang="ja-JP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paired t-test.</a:t>
            </a:r>
          </a:p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not significant; ** p&lt;0.01 vs. baseline</a:t>
            </a:r>
          </a:p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Solid line, baseline; dotted line, at week 24</a:t>
            </a:r>
            <a:endParaRPr lang="ja-JP" alt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469027" y="5254472"/>
            <a:ext cx="6655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(min)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553025" y="5254472"/>
            <a:ext cx="6655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(min)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7494842" y="5254472"/>
            <a:ext cx="6655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(min)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8545925" y="3007985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681829" y="3356992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308304" y="3800073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876256" y="4221088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569261" y="3224009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705165" y="2852936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273117" y="3079993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913077" y="3728065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065205" y="3152001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657493" y="3584049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297453" y="3872081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865405" y="4592161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076056" y="3872081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521589" y="3944089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100392" y="2791961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011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グラフ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5524559"/>
              </p:ext>
            </p:extLst>
          </p:nvPr>
        </p:nvGraphicFramePr>
        <p:xfrm>
          <a:off x="36000" y="1800000"/>
          <a:ext cx="324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2" name="グラフ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600833"/>
              </p:ext>
            </p:extLst>
          </p:nvPr>
        </p:nvGraphicFramePr>
        <p:xfrm>
          <a:off x="2988000" y="1800000"/>
          <a:ext cx="324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3" name="グラフ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629389"/>
              </p:ext>
            </p:extLst>
          </p:nvPr>
        </p:nvGraphicFramePr>
        <p:xfrm>
          <a:off x="5976000" y="1800000"/>
          <a:ext cx="324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0" y="1548000"/>
            <a:ext cx="961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mg/</a:t>
            </a:r>
            <a:r>
              <a:rPr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dL</a:t>
            </a:r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49723" y="1546045"/>
            <a:ext cx="961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pmo</a:t>
            </a:r>
            <a:r>
              <a:rPr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</a:t>
            </a:r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919039" y="1546045"/>
            <a:ext cx="2114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pmo</a:t>
            </a:r>
            <a:r>
              <a:rPr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</a:t>
            </a:r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0" y="1341445"/>
            <a:ext cx="961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49723" y="1339490"/>
            <a:ext cx="961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19039" y="1339490"/>
            <a:ext cx="2114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0" y="16889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cose,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insulin and c-peptide after a</a:t>
            </a:r>
            <a:r>
              <a:rPr lang="en-US" altLang="ja-JP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meal tolerance test in participants receiving </a:t>
            </a:r>
            <a:r>
              <a:rPr lang="en-US" altLang="ja-JP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tofogliflozin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7132942" y="818183"/>
            <a:ext cx="513178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0" name="直線コネクタ 9"/>
          <p:cNvCxnSpPr/>
          <p:nvPr/>
        </p:nvCxnSpPr>
        <p:spPr>
          <a:xfrm>
            <a:off x="7132942" y="1105520"/>
            <a:ext cx="513178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</a:ln>
          <a:effectLst/>
        </p:spPr>
      </p:cxn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7665907" y="634033"/>
            <a:ext cx="12512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Baseline</a:t>
            </a:r>
            <a:endParaRPr lang="ja-JP" altLang="en-US" sz="1400" b="1" dirty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>
            <a:spLocks noChangeArrowheads="1"/>
          </p:cNvSpPr>
          <p:nvPr/>
        </p:nvSpPr>
        <p:spPr bwMode="auto">
          <a:xfrm>
            <a:off x="7665909" y="951533"/>
            <a:ext cx="12004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At week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ja-JP" altLang="en-US" sz="1400" b="1" dirty="0">
              <a:solidFill>
                <a:srgbClr val="00000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-8883" y="580526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Glucose, (B) Insulin, (C) C-peptide</a:t>
            </a:r>
          </a:p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are expressed as mean (standard deviation).</a:t>
            </a:r>
          </a:p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Comparisons between baseline and week 24 were performed using a paired t-test.</a:t>
            </a:r>
          </a:p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not significant; ** p&lt;0.01, *** p&lt;0.001 vs. baseline</a:t>
            </a:r>
          </a:p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Solid line, baseline; dotted line, at week 24</a:t>
            </a:r>
            <a:endParaRPr lang="ja-JP" alt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469027" y="5254472"/>
            <a:ext cx="6655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(min)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553025" y="5254472"/>
            <a:ext cx="6655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(min)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7494842" y="5254472"/>
            <a:ext cx="6655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(min)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8532440" y="3224009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681829" y="2996952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308304" y="4005064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876256" y="4509120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521589" y="4232121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657493" y="3645024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211960" y="4016097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865405" y="4725144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5076056" y="4088105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691680" y="3440033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273117" y="3368025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899592" y="4005064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123728" y="3728065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569261" y="3656057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100392" y="3007985"/>
            <a:ext cx="49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010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312</Words>
  <Application>Microsoft Office PowerPoint</Application>
  <PresentationFormat>画面に合わせる (4:3)</PresentationFormat>
  <Paragraphs>64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2019-12-28T01:50:36Z</dcterms:created>
  <dcterms:modified xsi:type="dcterms:W3CDTF">2020-01-22T00:30:13Z</dcterms:modified>
</cp:coreProperties>
</file>