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63" r:id="rId3"/>
    <p:sldId id="257" r:id="rId4"/>
    <p:sldId id="265" r:id="rId5"/>
    <p:sldId id="266" r:id="rId6"/>
    <p:sldId id="267" r:id="rId7"/>
    <p:sldId id="258" r:id="rId8"/>
    <p:sldId id="259" r:id="rId9"/>
    <p:sldId id="268" r:id="rId10"/>
    <p:sldId id="269" r:id="rId11"/>
    <p:sldId id="261" r:id="rId12"/>
    <p:sldId id="271" r:id="rId13"/>
    <p:sldId id="270" r:id="rId14"/>
    <p:sldId id="260" r:id="rId15"/>
    <p:sldId id="26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8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367C35-6F5A-4399-A2F6-E1219D88DC3F}" type="datetimeFigureOut">
              <a:rPr lang="en-GB" smtClean="0"/>
              <a:t>05/05/2020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DB00D0-DE12-470F-877A-31F5E9C99164}" type="slidenum">
              <a:rPr lang="en-GB" smtClean="0"/>
              <a:t>‹#›</a:t>
            </a:fld>
            <a:endParaRPr lang="en-GB"/>
          </a:p>
        </p:txBody>
      </p:sp>
    </p:spTree>
    <p:extLst>
      <p:ext uri="{BB962C8B-B14F-4D97-AF65-F5344CB8AC3E}">
        <p14:creationId xmlns:p14="http://schemas.microsoft.com/office/powerpoint/2010/main" val="1715668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1440" y="1916833"/>
            <a:ext cx="10770009" cy="533921"/>
          </a:xfrm>
        </p:spPr>
        <p:txBody>
          <a:bodyPr>
            <a:normAutofit/>
          </a:bodyPr>
          <a:lstStyle>
            <a:lvl1pPr>
              <a:lnSpc>
                <a:spcPts val="2500"/>
              </a:lnSpc>
              <a:defRPr sz="3600" b="0">
                <a:solidFill>
                  <a:srgbClr val="6D6E71"/>
                </a:solidFill>
              </a:defRPr>
            </a:lvl1pPr>
          </a:lstStyle>
          <a:p>
            <a:r>
              <a:rPr lang="en-US" dirty="0"/>
              <a:t>Click to edit Master title style</a:t>
            </a:r>
            <a:endParaRPr lang="en-GB" dirty="0"/>
          </a:p>
        </p:txBody>
      </p:sp>
      <p:sp>
        <p:nvSpPr>
          <p:cNvPr id="3" name="Subtitle 2"/>
          <p:cNvSpPr>
            <a:spLocks noGrp="1"/>
          </p:cNvSpPr>
          <p:nvPr>
            <p:ph type="subTitle" idx="1" hasCustomPrompt="1"/>
          </p:nvPr>
        </p:nvSpPr>
        <p:spPr>
          <a:xfrm>
            <a:off x="741440" y="3033486"/>
            <a:ext cx="10767484" cy="566057"/>
          </a:xfrm>
        </p:spPr>
        <p:txBody>
          <a:bodyPr>
            <a:noAutofit/>
          </a:bodyPr>
          <a:lstStyle>
            <a:lvl1pPr marL="0" indent="0" algn="l">
              <a:lnSpc>
                <a:spcPts val="1800"/>
              </a:lnSpc>
              <a:spcBef>
                <a:spcPts val="0"/>
              </a:spcBef>
              <a:buNone/>
              <a:defRPr>
                <a:solidFill>
                  <a:srgbClr val="6D6E7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a:p>
            <a:r>
              <a:rPr lang="en-US" dirty="0"/>
              <a:t>Click to edit Master subtitle style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19667" y="692696"/>
            <a:ext cx="10767484" cy="504280"/>
          </a:xfrm>
        </p:spPr>
        <p:txBody>
          <a:bodyPr>
            <a:noAutofit/>
          </a:bodyPr>
          <a:lstStyle/>
          <a:p>
            <a:r>
              <a:rPr lang="en-US" dirty="0"/>
              <a:t>Click to edit Master title style</a:t>
            </a:r>
            <a:endParaRPr lang="en-GB" dirty="0"/>
          </a:p>
        </p:txBody>
      </p:sp>
      <p:sp>
        <p:nvSpPr>
          <p:cNvPr id="3" name="Content Placeholder 2"/>
          <p:cNvSpPr>
            <a:spLocks noGrp="1"/>
          </p:cNvSpPr>
          <p:nvPr>
            <p:ph idx="1"/>
          </p:nvPr>
        </p:nvSpPr>
        <p:spPr>
          <a:xfrm>
            <a:off x="719405" y="1484784"/>
            <a:ext cx="8832980" cy="4031779"/>
          </a:xfrm>
        </p:spPr>
        <p:txBody>
          <a:bodyPr/>
          <a:lstStyle>
            <a:lvl1pPr>
              <a:spcBef>
                <a:spcPts val="1000"/>
              </a:spcBef>
              <a:spcAft>
                <a:spcPts val="0"/>
              </a:spcAft>
              <a:defRPr/>
            </a:lvl1pPr>
            <a:lvl2pPr>
              <a:lnSpc>
                <a:spcPts val="1800"/>
              </a:lnSpc>
              <a:spcBef>
                <a:spcPts val="600"/>
              </a:spcBef>
              <a:defRPr/>
            </a:lvl2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Click to edit Master title style</a:t>
            </a:r>
            <a:endParaRPr lang="en-GB" dirty="0"/>
          </a:p>
        </p:txBody>
      </p:sp>
      <p:sp>
        <p:nvSpPr>
          <p:cNvPr id="3" name="Content Placeholder 2"/>
          <p:cNvSpPr>
            <a:spLocks noGrp="1"/>
          </p:cNvSpPr>
          <p:nvPr>
            <p:ph idx="1"/>
          </p:nvPr>
        </p:nvSpPr>
        <p:spPr>
          <a:xfrm>
            <a:off x="719404" y="1484313"/>
            <a:ext cx="10767747" cy="517330"/>
          </a:xfrm>
        </p:spPr>
        <p:txBody>
          <a:bodyPr>
            <a:noAutofit/>
          </a:bodyPr>
          <a:lstStyle>
            <a:lvl1pPr marL="0" indent="0">
              <a:lnSpc>
                <a:spcPts val="1900"/>
              </a:lnSpc>
              <a:spcBef>
                <a:spcPts val="0"/>
              </a:spcBef>
              <a:spcAft>
                <a:spcPts val="0"/>
              </a:spcAft>
              <a:buNone/>
              <a:defRPr/>
            </a:lvl1pPr>
            <a:lvl2pPr>
              <a:lnSpc>
                <a:spcPts val="1800"/>
              </a:lnSpc>
              <a:spcBef>
                <a:spcPts val="600"/>
              </a:spcBef>
              <a:defRPr/>
            </a:lvl2pPr>
          </a:lstStyle>
          <a:p>
            <a:pPr lvl="0"/>
            <a:r>
              <a:rPr lang="en-US" dirty="0"/>
              <a:t>Click to edit Master text styles</a:t>
            </a:r>
          </a:p>
        </p:txBody>
      </p:sp>
      <p:sp>
        <p:nvSpPr>
          <p:cNvPr id="5" name="Chart Placeholder 4"/>
          <p:cNvSpPr>
            <a:spLocks noGrp="1"/>
          </p:cNvSpPr>
          <p:nvPr>
            <p:ph type="chart" sz="quarter" idx="10" hasCustomPrompt="1"/>
          </p:nvPr>
        </p:nvSpPr>
        <p:spPr>
          <a:xfrm>
            <a:off x="719667" y="2492897"/>
            <a:ext cx="10767484" cy="3096344"/>
          </a:xfrm>
        </p:spPr>
        <p:txBody>
          <a:bodyPr rtlCol="0">
            <a:normAutofit/>
          </a:bodyPr>
          <a:lstStyle>
            <a:lvl1pPr>
              <a:buNone/>
              <a:defRPr sz="1100"/>
            </a:lvl1pPr>
          </a:lstStyle>
          <a:p>
            <a:pPr lvl="0"/>
            <a:r>
              <a:rPr lang="en-US" noProof="0"/>
              <a:t>Click icon to add chart</a:t>
            </a:r>
            <a:endParaRPr lang="en-GB" noProof="0" dirty="0"/>
          </a:p>
        </p:txBody>
      </p:sp>
      <p:sp>
        <p:nvSpPr>
          <p:cNvPr id="7" name="Text Placeholder 6"/>
          <p:cNvSpPr>
            <a:spLocks noGrp="1"/>
          </p:cNvSpPr>
          <p:nvPr>
            <p:ph type="body" sz="quarter" idx="11"/>
          </p:nvPr>
        </p:nvSpPr>
        <p:spPr>
          <a:xfrm>
            <a:off x="719667" y="2132857"/>
            <a:ext cx="6144684" cy="288925"/>
          </a:xfrm>
        </p:spPr>
        <p:txBody>
          <a:bodyPr/>
          <a:lstStyle>
            <a:lvl1pPr marL="0" indent="0">
              <a:buFontTx/>
              <a:buNone/>
              <a:defRPr b="1">
                <a:solidFill>
                  <a:srgbClr val="6D6E71"/>
                </a:solidFill>
              </a:defRPr>
            </a:lvl1pPr>
          </a:lstStyle>
          <a:p>
            <a:pPr lvl="0"/>
            <a:r>
              <a:rPr lang="en-US" dirty="0"/>
              <a:t>Click to edit Master text styles</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Click to edit Master title style</a:t>
            </a:r>
            <a:endParaRPr lang="en-GB" dirty="0"/>
          </a:p>
        </p:txBody>
      </p:sp>
      <p:sp>
        <p:nvSpPr>
          <p:cNvPr id="3" name="Content Placeholder 2"/>
          <p:cNvSpPr>
            <a:spLocks noGrp="1"/>
          </p:cNvSpPr>
          <p:nvPr>
            <p:ph idx="1"/>
          </p:nvPr>
        </p:nvSpPr>
        <p:spPr>
          <a:xfrm>
            <a:off x="719404" y="1255487"/>
            <a:ext cx="10767747" cy="517330"/>
          </a:xfrm>
        </p:spPr>
        <p:txBody>
          <a:bodyPr>
            <a:noAutofit/>
          </a:bodyPr>
          <a:lstStyle>
            <a:lvl1pPr marL="0" indent="0">
              <a:lnSpc>
                <a:spcPts val="1900"/>
              </a:lnSpc>
              <a:spcBef>
                <a:spcPts val="0"/>
              </a:spcBef>
              <a:spcAft>
                <a:spcPts val="0"/>
              </a:spcAft>
              <a:buNone/>
              <a:defRPr/>
            </a:lvl1pPr>
            <a:lvl2pPr>
              <a:lnSpc>
                <a:spcPts val="1800"/>
              </a:lnSpc>
              <a:spcBef>
                <a:spcPts val="600"/>
              </a:spcBef>
              <a:defRPr/>
            </a:lvl2pPr>
          </a:lstStyle>
          <a:p>
            <a:pPr lvl="0"/>
            <a:r>
              <a:rPr lang="en-US" dirty="0"/>
              <a:t>Click to edit Master text styles</a:t>
            </a:r>
          </a:p>
        </p:txBody>
      </p:sp>
      <p:sp>
        <p:nvSpPr>
          <p:cNvPr id="7" name="Text Placeholder 6"/>
          <p:cNvSpPr>
            <a:spLocks noGrp="1"/>
          </p:cNvSpPr>
          <p:nvPr>
            <p:ph type="body" sz="quarter" idx="11"/>
          </p:nvPr>
        </p:nvSpPr>
        <p:spPr>
          <a:xfrm>
            <a:off x="719667" y="1988841"/>
            <a:ext cx="6144684" cy="288925"/>
          </a:xfrm>
        </p:spPr>
        <p:txBody>
          <a:bodyPr/>
          <a:lstStyle>
            <a:lvl1pPr marL="0" indent="0">
              <a:buFontTx/>
              <a:buNone/>
              <a:defRPr b="1">
                <a:solidFill>
                  <a:srgbClr val="6D6E71"/>
                </a:solidFill>
              </a:defRPr>
            </a:lvl1pPr>
          </a:lstStyle>
          <a:p>
            <a:pPr lvl="0"/>
            <a:r>
              <a:rPr lang="en-US" dirty="0"/>
              <a:t>Click to edit Master text styles</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and Pie Char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Click to edit Master title style</a:t>
            </a:r>
            <a:endParaRPr lang="en-GB" dirty="0"/>
          </a:p>
        </p:txBody>
      </p:sp>
      <p:sp>
        <p:nvSpPr>
          <p:cNvPr id="3" name="Content Placeholder 2"/>
          <p:cNvSpPr>
            <a:spLocks noGrp="1"/>
          </p:cNvSpPr>
          <p:nvPr>
            <p:ph idx="1"/>
          </p:nvPr>
        </p:nvSpPr>
        <p:spPr>
          <a:xfrm>
            <a:off x="719404" y="1484784"/>
            <a:ext cx="10767747" cy="288033"/>
          </a:xfrm>
        </p:spPr>
        <p:txBody>
          <a:bodyPr>
            <a:noAutofit/>
          </a:bodyPr>
          <a:lstStyle>
            <a:lvl1pPr marL="0" indent="0">
              <a:lnSpc>
                <a:spcPts val="1900"/>
              </a:lnSpc>
              <a:spcBef>
                <a:spcPts val="0"/>
              </a:spcBef>
              <a:spcAft>
                <a:spcPts val="0"/>
              </a:spcAft>
              <a:buNone/>
              <a:defRPr/>
            </a:lvl1pPr>
            <a:lvl2pPr>
              <a:lnSpc>
                <a:spcPts val="1800"/>
              </a:lnSpc>
              <a:spcBef>
                <a:spcPts val="600"/>
              </a:spcBef>
              <a:defRPr/>
            </a:lvl2pPr>
          </a:lstStyle>
          <a:p>
            <a:pPr lvl="0"/>
            <a:r>
              <a:rPr lang="en-US" dirty="0"/>
              <a:t>Click to edit Master text styles</a:t>
            </a:r>
          </a:p>
        </p:txBody>
      </p:sp>
      <p:sp>
        <p:nvSpPr>
          <p:cNvPr id="5" name="Chart Placeholder 4"/>
          <p:cNvSpPr>
            <a:spLocks noGrp="1"/>
          </p:cNvSpPr>
          <p:nvPr>
            <p:ph type="chart" sz="quarter" idx="10" hasCustomPrompt="1"/>
          </p:nvPr>
        </p:nvSpPr>
        <p:spPr>
          <a:xfrm>
            <a:off x="5519937" y="2348880"/>
            <a:ext cx="5967215" cy="3528392"/>
          </a:xfrm>
        </p:spPr>
        <p:txBody>
          <a:bodyPr rtlCol="0">
            <a:normAutofit/>
          </a:bodyPr>
          <a:lstStyle>
            <a:lvl1pPr>
              <a:buNone/>
              <a:defRPr sz="1100"/>
            </a:lvl1pPr>
          </a:lstStyle>
          <a:p>
            <a:pPr lvl="0"/>
            <a:r>
              <a:rPr lang="en-US" noProof="0"/>
              <a:t>Click icon to add chart</a:t>
            </a:r>
            <a:endParaRPr lang="en-GB" noProof="0" dirty="0"/>
          </a:p>
        </p:txBody>
      </p:sp>
      <p:sp>
        <p:nvSpPr>
          <p:cNvPr id="7" name="Text Placeholder 6"/>
          <p:cNvSpPr>
            <a:spLocks noGrp="1"/>
          </p:cNvSpPr>
          <p:nvPr>
            <p:ph type="body" sz="quarter" idx="11"/>
          </p:nvPr>
        </p:nvSpPr>
        <p:spPr>
          <a:xfrm>
            <a:off x="719667" y="1988841"/>
            <a:ext cx="6144684" cy="288925"/>
          </a:xfrm>
        </p:spPr>
        <p:txBody>
          <a:bodyPr/>
          <a:lstStyle>
            <a:lvl1pPr marL="0" indent="0">
              <a:buFontTx/>
              <a:buNone/>
              <a:defRPr b="1">
                <a:solidFill>
                  <a:srgbClr val="6D6E71"/>
                </a:solidFill>
              </a:defRPr>
            </a:lvl1pPr>
          </a:lstStyle>
          <a:p>
            <a:pPr lvl="0"/>
            <a:r>
              <a:rPr lang="en-US" dirty="0"/>
              <a:t>Click to edit Master text styles</a:t>
            </a:r>
            <a:endParaRPr lang="en-GB" dirty="0"/>
          </a:p>
        </p:txBody>
      </p:sp>
      <p:sp>
        <p:nvSpPr>
          <p:cNvPr id="8" name="Text Placeholder 7"/>
          <p:cNvSpPr>
            <a:spLocks noGrp="1"/>
          </p:cNvSpPr>
          <p:nvPr>
            <p:ph type="body" sz="quarter" idx="12"/>
          </p:nvPr>
        </p:nvSpPr>
        <p:spPr>
          <a:xfrm>
            <a:off x="719667" y="2348874"/>
            <a:ext cx="5088467" cy="3240367"/>
          </a:xfrm>
        </p:spPr>
        <p:txBody>
          <a:bodyPr/>
          <a:lstStyle>
            <a:lvl1pPr>
              <a:lnSpc>
                <a:spcPts val="1900"/>
              </a:lnSpc>
              <a:spcBef>
                <a:spcPts val="800"/>
              </a:spcBef>
              <a:defRPr/>
            </a:lvl1pPr>
          </a:lstStyle>
          <a:p>
            <a:pPr lvl="0"/>
            <a:r>
              <a:rPr lang="en-US" dirty="0"/>
              <a:t>Click to edit Master text styles</a:t>
            </a:r>
          </a:p>
          <a:p>
            <a:pPr lvl="1"/>
            <a:r>
              <a:rPr lang="en-US" dirty="0"/>
              <a:t>Second level</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19667" y="1484313"/>
            <a:ext cx="5274733" cy="4268334"/>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p:txBody>
      </p:sp>
      <p:sp>
        <p:nvSpPr>
          <p:cNvPr id="10" name="Chart Placeholder 9"/>
          <p:cNvSpPr>
            <a:spLocks noGrp="1"/>
          </p:cNvSpPr>
          <p:nvPr>
            <p:ph type="chart" sz="quarter" idx="14" hasCustomPrompt="1"/>
          </p:nvPr>
        </p:nvSpPr>
        <p:spPr>
          <a:xfrm>
            <a:off x="6480043" y="1484314"/>
            <a:ext cx="5007108" cy="4268333"/>
          </a:xfrm>
        </p:spPr>
        <p:txBody>
          <a:bodyPr rtlCol="0">
            <a:normAutofit/>
          </a:bodyPr>
          <a:lstStyle>
            <a:lvl1pPr>
              <a:buNone/>
              <a:defRPr sz="900"/>
            </a:lvl1pPr>
          </a:lstStyle>
          <a:p>
            <a:pPr lvl="0"/>
            <a:r>
              <a:rPr lang="en-US" noProof="0"/>
              <a:t>Click icon to add chart</a:t>
            </a:r>
            <a:endParaRPr lang="en-GB" noProof="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8" name="Chart Placeholder 7"/>
          <p:cNvSpPr>
            <a:spLocks noGrp="1"/>
          </p:cNvSpPr>
          <p:nvPr>
            <p:ph type="chart" sz="quarter" idx="14" hasCustomPrompt="1"/>
          </p:nvPr>
        </p:nvSpPr>
        <p:spPr>
          <a:xfrm>
            <a:off x="719667" y="1484312"/>
            <a:ext cx="10767484" cy="4032251"/>
          </a:xfrm>
        </p:spPr>
        <p:txBody>
          <a:bodyPr rtlCol="0">
            <a:normAutofit/>
          </a:bodyPr>
          <a:lstStyle>
            <a:lvl1pPr>
              <a:buNone/>
              <a:defRPr sz="900"/>
            </a:lvl1pPr>
          </a:lstStyle>
          <a:p>
            <a:pPr lvl="0"/>
            <a:r>
              <a:rPr lang="en-US" noProof="0"/>
              <a:t>Click icon to add chart</a:t>
            </a:r>
            <a:endParaRPr lang="en-GB" noProof="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7" name="Picture Placeholder 6"/>
          <p:cNvSpPr>
            <a:spLocks noGrp="1"/>
          </p:cNvSpPr>
          <p:nvPr>
            <p:ph type="pic" sz="quarter" idx="14"/>
          </p:nvPr>
        </p:nvSpPr>
        <p:spPr>
          <a:xfrm>
            <a:off x="719667" y="1484312"/>
            <a:ext cx="10767484" cy="4032251"/>
          </a:xfrm>
        </p:spPr>
        <p:txBody>
          <a:bodyPr rtlCol="0">
            <a:normAutofit/>
          </a:bodyPr>
          <a:lstStyle>
            <a:lvl1pPr>
              <a:buNone/>
              <a:defRPr sz="900"/>
            </a:lvl1pPr>
          </a:lstStyle>
          <a:p>
            <a:pPr lvl="0"/>
            <a:r>
              <a:rPr lang="en-US" noProof="0"/>
              <a:t>Click icon to add picture</a:t>
            </a:r>
            <a:endParaRPr lang="en-GB"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19667" y="703264"/>
            <a:ext cx="10767484"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635000" y="1557338"/>
            <a:ext cx="1075266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lstStyle/>
          <a:p>
            <a:pPr lvl="0"/>
            <a:r>
              <a:rPr lang="en-US" altLang="en-US" dirty="0"/>
              <a:t>Click to edit Master text styles</a:t>
            </a:r>
          </a:p>
          <a:p>
            <a:pPr lvl="1"/>
            <a:r>
              <a:rPr lang="en-US" altLang="en-US" dirty="0"/>
              <a:t>Second level</a:t>
            </a:r>
          </a:p>
          <a:p>
            <a:pPr lvl="2"/>
            <a:r>
              <a:rPr lang="en-US" altLang="en-US" dirty="0"/>
              <a:t>Third level</a:t>
            </a:r>
            <a:endParaRPr lang="en-GB" altLang="en-US" dirty="0"/>
          </a:p>
        </p:txBody>
      </p:sp>
      <p:pic>
        <p:nvPicPr>
          <p:cNvPr id="1028" name="Picture 7"/>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138585" y="6131382"/>
            <a:ext cx="3424767" cy="545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8"/>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1076518" y="6129795"/>
            <a:ext cx="795150" cy="54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rtl="0" eaLnBrk="0" fontAlgn="base" hangingPunct="0">
        <a:spcBef>
          <a:spcPct val="0"/>
        </a:spcBef>
        <a:spcAft>
          <a:spcPct val="0"/>
        </a:spcAft>
        <a:defRPr sz="3200" kern="1200">
          <a:solidFill>
            <a:srgbClr val="0098A0"/>
          </a:solidFill>
          <a:latin typeface="Arial" panose="020B0604020202020204" pitchFamily="34" charset="0"/>
          <a:ea typeface="+mj-ea"/>
          <a:cs typeface="+mj-cs"/>
        </a:defRPr>
      </a:lvl1pPr>
      <a:lvl2pPr algn="l" rtl="0" eaLnBrk="0" fontAlgn="base" hangingPunct="0">
        <a:spcBef>
          <a:spcPct val="0"/>
        </a:spcBef>
        <a:spcAft>
          <a:spcPct val="0"/>
        </a:spcAft>
        <a:defRPr sz="2200">
          <a:solidFill>
            <a:srgbClr val="0098A0"/>
          </a:solidFill>
          <a:latin typeface="Arial" panose="020B0604020202020204" pitchFamily="34" charset="0"/>
        </a:defRPr>
      </a:lvl2pPr>
      <a:lvl3pPr algn="l" rtl="0" eaLnBrk="0" fontAlgn="base" hangingPunct="0">
        <a:spcBef>
          <a:spcPct val="0"/>
        </a:spcBef>
        <a:spcAft>
          <a:spcPct val="0"/>
        </a:spcAft>
        <a:defRPr sz="2200">
          <a:solidFill>
            <a:srgbClr val="0098A0"/>
          </a:solidFill>
          <a:latin typeface="Arial" panose="020B0604020202020204" pitchFamily="34" charset="0"/>
        </a:defRPr>
      </a:lvl3pPr>
      <a:lvl4pPr algn="l" rtl="0" eaLnBrk="0" fontAlgn="base" hangingPunct="0">
        <a:spcBef>
          <a:spcPct val="0"/>
        </a:spcBef>
        <a:spcAft>
          <a:spcPct val="0"/>
        </a:spcAft>
        <a:defRPr sz="2200">
          <a:solidFill>
            <a:srgbClr val="0098A0"/>
          </a:solidFill>
          <a:latin typeface="Arial" panose="020B0604020202020204" pitchFamily="34" charset="0"/>
        </a:defRPr>
      </a:lvl4pPr>
      <a:lvl5pPr algn="l" rtl="0" eaLnBrk="0" fontAlgn="base" hangingPunct="0">
        <a:spcBef>
          <a:spcPct val="0"/>
        </a:spcBef>
        <a:spcAft>
          <a:spcPct val="0"/>
        </a:spcAft>
        <a:defRPr sz="2200">
          <a:solidFill>
            <a:srgbClr val="0098A0"/>
          </a:solidFill>
          <a:latin typeface="Arial" panose="020B0604020202020204" pitchFamily="34" charset="0"/>
        </a:defRPr>
      </a:lvl5pPr>
      <a:lvl6pPr marL="457200" algn="l" rtl="0" fontAlgn="base">
        <a:spcBef>
          <a:spcPct val="0"/>
        </a:spcBef>
        <a:spcAft>
          <a:spcPct val="0"/>
        </a:spcAft>
        <a:defRPr sz="2200">
          <a:solidFill>
            <a:srgbClr val="0098A0"/>
          </a:solidFill>
          <a:latin typeface="Arial" panose="020B0604020202020204" pitchFamily="34" charset="0"/>
        </a:defRPr>
      </a:lvl6pPr>
      <a:lvl7pPr marL="914400" algn="l" rtl="0" fontAlgn="base">
        <a:spcBef>
          <a:spcPct val="0"/>
        </a:spcBef>
        <a:spcAft>
          <a:spcPct val="0"/>
        </a:spcAft>
        <a:defRPr sz="2200">
          <a:solidFill>
            <a:srgbClr val="0098A0"/>
          </a:solidFill>
          <a:latin typeface="Arial" panose="020B0604020202020204" pitchFamily="34" charset="0"/>
        </a:defRPr>
      </a:lvl7pPr>
      <a:lvl8pPr marL="1371600" algn="l" rtl="0" fontAlgn="base">
        <a:spcBef>
          <a:spcPct val="0"/>
        </a:spcBef>
        <a:spcAft>
          <a:spcPct val="0"/>
        </a:spcAft>
        <a:defRPr sz="2200">
          <a:solidFill>
            <a:srgbClr val="0098A0"/>
          </a:solidFill>
          <a:latin typeface="Arial" panose="020B0604020202020204" pitchFamily="34" charset="0"/>
        </a:defRPr>
      </a:lvl8pPr>
      <a:lvl9pPr marL="1828800" algn="l" rtl="0" fontAlgn="base">
        <a:spcBef>
          <a:spcPct val="0"/>
        </a:spcBef>
        <a:spcAft>
          <a:spcPct val="0"/>
        </a:spcAft>
        <a:defRPr sz="2200">
          <a:solidFill>
            <a:srgbClr val="0098A0"/>
          </a:solidFill>
          <a:latin typeface="Arial" panose="020B0604020202020204" pitchFamily="34" charset="0"/>
        </a:defRPr>
      </a:lvl9pPr>
    </p:titleStyle>
    <p:bodyStyle>
      <a:lvl1pPr marL="180975" indent="-180975" algn="l" rtl="0" eaLnBrk="0" fontAlgn="base" hangingPunct="0">
        <a:spcBef>
          <a:spcPct val="20000"/>
        </a:spcBef>
        <a:spcAft>
          <a:spcPct val="0"/>
        </a:spcAft>
        <a:buFont typeface="Arial" panose="020B0604020202020204" pitchFamily="34" charset="0"/>
        <a:buChar char="•"/>
        <a:defRPr sz="2800" kern="1200">
          <a:solidFill>
            <a:srgbClr val="6D6E71"/>
          </a:solidFill>
          <a:latin typeface="Arial" panose="020B0604020202020204" pitchFamily="34" charset="0"/>
          <a:ea typeface="+mn-ea"/>
          <a:cs typeface="+mn-cs"/>
        </a:defRPr>
      </a:lvl1pPr>
      <a:lvl2pPr marL="449580" indent="-231775" algn="l" rtl="0" eaLnBrk="0" fontAlgn="base" hangingPunct="0">
        <a:spcBef>
          <a:spcPct val="20000"/>
        </a:spcBef>
        <a:spcAft>
          <a:spcPct val="0"/>
        </a:spcAft>
        <a:buFont typeface="Arial" panose="020B0604020202020204" pitchFamily="34" charset="0"/>
        <a:buChar char="–"/>
        <a:defRPr sz="2400" kern="1200">
          <a:solidFill>
            <a:srgbClr val="6D6E71"/>
          </a:solidFill>
          <a:latin typeface="Arial" panose="020B0604020202020204" pitchFamily="34" charset="0"/>
          <a:ea typeface="+mn-ea"/>
          <a:cs typeface="+mn-cs"/>
        </a:defRPr>
      </a:lvl2pPr>
      <a:lvl3pPr marL="624205" indent="-174625" algn="l" rtl="0" eaLnBrk="0" fontAlgn="base" hangingPunct="0">
        <a:spcBef>
          <a:spcPct val="20000"/>
        </a:spcBef>
        <a:spcAft>
          <a:spcPct val="0"/>
        </a:spcAft>
        <a:buFont typeface="Arial" panose="020B0604020202020204" pitchFamily="34" charset="0"/>
        <a:buChar char="•"/>
        <a:defRPr sz="2000" kern="1200">
          <a:solidFill>
            <a:srgbClr val="6D6E71"/>
          </a:solidFill>
          <a:latin typeface="Arial" panose="020B060402020202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ol-prod-cdn.literatumonline.com/pb-assets/assets/13652133/BJD_call_for_correspondence-1509988728000.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m.m.lokhorst@amsterdamumc.nl"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1440" y="708213"/>
            <a:ext cx="10770009" cy="1258448"/>
          </a:xfrm>
        </p:spPr>
        <p:txBody>
          <a:bodyPr>
            <a:normAutofit/>
          </a:bodyPr>
          <a:lstStyle/>
          <a:p>
            <a:pPr>
              <a:lnSpc>
                <a:spcPct val="100000"/>
              </a:lnSpc>
            </a:pPr>
            <a:r>
              <a:rPr lang="en-GB" sz="2800" b="1" dirty="0"/>
              <a:t>Responsiveness of quality of life measures in patients with peripheral vascular malformations: the OVAMA project</a:t>
            </a:r>
            <a:endParaRPr lang="nl-NL" sz="2800" dirty="0"/>
          </a:p>
        </p:txBody>
      </p:sp>
      <p:sp>
        <p:nvSpPr>
          <p:cNvPr id="3" name="Subtitle 2"/>
          <p:cNvSpPr>
            <a:spLocks noGrp="1"/>
          </p:cNvSpPr>
          <p:nvPr>
            <p:ph type="subTitle" idx="1"/>
          </p:nvPr>
        </p:nvSpPr>
        <p:spPr>
          <a:xfrm>
            <a:off x="743965" y="2206783"/>
            <a:ext cx="10767484" cy="3725903"/>
          </a:xfrm>
        </p:spPr>
        <p:txBody>
          <a:bodyPr/>
          <a:lstStyle/>
          <a:p>
            <a:pPr>
              <a:lnSpc>
                <a:spcPct val="100000"/>
              </a:lnSpc>
            </a:pPr>
            <a:r>
              <a:rPr lang="en-GB" sz="1800" dirty="0"/>
              <a:t>M.M. Lokhorst</a:t>
            </a:r>
            <a:r>
              <a:rPr lang="en-GB" sz="1800" baseline="30000" dirty="0"/>
              <a:t>1</a:t>
            </a:r>
            <a:r>
              <a:rPr lang="en-GB" sz="1800" dirty="0"/>
              <a:t>, S.E.R. Horbach</a:t>
            </a:r>
            <a:r>
              <a:rPr lang="en-GB" sz="1800" baseline="30000" dirty="0"/>
              <a:t>1</a:t>
            </a:r>
            <a:r>
              <a:rPr lang="en-GB" sz="1800" dirty="0"/>
              <a:t>, M. Waner</a:t>
            </a:r>
            <a:r>
              <a:rPr lang="en-GB" sz="1800" baseline="30000" dirty="0"/>
              <a:t>2</a:t>
            </a:r>
            <a:r>
              <a:rPr lang="en-GB" sz="1800" dirty="0"/>
              <a:t>, T.M. O</a:t>
            </a:r>
            <a:r>
              <a:rPr lang="en-GB" sz="1800" baseline="30000" dirty="0"/>
              <a:t>2</a:t>
            </a:r>
            <a:r>
              <a:rPr lang="en-GB" sz="1800" dirty="0"/>
              <a:t>, C.J.M. van der Vleuten</a:t>
            </a:r>
            <a:r>
              <a:rPr lang="en-GB" sz="1800" baseline="30000" dirty="0"/>
              <a:t>3</a:t>
            </a:r>
            <a:r>
              <a:rPr lang="en-GB" sz="1800" dirty="0"/>
              <a:t>, L.B. Mokkink</a:t>
            </a:r>
            <a:r>
              <a:rPr lang="en-GB" sz="1800" baseline="30000" dirty="0"/>
              <a:t>4</a:t>
            </a:r>
            <a:r>
              <a:rPr lang="en-GB" sz="1800" dirty="0"/>
              <a:t>, C.M.A.M. van der Horst</a:t>
            </a:r>
            <a:r>
              <a:rPr lang="en-GB" sz="1800" baseline="30000" dirty="0"/>
              <a:t>1</a:t>
            </a:r>
            <a:r>
              <a:rPr lang="en-GB" sz="1800" dirty="0"/>
              <a:t> and P.I. Spuls</a:t>
            </a:r>
            <a:r>
              <a:rPr lang="en-GB" sz="1800" baseline="30000" dirty="0"/>
              <a:t>5</a:t>
            </a:r>
          </a:p>
          <a:p>
            <a:pPr>
              <a:lnSpc>
                <a:spcPct val="100000"/>
              </a:lnSpc>
            </a:pPr>
            <a:endParaRPr lang="nl-NL" sz="1800" dirty="0"/>
          </a:p>
          <a:p>
            <a:pPr>
              <a:lnSpc>
                <a:spcPct val="100000"/>
              </a:lnSpc>
            </a:pPr>
            <a:r>
              <a:rPr lang="en-GB" sz="1800" baseline="30000" dirty="0"/>
              <a:t>1</a:t>
            </a:r>
            <a:r>
              <a:rPr lang="en-GB" sz="1800" dirty="0"/>
              <a:t>Department of Plastic, Reconstructive and Hand Surgery, Amsterdam University Medical </a:t>
            </a:r>
            <a:r>
              <a:rPr lang="en-GB" sz="1800" dirty="0" err="1"/>
              <a:t>Centers</a:t>
            </a:r>
            <a:r>
              <a:rPr lang="en-GB" sz="1800" dirty="0"/>
              <a:t>, University of Amsterdam, the Netherlands</a:t>
            </a:r>
            <a:endParaRPr lang="nl-NL" sz="1800" dirty="0"/>
          </a:p>
          <a:p>
            <a:pPr>
              <a:lnSpc>
                <a:spcPct val="100000"/>
              </a:lnSpc>
            </a:pPr>
            <a:r>
              <a:rPr lang="en-GB" sz="1800" baseline="30000" dirty="0"/>
              <a:t>2</a:t>
            </a:r>
            <a:r>
              <a:rPr lang="en-GB" sz="1800" dirty="0"/>
              <a:t>Vascular Birthmark Institute of New York, Department of Otolaryngology, Lenox Hill and Manhattan Eye, Ear, and Throat Hospitals, New York, New York, U.S.A. </a:t>
            </a:r>
            <a:endParaRPr lang="nl-NL" sz="1800" dirty="0"/>
          </a:p>
          <a:p>
            <a:pPr>
              <a:lnSpc>
                <a:spcPct val="100000"/>
              </a:lnSpc>
            </a:pPr>
            <a:r>
              <a:rPr lang="en-GB" sz="1800" baseline="30000" dirty="0"/>
              <a:t>3</a:t>
            </a:r>
            <a:r>
              <a:rPr lang="en-GB" sz="1800" dirty="0"/>
              <a:t>Department of Dermatology, </a:t>
            </a:r>
            <a:r>
              <a:rPr lang="en-GB" sz="1800" dirty="0" err="1"/>
              <a:t>Radboud</a:t>
            </a:r>
            <a:r>
              <a:rPr lang="en-GB" sz="1800" dirty="0"/>
              <a:t> University Medical </a:t>
            </a:r>
            <a:r>
              <a:rPr lang="en-GB" sz="1800" dirty="0" err="1"/>
              <a:t>Center</a:t>
            </a:r>
            <a:r>
              <a:rPr lang="en-GB" sz="1800" dirty="0"/>
              <a:t>, Nijmegen, the Netherlands</a:t>
            </a:r>
            <a:endParaRPr lang="nl-NL" sz="1800" dirty="0"/>
          </a:p>
          <a:p>
            <a:pPr>
              <a:lnSpc>
                <a:spcPct val="100000"/>
              </a:lnSpc>
            </a:pPr>
            <a:r>
              <a:rPr lang="en-GB" sz="1800" baseline="30000" dirty="0"/>
              <a:t>4</a:t>
            </a:r>
            <a:r>
              <a:rPr lang="en-GB" sz="1800" dirty="0"/>
              <a:t>Department of Epidemiology and Biostatistics and Amsterdam Public Health Research Institute, Amsterdam University Medical </a:t>
            </a:r>
            <a:r>
              <a:rPr lang="en-GB" sz="1800" dirty="0" err="1"/>
              <a:t>Centers</a:t>
            </a:r>
            <a:r>
              <a:rPr lang="en-GB" sz="1800" dirty="0"/>
              <a:t>, </a:t>
            </a:r>
            <a:r>
              <a:rPr lang="en-GB" sz="1800" dirty="0" err="1"/>
              <a:t>Vrije</a:t>
            </a:r>
            <a:r>
              <a:rPr lang="en-GB" sz="1800" dirty="0"/>
              <a:t> </a:t>
            </a:r>
            <a:r>
              <a:rPr lang="en-GB" sz="1800" dirty="0" err="1"/>
              <a:t>Universiteit</a:t>
            </a:r>
            <a:r>
              <a:rPr lang="en-GB" sz="1800" dirty="0"/>
              <a:t> Amsterdam, the Netherlands</a:t>
            </a:r>
            <a:endParaRPr lang="nl-NL" sz="1800" dirty="0"/>
          </a:p>
          <a:p>
            <a:pPr>
              <a:lnSpc>
                <a:spcPct val="100000"/>
              </a:lnSpc>
            </a:pPr>
            <a:r>
              <a:rPr lang="en-GB" sz="1800" baseline="30000" dirty="0"/>
              <a:t>5</a:t>
            </a:r>
            <a:r>
              <a:rPr lang="en-GB" sz="1800" dirty="0"/>
              <a:t>Department of Dermatology, Amsterdam University Medical </a:t>
            </a:r>
            <a:r>
              <a:rPr lang="en-GB" sz="1800" dirty="0" err="1"/>
              <a:t>Centers</a:t>
            </a:r>
            <a:r>
              <a:rPr lang="en-GB" sz="1800" dirty="0"/>
              <a:t>, University of Amsterdam, Amsterdam Public Health, Infection and Immunity, the Netherlands</a:t>
            </a:r>
            <a:endParaRPr lang="nl-NL" sz="1800" dirty="0"/>
          </a:p>
          <a:p>
            <a:pPr>
              <a:lnSpc>
                <a:spcPct val="100000"/>
              </a:lnSpc>
            </a:pPr>
            <a:endParaRPr lang="en-GB" sz="1800" dirty="0"/>
          </a:p>
          <a:p>
            <a:pPr>
              <a:lnSpc>
                <a:spcPct val="100000"/>
              </a:lnSpc>
            </a:pPr>
            <a:r>
              <a:rPr lang="fi-FI" sz="1800" dirty="0"/>
              <a:t>British Journal of Dermatology. DOI: 10.1111/bjd.18619</a:t>
            </a:r>
            <a:endParaRPr lang="en-GB" sz="1800" u="sng"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405" y="554673"/>
            <a:ext cx="10767484" cy="504280"/>
          </a:xfrm>
        </p:spPr>
        <p:txBody>
          <a:bodyPr/>
          <a:lstStyle/>
          <a:p>
            <a:r>
              <a:rPr lang="en-GB" dirty="0"/>
              <a:t>Results (3)</a:t>
            </a:r>
          </a:p>
        </p:txBody>
      </p:sp>
      <p:sp>
        <p:nvSpPr>
          <p:cNvPr id="4" name="Content Placeholder 3"/>
          <p:cNvSpPr>
            <a:spLocks noGrp="1"/>
          </p:cNvSpPr>
          <p:nvPr>
            <p:ph idx="1"/>
          </p:nvPr>
        </p:nvSpPr>
        <p:spPr>
          <a:xfrm>
            <a:off x="719405" y="1484784"/>
            <a:ext cx="10115372" cy="4031779"/>
          </a:xfrm>
        </p:spPr>
        <p:txBody>
          <a:bodyPr/>
          <a:lstStyle/>
          <a:p>
            <a:pPr marL="0" indent="0">
              <a:buNone/>
            </a:pPr>
            <a:r>
              <a:rPr lang="en-GB" sz="2200" b="1" dirty="0">
                <a:solidFill>
                  <a:schemeClr val="tx1"/>
                </a:solidFill>
              </a:rPr>
              <a:t>Responsiveness</a:t>
            </a:r>
          </a:p>
          <a:p>
            <a:pPr marL="0" indent="0">
              <a:buNone/>
            </a:pPr>
            <a:r>
              <a:rPr lang="en-GB" sz="2200" dirty="0">
                <a:solidFill>
                  <a:schemeClr val="tx1"/>
                </a:solidFill>
              </a:rPr>
              <a:t>For all subscales of the SF-36 and Skindex-29: </a:t>
            </a:r>
          </a:p>
          <a:p>
            <a:r>
              <a:rPr lang="en-GB" sz="2000" dirty="0"/>
              <a:t>&lt;75% of the hypotheses confirmed </a:t>
            </a:r>
          </a:p>
          <a:p>
            <a:r>
              <a:rPr lang="en-GB" sz="2000" dirty="0"/>
              <a:t>AUC &lt;0.7</a:t>
            </a:r>
          </a:p>
          <a:p>
            <a:endParaRPr lang="en-GB" sz="1800" dirty="0"/>
          </a:p>
          <a:p>
            <a:pPr marL="0" indent="0">
              <a:buNone/>
            </a:pPr>
            <a:r>
              <a:rPr lang="en-GB" sz="2400" dirty="0">
                <a:solidFill>
                  <a:schemeClr val="tx1"/>
                </a:solidFill>
              </a:rPr>
              <a:t>No subscale considered responsive to change</a:t>
            </a:r>
          </a:p>
          <a:p>
            <a:pPr marL="0" indent="0">
              <a:buNone/>
            </a:pPr>
            <a:endParaRPr lang="en-GB" sz="2200" dirty="0"/>
          </a:p>
          <a:p>
            <a:pPr marL="0" indent="0">
              <a:buNone/>
            </a:pPr>
            <a:r>
              <a:rPr lang="en-GB" sz="2200" b="1" dirty="0">
                <a:solidFill>
                  <a:schemeClr val="tx1"/>
                </a:solidFill>
              </a:rPr>
              <a:t>Additional: correlation between SF-36 and </a:t>
            </a:r>
            <a:r>
              <a:rPr lang="en-GB" sz="2200" b="1" dirty="0" err="1">
                <a:solidFill>
                  <a:schemeClr val="tx1"/>
                </a:solidFill>
              </a:rPr>
              <a:t>Skindex</a:t>
            </a:r>
            <a:r>
              <a:rPr lang="en-GB" sz="2200" b="1" dirty="0">
                <a:solidFill>
                  <a:schemeClr val="tx1"/>
                </a:solidFill>
              </a:rPr>
              <a:t> change scores</a:t>
            </a:r>
          </a:p>
          <a:p>
            <a:r>
              <a:rPr lang="en-GB" sz="2000" dirty="0"/>
              <a:t>All low but one: moderate correlation (0.33) between SF-36 ‘social functioning’ and </a:t>
            </a:r>
            <a:r>
              <a:rPr lang="en-GB" sz="2000" dirty="0" err="1"/>
              <a:t>Skindex</a:t>
            </a:r>
            <a:r>
              <a:rPr lang="en-GB" sz="2000" dirty="0"/>
              <a:t> ‘functioning’</a:t>
            </a:r>
            <a:endParaRPr lang="en-US" sz="2000" dirty="0"/>
          </a:p>
        </p:txBody>
      </p:sp>
    </p:spTree>
    <p:extLst>
      <p:ext uri="{BB962C8B-B14F-4D97-AF65-F5344CB8AC3E}">
        <p14:creationId xmlns:p14="http://schemas.microsoft.com/office/powerpoint/2010/main" val="2637943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667" y="416652"/>
            <a:ext cx="10767484" cy="504280"/>
          </a:xfrm>
        </p:spPr>
        <p:txBody>
          <a:bodyPr anchor="t"/>
          <a:lstStyle/>
          <a:p>
            <a:r>
              <a:rPr lang="en-GB" dirty="0"/>
              <a:t>Discussion (1) </a:t>
            </a:r>
            <a:br>
              <a:rPr lang="en-GB" dirty="0"/>
            </a:br>
            <a:endParaRPr lang="en-GB" sz="2800" dirty="0"/>
          </a:p>
        </p:txBody>
      </p:sp>
      <p:sp>
        <p:nvSpPr>
          <p:cNvPr id="4" name="Content Placeholder 3"/>
          <p:cNvSpPr>
            <a:spLocks noGrp="1"/>
          </p:cNvSpPr>
          <p:nvPr>
            <p:ph idx="1"/>
          </p:nvPr>
        </p:nvSpPr>
        <p:spPr>
          <a:xfrm>
            <a:off x="719667" y="1014286"/>
            <a:ext cx="10632696" cy="5366677"/>
          </a:xfrm>
        </p:spPr>
        <p:txBody>
          <a:bodyPr/>
          <a:lstStyle/>
          <a:p>
            <a:pPr marL="0" indent="0">
              <a:buNone/>
            </a:pPr>
            <a:r>
              <a:rPr lang="en-US" sz="2200" dirty="0">
                <a:solidFill>
                  <a:schemeClr val="tx1"/>
                </a:solidFill>
              </a:rPr>
              <a:t>Data suggest that all subscales of both the SF-36 and Skindex-29 were unresponsive to changes in </a:t>
            </a:r>
            <a:r>
              <a:rPr lang="en-US" sz="2200" dirty="0" err="1">
                <a:solidFill>
                  <a:schemeClr val="tx1"/>
                </a:solidFill>
              </a:rPr>
              <a:t>QoL</a:t>
            </a:r>
            <a:r>
              <a:rPr lang="en-US" sz="2200" dirty="0">
                <a:solidFill>
                  <a:schemeClr val="tx1"/>
                </a:solidFill>
              </a:rPr>
              <a:t> in this study population</a:t>
            </a:r>
            <a:endParaRPr lang="en-GB" sz="2200" dirty="0">
              <a:solidFill>
                <a:schemeClr val="tx1"/>
              </a:solidFill>
            </a:endParaRPr>
          </a:p>
          <a:p>
            <a:pPr marL="0" indent="0">
              <a:buNone/>
            </a:pPr>
            <a:r>
              <a:rPr lang="en-GB" sz="2200" b="1" dirty="0">
                <a:solidFill>
                  <a:schemeClr val="tx1"/>
                </a:solidFill>
              </a:rPr>
              <a:t>Responsiveness</a:t>
            </a:r>
          </a:p>
          <a:p>
            <a:r>
              <a:rPr lang="en-GB" sz="1800" dirty="0"/>
              <a:t>Hypotheses were formulated according to COSMIN methodology</a:t>
            </a:r>
          </a:p>
          <a:p>
            <a:r>
              <a:rPr lang="en-GB" sz="1800" dirty="0"/>
              <a:t>Hypotheses will always be somewhat subjective, however, none of hypotheses were confirmed: results seem undisputable</a:t>
            </a:r>
          </a:p>
          <a:p>
            <a:pPr marL="0" indent="0">
              <a:buNone/>
            </a:pPr>
            <a:r>
              <a:rPr lang="en-GB" sz="2200" b="1" dirty="0">
                <a:solidFill>
                  <a:schemeClr val="tx1"/>
                </a:solidFill>
              </a:rPr>
              <a:t>GRC scales</a:t>
            </a:r>
          </a:p>
          <a:p>
            <a:r>
              <a:rPr lang="en-GB" sz="1800" dirty="0"/>
              <a:t>Viewed as best single measure of change from patient’s perspective</a:t>
            </a:r>
          </a:p>
          <a:p>
            <a:r>
              <a:rPr lang="en-GB" sz="1800" dirty="0"/>
              <a:t>Difficult to establish evidence that it is the correct assessment of change</a:t>
            </a:r>
          </a:p>
          <a:p>
            <a:pPr lvl="1"/>
            <a:r>
              <a:rPr lang="en-GB" sz="1800" dirty="0"/>
              <a:t>Impossible to determine responsiveness of a GRC scale: it directly assesses change with single measure</a:t>
            </a:r>
          </a:p>
          <a:p>
            <a:pPr marL="0" indent="0">
              <a:buNone/>
            </a:pPr>
            <a:r>
              <a:rPr lang="en-GB" sz="2200" b="1" dirty="0">
                <a:solidFill>
                  <a:schemeClr val="tx1"/>
                </a:solidFill>
              </a:rPr>
              <a:t>Support of GRC scales in this study:</a:t>
            </a:r>
          </a:p>
          <a:p>
            <a:r>
              <a:rPr lang="en-GB" sz="1800" dirty="0"/>
              <a:t>Invasive group indicated significantly more improvement in the GRC scales</a:t>
            </a:r>
          </a:p>
          <a:p>
            <a:r>
              <a:rPr lang="en-GB" sz="1800" dirty="0"/>
              <a:t>Low correlations between SF-36 and Skindex-29 subscales themselves</a:t>
            </a:r>
          </a:p>
          <a:p>
            <a:endParaRPr lang="en-GB"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Discussion (2) </a:t>
            </a:r>
            <a:br>
              <a:rPr lang="en-GB" dirty="0"/>
            </a:br>
            <a:endParaRPr lang="en-GB" sz="2800" dirty="0"/>
          </a:p>
        </p:txBody>
      </p:sp>
      <p:sp>
        <p:nvSpPr>
          <p:cNvPr id="4" name="Content Placeholder 3"/>
          <p:cNvSpPr>
            <a:spLocks noGrp="1"/>
          </p:cNvSpPr>
          <p:nvPr>
            <p:ph idx="1"/>
          </p:nvPr>
        </p:nvSpPr>
        <p:spPr>
          <a:xfrm>
            <a:off x="719667" y="1365816"/>
            <a:ext cx="9933956" cy="3702511"/>
          </a:xfrm>
        </p:spPr>
        <p:txBody>
          <a:bodyPr/>
          <a:lstStyle/>
          <a:p>
            <a:pPr marL="0" indent="0">
              <a:buNone/>
            </a:pPr>
            <a:r>
              <a:rPr lang="en-GB" sz="2200" b="1" dirty="0">
                <a:solidFill>
                  <a:schemeClr val="tx1"/>
                </a:solidFill>
              </a:rPr>
              <a:t>Study population</a:t>
            </a:r>
          </a:p>
          <a:p>
            <a:r>
              <a:rPr lang="en-GB" sz="2000" dirty="0"/>
              <a:t>Heterogeneous in type and localization? Goal is to find questionnaire suitable for typical (heterogeneous) vascular malformation study populations</a:t>
            </a:r>
          </a:p>
          <a:p>
            <a:r>
              <a:rPr lang="en-GB" sz="2000" dirty="0"/>
              <a:t>Low sample size? &gt;50 is adequate</a:t>
            </a:r>
          </a:p>
          <a:p>
            <a:pPr lvl="1">
              <a:lnSpc>
                <a:spcPct val="100000"/>
              </a:lnSpc>
            </a:pPr>
            <a:r>
              <a:rPr lang="en-GB" sz="2000" dirty="0"/>
              <a:t>Questionnaire must be suitable for studies on vascular malformations which typically have small numbers of patients</a:t>
            </a:r>
          </a:p>
        </p:txBody>
      </p:sp>
    </p:spTree>
    <p:extLst>
      <p:ext uri="{BB962C8B-B14F-4D97-AF65-F5344CB8AC3E}">
        <p14:creationId xmlns:p14="http://schemas.microsoft.com/office/powerpoint/2010/main" val="2661548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258" y="442530"/>
            <a:ext cx="10767484" cy="504280"/>
          </a:xfrm>
        </p:spPr>
        <p:txBody>
          <a:bodyPr anchor="t"/>
          <a:lstStyle/>
          <a:p>
            <a:r>
              <a:rPr lang="en-GB" dirty="0"/>
              <a:t>Discussion (3) </a:t>
            </a:r>
            <a:br>
              <a:rPr lang="en-GB" dirty="0"/>
            </a:br>
            <a:endParaRPr lang="en-GB" sz="2800" dirty="0"/>
          </a:p>
        </p:txBody>
      </p:sp>
      <p:sp>
        <p:nvSpPr>
          <p:cNvPr id="4" name="Content Placeholder 3"/>
          <p:cNvSpPr>
            <a:spLocks noGrp="1"/>
          </p:cNvSpPr>
          <p:nvPr>
            <p:ph idx="1"/>
          </p:nvPr>
        </p:nvSpPr>
        <p:spPr>
          <a:xfrm>
            <a:off x="712258" y="1196333"/>
            <a:ext cx="10338180" cy="4864654"/>
          </a:xfrm>
        </p:spPr>
        <p:txBody>
          <a:bodyPr/>
          <a:lstStyle/>
          <a:p>
            <a:pPr marL="0" indent="0">
              <a:buNone/>
            </a:pPr>
            <a:r>
              <a:rPr lang="en-GB" sz="2200" b="1" dirty="0">
                <a:solidFill>
                  <a:schemeClr val="tx1"/>
                </a:solidFill>
              </a:rPr>
              <a:t>Possible causes of unresponsiveness</a:t>
            </a:r>
          </a:p>
          <a:p>
            <a:r>
              <a:rPr lang="en-GB" sz="1800" dirty="0"/>
              <a:t>Large measurement error</a:t>
            </a:r>
          </a:p>
          <a:p>
            <a:r>
              <a:rPr lang="en-GB" sz="1800" dirty="0"/>
              <a:t>Items and response options might not be suitable for this population</a:t>
            </a:r>
          </a:p>
          <a:p>
            <a:r>
              <a:rPr lang="en-GB" sz="1800" dirty="0"/>
              <a:t>Questionnaires developed for cross-sectional research in large study populations</a:t>
            </a:r>
          </a:p>
          <a:p>
            <a:r>
              <a:rPr lang="en-GB" sz="1800" dirty="0"/>
              <a:t>Subscales might be measuring multiple constructs of interest (not unidimensional)</a:t>
            </a:r>
          </a:p>
          <a:p>
            <a:r>
              <a:rPr lang="en-GB" sz="1800" dirty="0"/>
              <a:t>Subscales might contain irrelevant questions for patients with vascular malformations</a:t>
            </a:r>
          </a:p>
          <a:p>
            <a:pPr marL="0" indent="0">
              <a:buNone/>
            </a:pPr>
            <a:r>
              <a:rPr lang="en-GB" sz="2200" b="1" dirty="0">
                <a:solidFill>
                  <a:schemeClr val="tx1"/>
                </a:solidFill>
              </a:rPr>
              <a:t>Next steps</a:t>
            </a:r>
          </a:p>
          <a:p>
            <a:r>
              <a:rPr lang="en-GB" sz="1800" dirty="0"/>
              <a:t>Exploring responsiveness of PROMIS computer adaptive tests</a:t>
            </a:r>
          </a:p>
          <a:p>
            <a:pPr lvl="1"/>
            <a:r>
              <a:rPr lang="en-GB" sz="1800" dirty="0"/>
              <a:t>Computer tailors questionnaire to individual: less irrelevant questions</a:t>
            </a:r>
          </a:p>
          <a:p>
            <a:pPr lvl="1"/>
            <a:r>
              <a:rPr lang="en-GB" sz="1800" dirty="0"/>
              <a:t>Unidimensional scales</a:t>
            </a:r>
          </a:p>
          <a:p>
            <a:pPr lvl="1"/>
            <a:r>
              <a:rPr lang="en-GB" sz="1800" dirty="0"/>
              <a:t>Seem to have better measurement properties in other study populations</a:t>
            </a:r>
          </a:p>
          <a:p>
            <a:r>
              <a:rPr lang="en-GB" sz="1800" dirty="0"/>
              <a:t>Development of disease-specific questionnaire</a:t>
            </a:r>
          </a:p>
          <a:p>
            <a:pPr lvl="1"/>
            <a:r>
              <a:rPr lang="en-GB" sz="1800" dirty="0"/>
              <a:t>Disease-specific symptoms and appearance problems</a:t>
            </a:r>
          </a:p>
        </p:txBody>
      </p:sp>
    </p:spTree>
    <p:extLst>
      <p:ext uri="{BB962C8B-B14F-4D97-AF65-F5344CB8AC3E}">
        <p14:creationId xmlns:p14="http://schemas.microsoft.com/office/powerpoint/2010/main" val="1508100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389" y="1055005"/>
            <a:ext cx="10767484" cy="504280"/>
          </a:xfrm>
        </p:spPr>
        <p:txBody>
          <a:bodyPr/>
          <a:lstStyle/>
          <a:p>
            <a:r>
              <a:rPr lang="en-GB" dirty="0"/>
              <a:t>Conclusions</a:t>
            </a:r>
            <a:br>
              <a:rPr lang="en-GB" dirty="0"/>
            </a:br>
            <a:r>
              <a:rPr lang="en-GB" dirty="0"/>
              <a:t>What does this study add?</a:t>
            </a:r>
          </a:p>
        </p:txBody>
      </p:sp>
      <p:sp>
        <p:nvSpPr>
          <p:cNvPr id="3" name="Content Placeholder 2"/>
          <p:cNvSpPr>
            <a:spLocks noGrp="1"/>
          </p:cNvSpPr>
          <p:nvPr>
            <p:ph idx="1"/>
          </p:nvPr>
        </p:nvSpPr>
        <p:spPr>
          <a:xfrm>
            <a:off x="712127" y="1985116"/>
            <a:ext cx="10139903" cy="4031779"/>
          </a:xfrm>
        </p:spPr>
        <p:txBody>
          <a:bodyPr/>
          <a:lstStyle/>
          <a:p>
            <a:pPr lvl="0"/>
            <a:r>
              <a:rPr lang="en-GB" sz="2400" dirty="0"/>
              <a:t>This is the first study assessing responsiveness of quality of life measures in patients with vascular malformations.</a:t>
            </a:r>
            <a:endParaRPr lang="nl-NL" sz="2400" dirty="0"/>
          </a:p>
          <a:p>
            <a:pPr lvl="0"/>
            <a:r>
              <a:rPr lang="en-GB" sz="2400" dirty="0"/>
              <a:t>Results seem to indicate that the SF-36 and Skindex-29 are not responsive to changes in quality of life in patients with vascular malformations. </a:t>
            </a:r>
            <a:endParaRPr lang="nl-NL"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Call for correspondence</a:t>
            </a:r>
          </a:p>
        </p:txBody>
      </p:sp>
      <p:sp>
        <p:nvSpPr>
          <p:cNvPr id="3" name="Content Placeholder 2"/>
          <p:cNvSpPr>
            <a:spLocks noGrp="1"/>
          </p:cNvSpPr>
          <p:nvPr>
            <p:ph idx="1"/>
          </p:nvPr>
        </p:nvSpPr>
        <p:spPr/>
        <p:txBody>
          <a:bodyPr/>
          <a:lstStyle/>
          <a:p>
            <a:r>
              <a:rPr lang="en-GB" dirty="0"/>
              <a:t>Why not join the debate on this article through our correspondence section?</a:t>
            </a:r>
          </a:p>
          <a:p>
            <a:r>
              <a:rPr lang="en-GB" dirty="0"/>
              <a:t>Rapid responses should not exceed 350 words, four references and one figure</a:t>
            </a:r>
          </a:p>
          <a:p>
            <a:r>
              <a:rPr lang="en-GB" dirty="0"/>
              <a:t>Further details can be found </a:t>
            </a:r>
            <a:r>
              <a:rPr lang="en-GB" dirty="0">
                <a:hlinkClick r:id="rId2" action="ppaction://hlinkfile"/>
              </a:rPr>
              <a:t>here</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7402" y="1906243"/>
            <a:ext cx="2059347" cy="3045513"/>
          </a:xfrm>
        </p:spPr>
      </p:pic>
      <p:sp>
        <p:nvSpPr>
          <p:cNvPr id="5" name="Tekstvak 4"/>
          <p:cNvSpPr txBox="1"/>
          <p:nvPr/>
        </p:nvSpPr>
        <p:spPr>
          <a:xfrm>
            <a:off x="4645799" y="2690335"/>
            <a:ext cx="6266329" cy="1477328"/>
          </a:xfrm>
          <a:prstGeom prst="rect">
            <a:avLst/>
          </a:prstGeom>
          <a:noFill/>
        </p:spPr>
        <p:txBody>
          <a:bodyPr wrap="square" rtlCol="0">
            <a:spAutoFit/>
          </a:bodyPr>
          <a:lstStyle/>
          <a:p>
            <a:pPr algn="ctr"/>
            <a:r>
              <a:rPr lang="nl-NL" dirty="0"/>
              <a:t>Max Lokhorst</a:t>
            </a:r>
          </a:p>
          <a:p>
            <a:pPr algn="ctr"/>
            <a:r>
              <a:rPr lang="nl-NL" i="1" dirty="0">
                <a:solidFill>
                  <a:schemeClr val="bg1">
                    <a:lumMod val="65000"/>
                  </a:schemeClr>
                </a:solidFill>
              </a:rPr>
              <a:t>PhD student</a:t>
            </a:r>
          </a:p>
          <a:p>
            <a:pPr algn="ctr"/>
            <a:r>
              <a:rPr lang="nl-NL" i="1" dirty="0" err="1">
                <a:solidFill>
                  <a:schemeClr val="bg1">
                    <a:lumMod val="65000"/>
                  </a:schemeClr>
                </a:solidFill>
              </a:rPr>
              <a:t>Department</a:t>
            </a:r>
            <a:r>
              <a:rPr lang="nl-NL" i="1" dirty="0">
                <a:solidFill>
                  <a:schemeClr val="bg1">
                    <a:lumMod val="65000"/>
                  </a:schemeClr>
                </a:solidFill>
              </a:rPr>
              <a:t> of Plastic, </a:t>
            </a:r>
            <a:r>
              <a:rPr lang="nl-NL" i="1" dirty="0" err="1">
                <a:solidFill>
                  <a:schemeClr val="bg1">
                    <a:lumMod val="65000"/>
                  </a:schemeClr>
                </a:solidFill>
              </a:rPr>
              <a:t>Reconstructive</a:t>
            </a:r>
            <a:r>
              <a:rPr lang="nl-NL" i="1" dirty="0">
                <a:solidFill>
                  <a:schemeClr val="bg1">
                    <a:lumMod val="65000"/>
                  </a:schemeClr>
                </a:solidFill>
              </a:rPr>
              <a:t>, </a:t>
            </a:r>
            <a:r>
              <a:rPr lang="nl-NL" i="1" dirty="0" err="1">
                <a:solidFill>
                  <a:schemeClr val="bg1">
                    <a:lumMod val="65000"/>
                  </a:schemeClr>
                </a:solidFill>
              </a:rPr>
              <a:t>and</a:t>
            </a:r>
            <a:r>
              <a:rPr lang="nl-NL" i="1" dirty="0">
                <a:solidFill>
                  <a:schemeClr val="bg1">
                    <a:lumMod val="65000"/>
                  </a:schemeClr>
                </a:solidFill>
              </a:rPr>
              <a:t> Hand </a:t>
            </a:r>
            <a:r>
              <a:rPr lang="nl-NL" i="1" dirty="0" err="1">
                <a:solidFill>
                  <a:schemeClr val="bg1">
                    <a:lumMod val="65000"/>
                  </a:schemeClr>
                </a:solidFill>
              </a:rPr>
              <a:t>Surgery</a:t>
            </a:r>
            <a:endParaRPr lang="nl-NL" i="1" dirty="0">
              <a:solidFill>
                <a:schemeClr val="bg1">
                  <a:lumMod val="65000"/>
                </a:schemeClr>
              </a:solidFill>
            </a:endParaRPr>
          </a:p>
          <a:p>
            <a:pPr algn="ctr"/>
            <a:r>
              <a:rPr lang="nl-NL" i="1" dirty="0">
                <a:solidFill>
                  <a:schemeClr val="bg1">
                    <a:lumMod val="65000"/>
                  </a:schemeClr>
                </a:solidFill>
              </a:rPr>
              <a:t>Amsterdam University </a:t>
            </a:r>
            <a:r>
              <a:rPr lang="nl-NL" i="1" dirty="0" err="1">
                <a:solidFill>
                  <a:schemeClr val="bg1">
                    <a:lumMod val="65000"/>
                  </a:schemeClr>
                </a:solidFill>
              </a:rPr>
              <a:t>Medical</a:t>
            </a:r>
            <a:r>
              <a:rPr lang="nl-NL" i="1" dirty="0">
                <a:solidFill>
                  <a:schemeClr val="bg1">
                    <a:lumMod val="65000"/>
                  </a:schemeClr>
                </a:solidFill>
              </a:rPr>
              <a:t> </a:t>
            </a:r>
            <a:r>
              <a:rPr lang="nl-NL" i="1" dirty="0" err="1">
                <a:solidFill>
                  <a:schemeClr val="bg1">
                    <a:lumMod val="65000"/>
                  </a:schemeClr>
                </a:solidFill>
              </a:rPr>
              <a:t>Centres</a:t>
            </a:r>
            <a:endParaRPr lang="nl-NL" i="1" dirty="0">
              <a:solidFill>
                <a:schemeClr val="bg1">
                  <a:lumMod val="65000"/>
                </a:schemeClr>
              </a:solidFill>
            </a:endParaRPr>
          </a:p>
          <a:p>
            <a:pPr algn="ctr"/>
            <a:r>
              <a:rPr lang="nl-NL" i="1" dirty="0">
                <a:solidFill>
                  <a:schemeClr val="bg1">
                    <a:lumMod val="65000"/>
                  </a:schemeClr>
                </a:solidFill>
                <a:hlinkClick r:id="rId3"/>
              </a:rPr>
              <a:t>m.m.lokhorst@amsterdamumc.nl</a:t>
            </a:r>
            <a:r>
              <a:rPr lang="nl-NL" i="1" dirty="0">
                <a:solidFill>
                  <a:schemeClr val="bg1">
                    <a:lumMod val="65000"/>
                  </a:schemeClr>
                </a:solidFill>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Introduction </a:t>
            </a:r>
            <a:br>
              <a:rPr lang="en-GB" dirty="0"/>
            </a:br>
            <a:r>
              <a:rPr lang="en-GB" sz="2800" dirty="0"/>
              <a:t>What’s already known?</a:t>
            </a:r>
          </a:p>
        </p:txBody>
      </p:sp>
      <p:sp>
        <p:nvSpPr>
          <p:cNvPr id="3" name="Content Placeholder 2"/>
          <p:cNvSpPr>
            <a:spLocks noGrp="1"/>
          </p:cNvSpPr>
          <p:nvPr>
            <p:ph idx="1"/>
          </p:nvPr>
        </p:nvSpPr>
        <p:spPr>
          <a:xfrm>
            <a:off x="719667" y="1897811"/>
            <a:ext cx="9865206" cy="3687763"/>
          </a:xfrm>
        </p:spPr>
        <p:txBody>
          <a:bodyPr/>
          <a:lstStyle/>
          <a:p>
            <a:pPr lvl="0"/>
            <a:r>
              <a:rPr lang="en-GB" sz="2400" dirty="0"/>
              <a:t>Quality of life is often impaired in patients with vascular malformations.</a:t>
            </a:r>
            <a:endParaRPr lang="nl-NL" sz="2400" dirty="0"/>
          </a:p>
          <a:p>
            <a:pPr lvl="0"/>
            <a:r>
              <a:rPr lang="en-GB" sz="2400" dirty="0"/>
              <a:t>Quality of life is considered a core outcome domain for evaluating treatment of vascular malformations.</a:t>
            </a:r>
            <a:endParaRPr lang="nl-NL" sz="2400" dirty="0"/>
          </a:p>
          <a:p>
            <a:pPr lvl="0"/>
            <a:r>
              <a:rPr lang="en-GB" sz="2400" dirty="0"/>
              <a:t>To measure effect of treatment on quality of life, a patient-reported outcome measure is required which is responsive to changes in quality of life.</a:t>
            </a:r>
            <a:endParaRPr lang="nl-NL" sz="2400" dirty="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a:t>
            </a:r>
          </a:p>
        </p:txBody>
      </p:sp>
      <p:sp>
        <p:nvSpPr>
          <p:cNvPr id="3" name="Content Placeholder 2"/>
          <p:cNvSpPr>
            <a:spLocks noGrp="1"/>
          </p:cNvSpPr>
          <p:nvPr>
            <p:ph idx="1"/>
          </p:nvPr>
        </p:nvSpPr>
        <p:spPr>
          <a:xfrm>
            <a:off x="719404" y="1484784"/>
            <a:ext cx="9554655" cy="4031779"/>
          </a:xfrm>
        </p:spPr>
        <p:txBody>
          <a:bodyPr/>
          <a:lstStyle/>
          <a:p>
            <a:r>
              <a:rPr lang="en-US" sz="2400" dirty="0"/>
              <a:t>To determine if two widely used QoL questionnaires, the SF-36 and Skindex-29, are responsive to changes in QoL in patients with vascular malformations.</a:t>
            </a:r>
            <a:endParaRPr lang="en-GB"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404" y="510988"/>
            <a:ext cx="10767484" cy="504280"/>
          </a:xfrm>
        </p:spPr>
        <p:txBody>
          <a:bodyPr/>
          <a:lstStyle/>
          <a:p>
            <a:r>
              <a:rPr lang="en-GB" dirty="0"/>
              <a:t>Methods (1)</a:t>
            </a:r>
          </a:p>
        </p:txBody>
      </p:sp>
      <p:sp>
        <p:nvSpPr>
          <p:cNvPr id="4" name="Content Placeholder 3"/>
          <p:cNvSpPr>
            <a:spLocks noGrp="1"/>
          </p:cNvSpPr>
          <p:nvPr>
            <p:ph idx="1"/>
          </p:nvPr>
        </p:nvSpPr>
        <p:spPr>
          <a:xfrm>
            <a:off x="719404" y="1243244"/>
            <a:ext cx="10279275" cy="4862228"/>
          </a:xfrm>
        </p:spPr>
        <p:txBody>
          <a:bodyPr/>
          <a:lstStyle/>
          <a:p>
            <a:r>
              <a:rPr lang="en-GB" sz="2200" dirty="0">
                <a:solidFill>
                  <a:schemeClr val="tx1">
                    <a:lumMod val="95000"/>
                    <a:lumOff val="5000"/>
                  </a:schemeClr>
                </a:solidFill>
              </a:rPr>
              <a:t>International multicentre prospective study</a:t>
            </a:r>
          </a:p>
          <a:p>
            <a:pPr lvl="1"/>
            <a:r>
              <a:rPr lang="en-GB" sz="2000" dirty="0"/>
              <a:t>2 Dutch centres and 1 US centre</a:t>
            </a:r>
          </a:p>
          <a:p>
            <a:r>
              <a:rPr lang="en-GB" sz="2200" dirty="0">
                <a:solidFill>
                  <a:schemeClr val="tx1">
                    <a:lumMod val="95000"/>
                    <a:lumOff val="5000"/>
                  </a:schemeClr>
                </a:solidFill>
              </a:rPr>
              <a:t>Adult patients with peripheral vascular malformations</a:t>
            </a:r>
          </a:p>
          <a:p>
            <a:r>
              <a:rPr lang="en-GB" sz="2200" dirty="0">
                <a:solidFill>
                  <a:schemeClr val="tx1">
                    <a:lumMod val="95000"/>
                    <a:lumOff val="5000"/>
                  </a:schemeClr>
                </a:solidFill>
              </a:rPr>
              <a:t>Baseline and follow-up: 2 quality of life questionnaires</a:t>
            </a:r>
          </a:p>
          <a:p>
            <a:pPr lvl="1"/>
            <a:r>
              <a:rPr lang="en-GB" sz="2000" dirty="0">
                <a:solidFill>
                  <a:srgbClr val="00B050"/>
                </a:solidFill>
              </a:rPr>
              <a:t>SF-36 </a:t>
            </a:r>
          </a:p>
          <a:p>
            <a:pPr lvl="2"/>
            <a:r>
              <a:rPr lang="en-GB" dirty="0"/>
              <a:t>8 subscales: </a:t>
            </a:r>
            <a:r>
              <a:rPr lang="en-US" dirty="0"/>
              <a:t>(1) physical functioning, (2) social functioning, (3) role physical, (4) role emotional, (5) mental health, (6) vitality, (7) bodily pain and (8) general health</a:t>
            </a:r>
            <a:endParaRPr lang="en-GB" dirty="0"/>
          </a:p>
          <a:p>
            <a:pPr lvl="1"/>
            <a:r>
              <a:rPr lang="en-GB" sz="2000" dirty="0">
                <a:solidFill>
                  <a:srgbClr val="00B0F0"/>
                </a:solidFill>
              </a:rPr>
              <a:t>Skindex-29</a:t>
            </a:r>
          </a:p>
          <a:p>
            <a:pPr lvl="2"/>
            <a:r>
              <a:rPr lang="en-GB" dirty="0"/>
              <a:t>3 subscales: </a:t>
            </a:r>
            <a:r>
              <a:rPr lang="en-US" dirty="0"/>
              <a:t>(1) symptoms, (2) functioning and (3) emotions</a:t>
            </a:r>
            <a:endParaRPr lang="en-GB" dirty="0"/>
          </a:p>
          <a:p>
            <a:r>
              <a:rPr lang="en-GB" sz="2200" dirty="0">
                <a:solidFill>
                  <a:schemeClr val="tx1">
                    <a:lumMod val="95000"/>
                    <a:lumOff val="5000"/>
                  </a:schemeClr>
                </a:solidFill>
              </a:rPr>
              <a:t>Conservative treatment</a:t>
            </a:r>
          </a:p>
          <a:p>
            <a:pPr lvl="1"/>
            <a:r>
              <a:rPr lang="en-GB" sz="2000" dirty="0"/>
              <a:t>Watchful waiting, compressive stockings</a:t>
            </a:r>
          </a:p>
          <a:p>
            <a:r>
              <a:rPr lang="en-GB" sz="2200" dirty="0">
                <a:solidFill>
                  <a:schemeClr val="tx1">
                    <a:lumMod val="95000"/>
                    <a:lumOff val="5000"/>
                  </a:schemeClr>
                </a:solidFill>
              </a:rPr>
              <a:t>Invasive treatment</a:t>
            </a:r>
          </a:p>
          <a:p>
            <a:pPr lvl="1"/>
            <a:r>
              <a:rPr lang="en-GB" sz="2000" dirty="0" err="1"/>
              <a:t>Sclerotherapy</a:t>
            </a:r>
            <a:r>
              <a:rPr lang="en-GB" sz="2000" dirty="0"/>
              <a:t>, laser therapy, surgery</a:t>
            </a:r>
          </a:p>
        </p:txBody>
      </p:sp>
    </p:spTree>
    <p:extLst>
      <p:ext uri="{BB962C8B-B14F-4D97-AF65-F5344CB8AC3E}">
        <p14:creationId xmlns:p14="http://schemas.microsoft.com/office/powerpoint/2010/main" val="3111071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Afbeelding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7030" y="2061044"/>
            <a:ext cx="7982712" cy="3697224"/>
          </a:xfrm>
          <a:prstGeom prst="rect">
            <a:avLst/>
          </a:prstGeom>
        </p:spPr>
      </p:pic>
      <p:sp>
        <p:nvSpPr>
          <p:cNvPr id="2" name="Title 1"/>
          <p:cNvSpPr>
            <a:spLocks noGrp="1"/>
          </p:cNvSpPr>
          <p:nvPr>
            <p:ph type="title"/>
          </p:nvPr>
        </p:nvSpPr>
        <p:spPr>
          <a:xfrm>
            <a:off x="712258" y="511220"/>
            <a:ext cx="10767484" cy="504280"/>
          </a:xfrm>
        </p:spPr>
        <p:txBody>
          <a:bodyPr/>
          <a:lstStyle/>
          <a:p>
            <a:r>
              <a:rPr lang="en-GB" dirty="0"/>
              <a:t>Methods (2)</a:t>
            </a:r>
          </a:p>
        </p:txBody>
      </p:sp>
      <p:sp>
        <p:nvSpPr>
          <p:cNvPr id="4" name="Content Placeholder 3"/>
          <p:cNvSpPr>
            <a:spLocks noGrp="1"/>
          </p:cNvSpPr>
          <p:nvPr>
            <p:ph idx="1"/>
          </p:nvPr>
        </p:nvSpPr>
        <p:spPr>
          <a:xfrm>
            <a:off x="719405" y="1217365"/>
            <a:ext cx="11080915" cy="4031779"/>
          </a:xfrm>
        </p:spPr>
        <p:txBody>
          <a:bodyPr/>
          <a:lstStyle/>
          <a:p>
            <a:pPr marL="0" indent="0">
              <a:buNone/>
            </a:pPr>
            <a:r>
              <a:rPr lang="en-GB" sz="2200" dirty="0">
                <a:solidFill>
                  <a:srgbClr val="ED3201"/>
                </a:solidFill>
              </a:rPr>
              <a:t>GRC (global rating of change) scales</a:t>
            </a:r>
          </a:p>
          <a:p>
            <a:r>
              <a:rPr lang="en-GB" sz="2200" dirty="0">
                <a:solidFill>
                  <a:schemeClr val="tx1"/>
                </a:solidFill>
              </a:rPr>
              <a:t>Experienced </a:t>
            </a:r>
            <a:r>
              <a:rPr lang="en-GB" sz="2200" i="1" dirty="0">
                <a:solidFill>
                  <a:schemeClr val="tx1"/>
                </a:solidFill>
              </a:rPr>
              <a:t>change </a:t>
            </a:r>
            <a:r>
              <a:rPr lang="en-GB" sz="2200" dirty="0">
                <a:solidFill>
                  <a:schemeClr val="tx1"/>
                </a:solidFill>
              </a:rPr>
              <a:t>since baseline in constructs corresponding with the subscales of the SF-36 and Skindex-29</a:t>
            </a:r>
          </a:p>
          <a:p>
            <a:r>
              <a:rPr lang="en-GB" sz="2200" dirty="0">
                <a:solidFill>
                  <a:schemeClr val="tx1"/>
                </a:solidFill>
              </a:rPr>
              <a:t>7-point scale:</a:t>
            </a:r>
          </a:p>
          <a:p>
            <a:pPr marL="217805" lvl="1" indent="0">
              <a:buNone/>
            </a:pPr>
            <a:r>
              <a:rPr lang="en-GB" sz="2000" dirty="0"/>
              <a:t>-3: very much worse</a:t>
            </a:r>
          </a:p>
          <a:p>
            <a:pPr marL="217805" lvl="1" indent="0">
              <a:buNone/>
            </a:pPr>
            <a:r>
              <a:rPr lang="en-GB" sz="2000" dirty="0"/>
              <a:t>-2: worse</a:t>
            </a:r>
          </a:p>
          <a:p>
            <a:pPr marL="217805" lvl="1" indent="0">
              <a:buNone/>
            </a:pPr>
            <a:r>
              <a:rPr lang="en-GB" sz="2000" dirty="0"/>
              <a:t>-1: somewhat worse</a:t>
            </a:r>
          </a:p>
          <a:p>
            <a:pPr marL="217805" lvl="1" indent="0">
              <a:buNone/>
            </a:pPr>
            <a:r>
              <a:rPr lang="en-GB" sz="2000" dirty="0"/>
              <a:t>0: no change</a:t>
            </a:r>
          </a:p>
          <a:p>
            <a:pPr marL="217805" lvl="1" indent="0">
              <a:buNone/>
            </a:pPr>
            <a:r>
              <a:rPr lang="en-GB" sz="2000" dirty="0"/>
              <a:t>+1: somewhat better</a:t>
            </a:r>
          </a:p>
          <a:p>
            <a:pPr marL="217805" lvl="1" indent="0">
              <a:buNone/>
            </a:pPr>
            <a:r>
              <a:rPr lang="en-GB" sz="2000" dirty="0"/>
              <a:t>+2: better</a:t>
            </a:r>
          </a:p>
          <a:p>
            <a:pPr marL="217805" lvl="1" indent="0">
              <a:buNone/>
            </a:pPr>
            <a:r>
              <a:rPr lang="en-GB" sz="2000" dirty="0"/>
              <a:t>+3: very much better</a:t>
            </a:r>
          </a:p>
          <a:p>
            <a:pPr lvl="1"/>
            <a:endParaRPr lang="en-GB" sz="1400" dirty="0"/>
          </a:p>
        </p:txBody>
      </p:sp>
    </p:spTree>
    <p:extLst>
      <p:ext uri="{BB962C8B-B14F-4D97-AF65-F5344CB8AC3E}">
        <p14:creationId xmlns:p14="http://schemas.microsoft.com/office/powerpoint/2010/main" val="1042482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405" y="624608"/>
            <a:ext cx="10767484" cy="504280"/>
          </a:xfrm>
        </p:spPr>
        <p:txBody>
          <a:bodyPr/>
          <a:lstStyle/>
          <a:p>
            <a:r>
              <a:rPr lang="en-GB" dirty="0"/>
              <a:t>Methods (3)</a:t>
            </a:r>
          </a:p>
        </p:txBody>
      </p:sp>
      <p:sp>
        <p:nvSpPr>
          <p:cNvPr id="4" name="Content Placeholder 3"/>
          <p:cNvSpPr>
            <a:spLocks noGrp="1"/>
          </p:cNvSpPr>
          <p:nvPr>
            <p:ph idx="1"/>
          </p:nvPr>
        </p:nvSpPr>
        <p:spPr>
          <a:xfrm>
            <a:off x="719405" y="1372641"/>
            <a:ext cx="4723964" cy="4496468"/>
          </a:xfrm>
        </p:spPr>
        <p:txBody>
          <a:bodyPr/>
          <a:lstStyle/>
          <a:p>
            <a:pPr marL="0" indent="0">
              <a:buNone/>
            </a:pPr>
            <a:r>
              <a:rPr lang="en-GB" sz="2200" b="1" dirty="0">
                <a:solidFill>
                  <a:schemeClr val="tx1"/>
                </a:solidFill>
              </a:rPr>
              <a:t>Responsiveness:</a:t>
            </a:r>
          </a:p>
          <a:p>
            <a:pPr marL="0" indent="0">
              <a:buNone/>
            </a:pPr>
            <a:r>
              <a:rPr lang="en-GB" sz="2200" dirty="0">
                <a:solidFill>
                  <a:schemeClr val="tx1"/>
                </a:solidFill>
              </a:rPr>
              <a:t>Method 1:</a:t>
            </a:r>
          </a:p>
          <a:p>
            <a:r>
              <a:rPr lang="en-GB" sz="2000" dirty="0"/>
              <a:t>Per subscale: 7 predefined hypotheses on comparison with the GRC scales</a:t>
            </a:r>
          </a:p>
          <a:p>
            <a:r>
              <a:rPr lang="en-GB" sz="2000" dirty="0"/>
              <a:t>Responsive if &gt;75% hypotheses confirmed</a:t>
            </a:r>
            <a:endParaRPr lang="en-GB" sz="1800" dirty="0"/>
          </a:p>
          <a:p>
            <a:pPr marL="0" indent="0">
              <a:buNone/>
            </a:pPr>
            <a:r>
              <a:rPr lang="en-GB" sz="2200" dirty="0">
                <a:solidFill>
                  <a:schemeClr val="tx1"/>
                </a:solidFill>
              </a:rPr>
              <a:t>Method 2:</a:t>
            </a:r>
          </a:p>
          <a:p>
            <a:r>
              <a:rPr lang="en-GB" sz="2000" dirty="0"/>
              <a:t>Per subscale: area under the receiver operating characteristics curve (AUC): discrimination between improved and unchanged patients</a:t>
            </a:r>
          </a:p>
          <a:p>
            <a:r>
              <a:rPr lang="en-GB" sz="2000" dirty="0"/>
              <a:t>Responsive if AUC ≥0.7 </a:t>
            </a:r>
          </a:p>
        </p:txBody>
      </p:sp>
      <p:graphicFrame>
        <p:nvGraphicFramePr>
          <p:cNvPr id="3" name="Tabel 2"/>
          <p:cNvGraphicFramePr>
            <a:graphicFrameLocks noGrp="1"/>
          </p:cNvGraphicFramePr>
          <p:nvPr>
            <p:extLst>
              <p:ext uri="{D42A27DB-BD31-4B8C-83A1-F6EECF244321}">
                <p14:modId xmlns:p14="http://schemas.microsoft.com/office/powerpoint/2010/main" val="1237726989"/>
              </p:ext>
            </p:extLst>
          </p:nvPr>
        </p:nvGraphicFramePr>
        <p:xfrm>
          <a:off x="5647740" y="1828893"/>
          <a:ext cx="5824855" cy="3294888"/>
        </p:xfrm>
        <a:graphic>
          <a:graphicData uri="http://schemas.openxmlformats.org/drawingml/2006/table">
            <a:tbl>
              <a:tblPr firstRow="1" firstCol="1" bandRow="1">
                <a:tableStyleId>{5940675A-B579-460E-94D1-54222C63F5DA}</a:tableStyleId>
              </a:tblPr>
              <a:tblGrid>
                <a:gridCol w="5824855">
                  <a:extLst>
                    <a:ext uri="{9D8B030D-6E8A-4147-A177-3AD203B41FA5}">
                      <a16:colId xmlns:a16="http://schemas.microsoft.com/office/drawing/2014/main" xmlns="" val="1156326638"/>
                    </a:ext>
                  </a:extLst>
                </a:gridCol>
              </a:tblGrid>
              <a:tr h="0">
                <a:tc>
                  <a:txBody>
                    <a:bodyPr/>
                    <a:lstStyle/>
                    <a:p>
                      <a:pPr marL="0" lvl="0" indent="0">
                        <a:lnSpc>
                          <a:spcPct val="115000"/>
                        </a:lnSpc>
                        <a:spcAft>
                          <a:spcPts val="0"/>
                        </a:spcAft>
                        <a:buFont typeface="+mj-lt"/>
                        <a:buNone/>
                      </a:pPr>
                      <a:r>
                        <a:rPr lang="en-US" sz="1200" dirty="0">
                          <a:effectLst/>
                        </a:rPr>
                        <a:t>1. High positive correlation (&gt;0.5)</a:t>
                      </a:r>
                      <a:r>
                        <a:rPr lang="en-US" sz="1200" baseline="0" dirty="0">
                          <a:effectLst/>
                        </a:rPr>
                        <a:t> </a:t>
                      </a:r>
                      <a:r>
                        <a:rPr lang="en-US" sz="1200" dirty="0">
                          <a:effectLst/>
                        </a:rPr>
                        <a:t>between SF-36 or Skindex-29 change scores and the GRC scale measuring a similar construct</a:t>
                      </a: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xmlns="" val="2565782179"/>
                  </a:ext>
                </a:extLst>
              </a:tr>
              <a:tr h="0">
                <a:tc>
                  <a:txBody>
                    <a:bodyPr/>
                    <a:lstStyle/>
                    <a:p>
                      <a:pPr marL="0" lvl="0" indent="0">
                        <a:lnSpc>
                          <a:spcPct val="115000"/>
                        </a:lnSpc>
                        <a:spcAft>
                          <a:spcPts val="0"/>
                        </a:spcAft>
                        <a:buFont typeface="+mj-lt"/>
                        <a:buNone/>
                      </a:pPr>
                      <a:r>
                        <a:rPr lang="en-US" sz="1200" dirty="0">
                          <a:effectLst/>
                        </a:rPr>
                        <a:t>2. Moderate positive correlation (0.3-0.5) between SF-36 or Skindex-29 change score and a GRC scale measuring a related, but dissimilar construct</a:t>
                      </a: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xmlns="" val="2709196262"/>
                  </a:ext>
                </a:extLst>
              </a:tr>
              <a:tr h="0">
                <a:tc>
                  <a:txBody>
                    <a:bodyPr/>
                    <a:lstStyle/>
                    <a:p>
                      <a:pPr marL="0" lvl="0" indent="0">
                        <a:lnSpc>
                          <a:spcPct val="115000"/>
                        </a:lnSpc>
                        <a:spcAft>
                          <a:spcPts val="0"/>
                        </a:spcAft>
                        <a:buFont typeface="+mj-lt"/>
                        <a:buNone/>
                      </a:pPr>
                      <a:r>
                        <a:rPr lang="en-US" sz="1200" dirty="0">
                          <a:effectLst/>
                        </a:rPr>
                        <a:t>3. Moderate positive correlation between</a:t>
                      </a:r>
                      <a:r>
                        <a:rPr lang="en-US" sz="1600" dirty="0">
                          <a:effectLst/>
                        </a:rPr>
                        <a:t> </a:t>
                      </a:r>
                      <a:r>
                        <a:rPr lang="en-US" sz="1200" dirty="0">
                          <a:effectLst/>
                        </a:rPr>
                        <a:t>SF-36 or Skindex-29 change score and a second GRC scale measuring a related, but dissimilar construct</a:t>
                      </a: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xmlns="" val="2251749695"/>
                  </a:ext>
                </a:extLst>
              </a:tr>
              <a:tr h="0">
                <a:tc>
                  <a:txBody>
                    <a:bodyPr/>
                    <a:lstStyle/>
                    <a:p>
                      <a:pPr marL="0" lvl="0" indent="0">
                        <a:lnSpc>
                          <a:spcPct val="115000"/>
                        </a:lnSpc>
                        <a:spcAft>
                          <a:spcPts val="0"/>
                        </a:spcAft>
                        <a:buFont typeface="+mj-lt"/>
                        <a:buNone/>
                      </a:pPr>
                      <a:r>
                        <a:rPr lang="en-US" sz="1200" dirty="0">
                          <a:effectLst/>
                        </a:rPr>
                        <a:t>4. Low positive or negative correlation (&lt;0.3) between</a:t>
                      </a:r>
                      <a:r>
                        <a:rPr lang="en-US" sz="1600" dirty="0">
                          <a:effectLst/>
                        </a:rPr>
                        <a:t> </a:t>
                      </a:r>
                      <a:r>
                        <a:rPr lang="en-US" sz="1200" dirty="0">
                          <a:effectLst/>
                        </a:rPr>
                        <a:t>SF-36 or Skindex-29 change score and a GRC scale measuring an unrelated construct</a:t>
                      </a: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xmlns="" val="4030698224"/>
                  </a:ext>
                </a:extLst>
              </a:tr>
              <a:tr h="0">
                <a:tc>
                  <a:txBody>
                    <a:bodyPr/>
                    <a:lstStyle/>
                    <a:p>
                      <a:pPr marL="0" lvl="0" indent="0">
                        <a:lnSpc>
                          <a:spcPct val="115000"/>
                        </a:lnSpc>
                        <a:spcAft>
                          <a:spcPts val="0"/>
                        </a:spcAft>
                        <a:buFont typeface="+mj-lt"/>
                        <a:buNone/>
                      </a:pPr>
                      <a:r>
                        <a:rPr lang="en-US" sz="1200" dirty="0">
                          <a:effectLst/>
                        </a:rPr>
                        <a:t>5. Patients indicating improvement on the associated GRC scale should have a positive mean change score</a:t>
                      </a: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xmlns="" val="1079942975"/>
                  </a:ext>
                </a:extLst>
              </a:tr>
              <a:tr h="0">
                <a:tc>
                  <a:txBody>
                    <a:bodyPr/>
                    <a:lstStyle/>
                    <a:p>
                      <a:pPr marL="0" lvl="0" indent="0">
                        <a:lnSpc>
                          <a:spcPct val="115000"/>
                        </a:lnSpc>
                        <a:spcAft>
                          <a:spcPts val="0"/>
                        </a:spcAft>
                        <a:buFont typeface="+mj-lt"/>
                        <a:buNone/>
                      </a:pPr>
                      <a:r>
                        <a:rPr lang="en-US" sz="1200" dirty="0">
                          <a:effectLst/>
                        </a:rPr>
                        <a:t>6. Patients indicating worsening on the associated GRC scale should have a negative mean change score</a:t>
                      </a: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xmlns="" val="3119215232"/>
                  </a:ext>
                </a:extLst>
              </a:tr>
              <a:tr h="0">
                <a:tc>
                  <a:txBody>
                    <a:bodyPr/>
                    <a:lstStyle/>
                    <a:p>
                      <a:pPr marL="0" lvl="0" indent="0">
                        <a:lnSpc>
                          <a:spcPct val="115000"/>
                        </a:lnSpc>
                        <a:spcAft>
                          <a:spcPts val="0"/>
                        </a:spcAft>
                        <a:buFont typeface="+mj-lt"/>
                        <a:buNone/>
                      </a:pPr>
                      <a:r>
                        <a:rPr lang="en-US" sz="1200" dirty="0">
                          <a:effectLst/>
                        </a:rPr>
                        <a:t>7. The mean change score of patients indicating improvement should be higher than the mean change score of unchanged patients, which in turn should be higher than the mean change score of worsened patients</a:t>
                      </a: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xmlns="" val="906919299"/>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405" y="572607"/>
            <a:ext cx="10767484" cy="504280"/>
          </a:xfrm>
        </p:spPr>
        <p:txBody>
          <a:bodyPr/>
          <a:lstStyle/>
          <a:p>
            <a:r>
              <a:rPr lang="en-GB" dirty="0"/>
              <a:t>Results (1)</a:t>
            </a:r>
          </a:p>
        </p:txBody>
      </p:sp>
      <p:sp>
        <p:nvSpPr>
          <p:cNvPr id="4" name="Content Placeholder 3"/>
          <p:cNvSpPr>
            <a:spLocks noGrp="1"/>
          </p:cNvSpPr>
          <p:nvPr>
            <p:ph idx="1"/>
          </p:nvPr>
        </p:nvSpPr>
        <p:spPr>
          <a:xfrm>
            <a:off x="719405" y="1320882"/>
            <a:ext cx="4732489" cy="4031779"/>
          </a:xfrm>
        </p:spPr>
        <p:txBody>
          <a:bodyPr/>
          <a:lstStyle/>
          <a:p>
            <a:r>
              <a:rPr lang="en-US" sz="2200" dirty="0">
                <a:solidFill>
                  <a:schemeClr val="tx1"/>
                </a:solidFill>
              </a:rPr>
              <a:t>89 patients included</a:t>
            </a:r>
          </a:p>
          <a:p>
            <a:r>
              <a:rPr lang="en-US" sz="2200" dirty="0">
                <a:solidFill>
                  <a:schemeClr val="tx1"/>
                </a:solidFill>
              </a:rPr>
              <a:t>67 (75%) completed baseline and follow-up</a:t>
            </a:r>
          </a:p>
        </p:txBody>
      </p:sp>
      <p:graphicFrame>
        <p:nvGraphicFramePr>
          <p:cNvPr id="3" name="Tabel 2"/>
          <p:cNvGraphicFramePr>
            <a:graphicFrameLocks noGrp="1"/>
          </p:cNvGraphicFramePr>
          <p:nvPr>
            <p:extLst>
              <p:ext uri="{D42A27DB-BD31-4B8C-83A1-F6EECF244321}">
                <p14:modId xmlns:p14="http://schemas.microsoft.com/office/powerpoint/2010/main" val="511191780"/>
              </p:ext>
            </p:extLst>
          </p:nvPr>
        </p:nvGraphicFramePr>
        <p:xfrm>
          <a:off x="5910879" y="258763"/>
          <a:ext cx="5330861" cy="5774490"/>
        </p:xfrm>
        <a:graphic>
          <a:graphicData uri="http://schemas.openxmlformats.org/drawingml/2006/table">
            <a:tbl>
              <a:tblPr firstRow="1" firstCol="1" bandRow="1">
                <a:tableStyleId>{5940675A-B579-460E-94D1-54222C63F5DA}</a:tableStyleId>
              </a:tblPr>
              <a:tblGrid>
                <a:gridCol w="3419965">
                  <a:extLst>
                    <a:ext uri="{9D8B030D-6E8A-4147-A177-3AD203B41FA5}">
                      <a16:colId xmlns:a16="http://schemas.microsoft.com/office/drawing/2014/main" xmlns="" val="4188972678"/>
                    </a:ext>
                  </a:extLst>
                </a:gridCol>
                <a:gridCol w="938936">
                  <a:extLst>
                    <a:ext uri="{9D8B030D-6E8A-4147-A177-3AD203B41FA5}">
                      <a16:colId xmlns:a16="http://schemas.microsoft.com/office/drawing/2014/main" xmlns="" val="2796313769"/>
                    </a:ext>
                  </a:extLst>
                </a:gridCol>
                <a:gridCol w="971960">
                  <a:extLst>
                    <a:ext uri="{9D8B030D-6E8A-4147-A177-3AD203B41FA5}">
                      <a16:colId xmlns:a16="http://schemas.microsoft.com/office/drawing/2014/main" xmlns="" val="994595476"/>
                    </a:ext>
                  </a:extLst>
                </a:gridCol>
              </a:tblGrid>
              <a:tr h="192483">
                <a:tc>
                  <a:txBody>
                    <a:bodyPr/>
                    <a:lstStyle/>
                    <a:p>
                      <a:pPr>
                        <a:lnSpc>
                          <a:spcPct val="115000"/>
                        </a:lnSpc>
                        <a:spcAft>
                          <a:spcPts val="0"/>
                        </a:spcAft>
                      </a:pPr>
                      <a:r>
                        <a:rPr lang="en-GB" sz="1000" dirty="0">
                          <a:effectLst/>
                        </a:rPr>
                        <a:t> Baseline characteristics</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Frequency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Percentage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2444255130"/>
                  </a:ext>
                </a:extLst>
              </a:tr>
              <a:tr h="192483">
                <a:tc gridSpan="3">
                  <a:txBody>
                    <a:bodyPr/>
                    <a:lstStyle/>
                    <a:p>
                      <a:pPr>
                        <a:lnSpc>
                          <a:spcPct val="115000"/>
                        </a:lnSpc>
                        <a:spcAft>
                          <a:spcPts val="0"/>
                        </a:spcAft>
                      </a:pPr>
                      <a:r>
                        <a:rPr lang="en-GB" sz="1000" b="1" dirty="0">
                          <a:effectLst/>
                        </a:rPr>
                        <a:t>Gender</a:t>
                      </a:r>
                      <a:endParaRPr lang="nl-NL"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solidFill>
                      <a:schemeClr val="accent5">
                        <a:lumMod val="20000"/>
                        <a:lumOff val="80000"/>
                      </a:schemeClr>
                    </a:solidFill>
                  </a:tcPr>
                </a:tc>
                <a:tc hMerge="1">
                  <a:txBody>
                    <a:bodyPr/>
                    <a:lstStyle/>
                    <a:p>
                      <a:pPr>
                        <a:lnSpc>
                          <a:spcPct val="115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hMerge="1">
                  <a:txBody>
                    <a:bodyPr/>
                    <a:lstStyle/>
                    <a:p>
                      <a:endParaRPr lang="nl-NL"/>
                    </a:p>
                  </a:txBody>
                  <a:tcPr/>
                </a:tc>
                <a:extLst>
                  <a:ext uri="{0D108BD9-81ED-4DB2-BD59-A6C34878D82A}">
                    <a16:rowId xmlns:a16="http://schemas.microsoft.com/office/drawing/2014/main" xmlns="" val="3600130518"/>
                  </a:ext>
                </a:extLst>
              </a:tr>
              <a:tr h="192483">
                <a:tc>
                  <a:txBody>
                    <a:bodyPr/>
                    <a:lstStyle/>
                    <a:p>
                      <a:pPr>
                        <a:lnSpc>
                          <a:spcPct val="115000"/>
                        </a:lnSpc>
                        <a:spcAft>
                          <a:spcPts val="0"/>
                        </a:spcAft>
                      </a:pPr>
                      <a:r>
                        <a:rPr lang="en-GB" sz="1000">
                          <a:effectLst/>
                        </a:rPr>
                        <a:t>  Female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43</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64.2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903978203"/>
                  </a:ext>
                </a:extLst>
              </a:tr>
              <a:tr h="192483">
                <a:tc gridSpan="3">
                  <a:txBody>
                    <a:bodyPr/>
                    <a:lstStyle/>
                    <a:p>
                      <a:pPr>
                        <a:lnSpc>
                          <a:spcPct val="115000"/>
                        </a:lnSpc>
                        <a:spcAft>
                          <a:spcPts val="0"/>
                        </a:spcAft>
                      </a:pPr>
                      <a:r>
                        <a:rPr lang="en-GB" sz="1000" b="1" dirty="0">
                          <a:effectLst/>
                        </a:rPr>
                        <a:t>Type</a:t>
                      </a:r>
                      <a:endParaRPr lang="nl-NL"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solidFill>
                      <a:schemeClr val="accent5">
                        <a:lumMod val="20000"/>
                        <a:lumOff val="80000"/>
                      </a:schemeClr>
                    </a:solidFill>
                  </a:tcPr>
                </a:tc>
                <a:tc hMerge="1">
                  <a:txBody>
                    <a:bodyPr/>
                    <a:lstStyle/>
                    <a:p>
                      <a:pPr>
                        <a:lnSpc>
                          <a:spcPct val="115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hMerge="1">
                  <a:txBody>
                    <a:bodyPr/>
                    <a:lstStyle/>
                    <a:p>
                      <a:endParaRPr lang="nl-NL"/>
                    </a:p>
                  </a:txBody>
                  <a:tcPr/>
                </a:tc>
                <a:extLst>
                  <a:ext uri="{0D108BD9-81ED-4DB2-BD59-A6C34878D82A}">
                    <a16:rowId xmlns:a16="http://schemas.microsoft.com/office/drawing/2014/main" xmlns="" val="1587608245"/>
                  </a:ext>
                </a:extLst>
              </a:tr>
              <a:tr h="192483">
                <a:tc>
                  <a:txBody>
                    <a:bodyPr/>
                    <a:lstStyle/>
                    <a:p>
                      <a:pPr>
                        <a:lnSpc>
                          <a:spcPct val="115000"/>
                        </a:lnSpc>
                        <a:spcAft>
                          <a:spcPts val="0"/>
                        </a:spcAft>
                      </a:pPr>
                      <a:r>
                        <a:rPr lang="en-GB" sz="1000" dirty="0">
                          <a:effectLst/>
                        </a:rPr>
                        <a:t>  Venous</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37</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55.2</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915170604"/>
                  </a:ext>
                </a:extLst>
              </a:tr>
              <a:tr h="192483">
                <a:tc>
                  <a:txBody>
                    <a:bodyPr/>
                    <a:lstStyle/>
                    <a:p>
                      <a:pPr>
                        <a:lnSpc>
                          <a:spcPct val="115000"/>
                        </a:lnSpc>
                        <a:spcAft>
                          <a:spcPts val="0"/>
                        </a:spcAft>
                      </a:pPr>
                      <a:r>
                        <a:rPr lang="en-GB" sz="1000" dirty="0">
                          <a:effectLst/>
                        </a:rPr>
                        <a:t>  Arteriovenous</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8</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11.9</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11718430"/>
                  </a:ext>
                </a:extLst>
              </a:tr>
              <a:tr h="192483">
                <a:tc>
                  <a:txBody>
                    <a:bodyPr/>
                    <a:lstStyle/>
                    <a:p>
                      <a:pPr>
                        <a:lnSpc>
                          <a:spcPct val="115000"/>
                        </a:lnSpc>
                        <a:spcAft>
                          <a:spcPts val="0"/>
                        </a:spcAft>
                      </a:pPr>
                      <a:r>
                        <a:rPr lang="en-GB" sz="1000" dirty="0">
                          <a:effectLst/>
                        </a:rPr>
                        <a:t>  Venous, capillary</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9.0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32851687"/>
                  </a:ext>
                </a:extLst>
              </a:tr>
              <a:tr h="192483">
                <a:tc>
                  <a:txBody>
                    <a:bodyPr/>
                    <a:lstStyle/>
                    <a:p>
                      <a:pPr>
                        <a:lnSpc>
                          <a:spcPct val="115000"/>
                        </a:lnSpc>
                        <a:spcAft>
                          <a:spcPts val="0"/>
                        </a:spcAft>
                      </a:pPr>
                      <a:r>
                        <a:rPr lang="en-GB" sz="1000" dirty="0">
                          <a:effectLst/>
                        </a:rPr>
                        <a:t>  Lymphatic</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5</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7.5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2655238268"/>
                  </a:ext>
                </a:extLst>
              </a:tr>
              <a:tr h="192483">
                <a:tc>
                  <a:txBody>
                    <a:bodyPr/>
                    <a:lstStyle/>
                    <a:p>
                      <a:pPr>
                        <a:lnSpc>
                          <a:spcPct val="115000"/>
                        </a:lnSpc>
                        <a:spcAft>
                          <a:spcPts val="0"/>
                        </a:spcAft>
                      </a:pPr>
                      <a:r>
                        <a:rPr lang="en-GB" sz="1000" dirty="0">
                          <a:effectLst/>
                        </a:rPr>
                        <a:t>  Venous, lymphatic</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5</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7.5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3006750311"/>
                  </a:ext>
                </a:extLst>
              </a:tr>
              <a:tr h="192483">
                <a:tc>
                  <a:txBody>
                    <a:bodyPr/>
                    <a:lstStyle/>
                    <a:p>
                      <a:pPr>
                        <a:lnSpc>
                          <a:spcPct val="115000"/>
                        </a:lnSpc>
                        <a:spcAft>
                          <a:spcPts val="0"/>
                        </a:spcAft>
                      </a:pPr>
                      <a:r>
                        <a:rPr lang="en-GB" sz="1000">
                          <a:effectLst/>
                        </a:rPr>
                        <a:t>  Venous, lymphatic, capillary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3</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4.5</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2178190244"/>
                  </a:ext>
                </a:extLst>
              </a:tr>
              <a:tr h="192483">
                <a:tc>
                  <a:txBody>
                    <a:bodyPr/>
                    <a:lstStyle/>
                    <a:p>
                      <a:pPr>
                        <a:lnSpc>
                          <a:spcPct val="115000"/>
                        </a:lnSpc>
                        <a:spcAft>
                          <a:spcPts val="0"/>
                        </a:spcAft>
                      </a:pPr>
                      <a:r>
                        <a:rPr lang="en-GB" sz="1000">
                          <a:effectLst/>
                        </a:rPr>
                        <a:t>  Arteriovenous, capillary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1</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1.5</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1383296082"/>
                  </a:ext>
                </a:extLst>
              </a:tr>
              <a:tr h="192483">
                <a:tc>
                  <a:txBody>
                    <a:bodyPr/>
                    <a:lstStyle/>
                    <a:p>
                      <a:pPr>
                        <a:lnSpc>
                          <a:spcPct val="115000"/>
                        </a:lnSpc>
                        <a:spcAft>
                          <a:spcPts val="0"/>
                        </a:spcAft>
                      </a:pPr>
                      <a:r>
                        <a:rPr lang="en-GB" sz="1000">
                          <a:effectLst/>
                        </a:rPr>
                        <a:t>  Capillary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1</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1.5</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753633743"/>
                  </a:ext>
                </a:extLst>
              </a:tr>
              <a:tr h="192483">
                <a:tc>
                  <a:txBody>
                    <a:bodyPr/>
                    <a:lstStyle/>
                    <a:p>
                      <a:pPr>
                        <a:lnSpc>
                          <a:spcPct val="115000"/>
                        </a:lnSpc>
                        <a:spcAft>
                          <a:spcPts val="0"/>
                        </a:spcAft>
                      </a:pPr>
                      <a:r>
                        <a:rPr lang="en-GB" sz="1000">
                          <a:effectLst/>
                        </a:rPr>
                        <a:t>  Not specified</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1.5</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2914292233"/>
                  </a:ext>
                </a:extLst>
              </a:tr>
              <a:tr h="192483">
                <a:tc gridSpan="3">
                  <a:txBody>
                    <a:bodyPr/>
                    <a:lstStyle/>
                    <a:p>
                      <a:pPr>
                        <a:lnSpc>
                          <a:spcPct val="115000"/>
                        </a:lnSpc>
                        <a:spcAft>
                          <a:spcPts val="0"/>
                        </a:spcAft>
                      </a:pPr>
                      <a:r>
                        <a:rPr lang="en-GB" sz="1000" b="1" dirty="0">
                          <a:effectLst/>
                        </a:rPr>
                        <a:t>Localization</a:t>
                      </a:r>
                      <a:endParaRPr lang="nl-NL"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solidFill>
                      <a:schemeClr val="accent5">
                        <a:lumMod val="20000"/>
                        <a:lumOff val="80000"/>
                      </a:schemeClr>
                    </a:solidFill>
                  </a:tcPr>
                </a:tc>
                <a:tc hMerge="1">
                  <a:txBody>
                    <a:bodyPr/>
                    <a:lstStyle/>
                    <a:p>
                      <a:pPr>
                        <a:lnSpc>
                          <a:spcPct val="115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hMerge="1">
                  <a:txBody>
                    <a:bodyPr/>
                    <a:lstStyle/>
                    <a:p>
                      <a:endParaRPr lang="nl-NL"/>
                    </a:p>
                  </a:txBody>
                  <a:tcPr/>
                </a:tc>
                <a:extLst>
                  <a:ext uri="{0D108BD9-81ED-4DB2-BD59-A6C34878D82A}">
                    <a16:rowId xmlns:a16="http://schemas.microsoft.com/office/drawing/2014/main" xmlns="" val="1702983037"/>
                  </a:ext>
                </a:extLst>
              </a:tr>
              <a:tr h="192483">
                <a:tc>
                  <a:txBody>
                    <a:bodyPr/>
                    <a:lstStyle/>
                    <a:p>
                      <a:pPr>
                        <a:lnSpc>
                          <a:spcPct val="115000"/>
                        </a:lnSpc>
                        <a:spcAft>
                          <a:spcPts val="0"/>
                        </a:spcAft>
                      </a:pPr>
                      <a:r>
                        <a:rPr lang="en-GB" sz="1000" dirty="0">
                          <a:effectLst/>
                        </a:rPr>
                        <a:t>  Lower extremity</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21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31.3</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3728452913"/>
                  </a:ext>
                </a:extLst>
              </a:tr>
              <a:tr h="192483">
                <a:tc>
                  <a:txBody>
                    <a:bodyPr/>
                    <a:lstStyle/>
                    <a:p>
                      <a:pPr>
                        <a:lnSpc>
                          <a:spcPct val="115000"/>
                        </a:lnSpc>
                        <a:spcAft>
                          <a:spcPts val="0"/>
                        </a:spcAft>
                      </a:pPr>
                      <a:r>
                        <a:rPr lang="en-GB" sz="1000" dirty="0">
                          <a:effectLst/>
                        </a:rPr>
                        <a:t>  Head/neck</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19</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28.4</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4034201549"/>
                  </a:ext>
                </a:extLst>
              </a:tr>
              <a:tr h="192483">
                <a:tc>
                  <a:txBody>
                    <a:bodyPr/>
                    <a:lstStyle/>
                    <a:p>
                      <a:pPr>
                        <a:lnSpc>
                          <a:spcPct val="115000"/>
                        </a:lnSpc>
                        <a:spcAft>
                          <a:spcPts val="0"/>
                        </a:spcAft>
                      </a:pPr>
                      <a:r>
                        <a:rPr lang="en-GB" sz="1000">
                          <a:effectLst/>
                        </a:rPr>
                        <a:t>  Trunk, lower extremity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9</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13.4</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2791088937"/>
                  </a:ext>
                </a:extLst>
              </a:tr>
              <a:tr h="192483">
                <a:tc>
                  <a:txBody>
                    <a:bodyPr/>
                    <a:lstStyle/>
                    <a:p>
                      <a:pPr>
                        <a:lnSpc>
                          <a:spcPct val="115000"/>
                        </a:lnSpc>
                        <a:spcAft>
                          <a:spcPts val="0"/>
                        </a:spcAft>
                      </a:pPr>
                      <a:r>
                        <a:rPr lang="en-GB" sz="1000">
                          <a:effectLst/>
                        </a:rPr>
                        <a:t>  Trunk</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8</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11.9</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3661104601"/>
                  </a:ext>
                </a:extLst>
              </a:tr>
              <a:tr h="192483">
                <a:tc>
                  <a:txBody>
                    <a:bodyPr/>
                    <a:lstStyle/>
                    <a:p>
                      <a:pPr>
                        <a:lnSpc>
                          <a:spcPct val="115000"/>
                        </a:lnSpc>
                        <a:spcAft>
                          <a:spcPts val="0"/>
                        </a:spcAft>
                      </a:pPr>
                      <a:r>
                        <a:rPr lang="en-GB" sz="1000">
                          <a:effectLst/>
                        </a:rPr>
                        <a:t>  Upper extremity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9.0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926720705"/>
                  </a:ext>
                </a:extLst>
              </a:tr>
              <a:tr h="192483">
                <a:tc>
                  <a:txBody>
                    <a:bodyPr/>
                    <a:lstStyle/>
                    <a:p>
                      <a:pPr>
                        <a:lnSpc>
                          <a:spcPct val="115000"/>
                        </a:lnSpc>
                        <a:spcAft>
                          <a:spcPts val="0"/>
                        </a:spcAft>
                      </a:pPr>
                      <a:r>
                        <a:rPr lang="en-GB" sz="1000">
                          <a:effectLst/>
                        </a:rPr>
                        <a:t>  Head/neck, trunk, upper extremity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3.0</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3323857574"/>
                  </a:ext>
                </a:extLst>
              </a:tr>
              <a:tr h="384966">
                <a:tc>
                  <a:txBody>
                    <a:bodyPr/>
                    <a:lstStyle/>
                    <a:p>
                      <a:pPr>
                        <a:lnSpc>
                          <a:spcPct val="115000"/>
                        </a:lnSpc>
                        <a:spcAft>
                          <a:spcPts val="0"/>
                        </a:spcAft>
                      </a:pPr>
                      <a:r>
                        <a:rPr lang="en-GB" sz="1000">
                          <a:effectLst/>
                        </a:rPr>
                        <a:t>  Head/neck, trunk, upper extremity, lower extremity</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4286656914"/>
                  </a:ext>
                </a:extLst>
              </a:tr>
              <a:tr h="192483">
                <a:tc>
                  <a:txBody>
                    <a:bodyPr/>
                    <a:lstStyle/>
                    <a:p>
                      <a:pPr>
                        <a:lnSpc>
                          <a:spcPct val="115000"/>
                        </a:lnSpc>
                        <a:spcAft>
                          <a:spcPts val="0"/>
                        </a:spcAft>
                      </a:pPr>
                      <a:r>
                        <a:rPr lang="en-GB" sz="1000" dirty="0">
                          <a:effectLst/>
                        </a:rPr>
                        <a:t>  Trunk, upper extremity, lower extremity</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1722465129"/>
                  </a:ext>
                </a:extLst>
              </a:tr>
              <a:tr h="192483">
                <a:tc gridSpan="3">
                  <a:txBody>
                    <a:bodyPr/>
                    <a:lstStyle/>
                    <a:p>
                      <a:pPr>
                        <a:lnSpc>
                          <a:spcPct val="115000"/>
                        </a:lnSpc>
                        <a:spcAft>
                          <a:spcPts val="0"/>
                        </a:spcAft>
                      </a:pPr>
                      <a:r>
                        <a:rPr lang="en-GB" sz="1000" b="1" dirty="0">
                          <a:effectLst/>
                        </a:rPr>
                        <a:t>Size</a:t>
                      </a:r>
                      <a:endParaRPr lang="nl-NL"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solidFill>
                      <a:schemeClr val="accent5">
                        <a:lumMod val="20000"/>
                        <a:lumOff val="80000"/>
                      </a:schemeClr>
                    </a:solidFill>
                  </a:tcPr>
                </a:tc>
                <a:tc hMerge="1">
                  <a:txBody>
                    <a:bodyPr/>
                    <a:lstStyle/>
                    <a:p>
                      <a:pPr>
                        <a:lnSpc>
                          <a:spcPct val="115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hMerge="1">
                  <a:txBody>
                    <a:bodyPr/>
                    <a:lstStyle/>
                    <a:p>
                      <a:endParaRPr lang="nl-NL"/>
                    </a:p>
                  </a:txBody>
                  <a:tcPr/>
                </a:tc>
                <a:extLst>
                  <a:ext uri="{0D108BD9-81ED-4DB2-BD59-A6C34878D82A}">
                    <a16:rowId xmlns:a16="http://schemas.microsoft.com/office/drawing/2014/main" xmlns="" val="3830642702"/>
                  </a:ext>
                </a:extLst>
              </a:tr>
              <a:tr h="192483">
                <a:tc>
                  <a:txBody>
                    <a:bodyPr/>
                    <a:lstStyle/>
                    <a:p>
                      <a:pPr>
                        <a:lnSpc>
                          <a:spcPct val="115000"/>
                        </a:lnSpc>
                        <a:spcAft>
                          <a:spcPts val="0"/>
                        </a:spcAft>
                      </a:pPr>
                      <a:r>
                        <a:rPr lang="en-GB" sz="1000">
                          <a:effectLst/>
                        </a:rPr>
                        <a:t>  &lt;5cm</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20</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29.9</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3260393064"/>
                  </a:ext>
                </a:extLst>
              </a:tr>
              <a:tr h="192483">
                <a:tc>
                  <a:txBody>
                    <a:bodyPr/>
                    <a:lstStyle/>
                    <a:p>
                      <a:pPr>
                        <a:lnSpc>
                          <a:spcPct val="115000"/>
                        </a:lnSpc>
                        <a:spcAft>
                          <a:spcPts val="0"/>
                        </a:spcAft>
                      </a:pPr>
                      <a:r>
                        <a:rPr lang="en-GB" sz="1000">
                          <a:effectLst/>
                        </a:rPr>
                        <a:t>  5-10cm</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12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17.9</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795898619"/>
                  </a:ext>
                </a:extLst>
              </a:tr>
              <a:tr h="192483">
                <a:tc>
                  <a:txBody>
                    <a:bodyPr/>
                    <a:lstStyle/>
                    <a:p>
                      <a:pPr>
                        <a:lnSpc>
                          <a:spcPct val="115000"/>
                        </a:lnSpc>
                        <a:spcAft>
                          <a:spcPts val="0"/>
                        </a:spcAft>
                      </a:pPr>
                      <a:r>
                        <a:rPr lang="en-GB" sz="1000">
                          <a:effectLst/>
                        </a:rPr>
                        <a:t>  ≥10cm</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35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52.2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3246540521"/>
                  </a:ext>
                </a:extLst>
              </a:tr>
              <a:tr h="192483">
                <a:tc gridSpan="3">
                  <a:txBody>
                    <a:bodyPr/>
                    <a:lstStyle/>
                    <a:p>
                      <a:pPr>
                        <a:lnSpc>
                          <a:spcPct val="115000"/>
                        </a:lnSpc>
                        <a:spcAft>
                          <a:spcPts val="0"/>
                        </a:spcAft>
                      </a:pPr>
                      <a:r>
                        <a:rPr lang="en-GB" sz="1000" b="1" dirty="0">
                          <a:effectLst/>
                        </a:rPr>
                        <a:t>Treatment during study period</a:t>
                      </a:r>
                      <a:endParaRPr lang="nl-NL"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solidFill>
                      <a:schemeClr val="accent5">
                        <a:lumMod val="20000"/>
                        <a:lumOff val="80000"/>
                      </a:schemeClr>
                    </a:solidFill>
                  </a:tcPr>
                </a:tc>
                <a:tc hMerge="1">
                  <a:txBody>
                    <a:bodyPr/>
                    <a:lstStyle/>
                    <a:p>
                      <a:pPr>
                        <a:lnSpc>
                          <a:spcPct val="115000"/>
                        </a:lnSpc>
                        <a:spcAft>
                          <a:spcPts val="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hMerge="1">
                  <a:txBody>
                    <a:bodyPr/>
                    <a:lstStyle/>
                    <a:p>
                      <a:endParaRPr lang="nl-NL"/>
                    </a:p>
                  </a:txBody>
                  <a:tcPr/>
                </a:tc>
                <a:extLst>
                  <a:ext uri="{0D108BD9-81ED-4DB2-BD59-A6C34878D82A}">
                    <a16:rowId xmlns:a16="http://schemas.microsoft.com/office/drawing/2014/main" xmlns="" val="2236173252"/>
                  </a:ext>
                </a:extLst>
              </a:tr>
              <a:tr h="192483">
                <a:tc>
                  <a:txBody>
                    <a:bodyPr/>
                    <a:lstStyle/>
                    <a:p>
                      <a:pPr>
                        <a:lnSpc>
                          <a:spcPct val="115000"/>
                        </a:lnSpc>
                        <a:spcAft>
                          <a:spcPts val="0"/>
                        </a:spcAft>
                      </a:pPr>
                      <a:r>
                        <a:rPr lang="en-GB" sz="1000">
                          <a:effectLst/>
                        </a:rPr>
                        <a:t>  Conservative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42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62.7</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4165824916"/>
                  </a:ext>
                </a:extLst>
              </a:tr>
              <a:tr h="192483">
                <a:tc>
                  <a:txBody>
                    <a:bodyPr/>
                    <a:lstStyle/>
                    <a:p>
                      <a:pPr>
                        <a:lnSpc>
                          <a:spcPct val="115000"/>
                        </a:lnSpc>
                        <a:spcAft>
                          <a:spcPts val="0"/>
                        </a:spcAft>
                      </a:pPr>
                      <a:r>
                        <a:rPr lang="en-GB" sz="1000" dirty="0">
                          <a:effectLst/>
                        </a:rPr>
                        <a:t>  Invasive</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a:effectLst/>
                        </a:rPr>
                        <a:t>25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tc>
                  <a:txBody>
                    <a:bodyPr/>
                    <a:lstStyle/>
                    <a:p>
                      <a:pPr>
                        <a:lnSpc>
                          <a:spcPct val="115000"/>
                        </a:lnSpc>
                        <a:spcAft>
                          <a:spcPts val="0"/>
                        </a:spcAft>
                      </a:pPr>
                      <a:r>
                        <a:rPr lang="en-GB" sz="1000" dirty="0">
                          <a:effectLst/>
                        </a:rPr>
                        <a:t>37.3</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2053" marR="72053" marT="0" marB="0"/>
                </a:tc>
                <a:extLst>
                  <a:ext uri="{0D108BD9-81ED-4DB2-BD59-A6C34878D82A}">
                    <a16:rowId xmlns:a16="http://schemas.microsoft.com/office/drawing/2014/main" xmlns="" val="1976449794"/>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404" y="433903"/>
            <a:ext cx="10767484" cy="504280"/>
          </a:xfrm>
        </p:spPr>
        <p:txBody>
          <a:bodyPr/>
          <a:lstStyle/>
          <a:p>
            <a:r>
              <a:rPr lang="en-GB" dirty="0"/>
              <a:t>Results (2)</a:t>
            </a:r>
          </a:p>
        </p:txBody>
      </p:sp>
      <p:sp>
        <p:nvSpPr>
          <p:cNvPr id="4" name="Content Placeholder 3"/>
          <p:cNvSpPr>
            <a:spLocks noGrp="1"/>
          </p:cNvSpPr>
          <p:nvPr>
            <p:ph idx="1"/>
          </p:nvPr>
        </p:nvSpPr>
        <p:spPr>
          <a:xfrm>
            <a:off x="719404" y="1080311"/>
            <a:ext cx="10305153" cy="5050487"/>
          </a:xfrm>
        </p:spPr>
        <p:txBody>
          <a:bodyPr/>
          <a:lstStyle/>
          <a:p>
            <a:pPr marL="0" indent="0">
              <a:buNone/>
            </a:pPr>
            <a:r>
              <a:rPr lang="en-GB" sz="2200" b="1" dirty="0">
                <a:solidFill>
                  <a:schemeClr val="tx1"/>
                </a:solidFill>
              </a:rPr>
              <a:t>Descriptive data</a:t>
            </a:r>
          </a:p>
          <a:p>
            <a:pPr marL="0" indent="0">
              <a:buNone/>
            </a:pPr>
            <a:r>
              <a:rPr lang="en-US" sz="2200" dirty="0">
                <a:solidFill>
                  <a:schemeClr val="tx1"/>
                </a:solidFill>
              </a:rPr>
              <a:t>For all SF-36 and Skindex-29 subscales: </a:t>
            </a:r>
          </a:p>
          <a:p>
            <a:r>
              <a:rPr lang="en-US" sz="2000" dirty="0"/>
              <a:t>No significant change between baseline and follow-up</a:t>
            </a:r>
          </a:p>
          <a:p>
            <a:r>
              <a:rPr lang="en-US" sz="2000" dirty="0"/>
              <a:t>No significant differences between conservative and invasive management groups in baseline scores and change scores</a:t>
            </a:r>
          </a:p>
          <a:p>
            <a:pPr marL="0" indent="0">
              <a:buNone/>
            </a:pPr>
            <a:r>
              <a:rPr lang="en-US" sz="2200" b="1" dirty="0">
                <a:solidFill>
                  <a:schemeClr val="tx1"/>
                </a:solidFill>
              </a:rPr>
              <a:t>GRC scale responses</a:t>
            </a:r>
            <a:endParaRPr lang="en-US" sz="2200" dirty="0">
              <a:solidFill>
                <a:schemeClr val="tx1"/>
              </a:solidFill>
            </a:endParaRPr>
          </a:p>
          <a:p>
            <a:pPr marL="0" indent="0">
              <a:buNone/>
            </a:pPr>
            <a:r>
              <a:rPr lang="en-US" sz="2200" dirty="0">
                <a:solidFill>
                  <a:schemeClr val="tx1"/>
                </a:solidFill>
              </a:rPr>
              <a:t>Invasive group:</a:t>
            </a:r>
          </a:p>
          <a:p>
            <a:r>
              <a:rPr lang="en-GB" sz="2000" dirty="0"/>
              <a:t>More experienced improvement in all GRC domains than conservative group</a:t>
            </a:r>
          </a:p>
          <a:p>
            <a:pPr marL="0" indent="0">
              <a:buNone/>
            </a:pPr>
            <a:r>
              <a:rPr lang="en-GB" sz="2200" b="1" dirty="0">
                <a:solidFill>
                  <a:schemeClr val="tx1"/>
                </a:solidFill>
              </a:rPr>
              <a:t>Correlations of SF-36 and </a:t>
            </a:r>
            <a:r>
              <a:rPr lang="en-GB" sz="2200" b="1" dirty="0" err="1">
                <a:solidFill>
                  <a:schemeClr val="tx1"/>
                </a:solidFill>
              </a:rPr>
              <a:t>Skindex</a:t>
            </a:r>
            <a:r>
              <a:rPr lang="en-GB" sz="2200" b="1" dirty="0">
                <a:solidFill>
                  <a:schemeClr val="tx1"/>
                </a:solidFill>
              </a:rPr>
              <a:t> change scores with the GRC scales</a:t>
            </a:r>
          </a:p>
          <a:p>
            <a:r>
              <a:rPr lang="en-GB" sz="2000" dirty="0"/>
              <a:t>No subscale: high correlation with GRC scale for which high was expected </a:t>
            </a:r>
          </a:p>
          <a:p>
            <a:r>
              <a:rPr lang="en-GB" sz="2000" dirty="0"/>
              <a:t>No subscale: moderate correlation with GRC scale for which moderate was expected</a:t>
            </a:r>
          </a:p>
          <a:p>
            <a:r>
              <a:rPr lang="en-GB" sz="2000" dirty="0"/>
              <a:t>All subscales: low correlation with GRC scale for which low was expected</a:t>
            </a:r>
          </a:p>
          <a:p>
            <a:endParaRPr lang="en-GB" sz="1800" dirty="0"/>
          </a:p>
        </p:txBody>
      </p:sp>
    </p:spTree>
    <p:extLst>
      <p:ext uri="{BB962C8B-B14F-4D97-AF65-F5344CB8AC3E}">
        <p14:creationId xmlns:p14="http://schemas.microsoft.com/office/powerpoint/2010/main" val="3702321696"/>
      </p:ext>
    </p:extLst>
  </p:cSld>
  <p:clrMapOvr>
    <a:masterClrMapping/>
  </p:clrMapOvr>
</p:sld>
</file>

<file path=ppt/theme/theme1.xml><?xml version="1.0" encoding="utf-8"?>
<a:theme xmlns:a="http://schemas.openxmlformats.org/drawingml/2006/main" name="wb_pres4_medical">
  <a:themeElements>
    <a:clrScheme name="Wiley-Blackwell">
      <a:dk1>
        <a:sysClr val="windowText" lastClr="000000"/>
      </a:dk1>
      <a:lt1>
        <a:sysClr val="window" lastClr="FFFFFF"/>
      </a:lt1>
      <a:dk2>
        <a:srgbClr val="0098A0"/>
      </a:dk2>
      <a:lt2>
        <a:srgbClr val="FFFFFF"/>
      </a:lt2>
      <a:accent1>
        <a:srgbClr val="8DBD48"/>
      </a:accent1>
      <a:accent2>
        <a:srgbClr val="691872"/>
      </a:accent2>
      <a:accent3>
        <a:srgbClr val="EF8100"/>
      </a:accent3>
      <a:accent4>
        <a:srgbClr val="00B2DC"/>
      </a:accent4>
      <a:accent5>
        <a:srgbClr val="00367C"/>
      </a:accent5>
      <a:accent6>
        <a:srgbClr val="FDCA1B"/>
      </a:accent6>
      <a:hlink>
        <a:srgbClr val="0098A0"/>
      </a:hlink>
      <a:folHlink>
        <a:srgbClr val="0098A0"/>
      </a:folHlink>
    </a:clrScheme>
    <a:fontScheme name="Wiley-Blackwel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17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TotalTime>
  <Words>1318</Words>
  <Application>Microsoft Office PowerPoint</Application>
  <PresentationFormat>Custom</PresentationFormat>
  <Paragraphs>200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wb_pres4_medical</vt:lpstr>
      <vt:lpstr>Responsiveness of quality of life measures in patients with peripheral vascular malformations: the OVAMA project</vt:lpstr>
      <vt:lpstr>PowerPoint Presentation</vt:lpstr>
      <vt:lpstr>Introduction  What’s already known?</vt:lpstr>
      <vt:lpstr>Objective</vt:lpstr>
      <vt:lpstr>Methods (1)</vt:lpstr>
      <vt:lpstr>Methods (2)</vt:lpstr>
      <vt:lpstr>Methods (3)</vt:lpstr>
      <vt:lpstr>Results (1)</vt:lpstr>
      <vt:lpstr>Results (2)</vt:lpstr>
      <vt:lpstr>Results (3)</vt:lpstr>
      <vt:lpstr>Discussion (1)  </vt:lpstr>
      <vt:lpstr>Discussion (2)  </vt:lpstr>
      <vt:lpstr>Discussion (3)  </vt:lpstr>
      <vt:lpstr>Conclusions What does this study add?</vt:lpstr>
      <vt:lpstr>Call for correspondence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paper</dc:title>
  <dc:creator>Susannah George</dc:creator>
  <cp:lastModifiedBy>Iyalarasi S.</cp:lastModifiedBy>
  <cp:revision>89</cp:revision>
  <dcterms:created xsi:type="dcterms:W3CDTF">2017-06-01T22:51:00Z</dcterms:created>
  <dcterms:modified xsi:type="dcterms:W3CDTF">2020-05-05T13:17:49Z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1033-10.2.0.5996</vt:lpwstr>
  </property>
</Properties>
</file>