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884C"/>
    <a:srgbClr val="D0A172"/>
    <a:srgbClr val="D1A3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358" autoAdjust="0"/>
  </p:normalViewPr>
  <p:slideViewPr>
    <p:cSldViewPr snapToGrid="0">
      <p:cViewPr>
        <p:scale>
          <a:sx n="95" d="100"/>
          <a:sy n="95" d="100"/>
        </p:scale>
        <p:origin x="136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616B8-AF3C-4C6F-BCA6-0A7D3C2650FC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5F6F6-F7C2-4FDA-91E1-6C59B954EA88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13090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ZA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Supplementary Figure 4.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Maximum likelihood tree representing the five known and four novel species of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Lecanosticta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generated from the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RPB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2 region. MP bootstrap support (&gt;70%) are indicated first, followed by ML bootstrap values (MP/ML, * = insignificant value). Bold branches indicate BI values</a:t>
                </a:r>
                <a:r>
                  <a:rPr lang="en-ZA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&gt; than 0.95.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Dothistroma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species were used as the outgroup taxa. All represented type species are indicated in bold and with a “T”. Clades indicated on the left correspond with the clades in Figure 1. Within the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L. jani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clade</a:t>
                </a:r>
                <a:r>
                  <a:rPr lang="en-ZA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 “</a:t>
                </a:r>
                <a14:m>
                  <m:oMath xmlns:m="http://schemas.openxmlformats.org/officeDocument/2006/math">
                    <m:r>
                      <a:rPr lang="en-ZA" sz="1200" i="1" kern="1200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lang="en-ZA" sz="1200" b="0" i="1" kern="1200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"</m:t>
                    </m:r>
                  </m:oMath>
                </a14:m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next to the isolate indicates that the isolate exhibits Type 2 morphology but it groups with Subclade 1, or exhibits Type 1 morphology but groups with Subclade 2.</a:t>
                </a:r>
              </a:p>
              <a:p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</a:t>
                </a:r>
                <a:endParaRPr lang="en-ZA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ZA" sz="1200" b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Supplementary Figure 4.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Maximum likelihood tree representing the five known and four novel species of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Lecanosticta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generated from the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RPB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2 region. MP bootstrap support (&gt;70%) are indicated first, followed by ML bootstrap values (MP/ML, * = insignificant value). Bold branches indicate BI values</a:t>
                </a:r>
                <a:r>
                  <a:rPr lang="en-ZA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&gt; than 0.95.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Dothistroma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species were used as the outgroup taxa. All represented type species are indicated in bold and with a “T”. Clades indicated on the left correspond with the clades in Figure 1. Within the </a:t>
                </a:r>
                <a:r>
                  <a:rPr lang="en-ZA" sz="1200" i="1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L. jani 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clade</a:t>
                </a:r>
                <a:r>
                  <a:rPr lang="en-ZA" sz="1200" kern="1200" baseline="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a “</a:t>
                </a:r>
                <a:r>
                  <a:rPr lang="en-ZA" sz="1200" i="0" kern="1200" dirty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∆</a:t>
                </a:r>
                <a:r>
                  <a:rPr lang="en-ZA" sz="1200" b="0" i="0" kern="1200" dirty="0">
                    <a:solidFill>
                      <a:schemeClr val="tx1"/>
                    </a:solidFill>
                    <a:effectLst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"</a:t>
                </a:r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 next to the isolate indicates that the isolate exhibits Type 2 morphology but it groups with Subclade 1, or exhibits Type 1 morphology but groups with Subclade 2.</a:t>
                </a:r>
              </a:p>
              <a:p>
                <a:r>
                  <a:rPr lang="en-ZA" sz="1200" kern="1200" dirty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rPr>
                  <a:t>a</a:t>
                </a:r>
                <a:endParaRPr lang="en-ZA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55F6F6-F7C2-4FDA-91E1-6C59B954EA88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58000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788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6757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584481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3716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0395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35405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79484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34297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9079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36449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6993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69BA4-C0A6-453E-9495-3E396441B9DF}" type="datetimeFigureOut">
              <a:rPr lang="en-ZA" smtClean="0"/>
              <a:t>2019/05/20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34FB8-9393-48F3-B593-D26071D6901B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1024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Rectangle 429"/>
          <p:cNvSpPr/>
          <p:nvPr/>
        </p:nvSpPr>
        <p:spPr>
          <a:xfrm>
            <a:off x="2374" y="1255"/>
            <a:ext cx="6462000" cy="875932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3000">
                <a:srgbClr val="CCCDCD"/>
              </a:gs>
              <a:gs pos="100000">
                <a:schemeClr val="bg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70" name="Rectangle 469"/>
          <p:cNvSpPr/>
          <p:nvPr/>
        </p:nvSpPr>
        <p:spPr>
          <a:xfrm>
            <a:off x="-1160" y="2227776"/>
            <a:ext cx="6460450" cy="209463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1">
                  <a:lumMod val="60000"/>
                  <a:lumOff val="40000"/>
                </a:schemeClr>
              </a:gs>
              <a:gs pos="7200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468" name="Rectangle 467"/>
          <p:cNvSpPr/>
          <p:nvPr/>
        </p:nvSpPr>
        <p:spPr>
          <a:xfrm>
            <a:off x="4787" y="5074257"/>
            <a:ext cx="6460450" cy="9862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4">
                  <a:lumMod val="40000"/>
                  <a:lumOff val="60000"/>
                </a:schemeClr>
              </a:gs>
              <a:gs pos="7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7" name="Rectangle 276"/>
          <p:cNvSpPr/>
          <p:nvPr/>
        </p:nvSpPr>
        <p:spPr>
          <a:xfrm>
            <a:off x="7536" y="7038532"/>
            <a:ext cx="6460450" cy="142414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6">
                  <a:lumMod val="75000"/>
                </a:schemeClr>
              </a:gs>
              <a:gs pos="47810">
                <a:schemeClr val="accent6">
                  <a:lumMod val="40000"/>
                  <a:lumOff val="60000"/>
                </a:schemeClr>
              </a:gs>
              <a:gs pos="70000">
                <a:schemeClr val="accent6">
                  <a:lumMod val="60000"/>
                  <a:lumOff val="40000"/>
                </a:schemeClr>
              </a:gs>
              <a:gs pos="100000">
                <a:srgbClr val="A1C6E7"/>
              </a:gs>
              <a:gs pos="100000">
                <a:schemeClr val="accent6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cxnSp>
        <p:nvCxnSpPr>
          <p:cNvPr id="276" name="Straight Connector 275"/>
          <p:cNvCxnSpPr/>
          <p:nvPr/>
        </p:nvCxnSpPr>
        <p:spPr>
          <a:xfrm flipH="1">
            <a:off x="-9939" y="8459335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8" name="Rectangle 277"/>
          <p:cNvSpPr/>
          <p:nvPr/>
        </p:nvSpPr>
        <p:spPr>
          <a:xfrm>
            <a:off x="4232" y="4330611"/>
            <a:ext cx="6460450" cy="45069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chemeClr val="accent4">
                  <a:lumMod val="40000"/>
                  <a:lumOff val="60000"/>
                </a:schemeClr>
              </a:gs>
              <a:gs pos="72000">
                <a:schemeClr val="accent4">
                  <a:lumMod val="60000"/>
                  <a:lumOff val="40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sp>
        <p:nvSpPr>
          <p:cNvPr id="279" name="Rectangle 278"/>
          <p:cNvSpPr/>
          <p:nvPr/>
        </p:nvSpPr>
        <p:spPr>
          <a:xfrm>
            <a:off x="5882" y="4789274"/>
            <a:ext cx="6460450" cy="277223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56000">
                <a:srgbClr val="CC99FF"/>
              </a:gs>
              <a:gs pos="72000">
                <a:srgbClr val="B793FF"/>
              </a:gs>
              <a:gs pos="100000">
                <a:srgbClr val="9966FF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  <p:cxnSp>
        <p:nvCxnSpPr>
          <p:cNvPr id="281" name="Straight Connector 280"/>
          <p:cNvCxnSpPr/>
          <p:nvPr/>
        </p:nvCxnSpPr>
        <p:spPr>
          <a:xfrm flipH="1">
            <a:off x="-14078" y="5681366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Straight Connector 282"/>
          <p:cNvCxnSpPr/>
          <p:nvPr/>
        </p:nvCxnSpPr>
        <p:spPr>
          <a:xfrm flipH="1">
            <a:off x="-11207" y="7028289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8" name="Straight Connector 287"/>
          <p:cNvCxnSpPr/>
          <p:nvPr/>
        </p:nvCxnSpPr>
        <p:spPr>
          <a:xfrm flipH="1">
            <a:off x="-11339" y="2219125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7" name="Straight Connector 466"/>
          <p:cNvCxnSpPr/>
          <p:nvPr/>
        </p:nvCxnSpPr>
        <p:spPr>
          <a:xfrm flipH="1">
            <a:off x="-6630" y="5061239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Connector 554"/>
          <p:cNvCxnSpPr/>
          <p:nvPr/>
        </p:nvCxnSpPr>
        <p:spPr>
          <a:xfrm flipH="1">
            <a:off x="-9157" y="4325102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9" name="Straight Connector 558"/>
          <p:cNvCxnSpPr/>
          <p:nvPr/>
        </p:nvCxnSpPr>
        <p:spPr>
          <a:xfrm flipH="1">
            <a:off x="-8368" y="4783585"/>
            <a:ext cx="6858000" cy="11055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/>
          <p:cNvCxnSpPr/>
          <p:nvPr/>
        </p:nvCxnSpPr>
        <p:spPr>
          <a:xfrm>
            <a:off x="5935853" y="2269795"/>
            <a:ext cx="0" cy="11520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/>
          <p:nvPr/>
        </p:nvCxnSpPr>
        <p:spPr>
          <a:xfrm>
            <a:off x="5936441" y="3484614"/>
            <a:ext cx="0" cy="792000"/>
          </a:xfrm>
          <a:prstGeom prst="line">
            <a:avLst/>
          </a:prstGeom>
          <a:ln w="254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0" name="TextBox 569"/>
          <p:cNvSpPr txBox="1"/>
          <p:nvPr/>
        </p:nvSpPr>
        <p:spPr>
          <a:xfrm rot="5400000">
            <a:off x="5779978" y="2609896"/>
            <a:ext cx="829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000" dirty="0"/>
              <a:t>SUBCLADE 1</a:t>
            </a:r>
          </a:p>
        </p:txBody>
      </p:sp>
      <p:sp>
        <p:nvSpPr>
          <p:cNvPr id="571" name="TextBox 570"/>
          <p:cNvSpPr txBox="1"/>
          <p:nvPr/>
        </p:nvSpPr>
        <p:spPr>
          <a:xfrm rot="5400000">
            <a:off x="5778386" y="3801527"/>
            <a:ext cx="8290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ZA" sz="1000" dirty="0"/>
              <a:t>SUBCLADE 2</a:t>
            </a:r>
          </a:p>
        </p:txBody>
      </p:sp>
      <p:sp>
        <p:nvSpPr>
          <p:cNvPr id="282" name="AutoShape 282"/>
          <p:cNvSpPr>
            <a:spLocks noChangeAspect="1" noChangeArrowheads="1" noTextEdit="1"/>
          </p:cNvSpPr>
          <p:nvPr/>
        </p:nvSpPr>
        <p:spPr bwMode="auto">
          <a:xfrm>
            <a:off x="192421" y="29595"/>
            <a:ext cx="5776912" cy="990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9" name="Rectangle 284"/>
          <p:cNvSpPr>
            <a:spLocks noChangeArrowheads="1"/>
          </p:cNvSpPr>
          <p:nvPr/>
        </p:nvSpPr>
        <p:spPr bwMode="auto">
          <a:xfrm>
            <a:off x="2871327" y="6857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CMW50527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0" name="Freeform 285"/>
          <p:cNvSpPr>
            <a:spLocks/>
          </p:cNvSpPr>
          <p:nvPr/>
        </p:nvSpPr>
        <p:spPr bwMode="auto">
          <a:xfrm>
            <a:off x="2864977" y="11619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1" name="Rectangle 286"/>
          <p:cNvSpPr>
            <a:spLocks noChangeArrowheads="1"/>
          </p:cNvSpPr>
          <p:nvPr/>
        </p:nvSpPr>
        <p:spPr bwMode="auto">
          <a:xfrm>
            <a:off x="2871327" y="15747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CMW46505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2" name="Freeform 287"/>
          <p:cNvSpPr>
            <a:spLocks/>
          </p:cNvSpPr>
          <p:nvPr/>
        </p:nvSpPr>
        <p:spPr bwMode="auto">
          <a:xfrm>
            <a:off x="2864977" y="165411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3" name="Rectangle 288"/>
          <p:cNvSpPr>
            <a:spLocks noChangeArrowheads="1"/>
          </p:cNvSpPr>
          <p:nvPr/>
        </p:nvSpPr>
        <p:spPr bwMode="auto">
          <a:xfrm>
            <a:off x="2871327" y="24478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CMW50531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4" name="Freeform 289"/>
          <p:cNvSpPr>
            <a:spLocks/>
          </p:cNvSpPr>
          <p:nvPr/>
        </p:nvSpPr>
        <p:spPr bwMode="auto">
          <a:xfrm>
            <a:off x="2864977" y="209861"/>
            <a:ext cx="0" cy="82550"/>
          </a:xfrm>
          <a:custGeom>
            <a:avLst/>
            <a:gdLst>
              <a:gd name="T0" fmla="*/ 0 h 52"/>
              <a:gd name="T1" fmla="*/ 52 h 52"/>
              <a:gd name="T2" fmla="*/ 52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0"/>
                </a:moveTo>
                <a:lnTo>
                  <a:pt x="0" y="52"/>
                </a:lnTo>
                <a:lnTo>
                  <a:pt x="0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5" name="Rectangle 290"/>
          <p:cNvSpPr>
            <a:spLocks noChangeArrowheads="1"/>
          </p:cNvSpPr>
          <p:nvPr/>
        </p:nvSpPr>
        <p:spPr bwMode="auto">
          <a:xfrm>
            <a:off x="2871327" y="33368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6" name="Freeform 291"/>
          <p:cNvSpPr>
            <a:spLocks/>
          </p:cNvSpPr>
          <p:nvPr/>
        </p:nvSpPr>
        <p:spPr bwMode="auto">
          <a:xfrm>
            <a:off x="2864977" y="254311"/>
            <a:ext cx="0" cy="127000"/>
          </a:xfrm>
          <a:custGeom>
            <a:avLst/>
            <a:gdLst>
              <a:gd name="T0" fmla="*/ 0 h 80"/>
              <a:gd name="T1" fmla="*/ 80 h 80"/>
              <a:gd name="T2" fmla="*/ 80 h 8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0">
                <a:moveTo>
                  <a:pt x="0" y="0"/>
                </a:moveTo>
                <a:lnTo>
                  <a:pt x="0" y="80"/>
                </a:lnTo>
                <a:lnTo>
                  <a:pt x="0" y="8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7" name="Rectangle 292"/>
          <p:cNvSpPr>
            <a:spLocks noChangeArrowheads="1"/>
          </p:cNvSpPr>
          <p:nvPr/>
        </p:nvSpPr>
        <p:spPr bwMode="auto">
          <a:xfrm>
            <a:off x="2871327" y="42099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CMW46503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68" name="Freeform 293"/>
          <p:cNvSpPr>
            <a:spLocks/>
          </p:cNvSpPr>
          <p:nvPr/>
        </p:nvSpPr>
        <p:spPr bwMode="auto">
          <a:xfrm>
            <a:off x="2864977" y="298761"/>
            <a:ext cx="0" cy="169863"/>
          </a:xfrm>
          <a:custGeom>
            <a:avLst/>
            <a:gdLst>
              <a:gd name="T0" fmla="*/ 0 h 107"/>
              <a:gd name="T1" fmla="*/ 107 h 107"/>
              <a:gd name="T2" fmla="*/ 107 h 10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7">
                <a:moveTo>
                  <a:pt x="0" y="0"/>
                </a:moveTo>
                <a:lnTo>
                  <a:pt x="0" y="107"/>
                </a:lnTo>
                <a:lnTo>
                  <a:pt x="0" y="10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69" name="Rectangle 294"/>
          <p:cNvSpPr>
            <a:spLocks noChangeArrowheads="1"/>
          </p:cNvSpPr>
          <p:nvPr/>
        </p:nvSpPr>
        <p:spPr bwMode="auto">
          <a:xfrm>
            <a:off x="2871327" y="50989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CMW46504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0" name="Freeform 295"/>
          <p:cNvSpPr>
            <a:spLocks/>
          </p:cNvSpPr>
          <p:nvPr/>
        </p:nvSpPr>
        <p:spPr bwMode="auto">
          <a:xfrm>
            <a:off x="2864977" y="343211"/>
            <a:ext cx="0" cy="214313"/>
          </a:xfrm>
          <a:custGeom>
            <a:avLst/>
            <a:gdLst>
              <a:gd name="T0" fmla="*/ 0 h 135"/>
              <a:gd name="T1" fmla="*/ 135 h 135"/>
              <a:gd name="T2" fmla="*/ 135 h 1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5">
                <a:moveTo>
                  <a:pt x="0" y="0"/>
                </a:moveTo>
                <a:lnTo>
                  <a:pt x="0" y="135"/>
                </a:lnTo>
                <a:lnTo>
                  <a:pt x="0" y="13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1" name="Rectangle 296"/>
          <p:cNvSpPr>
            <a:spLocks noChangeArrowheads="1"/>
          </p:cNvSpPr>
          <p:nvPr/>
        </p:nvSpPr>
        <p:spPr bwMode="auto">
          <a:xfrm>
            <a:off x="2871327" y="59879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2" name="Freeform 297"/>
          <p:cNvSpPr>
            <a:spLocks/>
          </p:cNvSpPr>
          <p:nvPr/>
        </p:nvSpPr>
        <p:spPr bwMode="auto">
          <a:xfrm>
            <a:off x="2864977" y="386073"/>
            <a:ext cx="0" cy="260350"/>
          </a:xfrm>
          <a:custGeom>
            <a:avLst/>
            <a:gdLst>
              <a:gd name="T0" fmla="*/ 0 h 164"/>
              <a:gd name="T1" fmla="*/ 164 h 164"/>
              <a:gd name="T2" fmla="*/ 164 h 16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4">
                <a:moveTo>
                  <a:pt x="0" y="0"/>
                </a:moveTo>
                <a:lnTo>
                  <a:pt x="0" y="164"/>
                </a:lnTo>
                <a:lnTo>
                  <a:pt x="0" y="16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3" name="Rectangle 298"/>
          <p:cNvSpPr>
            <a:spLocks noChangeArrowheads="1"/>
          </p:cNvSpPr>
          <p:nvPr/>
        </p:nvSpPr>
        <p:spPr bwMode="auto">
          <a:xfrm>
            <a:off x="2871327" y="686111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4" name="Freeform 299"/>
          <p:cNvSpPr>
            <a:spLocks/>
          </p:cNvSpPr>
          <p:nvPr/>
        </p:nvSpPr>
        <p:spPr bwMode="auto">
          <a:xfrm>
            <a:off x="2864977" y="430523"/>
            <a:ext cx="0" cy="303213"/>
          </a:xfrm>
          <a:custGeom>
            <a:avLst/>
            <a:gdLst>
              <a:gd name="T0" fmla="*/ 0 h 191"/>
              <a:gd name="T1" fmla="*/ 191 h 191"/>
              <a:gd name="T2" fmla="*/ 191 h 1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1">
                <a:moveTo>
                  <a:pt x="0" y="0"/>
                </a:moveTo>
                <a:lnTo>
                  <a:pt x="0" y="191"/>
                </a:lnTo>
                <a:lnTo>
                  <a:pt x="0" y="19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5" name="Line 300"/>
          <p:cNvSpPr>
            <a:spLocks noChangeShapeType="1"/>
          </p:cNvSpPr>
          <p:nvPr/>
        </p:nvSpPr>
        <p:spPr bwMode="auto">
          <a:xfrm>
            <a:off x="2864977" y="116198"/>
            <a:ext cx="0" cy="3032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6" name="Freeform 301"/>
          <p:cNvSpPr>
            <a:spLocks/>
          </p:cNvSpPr>
          <p:nvPr/>
        </p:nvSpPr>
        <p:spPr bwMode="auto">
          <a:xfrm>
            <a:off x="2858627" y="424173"/>
            <a:ext cx="6350" cy="193675"/>
          </a:xfrm>
          <a:custGeom>
            <a:avLst/>
            <a:gdLst>
              <a:gd name="T0" fmla="*/ 0 w 4"/>
              <a:gd name="T1" fmla="*/ 122 h 122"/>
              <a:gd name="T2" fmla="*/ 0 w 4"/>
              <a:gd name="T3" fmla="*/ 0 h 122"/>
              <a:gd name="T4" fmla="*/ 4 w 4"/>
              <a:gd name="T5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122">
                <a:moveTo>
                  <a:pt x="0" y="122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7" name="Rectangle 302"/>
          <p:cNvSpPr>
            <a:spLocks noChangeArrowheads="1"/>
          </p:cNvSpPr>
          <p:nvPr/>
        </p:nvSpPr>
        <p:spPr bwMode="auto">
          <a:xfrm>
            <a:off x="2864977" y="775011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CMW42647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78" name="Freeform 303"/>
          <p:cNvSpPr>
            <a:spLocks/>
          </p:cNvSpPr>
          <p:nvPr/>
        </p:nvSpPr>
        <p:spPr bwMode="auto">
          <a:xfrm>
            <a:off x="2858627" y="628961"/>
            <a:ext cx="0" cy="193675"/>
          </a:xfrm>
          <a:custGeom>
            <a:avLst/>
            <a:gdLst>
              <a:gd name="T0" fmla="*/ 0 h 122"/>
              <a:gd name="T1" fmla="*/ 122 h 122"/>
              <a:gd name="T2" fmla="*/ 122 h 12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22">
                <a:moveTo>
                  <a:pt x="0" y="0"/>
                </a:moveTo>
                <a:lnTo>
                  <a:pt x="0" y="122"/>
                </a:lnTo>
                <a:lnTo>
                  <a:pt x="0" y="12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79" name="Freeform 304"/>
          <p:cNvSpPr>
            <a:spLocks/>
          </p:cNvSpPr>
          <p:nvPr/>
        </p:nvSpPr>
        <p:spPr bwMode="auto">
          <a:xfrm>
            <a:off x="2834815" y="624198"/>
            <a:ext cx="23813" cy="136525"/>
          </a:xfrm>
          <a:custGeom>
            <a:avLst/>
            <a:gdLst>
              <a:gd name="T0" fmla="*/ 0 w 15"/>
              <a:gd name="T1" fmla="*/ 86 h 86"/>
              <a:gd name="T2" fmla="*/ 0 w 15"/>
              <a:gd name="T3" fmla="*/ 0 h 86"/>
              <a:gd name="T4" fmla="*/ 15 w 15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86">
                <a:moveTo>
                  <a:pt x="0" y="86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0" name="Rectangle 305"/>
          <p:cNvSpPr>
            <a:spLocks noChangeArrowheads="1"/>
          </p:cNvSpPr>
          <p:nvPr/>
        </p:nvSpPr>
        <p:spPr bwMode="auto">
          <a:xfrm>
            <a:off x="2841165" y="86232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1" name="Freeform 306"/>
          <p:cNvSpPr>
            <a:spLocks/>
          </p:cNvSpPr>
          <p:nvPr/>
        </p:nvSpPr>
        <p:spPr bwMode="auto">
          <a:xfrm>
            <a:off x="2834815" y="771836"/>
            <a:ext cx="0" cy="138113"/>
          </a:xfrm>
          <a:custGeom>
            <a:avLst/>
            <a:gdLst>
              <a:gd name="T0" fmla="*/ 0 h 87"/>
              <a:gd name="T1" fmla="*/ 87 h 87"/>
              <a:gd name="T2" fmla="*/ 87 h 8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7">
                <a:moveTo>
                  <a:pt x="0" y="0"/>
                </a:moveTo>
                <a:lnTo>
                  <a:pt x="0" y="87"/>
                </a:lnTo>
                <a:lnTo>
                  <a:pt x="0" y="8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2" name="Rectangle 307"/>
          <p:cNvSpPr>
            <a:spLocks noChangeArrowheads="1"/>
          </p:cNvSpPr>
          <p:nvPr/>
        </p:nvSpPr>
        <p:spPr bwMode="auto">
          <a:xfrm>
            <a:off x="2841165" y="95122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CMW46510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3" name="Freeform 308"/>
          <p:cNvSpPr>
            <a:spLocks/>
          </p:cNvSpPr>
          <p:nvPr/>
        </p:nvSpPr>
        <p:spPr bwMode="auto">
          <a:xfrm>
            <a:off x="2834815" y="99884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4" name="Rectangle 309"/>
          <p:cNvSpPr>
            <a:spLocks noChangeArrowheads="1"/>
          </p:cNvSpPr>
          <p:nvPr/>
        </p:nvSpPr>
        <p:spPr bwMode="auto">
          <a:xfrm>
            <a:off x="2841165" y="1040123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5" name="Freeform 310"/>
          <p:cNvSpPr>
            <a:spLocks/>
          </p:cNvSpPr>
          <p:nvPr/>
        </p:nvSpPr>
        <p:spPr bwMode="auto">
          <a:xfrm>
            <a:off x="2834815" y="1048061"/>
            <a:ext cx="0" cy="39688"/>
          </a:xfrm>
          <a:custGeom>
            <a:avLst/>
            <a:gdLst>
              <a:gd name="T0" fmla="*/ 0 h 25"/>
              <a:gd name="T1" fmla="*/ 25 h 25"/>
              <a:gd name="T2" fmla="*/ 25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0"/>
                </a:moveTo>
                <a:lnTo>
                  <a:pt x="0" y="25"/>
                </a:lnTo>
                <a:lnTo>
                  <a:pt x="0" y="2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6" name="Rectangle 311"/>
          <p:cNvSpPr>
            <a:spLocks noChangeArrowheads="1"/>
          </p:cNvSpPr>
          <p:nvPr/>
        </p:nvSpPr>
        <p:spPr bwMode="auto">
          <a:xfrm>
            <a:off x="2841165" y="112743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7" name="Freeform 312"/>
          <p:cNvSpPr>
            <a:spLocks/>
          </p:cNvSpPr>
          <p:nvPr/>
        </p:nvSpPr>
        <p:spPr bwMode="auto">
          <a:xfrm>
            <a:off x="2834815" y="905186"/>
            <a:ext cx="0" cy="269875"/>
          </a:xfrm>
          <a:custGeom>
            <a:avLst/>
            <a:gdLst>
              <a:gd name="T0" fmla="*/ 0 h 170"/>
              <a:gd name="T1" fmla="*/ 170 h 170"/>
              <a:gd name="T2" fmla="*/ 170 h 17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0">
                <a:moveTo>
                  <a:pt x="0" y="0"/>
                </a:moveTo>
                <a:lnTo>
                  <a:pt x="0" y="170"/>
                </a:lnTo>
                <a:lnTo>
                  <a:pt x="0" y="17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88" name="Rectangle 313"/>
          <p:cNvSpPr>
            <a:spLocks noChangeArrowheads="1"/>
          </p:cNvSpPr>
          <p:nvPr/>
        </p:nvSpPr>
        <p:spPr bwMode="auto">
          <a:xfrm>
            <a:off x="2841165" y="121633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89" name="Freeform 314"/>
          <p:cNvSpPr>
            <a:spLocks/>
          </p:cNvSpPr>
          <p:nvPr/>
        </p:nvSpPr>
        <p:spPr bwMode="auto">
          <a:xfrm>
            <a:off x="2834815" y="948048"/>
            <a:ext cx="0" cy="315913"/>
          </a:xfrm>
          <a:custGeom>
            <a:avLst/>
            <a:gdLst>
              <a:gd name="T0" fmla="*/ 0 h 199"/>
              <a:gd name="T1" fmla="*/ 199 h 199"/>
              <a:gd name="T2" fmla="*/ 199 h 19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9">
                <a:moveTo>
                  <a:pt x="0" y="0"/>
                </a:moveTo>
                <a:lnTo>
                  <a:pt x="0" y="199"/>
                </a:lnTo>
                <a:lnTo>
                  <a:pt x="0" y="19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0" name="Rectangle 315"/>
          <p:cNvSpPr>
            <a:spLocks noChangeArrowheads="1"/>
          </p:cNvSpPr>
          <p:nvPr/>
        </p:nvSpPr>
        <p:spPr bwMode="auto">
          <a:xfrm>
            <a:off x="2841165" y="1305236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91" name="Freeform 316"/>
          <p:cNvSpPr>
            <a:spLocks/>
          </p:cNvSpPr>
          <p:nvPr/>
        </p:nvSpPr>
        <p:spPr bwMode="auto">
          <a:xfrm>
            <a:off x="2834815" y="992498"/>
            <a:ext cx="0" cy="358775"/>
          </a:xfrm>
          <a:custGeom>
            <a:avLst/>
            <a:gdLst>
              <a:gd name="T0" fmla="*/ 0 h 226"/>
              <a:gd name="T1" fmla="*/ 226 h 226"/>
              <a:gd name="T2" fmla="*/ 226 h 22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26">
                <a:moveTo>
                  <a:pt x="0" y="0"/>
                </a:moveTo>
                <a:lnTo>
                  <a:pt x="0" y="226"/>
                </a:lnTo>
                <a:lnTo>
                  <a:pt x="0" y="22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2" name="Rectangle 317"/>
          <p:cNvSpPr>
            <a:spLocks noChangeArrowheads="1"/>
          </p:cNvSpPr>
          <p:nvPr/>
        </p:nvSpPr>
        <p:spPr bwMode="auto">
          <a:xfrm>
            <a:off x="2841165" y="139254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CMW49294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93" name="Freeform 318"/>
          <p:cNvSpPr>
            <a:spLocks/>
          </p:cNvSpPr>
          <p:nvPr/>
        </p:nvSpPr>
        <p:spPr bwMode="auto">
          <a:xfrm>
            <a:off x="2834815" y="1036948"/>
            <a:ext cx="0" cy="403225"/>
          </a:xfrm>
          <a:custGeom>
            <a:avLst/>
            <a:gdLst>
              <a:gd name="T0" fmla="*/ 0 h 254"/>
              <a:gd name="T1" fmla="*/ 254 h 254"/>
              <a:gd name="T2" fmla="*/ 254 h 25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4">
                <a:moveTo>
                  <a:pt x="0" y="0"/>
                </a:moveTo>
                <a:lnTo>
                  <a:pt x="0" y="254"/>
                </a:lnTo>
                <a:lnTo>
                  <a:pt x="0" y="25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4" name="Rectangle 319"/>
          <p:cNvSpPr>
            <a:spLocks noChangeArrowheads="1"/>
          </p:cNvSpPr>
          <p:nvPr/>
        </p:nvSpPr>
        <p:spPr bwMode="auto">
          <a:xfrm>
            <a:off x="2841165" y="1481448"/>
            <a:ext cx="182902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CMW36894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95" name="Freeform 320"/>
          <p:cNvSpPr>
            <a:spLocks/>
          </p:cNvSpPr>
          <p:nvPr/>
        </p:nvSpPr>
        <p:spPr bwMode="auto">
          <a:xfrm>
            <a:off x="2834815" y="1081398"/>
            <a:ext cx="0" cy="447675"/>
          </a:xfrm>
          <a:custGeom>
            <a:avLst/>
            <a:gdLst>
              <a:gd name="T0" fmla="*/ 0 h 282"/>
              <a:gd name="T1" fmla="*/ 282 h 282"/>
              <a:gd name="T2" fmla="*/ 282 h 28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2">
                <a:moveTo>
                  <a:pt x="0" y="0"/>
                </a:moveTo>
                <a:lnTo>
                  <a:pt x="0" y="282"/>
                </a:lnTo>
                <a:lnTo>
                  <a:pt x="0" y="28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6" name="Rectangle 321"/>
          <p:cNvSpPr>
            <a:spLocks noChangeArrowheads="1"/>
          </p:cNvSpPr>
          <p:nvPr/>
        </p:nvSpPr>
        <p:spPr bwMode="auto">
          <a:xfrm>
            <a:off x="2841165" y="1568761"/>
            <a:ext cx="168475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1C.N5S4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pseudostrobus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97" name="Freeform 322"/>
          <p:cNvSpPr>
            <a:spLocks/>
          </p:cNvSpPr>
          <p:nvPr/>
        </p:nvSpPr>
        <p:spPr bwMode="auto">
          <a:xfrm>
            <a:off x="2834815" y="1125848"/>
            <a:ext cx="0" cy="490538"/>
          </a:xfrm>
          <a:custGeom>
            <a:avLst/>
            <a:gdLst>
              <a:gd name="T0" fmla="*/ 0 h 309"/>
              <a:gd name="T1" fmla="*/ 309 h 309"/>
              <a:gd name="T2" fmla="*/ 309 h 30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9">
                <a:moveTo>
                  <a:pt x="0" y="0"/>
                </a:moveTo>
                <a:lnTo>
                  <a:pt x="0" y="309"/>
                </a:lnTo>
                <a:lnTo>
                  <a:pt x="0" y="30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8" name="Line 323"/>
          <p:cNvSpPr>
            <a:spLocks noChangeShapeType="1"/>
          </p:cNvSpPr>
          <p:nvPr/>
        </p:nvSpPr>
        <p:spPr bwMode="auto">
          <a:xfrm>
            <a:off x="2834815" y="624198"/>
            <a:ext cx="0" cy="4889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99" name="Freeform 324"/>
          <p:cNvSpPr>
            <a:spLocks/>
          </p:cNvSpPr>
          <p:nvPr/>
        </p:nvSpPr>
        <p:spPr bwMode="auto">
          <a:xfrm>
            <a:off x="2830052" y="1119498"/>
            <a:ext cx="4763" cy="331788"/>
          </a:xfrm>
          <a:custGeom>
            <a:avLst/>
            <a:gdLst>
              <a:gd name="T0" fmla="*/ 0 w 3"/>
              <a:gd name="T1" fmla="*/ 209 h 209"/>
              <a:gd name="T2" fmla="*/ 0 w 3"/>
              <a:gd name="T3" fmla="*/ 0 h 209"/>
              <a:gd name="T4" fmla="*/ 3 w 3"/>
              <a:gd name="T5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09">
                <a:moveTo>
                  <a:pt x="0" y="209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0" name="Rectangle 325"/>
          <p:cNvSpPr>
            <a:spLocks noChangeArrowheads="1"/>
          </p:cNvSpPr>
          <p:nvPr/>
        </p:nvSpPr>
        <p:spPr bwMode="auto">
          <a:xfrm>
            <a:off x="2847515" y="1657661"/>
            <a:ext cx="157094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CMW42646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HON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01" name="Freeform 326"/>
          <p:cNvSpPr>
            <a:spLocks/>
          </p:cNvSpPr>
          <p:nvPr/>
        </p:nvSpPr>
        <p:spPr bwMode="auto">
          <a:xfrm>
            <a:off x="2841165" y="1705286"/>
            <a:ext cx="0" cy="82550"/>
          </a:xfrm>
          <a:custGeom>
            <a:avLst/>
            <a:gdLst>
              <a:gd name="T0" fmla="*/ 52 h 52"/>
              <a:gd name="T1" fmla="*/ 0 h 52"/>
              <a:gd name="T2" fmla="*/ 0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5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2" name="Rectangle 327"/>
          <p:cNvSpPr>
            <a:spLocks noChangeArrowheads="1"/>
          </p:cNvSpPr>
          <p:nvPr/>
        </p:nvSpPr>
        <p:spPr bwMode="auto">
          <a:xfrm>
            <a:off x="2864977" y="1746561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CMW46807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03" name="Freeform 328"/>
          <p:cNvSpPr>
            <a:spLocks/>
          </p:cNvSpPr>
          <p:nvPr/>
        </p:nvSpPr>
        <p:spPr bwMode="auto">
          <a:xfrm>
            <a:off x="2858627" y="1792598"/>
            <a:ext cx="0" cy="82550"/>
          </a:xfrm>
          <a:custGeom>
            <a:avLst/>
            <a:gdLst>
              <a:gd name="T0" fmla="*/ 52 h 52"/>
              <a:gd name="T1" fmla="*/ 0 h 52"/>
              <a:gd name="T2" fmla="*/ 0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5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4" name="Rectangle 329"/>
          <p:cNvSpPr>
            <a:spLocks noChangeArrowheads="1"/>
          </p:cNvSpPr>
          <p:nvPr/>
        </p:nvSpPr>
        <p:spPr bwMode="auto">
          <a:xfrm>
            <a:off x="2864977" y="1833873"/>
            <a:ext cx="138339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IB31.4a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05" name="Freeform 330"/>
          <p:cNvSpPr>
            <a:spLocks/>
          </p:cNvSpPr>
          <p:nvPr/>
        </p:nvSpPr>
        <p:spPr bwMode="auto">
          <a:xfrm>
            <a:off x="2858627" y="188149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6" name="Rectangle 331"/>
          <p:cNvSpPr>
            <a:spLocks noChangeArrowheads="1"/>
          </p:cNvSpPr>
          <p:nvPr/>
        </p:nvSpPr>
        <p:spPr bwMode="auto">
          <a:xfrm>
            <a:off x="2864977" y="192277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CMW51050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07" name="Freeform 332"/>
          <p:cNvSpPr>
            <a:spLocks/>
          </p:cNvSpPr>
          <p:nvPr/>
        </p:nvSpPr>
        <p:spPr bwMode="auto">
          <a:xfrm>
            <a:off x="2858627" y="1932298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8" name="Line 333"/>
          <p:cNvSpPr>
            <a:spLocks noChangeShapeType="1"/>
          </p:cNvSpPr>
          <p:nvPr/>
        </p:nvSpPr>
        <p:spPr bwMode="auto">
          <a:xfrm>
            <a:off x="2858627" y="1887848"/>
            <a:ext cx="0" cy="825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09" name="Freeform 334"/>
          <p:cNvSpPr>
            <a:spLocks/>
          </p:cNvSpPr>
          <p:nvPr/>
        </p:nvSpPr>
        <p:spPr bwMode="auto">
          <a:xfrm>
            <a:off x="2838707" y="1798948"/>
            <a:ext cx="17463" cy="82550"/>
          </a:xfrm>
          <a:custGeom>
            <a:avLst/>
            <a:gdLst>
              <a:gd name="T0" fmla="*/ 0 w 11"/>
              <a:gd name="T1" fmla="*/ 0 h 52"/>
              <a:gd name="T2" fmla="*/ 0 w 11"/>
              <a:gd name="T3" fmla="*/ 52 h 52"/>
              <a:gd name="T4" fmla="*/ 11 w 11"/>
              <a:gd name="T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2">
                <a:moveTo>
                  <a:pt x="0" y="0"/>
                </a:moveTo>
                <a:lnTo>
                  <a:pt x="0" y="52"/>
                </a:lnTo>
                <a:lnTo>
                  <a:pt x="11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0" name="Freeform 335"/>
          <p:cNvSpPr>
            <a:spLocks/>
          </p:cNvSpPr>
          <p:nvPr/>
        </p:nvSpPr>
        <p:spPr bwMode="auto">
          <a:xfrm>
            <a:off x="2830052" y="1462398"/>
            <a:ext cx="11113" cy="330200"/>
          </a:xfrm>
          <a:custGeom>
            <a:avLst/>
            <a:gdLst>
              <a:gd name="T0" fmla="*/ 0 w 7"/>
              <a:gd name="T1" fmla="*/ 0 h 208"/>
              <a:gd name="T2" fmla="*/ 0 w 7"/>
              <a:gd name="T3" fmla="*/ 208 h 208"/>
              <a:gd name="T4" fmla="*/ 7 w 7"/>
              <a:gd name="T5" fmla="*/ 208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08">
                <a:moveTo>
                  <a:pt x="0" y="0"/>
                </a:moveTo>
                <a:lnTo>
                  <a:pt x="0" y="208"/>
                </a:lnTo>
                <a:lnTo>
                  <a:pt x="7" y="20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1" name="Rectangle 336"/>
          <p:cNvSpPr>
            <a:spLocks noChangeArrowheads="1"/>
          </p:cNvSpPr>
          <p:nvPr/>
        </p:nvSpPr>
        <p:spPr bwMode="auto">
          <a:xfrm>
            <a:off x="2858627" y="2010086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12" name="Freeform 337"/>
          <p:cNvSpPr>
            <a:spLocks/>
          </p:cNvSpPr>
          <p:nvPr/>
        </p:nvSpPr>
        <p:spPr bwMode="auto">
          <a:xfrm>
            <a:off x="2830052" y="1594161"/>
            <a:ext cx="22225" cy="463550"/>
          </a:xfrm>
          <a:custGeom>
            <a:avLst/>
            <a:gdLst>
              <a:gd name="T0" fmla="*/ 0 w 14"/>
              <a:gd name="T1" fmla="*/ 0 h 292"/>
              <a:gd name="T2" fmla="*/ 0 w 14"/>
              <a:gd name="T3" fmla="*/ 292 h 292"/>
              <a:gd name="T4" fmla="*/ 14 w 14"/>
              <a:gd name="T5" fmla="*/ 292 h 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292">
                <a:moveTo>
                  <a:pt x="0" y="0"/>
                </a:moveTo>
                <a:lnTo>
                  <a:pt x="0" y="292"/>
                </a:lnTo>
                <a:lnTo>
                  <a:pt x="14" y="29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 dirty="0">
              <a:cs typeface="Arial" panose="020B0604020202020204" pitchFamily="34" charset="0"/>
            </a:endParaRPr>
          </a:p>
        </p:txBody>
      </p:sp>
      <p:sp>
        <p:nvSpPr>
          <p:cNvPr id="413" name="Line 338"/>
          <p:cNvSpPr>
            <a:spLocks noChangeShapeType="1"/>
          </p:cNvSpPr>
          <p:nvPr/>
        </p:nvSpPr>
        <p:spPr bwMode="auto">
          <a:xfrm>
            <a:off x="2830052" y="1119498"/>
            <a:ext cx="0" cy="4635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4" name="Freeform 339"/>
          <p:cNvSpPr>
            <a:spLocks/>
          </p:cNvSpPr>
          <p:nvPr/>
        </p:nvSpPr>
        <p:spPr bwMode="auto">
          <a:xfrm>
            <a:off x="2804652" y="1589398"/>
            <a:ext cx="25400" cy="271463"/>
          </a:xfrm>
          <a:custGeom>
            <a:avLst/>
            <a:gdLst>
              <a:gd name="T0" fmla="*/ 0 w 16"/>
              <a:gd name="T1" fmla="*/ 171 h 171"/>
              <a:gd name="T2" fmla="*/ 0 w 16"/>
              <a:gd name="T3" fmla="*/ 0 h 171"/>
              <a:gd name="T4" fmla="*/ 16 w 16"/>
              <a:gd name="T5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171">
                <a:moveTo>
                  <a:pt x="0" y="171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5" name="Rectangle 340"/>
          <p:cNvSpPr>
            <a:spLocks noChangeArrowheads="1"/>
          </p:cNvSpPr>
          <p:nvPr/>
        </p:nvSpPr>
        <p:spPr bwMode="auto">
          <a:xfrm>
            <a:off x="2822115" y="2098986"/>
            <a:ext cx="143308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CMW45424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2009 MEX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16" name="Freeform 341"/>
          <p:cNvSpPr>
            <a:spLocks/>
          </p:cNvSpPr>
          <p:nvPr/>
        </p:nvSpPr>
        <p:spPr bwMode="auto">
          <a:xfrm>
            <a:off x="2804652" y="1873561"/>
            <a:ext cx="11113" cy="273050"/>
          </a:xfrm>
          <a:custGeom>
            <a:avLst/>
            <a:gdLst>
              <a:gd name="T0" fmla="*/ 0 w 7"/>
              <a:gd name="T1" fmla="*/ 0 h 172"/>
              <a:gd name="T2" fmla="*/ 0 w 7"/>
              <a:gd name="T3" fmla="*/ 172 h 172"/>
              <a:gd name="T4" fmla="*/ 7 w 7"/>
              <a:gd name="T5" fmla="*/ 172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172">
                <a:moveTo>
                  <a:pt x="0" y="0"/>
                </a:moveTo>
                <a:lnTo>
                  <a:pt x="0" y="172"/>
                </a:lnTo>
                <a:lnTo>
                  <a:pt x="7" y="17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7" name="Freeform 342"/>
          <p:cNvSpPr>
            <a:spLocks/>
          </p:cNvSpPr>
          <p:nvPr/>
        </p:nvSpPr>
        <p:spPr bwMode="auto">
          <a:xfrm>
            <a:off x="2772902" y="1867211"/>
            <a:ext cx="31750" cy="1965325"/>
          </a:xfrm>
          <a:custGeom>
            <a:avLst/>
            <a:gdLst>
              <a:gd name="T0" fmla="*/ 0 w 20"/>
              <a:gd name="T1" fmla="*/ 1238 h 1238"/>
              <a:gd name="T2" fmla="*/ 0 w 20"/>
              <a:gd name="T3" fmla="*/ 0 h 1238"/>
              <a:gd name="T4" fmla="*/ 20 w 20"/>
              <a:gd name="T5" fmla="*/ 0 h 1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238">
                <a:moveTo>
                  <a:pt x="0" y="1238"/>
                </a:moveTo>
                <a:lnTo>
                  <a:pt x="0" y="0"/>
                </a:lnTo>
                <a:lnTo>
                  <a:pt x="2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18" name="Rectangle 343"/>
          <p:cNvSpPr>
            <a:spLocks noChangeArrowheads="1"/>
          </p:cNvSpPr>
          <p:nvPr/>
        </p:nvSpPr>
        <p:spPr bwMode="auto">
          <a:xfrm>
            <a:off x="2872915" y="2222712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CMW51051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19" name="Freeform 344"/>
          <p:cNvSpPr>
            <a:spLocks/>
          </p:cNvSpPr>
          <p:nvPr/>
        </p:nvSpPr>
        <p:spPr bwMode="auto">
          <a:xfrm>
            <a:off x="2866565" y="2287893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0" name="Rectangle 345"/>
              <p:cNvSpPr>
                <a:spLocks noChangeArrowheads="1"/>
              </p:cNvSpPr>
              <p:nvPr/>
            </p:nvSpPr>
            <p:spPr bwMode="auto">
              <a:xfrm>
                <a:off x="2872915" y="2310024"/>
                <a:ext cx="17424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defTabSz="914400"/>
                <a:r>
                  <a:rPr lang="en-US" altLang="en-US" sz="800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 </a:t>
                </a:r>
                <a:r>
                  <a:rPr lang="en-US" altLang="en-US" sz="800" dirty="0">
                    <a:latin typeface="+mn-lt"/>
                    <a:cs typeface="Arial" panose="020B0604020202020204" pitchFamily="34" charset="0"/>
                  </a:rPr>
                  <a:t>CMW36808 </a:t>
                </a:r>
                <a:r>
                  <a:rPr lang="en-US" altLang="en-US" sz="800" i="1" dirty="0">
                    <a:latin typeface="+mn-lt"/>
                    <a:cs typeface="Arial" panose="020B0604020202020204" pitchFamily="34" charset="0"/>
                  </a:rPr>
                  <a:t>Pinus </a:t>
                </a:r>
                <a:r>
                  <a:rPr lang="en-US" altLang="en-US" sz="800" i="1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maximinoi </a:t>
                </a:r>
                <a:r>
                  <a:rPr lang="en-US" altLang="en-US" sz="800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2010 GUA </a:t>
                </a:r>
                <a14:m>
                  <m:oMath xmlns:m="http://schemas.openxmlformats.org/officeDocument/2006/math">
                    <m:r>
                      <a:rPr lang="en-ZA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 altLang="en-US" sz="800" dirty="0">
                  <a:latin typeface="+mn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20" name="Rectangle 3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72915" y="2310024"/>
                <a:ext cx="1742465" cy="123111"/>
              </a:xfrm>
              <a:prstGeom prst="rect">
                <a:avLst/>
              </a:prstGeom>
              <a:blipFill>
                <a:blip r:embed="rId3"/>
                <a:stretch>
                  <a:fillRect l="-2098" t="-25000" r="-2098" b="-55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1" name="Freeform 346"/>
          <p:cNvSpPr>
            <a:spLocks/>
          </p:cNvSpPr>
          <p:nvPr/>
        </p:nvSpPr>
        <p:spPr bwMode="auto">
          <a:xfrm>
            <a:off x="2866565" y="2337105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2" name="Freeform 347"/>
          <p:cNvSpPr>
            <a:spLocks/>
          </p:cNvSpPr>
          <p:nvPr/>
        </p:nvSpPr>
        <p:spPr bwMode="auto">
          <a:xfrm>
            <a:off x="2842752" y="2333136"/>
            <a:ext cx="23813" cy="60325"/>
          </a:xfrm>
          <a:custGeom>
            <a:avLst/>
            <a:gdLst>
              <a:gd name="T0" fmla="*/ 0 w 15"/>
              <a:gd name="T1" fmla="*/ 38 h 38"/>
              <a:gd name="T2" fmla="*/ 0 w 15"/>
              <a:gd name="T3" fmla="*/ 0 h 38"/>
              <a:gd name="T4" fmla="*/ 15 w 15"/>
              <a:gd name="T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38">
                <a:moveTo>
                  <a:pt x="0" y="38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3" name="Rectangle 348"/>
          <p:cNvSpPr>
            <a:spLocks noChangeArrowheads="1"/>
          </p:cNvSpPr>
          <p:nvPr/>
        </p:nvSpPr>
        <p:spPr bwMode="auto">
          <a:xfrm>
            <a:off x="2849102" y="2398924"/>
            <a:ext cx="137698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IB35.3c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24" name="Freeform 349"/>
          <p:cNvSpPr>
            <a:spLocks/>
          </p:cNvSpPr>
          <p:nvPr/>
        </p:nvSpPr>
        <p:spPr bwMode="auto">
          <a:xfrm>
            <a:off x="2842752" y="2351398"/>
            <a:ext cx="0" cy="60325"/>
          </a:xfrm>
          <a:custGeom>
            <a:avLst/>
            <a:gdLst>
              <a:gd name="T0" fmla="*/ 0 h 38"/>
              <a:gd name="T1" fmla="*/ 38 h 38"/>
              <a:gd name="T2" fmla="*/ 38 h 3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8">
                <a:moveTo>
                  <a:pt x="0" y="0"/>
                </a:moveTo>
                <a:lnTo>
                  <a:pt x="0" y="38"/>
                </a:lnTo>
                <a:lnTo>
                  <a:pt x="0" y="3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5" name="Rectangle 350"/>
          <p:cNvSpPr>
            <a:spLocks noChangeArrowheads="1"/>
          </p:cNvSpPr>
          <p:nvPr/>
        </p:nvSpPr>
        <p:spPr bwMode="auto">
          <a:xfrm>
            <a:off x="2853865" y="2487824"/>
            <a:ext cx="126637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N3.2c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26" name="Freeform 351"/>
          <p:cNvSpPr>
            <a:spLocks/>
          </p:cNvSpPr>
          <p:nvPr/>
        </p:nvSpPr>
        <p:spPr bwMode="auto">
          <a:xfrm>
            <a:off x="2842752" y="2551418"/>
            <a:ext cx="6350" cy="39688"/>
          </a:xfrm>
          <a:custGeom>
            <a:avLst/>
            <a:gdLst>
              <a:gd name="T0" fmla="*/ 0 w 4"/>
              <a:gd name="T1" fmla="*/ 25 h 25"/>
              <a:gd name="T2" fmla="*/ 0 w 4"/>
              <a:gd name="T3" fmla="*/ 0 h 25"/>
              <a:gd name="T4" fmla="*/ 4 w 4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5">
                <a:moveTo>
                  <a:pt x="0" y="25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7" name="Rectangle 352"/>
          <p:cNvSpPr>
            <a:spLocks noChangeArrowheads="1"/>
          </p:cNvSpPr>
          <p:nvPr/>
        </p:nvSpPr>
        <p:spPr bwMode="auto">
          <a:xfrm>
            <a:off x="2849102" y="2567793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CMW45388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28" name="Freeform 353"/>
          <p:cNvSpPr>
            <a:spLocks/>
          </p:cNvSpPr>
          <p:nvPr/>
        </p:nvSpPr>
        <p:spPr bwMode="auto">
          <a:xfrm>
            <a:off x="2842752" y="2549836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29" name="Rectangle 354"/>
          <p:cNvSpPr>
            <a:spLocks noChangeArrowheads="1"/>
          </p:cNvSpPr>
          <p:nvPr/>
        </p:nvSpPr>
        <p:spPr bwMode="auto">
          <a:xfrm>
            <a:off x="2849102" y="2649550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CMW48830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1" name="Rectangle 356"/>
          <p:cNvSpPr>
            <a:spLocks noChangeArrowheads="1"/>
          </p:cNvSpPr>
          <p:nvPr/>
        </p:nvSpPr>
        <p:spPr bwMode="auto">
          <a:xfrm>
            <a:off x="2849102" y="2736862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CMW51143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2" name="Freeform 357"/>
          <p:cNvSpPr>
            <a:spLocks/>
          </p:cNvSpPr>
          <p:nvPr/>
        </p:nvSpPr>
        <p:spPr bwMode="auto">
          <a:xfrm>
            <a:off x="2842752" y="2527611"/>
            <a:ext cx="0" cy="236538"/>
          </a:xfrm>
          <a:custGeom>
            <a:avLst/>
            <a:gdLst>
              <a:gd name="T0" fmla="*/ 0 h 149"/>
              <a:gd name="T1" fmla="*/ 149 h 149"/>
              <a:gd name="T2" fmla="*/ 149 h 14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49">
                <a:moveTo>
                  <a:pt x="0" y="0"/>
                </a:moveTo>
                <a:lnTo>
                  <a:pt x="0" y="149"/>
                </a:lnTo>
                <a:lnTo>
                  <a:pt x="0" y="14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33" name="Rectangle 358"/>
          <p:cNvSpPr>
            <a:spLocks noChangeArrowheads="1"/>
          </p:cNvSpPr>
          <p:nvPr/>
        </p:nvSpPr>
        <p:spPr bwMode="auto">
          <a:xfrm>
            <a:off x="2849102" y="282100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CMW48831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4" name="Freeform 359"/>
          <p:cNvSpPr>
            <a:spLocks/>
          </p:cNvSpPr>
          <p:nvPr/>
        </p:nvSpPr>
        <p:spPr bwMode="auto">
          <a:xfrm>
            <a:off x="2842752" y="2572061"/>
            <a:ext cx="0" cy="280988"/>
          </a:xfrm>
          <a:custGeom>
            <a:avLst/>
            <a:gdLst>
              <a:gd name="T0" fmla="*/ 0 h 177"/>
              <a:gd name="T1" fmla="*/ 177 h 177"/>
              <a:gd name="T2" fmla="*/ 177 h 17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77">
                <a:moveTo>
                  <a:pt x="0" y="0"/>
                </a:moveTo>
                <a:lnTo>
                  <a:pt x="0" y="177"/>
                </a:lnTo>
                <a:lnTo>
                  <a:pt x="0" y="17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35" name="Rectangle 360"/>
          <p:cNvSpPr>
            <a:spLocks noChangeArrowheads="1"/>
          </p:cNvSpPr>
          <p:nvPr/>
        </p:nvSpPr>
        <p:spPr bwMode="auto">
          <a:xfrm>
            <a:off x="2849102" y="2907519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CMW45389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maximinoi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6" name="Freeform 361"/>
          <p:cNvSpPr>
            <a:spLocks/>
          </p:cNvSpPr>
          <p:nvPr/>
        </p:nvSpPr>
        <p:spPr bwMode="auto">
          <a:xfrm>
            <a:off x="2842752" y="2616511"/>
            <a:ext cx="0" cy="323850"/>
          </a:xfrm>
          <a:custGeom>
            <a:avLst/>
            <a:gdLst>
              <a:gd name="T0" fmla="*/ 0 h 204"/>
              <a:gd name="T1" fmla="*/ 204 h 204"/>
              <a:gd name="T2" fmla="*/ 204 h 20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04">
                <a:moveTo>
                  <a:pt x="0" y="0"/>
                </a:moveTo>
                <a:lnTo>
                  <a:pt x="0" y="204"/>
                </a:lnTo>
                <a:lnTo>
                  <a:pt x="0" y="20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37" name="Rectangle 362"/>
          <p:cNvSpPr>
            <a:spLocks noChangeArrowheads="1"/>
          </p:cNvSpPr>
          <p:nvPr/>
        </p:nvSpPr>
        <p:spPr bwMode="auto">
          <a:xfrm>
            <a:off x="2849102" y="2992451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CMW47109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38" name="Freeform 363"/>
          <p:cNvSpPr>
            <a:spLocks/>
          </p:cNvSpPr>
          <p:nvPr/>
        </p:nvSpPr>
        <p:spPr bwMode="auto">
          <a:xfrm>
            <a:off x="2842752" y="2659373"/>
            <a:ext cx="0" cy="369888"/>
          </a:xfrm>
          <a:custGeom>
            <a:avLst/>
            <a:gdLst>
              <a:gd name="T0" fmla="*/ 0 h 233"/>
              <a:gd name="T1" fmla="*/ 233 h 233"/>
              <a:gd name="T2" fmla="*/ 233 h 23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33">
                <a:moveTo>
                  <a:pt x="0" y="0"/>
                </a:moveTo>
                <a:lnTo>
                  <a:pt x="0" y="233"/>
                </a:lnTo>
                <a:lnTo>
                  <a:pt x="0" y="23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39" name="Rectangle 364"/>
          <p:cNvSpPr>
            <a:spLocks noChangeArrowheads="1"/>
          </p:cNvSpPr>
          <p:nvPr/>
        </p:nvSpPr>
        <p:spPr bwMode="auto">
          <a:xfrm>
            <a:off x="2849102" y="3078970"/>
            <a:ext cx="14619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IB13.2f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40" name="Freeform 365"/>
          <p:cNvSpPr>
            <a:spLocks/>
          </p:cNvSpPr>
          <p:nvPr/>
        </p:nvSpPr>
        <p:spPr bwMode="auto">
          <a:xfrm>
            <a:off x="2842752" y="2703823"/>
            <a:ext cx="0" cy="414338"/>
          </a:xfrm>
          <a:custGeom>
            <a:avLst/>
            <a:gdLst>
              <a:gd name="T0" fmla="*/ 0 h 261"/>
              <a:gd name="T1" fmla="*/ 261 h 261"/>
              <a:gd name="T2" fmla="*/ 261 h 26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61">
                <a:moveTo>
                  <a:pt x="0" y="0"/>
                </a:moveTo>
                <a:lnTo>
                  <a:pt x="0" y="261"/>
                </a:lnTo>
                <a:lnTo>
                  <a:pt x="0" y="26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1" name="Rectangle 366"/>
          <p:cNvSpPr>
            <a:spLocks noChangeArrowheads="1"/>
          </p:cNvSpPr>
          <p:nvPr/>
        </p:nvSpPr>
        <p:spPr bwMode="auto">
          <a:xfrm>
            <a:off x="2849102" y="3166282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CMW37128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42" name="Freeform 367"/>
          <p:cNvSpPr>
            <a:spLocks/>
          </p:cNvSpPr>
          <p:nvPr/>
        </p:nvSpPr>
        <p:spPr bwMode="auto">
          <a:xfrm>
            <a:off x="2842752" y="2748273"/>
            <a:ext cx="0" cy="457200"/>
          </a:xfrm>
          <a:custGeom>
            <a:avLst/>
            <a:gdLst>
              <a:gd name="T0" fmla="*/ 0 h 288"/>
              <a:gd name="T1" fmla="*/ 288 h 288"/>
              <a:gd name="T2" fmla="*/ 288 h 28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88">
                <a:moveTo>
                  <a:pt x="0" y="0"/>
                </a:moveTo>
                <a:lnTo>
                  <a:pt x="0" y="288"/>
                </a:lnTo>
                <a:lnTo>
                  <a:pt x="0" y="28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3" name="Rectangle 368"/>
              <p:cNvSpPr>
                <a:spLocks noChangeArrowheads="1"/>
              </p:cNvSpPr>
              <p:nvPr/>
            </p:nvSpPr>
            <p:spPr bwMode="auto">
              <a:xfrm>
                <a:off x="2849102" y="3252801"/>
                <a:ext cx="1742465" cy="1231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defTabSz="914400"/>
                <a:r>
                  <a:rPr lang="en-US" altLang="en-US" sz="800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 </a:t>
                </a:r>
                <a:r>
                  <a:rPr lang="en-US" altLang="en-US" sz="800" dirty="0">
                    <a:latin typeface="+mn-lt"/>
                    <a:cs typeface="Arial" panose="020B0604020202020204" pitchFamily="34" charset="0"/>
                  </a:rPr>
                  <a:t>CMW36810 </a:t>
                </a:r>
                <a:r>
                  <a:rPr lang="en-US" altLang="en-US" sz="800" i="1" dirty="0">
                    <a:latin typeface="+mn-lt"/>
                    <a:cs typeface="Arial" panose="020B0604020202020204" pitchFamily="34" charset="0"/>
                  </a:rPr>
                  <a:t>Pinus </a:t>
                </a:r>
                <a:r>
                  <a:rPr lang="en-US" altLang="en-US" sz="800" i="1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maximinoi </a:t>
                </a:r>
                <a:r>
                  <a:rPr lang="en-US" altLang="en-US" sz="800" dirty="0">
                    <a:solidFill>
                      <a:srgbClr val="000000"/>
                    </a:solidFill>
                    <a:latin typeface="+mn-lt"/>
                    <a:cs typeface="Arial" panose="020B0604020202020204" pitchFamily="34" charset="0"/>
                  </a:rPr>
                  <a:t>2010 GUA</a:t>
                </a:r>
                <a14:m>
                  <m:oMath xmlns:m="http://schemas.openxmlformats.org/officeDocument/2006/math">
                    <m:r>
                      <a:rPr lang="en-ZA" sz="800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ZA" sz="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endParaRPr lang="en-US" altLang="en-US" sz="800" dirty="0">
                  <a:latin typeface="+mn-lt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43" name="Rectangle 3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49102" y="3252801"/>
                <a:ext cx="1742465" cy="123111"/>
              </a:xfrm>
              <a:prstGeom prst="rect">
                <a:avLst/>
              </a:prstGeom>
              <a:blipFill>
                <a:blip r:embed="rId4"/>
                <a:stretch>
                  <a:fillRect l="-2098" t="-25000" r="-2448" b="-5500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4" name="Freeform 369"/>
          <p:cNvSpPr>
            <a:spLocks/>
          </p:cNvSpPr>
          <p:nvPr/>
        </p:nvSpPr>
        <p:spPr bwMode="auto">
          <a:xfrm>
            <a:off x="2842752" y="2792723"/>
            <a:ext cx="0" cy="501650"/>
          </a:xfrm>
          <a:custGeom>
            <a:avLst/>
            <a:gdLst>
              <a:gd name="T0" fmla="*/ 0 h 316"/>
              <a:gd name="T1" fmla="*/ 316 h 316"/>
              <a:gd name="T2" fmla="*/ 316 h 31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16">
                <a:moveTo>
                  <a:pt x="0" y="0"/>
                </a:moveTo>
                <a:lnTo>
                  <a:pt x="0" y="316"/>
                </a:lnTo>
                <a:lnTo>
                  <a:pt x="0" y="31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5" name="Rectangle 370"/>
          <p:cNvSpPr>
            <a:spLocks noChangeArrowheads="1"/>
          </p:cNvSpPr>
          <p:nvPr/>
        </p:nvSpPr>
        <p:spPr bwMode="auto">
          <a:xfrm>
            <a:off x="2849102" y="3336939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CMW49401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maximinoi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46" name="Freeform 371"/>
          <p:cNvSpPr>
            <a:spLocks/>
          </p:cNvSpPr>
          <p:nvPr/>
        </p:nvSpPr>
        <p:spPr bwMode="auto">
          <a:xfrm>
            <a:off x="2842752" y="2837173"/>
            <a:ext cx="0" cy="546100"/>
          </a:xfrm>
          <a:custGeom>
            <a:avLst/>
            <a:gdLst>
              <a:gd name="T0" fmla="*/ 0 h 344"/>
              <a:gd name="T1" fmla="*/ 344 h 344"/>
              <a:gd name="T2" fmla="*/ 344 h 34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44">
                <a:moveTo>
                  <a:pt x="0" y="0"/>
                </a:moveTo>
                <a:lnTo>
                  <a:pt x="0" y="344"/>
                </a:lnTo>
                <a:lnTo>
                  <a:pt x="0" y="34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7" name="Line 372"/>
          <p:cNvSpPr>
            <a:spLocks noChangeShapeType="1"/>
          </p:cNvSpPr>
          <p:nvPr/>
        </p:nvSpPr>
        <p:spPr bwMode="auto">
          <a:xfrm>
            <a:off x="2842752" y="2335517"/>
            <a:ext cx="0" cy="54610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8" name="Freeform 373"/>
          <p:cNvSpPr>
            <a:spLocks/>
          </p:cNvSpPr>
          <p:nvPr/>
        </p:nvSpPr>
        <p:spPr bwMode="auto">
          <a:xfrm>
            <a:off x="2836402" y="2830823"/>
            <a:ext cx="6350" cy="555625"/>
          </a:xfrm>
          <a:custGeom>
            <a:avLst/>
            <a:gdLst>
              <a:gd name="T0" fmla="*/ 0 w 4"/>
              <a:gd name="T1" fmla="*/ 350 h 350"/>
              <a:gd name="T2" fmla="*/ 0 w 4"/>
              <a:gd name="T3" fmla="*/ 0 h 350"/>
              <a:gd name="T4" fmla="*/ 4 w 4"/>
              <a:gd name="T5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350">
                <a:moveTo>
                  <a:pt x="0" y="350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49" name="Rectangle 374"/>
          <p:cNvSpPr>
            <a:spLocks noChangeArrowheads="1"/>
          </p:cNvSpPr>
          <p:nvPr/>
        </p:nvSpPr>
        <p:spPr bwMode="auto">
          <a:xfrm>
            <a:off x="2860215" y="3424252"/>
            <a:ext cx="17729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267.52.N1S1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0" name="Freeform 375"/>
          <p:cNvSpPr>
            <a:spLocks/>
          </p:cNvSpPr>
          <p:nvPr/>
        </p:nvSpPr>
        <p:spPr bwMode="auto">
          <a:xfrm>
            <a:off x="2853865" y="3470586"/>
            <a:ext cx="0" cy="479425"/>
          </a:xfrm>
          <a:custGeom>
            <a:avLst/>
            <a:gdLst>
              <a:gd name="T0" fmla="*/ 302 h 302"/>
              <a:gd name="T1" fmla="*/ 0 h 302"/>
              <a:gd name="T2" fmla="*/ 0 h 3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2">
                <a:moveTo>
                  <a:pt x="0" y="30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1" name="Rectangle 376"/>
          <p:cNvSpPr>
            <a:spLocks noChangeArrowheads="1"/>
          </p:cNvSpPr>
          <p:nvPr/>
        </p:nvSpPr>
        <p:spPr bwMode="auto">
          <a:xfrm>
            <a:off x="2860215" y="3513152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CMW51058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2" name="Freeform 377"/>
          <p:cNvSpPr>
            <a:spLocks/>
          </p:cNvSpPr>
          <p:nvPr/>
        </p:nvSpPr>
        <p:spPr bwMode="auto">
          <a:xfrm>
            <a:off x="2853865" y="3559486"/>
            <a:ext cx="0" cy="434975"/>
          </a:xfrm>
          <a:custGeom>
            <a:avLst/>
            <a:gdLst>
              <a:gd name="T0" fmla="*/ 274 h 274"/>
              <a:gd name="T1" fmla="*/ 0 h 274"/>
              <a:gd name="T2" fmla="*/ 0 h 27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4">
                <a:moveTo>
                  <a:pt x="0" y="27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3" name="Rectangle 378"/>
          <p:cNvSpPr>
            <a:spLocks noChangeArrowheads="1"/>
          </p:cNvSpPr>
          <p:nvPr/>
        </p:nvSpPr>
        <p:spPr bwMode="auto">
          <a:xfrm>
            <a:off x="2860215" y="3602052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MW38950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4" name="Freeform 379"/>
          <p:cNvSpPr>
            <a:spLocks/>
          </p:cNvSpPr>
          <p:nvPr/>
        </p:nvSpPr>
        <p:spPr bwMode="auto">
          <a:xfrm>
            <a:off x="2853865" y="3646798"/>
            <a:ext cx="0" cy="392113"/>
          </a:xfrm>
          <a:custGeom>
            <a:avLst/>
            <a:gdLst>
              <a:gd name="T0" fmla="*/ 247 h 247"/>
              <a:gd name="T1" fmla="*/ 0 h 247"/>
              <a:gd name="T2" fmla="*/ 0 h 24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7">
                <a:moveTo>
                  <a:pt x="0" y="24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5" name="Rectangle 380"/>
          <p:cNvSpPr>
            <a:spLocks noChangeArrowheads="1"/>
          </p:cNvSpPr>
          <p:nvPr/>
        </p:nvSpPr>
        <p:spPr bwMode="auto">
          <a:xfrm>
            <a:off x="2860215" y="3689364"/>
            <a:ext cx="17729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FF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267.51.N2S1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6" name="Freeform 381"/>
          <p:cNvSpPr>
            <a:spLocks/>
          </p:cNvSpPr>
          <p:nvPr/>
        </p:nvSpPr>
        <p:spPr bwMode="auto">
          <a:xfrm>
            <a:off x="2853865" y="3735698"/>
            <a:ext cx="0" cy="347663"/>
          </a:xfrm>
          <a:custGeom>
            <a:avLst/>
            <a:gdLst>
              <a:gd name="T0" fmla="*/ 219 h 219"/>
              <a:gd name="T1" fmla="*/ 0 h 219"/>
              <a:gd name="T2" fmla="*/ 0 h 21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9">
                <a:moveTo>
                  <a:pt x="0" y="21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7" name="Rectangle 382"/>
          <p:cNvSpPr>
            <a:spLocks noChangeArrowheads="1"/>
          </p:cNvSpPr>
          <p:nvPr/>
        </p:nvSpPr>
        <p:spPr bwMode="auto">
          <a:xfrm>
            <a:off x="2860215" y="3778264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CMW51059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58" name="Freeform 383"/>
          <p:cNvSpPr>
            <a:spLocks/>
          </p:cNvSpPr>
          <p:nvPr/>
        </p:nvSpPr>
        <p:spPr bwMode="auto">
          <a:xfrm>
            <a:off x="2853865" y="3824598"/>
            <a:ext cx="0" cy="303213"/>
          </a:xfrm>
          <a:custGeom>
            <a:avLst/>
            <a:gdLst>
              <a:gd name="T0" fmla="*/ 191 h 191"/>
              <a:gd name="T1" fmla="*/ 0 h 191"/>
              <a:gd name="T2" fmla="*/ 0 h 1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1">
                <a:moveTo>
                  <a:pt x="0" y="19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59" name="Rectangle 384"/>
          <p:cNvSpPr>
            <a:spLocks noChangeArrowheads="1"/>
          </p:cNvSpPr>
          <p:nvPr/>
        </p:nvSpPr>
        <p:spPr bwMode="auto">
          <a:xfrm>
            <a:off x="2860215" y="3864286"/>
            <a:ext cx="6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460" name="Freeform 385"/>
          <p:cNvSpPr>
            <a:spLocks/>
          </p:cNvSpPr>
          <p:nvPr/>
        </p:nvSpPr>
        <p:spPr bwMode="auto">
          <a:xfrm>
            <a:off x="2853865" y="3911911"/>
            <a:ext cx="0" cy="258763"/>
          </a:xfrm>
          <a:custGeom>
            <a:avLst/>
            <a:gdLst>
              <a:gd name="T0" fmla="*/ 163 h 163"/>
              <a:gd name="T1" fmla="*/ 0 h 163"/>
              <a:gd name="T2" fmla="*/ 0 h 16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3">
                <a:moveTo>
                  <a:pt x="0" y="16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61" name="Rectangle 386"/>
          <p:cNvSpPr>
            <a:spLocks noChangeArrowheads="1"/>
          </p:cNvSpPr>
          <p:nvPr/>
        </p:nvSpPr>
        <p:spPr bwMode="auto">
          <a:xfrm>
            <a:off x="2860215" y="3862677"/>
            <a:ext cx="16751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267.47.N1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62" name="Freeform 387"/>
          <p:cNvSpPr>
            <a:spLocks/>
          </p:cNvSpPr>
          <p:nvPr/>
        </p:nvSpPr>
        <p:spPr bwMode="auto">
          <a:xfrm>
            <a:off x="2853865" y="4000811"/>
            <a:ext cx="0" cy="214313"/>
          </a:xfrm>
          <a:custGeom>
            <a:avLst/>
            <a:gdLst>
              <a:gd name="T0" fmla="*/ 135 h 135"/>
              <a:gd name="T1" fmla="*/ 0 h 135"/>
              <a:gd name="T2" fmla="*/ 0 h 1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5">
                <a:moveTo>
                  <a:pt x="0" y="13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63" name="Rectangle 388"/>
          <p:cNvSpPr>
            <a:spLocks noChangeArrowheads="1"/>
          </p:cNvSpPr>
          <p:nvPr/>
        </p:nvSpPr>
        <p:spPr bwMode="auto">
          <a:xfrm>
            <a:off x="2860215" y="3951577"/>
            <a:ext cx="16751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267.44.N1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64" name="Freeform 389"/>
          <p:cNvSpPr>
            <a:spLocks/>
          </p:cNvSpPr>
          <p:nvPr/>
        </p:nvSpPr>
        <p:spPr bwMode="auto">
          <a:xfrm>
            <a:off x="2853865" y="4088123"/>
            <a:ext cx="0" cy="171450"/>
          </a:xfrm>
          <a:custGeom>
            <a:avLst/>
            <a:gdLst>
              <a:gd name="T0" fmla="*/ 108 h 108"/>
              <a:gd name="T1" fmla="*/ 0 h 108"/>
              <a:gd name="T2" fmla="*/ 0 h 1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8">
                <a:moveTo>
                  <a:pt x="0" y="10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65" name="Rectangle 390"/>
          <p:cNvSpPr>
            <a:spLocks noChangeArrowheads="1"/>
          </p:cNvSpPr>
          <p:nvPr/>
        </p:nvSpPr>
        <p:spPr bwMode="auto">
          <a:xfrm>
            <a:off x="2860215" y="4038889"/>
            <a:ext cx="177292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267.52.N2S1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66" name="Freeform 391"/>
          <p:cNvSpPr>
            <a:spLocks/>
          </p:cNvSpPr>
          <p:nvPr/>
        </p:nvSpPr>
        <p:spPr bwMode="auto">
          <a:xfrm>
            <a:off x="2853865" y="4155594"/>
            <a:ext cx="0" cy="127000"/>
          </a:xfrm>
          <a:custGeom>
            <a:avLst/>
            <a:gdLst>
              <a:gd name="T0" fmla="*/ 80 h 80"/>
              <a:gd name="T1" fmla="*/ 0 h 80"/>
              <a:gd name="T2" fmla="*/ 0 h 8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0">
                <a:moveTo>
                  <a:pt x="0" y="8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69" name="Rectangle 394"/>
          <p:cNvSpPr>
            <a:spLocks noChangeArrowheads="1"/>
          </p:cNvSpPr>
          <p:nvPr/>
        </p:nvSpPr>
        <p:spPr bwMode="auto">
          <a:xfrm>
            <a:off x="2860215" y="4123302"/>
            <a:ext cx="16751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dirty="0">
                <a:latin typeface="+mn-lt"/>
                <a:cs typeface="Arial" panose="020B0604020202020204" pitchFamily="34" charset="0"/>
              </a:rPr>
              <a:t>267.47.N2 </a:t>
            </a:r>
            <a:r>
              <a:rPr lang="en-US" altLang="en-US" sz="800" i="1" dirty="0"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71" name="Rectangle 396"/>
          <p:cNvSpPr>
            <a:spLocks noChangeArrowheads="1"/>
          </p:cNvSpPr>
          <p:nvPr/>
        </p:nvSpPr>
        <p:spPr bwMode="auto">
          <a:xfrm>
            <a:off x="2860215" y="4212202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latin typeface="+mn-lt"/>
                <a:cs typeface="Arial" panose="020B0604020202020204" pitchFamily="34" charset="0"/>
              </a:rPr>
              <a:t> CMW38958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73" name="Line 398"/>
          <p:cNvSpPr>
            <a:spLocks noChangeShapeType="1"/>
          </p:cNvSpPr>
          <p:nvPr/>
        </p:nvSpPr>
        <p:spPr bwMode="auto">
          <a:xfrm>
            <a:off x="2853865" y="3801137"/>
            <a:ext cx="0" cy="4794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74" name="Freeform 399"/>
          <p:cNvSpPr>
            <a:spLocks/>
          </p:cNvSpPr>
          <p:nvPr/>
        </p:nvSpPr>
        <p:spPr bwMode="auto">
          <a:xfrm>
            <a:off x="2836402" y="3347740"/>
            <a:ext cx="17463" cy="557213"/>
          </a:xfrm>
          <a:custGeom>
            <a:avLst/>
            <a:gdLst>
              <a:gd name="T0" fmla="*/ 0 w 11"/>
              <a:gd name="T1" fmla="*/ 0 h 351"/>
              <a:gd name="T2" fmla="*/ 0 w 11"/>
              <a:gd name="T3" fmla="*/ 351 h 351"/>
              <a:gd name="T4" fmla="*/ 11 w 11"/>
              <a:gd name="T5" fmla="*/ 351 h 3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351">
                <a:moveTo>
                  <a:pt x="0" y="0"/>
                </a:moveTo>
                <a:lnTo>
                  <a:pt x="0" y="351"/>
                </a:lnTo>
                <a:lnTo>
                  <a:pt x="11" y="3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75" name="Freeform 400"/>
          <p:cNvSpPr>
            <a:spLocks/>
          </p:cNvSpPr>
          <p:nvPr/>
        </p:nvSpPr>
        <p:spPr bwMode="auto">
          <a:xfrm>
            <a:off x="2806240" y="3392798"/>
            <a:ext cx="30163" cy="2413000"/>
          </a:xfrm>
          <a:custGeom>
            <a:avLst/>
            <a:gdLst>
              <a:gd name="T0" fmla="*/ 0 w 19"/>
              <a:gd name="T1" fmla="*/ 1520 h 1520"/>
              <a:gd name="T2" fmla="*/ 0 w 19"/>
              <a:gd name="T3" fmla="*/ 0 h 1520"/>
              <a:gd name="T4" fmla="*/ 19 w 19"/>
              <a:gd name="T5" fmla="*/ 0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" h="1520">
                <a:moveTo>
                  <a:pt x="0" y="1520"/>
                </a:moveTo>
                <a:lnTo>
                  <a:pt x="0" y="0"/>
                </a:lnTo>
                <a:lnTo>
                  <a:pt x="19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76" name="Rectangle 401"/>
          <p:cNvSpPr>
            <a:spLocks noChangeArrowheads="1"/>
          </p:cNvSpPr>
          <p:nvPr/>
        </p:nvSpPr>
        <p:spPr bwMode="auto">
          <a:xfrm>
            <a:off x="3052302" y="4329589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77" name="Freeform 402"/>
          <p:cNvSpPr>
            <a:spLocks/>
          </p:cNvSpPr>
          <p:nvPr/>
        </p:nvSpPr>
        <p:spPr bwMode="auto">
          <a:xfrm>
            <a:off x="3045952" y="4531036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78" name="Rectangle 403"/>
          <p:cNvSpPr>
            <a:spLocks noChangeArrowheads="1"/>
          </p:cNvSpPr>
          <p:nvPr/>
        </p:nvSpPr>
        <p:spPr bwMode="auto">
          <a:xfrm>
            <a:off x="3052302" y="441452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CMW45390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80" name="Rectangle 405"/>
          <p:cNvSpPr>
            <a:spLocks noChangeArrowheads="1"/>
          </p:cNvSpPr>
          <p:nvPr/>
        </p:nvSpPr>
        <p:spPr bwMode="auto">
          <a:xfrm>
            <a:off x="3052302" y="4503420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CMW36809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81" name="Freeform 406"/>
          <p:cNvSpPr>
            <a:spLocks/>
          </p:cNvSpPr>
          <p:nvPr/>
        </p:nvSpPr>
        <p:spPr bwMode="auto">
          <a:xfrm>
            <a:off x="3045952" y="4485162"/>
            <a:ext cx="0" cy="82550"/>
          </a:xfrm>
          <a:custGeom>
            <a:avLst/>
            <a:gdLst>
              <a:gd name="T0" fmla="*/ 0 h 52"/>
              <a:gd name="T1" fmla="*/ 52 h 52"/>
              <a:gd name="T2" fmla="*/ 52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0"/>
                </a:moveTo>
                <a:lnTo>
                  <a:pt x="0" y="52"/>
                </a:lnTo>
                <a:lnTo>
                  <a:pt x="0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2" name="Line 407"/>
          <p:cNvSpPr>
            <a:spLocks noChangeShapeType="1"/>
          </p:cNvSpPr>
          <p:nvPr/>
        </p:nvSpPr>
        <p:spPr bwMode="auto">
          <a:xfrm>
            <a:off x="3045952" y="4391500"/>
            <a:ext cx="0" cy="809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3" name="Freeform 408"/>
          <p:cNvSpPr>
            <a:spLocks/>
          </p:cNvSpPr>
          <p:nvPr/>
        </p:nvSpPr>
        <p:spPr bwMode="auto">
          <a:xfrm>
            <a:off x="2977690" y="4478812"/>
            <a:ext cx="68263" cy="104775"/>
          </a:xfrm>
          <a:custGeom>
            <a:avLst/>
            <a:gdLst>
              <a:gd name="T0" fmla="*/ 0 w 43"/>
              <a:gd name="T1" fmla="*/ 66 h 66"/>
              <a:gd name="T2" fmla="*/ 0 w 43"/>
              <a:gd name="T3" fmla="*/ 0 h 66"/>
              <a:gd name="T4" fmla="*/ 43 w 43"/>
              <a:gd name="T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66">
                <a:moveTo>
                  <a:pt x="0" y="66"/>
                </a:moveTo>
                <a:lnTo>
                  <a:pt x="0" y="0"/>
                </a:lnTo>
                <a:lnTo>
                  <a:pt x="4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4" name="Rectangle 409"/>
          <p:cNvSpPr>
            <a:spLocks noChangeArrowheads="1"/>
          </p:cNvSpPr>
          <p:nvPr/>
        </p:nvSpPr>
        <p:spPr bwMode="auto">
          <a:xfrm>
            <a:off x="3028490" y="4589939"/>
            <a:ext cx="168635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CMW42205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</a:t>
            </a:r>
            <a:r>
              <a:rPr lang="en-US" altLang="en-US" sz="800" b="1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caribaea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1980 HON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85" name="Freeform 410"/>
          <p:cNvSpPr>
            <a:spLocks/>
          </p:cNvSpPr>
          <p:nvPr/>
        </p:nvSpPr>
        <p:spPr bwMode="auto">
          <a:xfrm>
            <a:off x="3022140" y="4657205"/>
            <a:ext cx="0" cy="39688"/>
          </a:xfrm>
          <a:custGeom>
            <a:avLst/>
            <a:gdLst>
              <a:gd name="T0" fmla="*/ 25 h 25"/>
              <a:gd name="T1" fmla="*/ 0 h 25"/>
              <a:gd name="T2" fmla="*/ 0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2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6" name="Rectangle 411"/>
          <p:cNvSpPr>
            <a:spLocks noChangeArrowheads="1"/>
          </p:cNvSpPr>
          <p:nvPr/>
        </p:nvSpPr>
        <p:spPr bwMode="auto">
          <a:xfrm>
            <a:off x="3028490" y="4677252"/>
            <a:ext cx="156453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CMW37129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87" name="Freeform 412"/>
          <p:cNvSpPr>
            <a:spLocks/>
          </p:cNvSpPr>
          <p:nvPr/>
        </p:nvSpPr>
        <p:spPr bwMode="auto">
          <a:xfrm>
            <a:off x="3022140" y="4708005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8" name="Freeform 413"/>
          <p:cNvSpPr>
            <a:spLocks/>
          </p:cNvSpPr>
          <p:nvPr/>
        </p:nvSpPr>
        <p:spPr bwMode="auto">
          <a:xfrm>
            <a:off x="2977690" y="4598171"/>
            <a:ext cx="44450" cy="104775"/>
          </a:xfrm>
          <a:custGeom>
            <a:avLst/>
            <a:gdLst>
              <a:gd name="T0" fmla="*/ 0 w 28"/>
              <a:gd name="T1" fmla="*/ 0 h 66"/>
              <a:gd name="T2" fmla="*/ 0 w 28"/>
              <a:gd name="T3" fmla="*/ 66 h 66"/>
              <a:gd name="T4" fmla="*/ 28 w 28"/>
              <a:gd name="T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" h="66">
                <a:moveTo>
                  <a:pt x="0" y="0"/>
                </a:moveTo>
                <a:lnTo>
                  <a:pt x="0" y="66"/>
                </a:lnTo>
                <a:lnTo>
                  <a:pt x="28" y="6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89" name="Freeform 414"/>
          <p:cNvSpPr>
            <a:spLocks/>
          </p:cNvSpPr>
          <p:nvPr/>
        </p:nvSpPr>
        <p:spPr bwMode="auto">
          <a:xfrm>
            <a:off x="2958640" y="4593609"/>
            <a:ext cx="19050" cy="158750"/>
          </a:xfrm>
          <a:custGeom>
            <a:avLst/>
            <a:gdLst>
              <a:gd name="T0" fmla="*/ 0 w 12"/>
              <a:gd name="T1" fmla="*/ 100 h 100"/>
              <a:gd name="T2" fmla="*/ 0 w 12"/>
              <a:gd name="T3" fmla="*/ 0 h 100"/>
              <a:gd name="T4" fmla="*/ 12 w 12"/>
              <a:gd name="T5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100">
                <a:moveTo>
                  <a:pt x="0" y="100"/>
                </a:move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0" name="Rectangle 415"/>
          <p:cNvSpPr>
            <a:spLocks noChangeArrowheads="1"/>
          </p:cNvSpPr>
          <p:nvPr/>
        </p:nvSpPr>
        <p:spPr bwMode="auto">
          <a:xfrm>
            <a:off x="3020552" y="4781528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91" name="Freeform 416"/>
          <p:cNvSpPr>
            <a:spLocks/>
          </p:cNvSpPr>
          <p:nvPr/>
        </p:nvSpPr>
        <p:spPr bwMode="auto">
          <a:xfrm>
            <a:off x="2990390" y="4825481"/>
            <a:ext cx="25400" cy="82550"/>
          </a:xfrm>
          <a:custGeom>
            <a:avLst/>
            <a:gdLst>
              <a:gd name="T0" fmla="*/ 0 w 16"/>
              <a:gd name="T1" fmla="*/ 52 h 52"/>
              <a:gd name="T2" fmla="*/ 0 w 16"/>
              <a:gd name="T3" fmla="*/ 0 h 52"/>
              <a:gd name="T4" fmla="*/ 16 w 16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" h="52">
                <a:moveTo>
                  <a:pt x="0" y="52"/>
                </a:moveTo>
                <a:lnTo>
                  <a:pt x="0" y="0"/>
                </a:lnTo>
                <a:lnTo>
                  <a:pt x="1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2" name="Rectangle 417"/>
          <p:cNvSpPr>
            <a:spLocks noChangeArrowheads="1"/>
          </p:cNvSpPr>
          <p:nvPr/>
        </p:nvSpPr>
        <p:spPr bwMode="auto">
          <a:xfrm>
            <a:off x="3007852" y="4868840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CMW46805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94" name="Rectangle 419"/>
          <p:cNvSpPr>
            <a:spLocks noChangeArrowheads="1"/>
          </p:cNvSpPr>
          <p:nvPr/>
        </p:nvSpPr>
        <p:spPr bwMode="auto">
          <a:xfrm>
            <a:off x="2996740" y="4957740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CMW49403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95" name="Freeform 420"/>
          <p:cNvSpPr>
            <a:spLocks/>
          </p:cNvSpPr>
          <p:nvPr/>
        </p:nvSpPr>
        <p:spPr bwMode="auto">
          <a:xfrm>
            <a:off x="2990390" y="4959921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6" name="Line 421"/>
          <p:cNvSpPr>
            <a:spLocks noChangeShapeType="1"/>
          </p:cNvSpPr>
          <p:nvPr/>
        </p:nvSpPr>
        <p:spPr bwMode="auto">
          <a:xfrm>
            <a:off x="2990390" y="4919143"/>
            <a:ext cx="0" cy="825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7" name="Freeform 422"/>
          <p:cNvSpPr>
            <a:spLocks/>
          </p:cNvSpPr>
          <p:nvPr/>
        </p:nvSpPr>
        <p:spPr bwMode="auto">
          <a:xfrm>
            <a:off x="2958640" y="4752456"/>
            <a:ext cx="31750" cy="160338"/>
          </a:xfrm>
          <a:custGeom>
            <a:avLst/>
            <a:gdLst>
              <a:gd name="T0" fmla="*/ 0 w 20"/>
              <a:gd name="T1" fmla="*/ 0 h 101"/>
              <a:gd name="T2" fmla="*/ 0 w 20"/>
              <a:gd name="T3" fmla="*/ 101 h 101"/>
              <a:gd name="T4" fmla="*/ 20 w 20"/>
              <a:gd name="T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01">
                <a:moveTo>
                  <a:pt x="0" y="0"/>
                </a:moveTo>
                <a:lnTo>
                  <a:pt x="0" y="101"/>
                </a:lnTo>
                <a:lnTo>
                  <a:pt x="20" y="10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499" name="Freeform 424"/>
          <p:cNvSpPr>
            <a:spLocks/>
          </p:cNvSpPr>
          <p:nvPr/>
        </p:nvSpPr>
        <p:spPr bwMode="auto">
          <a:xfrm>
            <a:off x="3018965" y="5103694"/>
            <a:ext cx="19050" cy="39688"/>
          </a:xfrm>
          <a:custGeom>
            <a:avLst/>
            <a:gdLst>
              <a:gd name="T0" fmla="*/ 0 w 12"/>
              <a:gd name="T1" fmla="*/ 25 h 25"/>
              <a:gd name="T2" fmla="*/ 0 w 12"/>
              <a:gd name="T3" fmla="*/ 0 h 25"/>
              <a:gd name="T4" fmla="*/ 12 w 12"/>
              <a:gd name="T5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25">
                <a:moveTo>
                  <a:pt x="0" y="25"/>
                </a:move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00" name="Rectangle 425"/>
          <p:cNvSpPr>
            <a:spLocks noChangeArrowheads="1"/>
          </p:cNvSpPr>
          <p:nvPr/>
        </p:nvSpPr>
        <p:spPr bwMode="auto">
          <a:xfrm>
            <a:off x="3014299" y="5148038"/>
            <a:ext cx="138980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CMW50541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2015 LIT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01" name="Freeform 426"/>
          <p:cNvSpPr>
            <a:spLocks/>
          </p:cNvSpPr>
          <p:nvPr/>
        </p:nvSpPr>
        <p:spPr bwMode="auto">
          <a:xfrm>
            <a:off x="3018965" y="5286686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02" name="Rectangle 427"/>
          <p:cNvSpPr>
            <a:spLocks noChangeArrowheads="1"/>
          </p:cNvSpPr>
          <p:nvPr/>
        </p:nvSpPr>
        <p:spPr bwMode="auto">
          <a:xfrm>
            <a:off x="3014299" y="5234557"/>
            <a:ext cx="138980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CMW50542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2015 LIT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04" name="Rectangle 429"/>
          <p:cNvSpPr>
            <a:spLocks noChangeArrowheads="1"/>
          </p:cNvSpPr>
          <p:nvPr/>
        </p:nvSpPr>
        <p:spPr bwMode="auto">
          <a:xfrm>
            <a:off x="3014299" y="5321869"/>
            <a:ext cx="138980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mugo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2009 LIT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06" name="Rectangle 431"/>
          <p:cNvSpPr>
            <a:spLocks noChangeArrowheads="1"/>
          </p:cNvSpPr>
          <p:nvPr/>
        </p:nvSpPr>
        <p:spPr bwMode="auto">
          <a:xfrm>
            <a:off x="3020649" y="5406007"/>
            <a:ext cx="16078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CMW45427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strobus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2011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USA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07" name="Freeform 432"/>
          <p:cNvSpPr>
            <a:spLocks/>
          </p:cNvSpPr>
          <p:nvPr/>
        </p:nvSpPr>
        <p:spPr bwMode="auto">
          <a:xfrm>
            <a:off x="3018965" y="5434294"/>
            <a:ext cx="6350" cy="38100"/>
          </a:xfrm>
          <a:custGeom>
            <a:avLst/>
            <a:gdLst>
              <a:gd name="T0" fmla="*/ 0 w 4"/>
              <a:gd name="T1" fmla="*/ 0 h 24"/>
              <a:gd name="T2" fmla="*/ 0 w 4"/>
              <a:gd name="T3" fmla="*/ 24 h 24"/>
              <a:gd name="T4" fmla="*/ 4 w 4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4">
                <a:moveTo>
                  <a:pt x="0" y="0"/>
                </a:moveTo>
                <a:lnTo>
                  <a:pt x="0" y="24"/>
                </a:lnTo>
                <a:lnTo>
                  <a:pt x="4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08" name="Line 433"/>
          <p:cNvSpPr>
            <a:spLocks noChangeShapeType="1"/>
          </p:cNvSpPr>
          <p:nvPr/>
        </p:nvSpPr>
        <p:spPr bwMode="auto">
          <a:xfrm>
            <a:off x="3018965" y="5103694"/>
            <a:ext cx="0" cy="1714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09" name="Line 434"/>
          <p:cNvSpPr>
            <a:spLocks noChangeShapeType="1"/>
          </p:cNvSpPr>
          <p:nvPr/>
        </p:nvSpPr>
        <p:spPr bwMode="auto">
          <a:xfrm>
            <a:off x="3018965" y="5286256"/>
            <a:ext cx="0" cy="1714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0" name="Freeform 435"/>
          <p:cNvSpPr>
            <a:spLocks/>
          </p:cNvSpPr>
          <p:nvPr/>
        </p:nvSpPr>
        <p:spPr bwMode="auto">
          <a:xfrm>
            <a:off x="2980865" y="5281494"/>
            <a:ext cx="38100" cy="147638"/>
          </a:xfrm>
          <a:custGeom>
            <a:avLst/>
            <a:gdLst>
              <a:gd name="T0" fmla="*/ 0 w 24"/>
              <a:gd name="T1" fmla="*/ 93 h 93"/>
              <a:gd name="T2" fmla="*/ 0 w 24"/>
              <a:gd name="T3" fmla="*/ 0 h 93"/>
              <a:gd name="T4" fmla="*/ 24 w 24"/>
              <a:gd name="T5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93">
                <a:moveTo>
                  <a:pt x="0" y="93"/>
                </a:moveTo>
                <a:lnTo>
                  <a:pt x="0" y="0"/>
                </a:lnTo>
                <a:lnTo>
                  <a:pt x="2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1" name="Rectangle 436"/>
          <p:cNvSpPr>
            <a:spLocks noChangeArrowheads="1"/>
          </p:cNvSpPr>
          <p:nvPr/>
        </p:nvSpPr>
        <p:spPr bwMode="auto">
          <a:xfrm>
            <a:off x="3080877" y="5490145"/>
            <a:ext cx="14459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CMW9985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radiata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1995 FRA</a:t>
            </a:r>
            <a:endParaRPr lang="en-US" altLang="en-US" sz="8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12" name="Freeform 437"/>
          <p:cNvSpPr>
            <a:spLocks/>
          </p:cNvSpPr>
          <p:nvPr/>
        </p:nvSpPr>
        <p:spPr bwMode="auto">
          <a:xfrm>
            <a:off x="3074527" y="5539262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3" name="Rectangle 438"/>
          <p:cNvSpPr>
            <a:spLocks noChangeArrowheads="1"/>
          </p:cNvSpPr>
          <p:nvPr/>
        </p:nvSpPr>
        <p:spPr bwMode="auto">
          <a:xfrm>
            <a:off x="3091990" y="5573987"/>
            <a:ext cx="155811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CMW45428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palustris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1933 USA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14" name="Freeform 439"/>
          <p:cNvSpPr>
            <a:spLocks/>
          </p:cNvSpPr>
          <p:nvPr/>
        </p:nvSpPr>
        <p:spPr bwMode="auto">
          <a:xfrm>
            <a:off x="3074527" y="5588475"/>
            <a:ext cx="11113" cy="38100"/>
          </a:xfrm>
          <a:custGeom>
            <a:avLst/>
            <a:gdLst>
              <a:gd name="T0" fmla="*/ 0 w 7"/>
              <a:gd name="T1" fmla="*/ 0 h 24"/>
              <a:gd name="T2" fmla="*/ 0 w 7"/>
              <a:gd name="T3" fmla="*/ 24 h 24"/>
              <a:gd name="T4" fmla="*/ 7 w 7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24">
                <a:moveTo>
                  <a:pt x="0" y="0"/>
                </a:moveTo>
                <a:lnTo>
                  <a:pt x="0" y="24"/>
                </a:lnTo>
                <a:lnTo>
                  <a:pt x="7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5" name="Freeform 440"/>
          <p:cNvSpPr>
            <a:spLocks/>
          </p:cNvSpPr>
          <p:nvPr/>
        </p:nvSpPr>
        <p:spPr bwMode="auto">
          <a:xfrm>
            <a:off x="2980865" y="5437684"/>
            <a:ext cx="93663" cy="147638"/>
          </a:xfrm>
          <a:custGeom>
            <a:avLst/>
            <a:gdLst>
              <a:gd name="T0" fmla="*/ 0 w 59"/>
              <a:gd name="T1" fmla="*/ 0 h 93"/>
              <a:gd name="T2" fmla="*/ 0 w 59"/>
              <a:gd name="T3" fmla="*/ 93 h 93"/>
              <a:gd name="T4" fmla="*/ 59 w 59"/>
              <a:gd name="T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93">
                <a:moveTo>
                  <a:pt x="0" y="0"/>
                </a:moveTo>
                <a:lnTo>
                  <a:pt x="0" y="93"/>
                </a:lnTo>
                <a:lnTo>
                  <a:pt x="59" y="9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6" name="Freeform 441"/>
          <p:cNvSpPr>
            <a:spLocks/>
          </p:cNvSpPr>
          <p:nvPr/>
        </p:nvSpPr>
        <p:spPr bwMode="auto">
          <a:xfrm>
            <a:off x="2958640" y="5019059"/>
            <a:ext cx="22225" cy="412750"/>
          </a:xfrm>
          <a:custGeom>
            <a:avLst/>
            <a:gdLst>
              <a:gd name="T0" fmla="*/ 0 w 14"/>
              <a:gd name="T1" fmla="*/ 0 h 260"/>
              <a:gd name="T2" fmla="*/ 0 w 14"/>
              <a:gd name="T3" fmla="*/ 260 h 260"/>
              <a:gd name="T4" fmla="*/ 14 w 14"/>
              <a:gd name="T5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" h="260">
                <a:moveTo>
                  <a:pt x="0" y="0"/>
                </a:moveTo>
                <a:lnTo>
                  <a:pt x="0" y="260"/>
                </a:lnTo>
                <a:lnTo>
                  <a:pt x="14" y="26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7" name="Line 442"/>
          <p:cNvSpPr>
            <a:spLocks noChangeShapeType="1"/>
          </p:cNvSpPr>
          <p:nvPr/>
        </p:nvSpPr>
        <p:spPr bwMode="auto">
          <a:xfrm>
            <a:off x="2958640" y="4696431"/>
            <a:ext cx="0" cy="41275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8" name="Freeform 443"/>
          <p:cNvSpPr>
            <a:spLocks/>
          </p:cNvSpPr>
          <p:nvPr/>
        </p:nvSpPr>
        <p:spPr bwMode="auto">
          <a:xfrm>
            <a:off x="2939590" y="5075145"/>
            <a:ext cx="19050" cy="1208088"/>
          </a:xfrm>
          <a:custGeom>
            <a:avLst/>
            <a:gdLst>
              <a:gd name="T0" fmla="*/ 0 w 12"/>
              <a:gd name="T1" fmla="*/ 761 h 761"/>
              <a:gd name="T2" fmla="*/ 0 w 12"/>
              <a:gd name="T3" fmla="*/ 0 h 761"/>
              <a:gd name="T4" fmla="*/ 12 w 12"/>
              <a:gd name="T5" fmla="*/ 0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761">
                <a:moveTo>
                  <a:pt x="0" y="761"/>
                </a:moveTo>
                <a:lnTo>
                  <a:pt x="0" y="0"/>
                </a:lnTo>
                <a:lnTo>
                  <a:pt x="12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19" name="Rectangle 444"/>
          <p:cNvSpPr>
            <a:spLocks noChangeArrowheads="1"/>
          </p:cNvSpPr>
          <p:nvPr/>
        </p:nvSpPr>
        <p:spPr bwMode="auto">
          <a:xfrm>
            <a:off x="3014202" y="5681189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CMW51052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0" name="Freeform 445"/>
          <p:cNvSpPr>
            <a:spLocks/>
          </p:cNvSpPr>
          <p:nvPr/>
        </p:nvSpPr>
        <p:spPr bwMode="auto">
          <a:xfrm>
            <a:off x="3001502" y="5726433"/>
            <a:ext cx="6350" cy="38100"/>
          </a:xfrm>
          <a:custGeom>
            <a:avLst/>
            <a:gdLst>
              <a:gd name="T0" fmla="*/ 0 w 4"/>
              <a:gd name="T1" fmla="*/ 24 h 24"/>
              <a:gd name="T2" fmla="*/ 0 w 4"/>
              <a:gd name="T3" fmla="*/ 0 h 24"/>
              <a:gd name="T4" fmla="*/ 4 w 4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4">
                <a:moveTo>
                  <a:pt x="0" y="24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1" name="Rectangle 446"/>
          <p:cNvSpPr>
            <a:spLocks noChangeArrowheads="1"/>
          </p:cNvSpPr>
          <p:nvPr/>
        </p:nvSpPr>
        <p:spPr bwMode="auto">
          <a:xfrm>
            <a:off x="3007852" y="5767708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CMW45387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2" name="Freeform 447"/>
          <p:cNvSpPr>
            <a:spLocks/>
          </p:cNvSpPr>
          <p:nvPr/>
        </p:nvSpPr>
        <p:spPr bwMode="auto">
          <a:xfrm>
            <a:off x="3001502" y="5775645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3" name="Rectangle 448"/>
          <p:cNvSpPr>
            <a:spLocks noChangeArrowheads="1"/>
          </p:cNvSpPr>
          <p:nvPr/>
        </p:nvSpPr>
        <p:spPr bwMode="auto">
          <a:xfrm>
            <a:off x="3007852" y="5855020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CMW51142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4" name="Freeform 449"/>
          <p:cNvSpPr>
            <a:spLocks/>
          </p:cNvSpPr>
          <p:nvPr/>
        </p:nvSpPr>
        <p:spPr bwMode="auto">
          <a:xfrm>
            <a:off x="3001502" y="5820095"/>
            <a:ext cx="0" cy="82550"/>
          </a:xfrm>
          <a:custGeom>
            <a:avLst/>
            <a:gdLst>
              <a:gd name="T0" fmla="*/ 0 h 52"/>
              <a:gd name="T1" fmla="*/ 52 h 52"/>
              <a:gd name="T2" fmla="*/ 52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0"/>
                </a:moveTo>
                <a:lnTo>
                  <a:pt x="0" y="52"/>
                </a:lnTo>
                <a:lnTo>
                  <a:pt x="0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5" name="Rectangle 450"/>
          <p:cNvSpPr>
            <a:spLocks noChangeArrowheads="1"/>
          </p:cNvSpPr>
          <p:nvPr/>
        </p:nvSpPr>
        <p:spPr bwMode="auto">
          <a:xfrm>
            <a:off x="3007852" y="5943920"/>
            <a:ext cx="126637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N3.1c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6" name="Freeform 451"/>
          <p:cNvSpPr>
            <a:spLocks/>
          </p:cNvSpPr>
          <p:nvPr/>
        </p:nvSpPr>
        <p:spPr bwMode="auto">
          <a:xfrm>
            <a:off x="3001502" y="5864545"/>
            <a:ext cx="0" cy="127000"/>
          </a:xfrm>
          <a:custGeom>
            <a:avLst/>
            <a:gdLst>
              <a:gd name="T0" fmla="*/ 0 h 80"/>
              <a:gd name="T1" fmla="*/ 80 h 80"/>
              <a:gd name="T2" fmla="*/ 80 h 8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80">
                <a:moveTo>
                  <a:pt x="0" y="0"/>
                </a:moveTo>
                <a:lnTo>
                  <a:pt x="0" y="80"/>
                </a:lnTo>
                <a:lnTo>
                  <a:pt x="0" y="8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7" name="Rectangle 452"/>
          <p:cNvSpPr>
            <a:spLocks noChangeArrowheads="1"/>
          </p:cNvSpPr>
          <p:nvPr/>
        </p:nvSpPr>
        <p:spPr bwMode="auto">
          <a:xfrm>
            <a:off x="3007852" y="603123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CMW49402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28" name="Freeform 453"/>
          <p:cNvSpPr>
            <a:spLocks/>
          </p:cNvSpPr>
          <p:nvPr/>
        </p:nvSpPr>
        <p:spPr bwMode="auto">
          <a:xfrm>
            <a:off x="3001502" y="5908995"/>
            <a:ext cx="0" cy="169863"/>
          </a:xfrm>
          <a:custGeom>
            <a:avLst/>
            <a:gdLst>
              <a:gd name="T0" fmla="*/ 0 h 107"/>
              <a:gd name="T1" fmla="*/ 107 h 107"/>
              <a:gd name="T2" fmla="*/ 107 h 10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7">
                <a:moveTo>
                  <a:pt x="0" y="0"/>
                </a:moveTo>
                <a:lnTo>
                  <a:pt x="0" y="107"/>
                </a:lnTo>
                <a:lnTo>
                  <a:pt x="0" y="10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29" name="Rectangle 454"/>
          <p:cNvSpPr>
            <a:spLocks noChangeArrowheads="1"/>
          </p:cNvSpPr>
          <p:nvPr/>
        </p:nvSpPr>
        <p:spPr bwMode="auto">
          <a:xfrm>
            <a:off x="3007852" y="6120133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CMW36812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0" name="Freeform 455"/>
          <p:cNvSpPr>
            <a:spLocks/>
          </p:cNvSpPr>
          <p:nvPr/>
        </p:nvSpPr>
        <p:spPr bwMode="auto">
          <a:xfrm>
            <a:off x="3001502" y="5953445"/>
            <a:ext cx="0" cy="214313"/>
          </a:xfrm>
          <a:custGeom>
            <a:avLst/>
            <a:gdLst>
              <a:gd name="T0" fmla="*/ 0 h 135"/>
              <a:gd name="T1" fmla="*/ 135 h 135"/>
              <a:gd name="T2" fmla="*/ 135 h 13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5">
                <a:moveTo>
                  <a:pt x="0" y="0"/>
                </a:moveTo>
                <a:lnTo>
                  <a:pt x="0" y="135"/>
                </a:lnTo>
                <a:lnTo>
                  <a:pt x="0" y="13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1" name="Rectangle 456"/>
          <p:cNvSpPr>
            <a:spLocks noChangeArrowheads="1"/>
          </p:cNvSpPr>
          <p:nvPr/>
        </p:nvSpPr>
        <p:spPr bwMode="auto">
          <a:xfrm>
            <a:off x="3007852" y="6209033"/>
            <a:ext cx="151964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CMW49400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2010 NIC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2" name="Freeform 457"/>
          <p:cNvSpPr>
            <a:spLocks/>
          </p:cNvSpPr>
          <p:nvPr/>
        </p:nvSpPr>
        <p:spPr bwMode="auto">
          <a:xfrm>
            <a:off x="3001502" y="5996308"/>
            <a:ext cx="0" cy="258763"/>
          </a:xfrm>
          <a:custGeom>
            <a:avLst/>
            <a:gdLst>
              <a:gd name="T0" fmla="*/ 0 h 163"/>
              <a:gd name="T1" fmla="*/ 163 h 163"/>
              <a:gd name="T2" fmla="*/ 163 h 16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3">
                <a:moveTo>
                  <a:pt x="0" y="0"/>
                </a:moveTo>
                <a:lnTo>
                  <a:pt x="0" y="163"/>
                </a:lnTo>
                <a:lnTo>
                  <a:pt x="0" y="16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3" name="Rectangle 458"/>
          <p:cNvSpPr>
            <a:spLocks noChangeArrowheads="1"/>
          </p:cNvSpPr>
          <p:nvPr/>
        </p:nvSpPr>
        <p:spPr bwMode="auto">
          <a:xfrm>
            <a:off x="3007852" y="6296345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CMW45392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4" name="Freeform 459"/>
          <p:cNvSpPr>
            <a:spLocks/>
          </p:cNvSpPr>
          <p:nvPr/>
        </p:nvSpPr>
        <p:spPr bwMode="auto">
          <a:xfrm>
            <a:off x="3001502" y="6040758"/>
            <a:ext cx="0" cy="303213"/>
          </a:xfrm>
          <a:custGeom>
            <a:avLst/>
            <a:gdLst>
              <a:gd name="T0" fmla="*/ 0 h 191"/>
              <a:gd name="T1" fmla="*/ 191 h 191"/>
              <a:gd name="T2" fmla="*/ 191 h 1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1">
                <a:moveTo>
                  <a:pt x="0" y="0"/>
                </a:moveTo>
                <a:lnTo>
                  <a:pt x="0" y="191"/>
                </a:lnTo>
                <a:lnTo>
                  <a:pt x="0" y="19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5" name="Rectangle 460"/>
          <p:cNvSpPr>
            <a:spLocks noChangeArrowheads="1"/>
          </p:cNvSpPr>
          <p:nvPr/>
        </p:nvSpPr>
        <p:spPr bwMode="auto">
          <a:xfrm>
            <a:off x="3007852" y="6385245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36" name="Freeform 461"/>
          <p:cNvSpPr>
            <a:spLocks/>
          </p:cNvSpPr>
          <p:nvPr/>
        </p:nvSpPr>
        <p:spPr bwMode="auto">
          <a:xfrm>
            <a:off x="3001502" y="6085208"/>
            <a:ext cx="0" cy="347663"/>
          </a:xfrm>
          <a:custGeom>
            <a:avLst/>
            <a:gdLst>
              <a:gd name="T0" fmla="*/ 0 h 219"/>
              <a:gd name="T1" fmla="*/ 219 h 219"/>
              <a:gd name="T2" fmla="*/ 219 h 21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9">
                <a:moveTo>
                  <a:pt x="0" y="0"/>
                </a:moveTo>
                <a:lnTo>
                  <a:pt x="0" y="219"/>
                </a:lnTo>
                <a:lnTo>
                  <a:pt x="0" y="21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7" name="Line 462"/>
          <p:cNvSpPr>
            <a:spLocks noChangeShapeType="1"/>
          </p:cNvSpPr>
          <p:nvPr/>
        </p:nvSpPr>
        <p:spPr bwMode="auto">
          <a:xfrm>
            <a:off x="3001502" y="5726433"/>
            <a:ext cx="0" cy="34766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8" name="Freeform 463"/>
          <p:cNvSpPr>
            <a:spLocks/>
          </p:cNvSpPr>
          <p:nvPr/>
        </p:nvSpPr>
        <p:spPr bwMode="auto">
          <a:xfrm>
            <a:off x="3000077" y="6078858"/>
            <a:ext cx="4763" cy="325438"/>
          </a:xfrm>
          <a:custGeom>
            <a:avLst/>
            <a:gdLst>
              <a:gd name="T0" fmla="*/ 0 w 3"/>
              <a:gd name="T1" fmla="*/ 205 h 205"/>
              <a:gd name="T2" fmla="*/ 0 w 3"/>
              <a:gd name="T3" fmla="*/ 0 h 205"/>
              <a:gd name="T4" fmla="*/ 3 w 3"/>
              <a:gd name="T5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05">
                <a:moveTo>
                  <a:pt x="0" y="205"/>
                </a:moveTo>
                <a:lnTo>
                  <a:pt x="0" y="0"/>
                </a:lnTo>
                <a:lnTo>
                  <a:pt x="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39" name="Rectangle 464"/>
          <p:cNvSpPr>
            <a:spLocks noChangeArrowheads="1"/>
          </p:cNvSpPr>
          <p:nvPr/>
        </p:nvSpPr>
        <p:spPr bwMode="auto">
          <a:xfrm>
            <a:off x="3025315" y="6472558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0" name="Freeform 465"/>
          <p:cNvSpPr>
            <a:spLocks/>
          </p:cNvSpPr>
          <p:nvPr/>
        </p:nvSpPr>
        <p:spPr bwMode="auto">
          <a:xfrm>
            <a:off x="3001502" y="6520183"/>
            <a:ext cx="17463" cy="215900"/>
          </a:xfrm>
          <a:custGeom>
            <a:avLst/>
            <a:gdLst>
              <a:gd name="T0" fmla="*/ 0 w 11"/>
              <a:gd name="T1" fmla="*/ 136 h 136"/>
              <a:gd name="T2" fmla="*/ 0 w 11"/>
              <a:gd name="T3" fmla="*/ 0 h 136"/>
              <a:gd name="T4" fmla="*/ 11 w 11"/>
              <a:gd name="T5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136">
                <a:moveTo>
                  <a:pt x="0" y="136"/>
                </a:moveTo>
                <a:lnTo>
                  <a:pt x="0" y="0"/>
                </a:lnTo>
                <a:lnTo>
                  <a:pt x="1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1" name="Rectangle 466"/>
          <p:cNvSpPr>
            <a:spLocks noChangeArrowheads="1"/>
          </p:cNvSpPr>
          <p:nvPr/>
        </p:nvSpPr>
        <p:spPr bwMode="auto">
          <a:xfrm>
            <a:off x="3007852" y="6561458"/>
            <a:ext cx="165910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CMW36811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maximinoi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2" name="Freeform 467"/>
          <p:cNvSpPr>
            <a:spLocks/>
          </p:cNvSpPr>
          <p:nvPr/>
        </p:nvSpPr>
        <p:spPr bwMode="auto">
          <a:xfrm>
            <a:off x="3001502" y="6609083"/>
            <a:ext cx="0" cy="169863"/>
          </a:xfrm>
          <a:custGeom>
            <a:avLst/>
            <a:gdLst>
              <a:gd name="T0" fmla="*/ 107 h 107"/>
              <a:gd name="T1" fmla="*/ 0 h 107"/>
              <a:gd name="T2" fmla="*/ 0 h 10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7">
                <a:moveTo>
                  <a:pt x="0" y="10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3" name="Rectangle 468"/>
          <p:cNvSpPr>
            <a:spLocks noChangeArrowheads="1"/>
          </p:cNvSpPr>
          <p:nvPr/>
        </p:nvSpPr>
        <p:spPr bwMode="auto">
          <a:xfrm>
            <a:off x="3007852" y="6650358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4" name="Freeform 469"/>
          <p:cNvSpPr>
            <a:spLocks/>
          </p:cNvSpPr>
          <p:nvPr/>
        </p:nvSpPr>
        <p:spPr bwMode="auto">
          <a:xfrm>
            <a:off x="3001502" y="6697983"/>
            <a:ext cx="0" cy="125413"/>
          </a:xfrm>
          <a:custGeom>
            <a:avLst/>
            <a:gdLst>
              <a:gd name="T0" fmla="*/ 79 h 79"/>
              <a:gd name="T1" fmla="*/ 0 h 79"/>
              <a:gd name="T2" fmla="*/ 0 h 7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9">
                <a:moveTo>
                  <a:pt x="0" y="7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5" name="Rectangle 470"/>
          <p:cNvSpPr>
            <a:spLocks noChangeArrowheads="1"/>
          </p:cNvSpPr>
          <p:nvPr/>
        </p:nvSpPr>
        <p:spPr bwMode="auto">
          <a:xfrm>
            <a:off x="3007852" y="6737670"/>
            <a:ext cx="166071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CMW42206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1983 GUA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6" name="Freeform 471"/>
          <p:cNvSpPr>
            <a:spLocks/>
          </p:cNvSpPr>
          <p:nvPr/>
        </p:nvSpPr>
        <p:spPr bwMode="auto">
          <a:xfrm>
            <a:off x="3001502" y="6785295"/>
            <a:ext cx="0" cy="82550"/>
          </a:xfrm>
          <a:custGeom>
            <a:avLst/>
            <a:gdLst>
              <a:gd name="T0" fmla="*/ 52 h 52"/>
              <a:gd name="T1" fmla="*/ 0 h 52"/>
              <a:gd name="T2" fmla="*/ 0 h 5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52">
                <a:moveTo>
                  <a:pt x="0" y="5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7" name="Rectangle 472"/>
          <p:cNvSpPr>
            <a:spLocks noChangeArrowheads="1"/>
          </p:cNvSpPr>
          <p:nvPr/>
        </p:nvSpPr>
        <p:spPr bwMode="auto">
          <a:xfrm>
            <a:off x="3007852" y="682657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CMW37122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48" name="Freeform 473"/>
          <p:cNvSpPr>
            <a:spLocks/>
          </p:cNvSpPr>
          <p:nvPr/>
        </p:nvSpPr>
        <p:spPr bwMode="auto">
          <a:xfrm>
            <a:off x="3001502" y="6874195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49" name="Rectangle 474"/>
          <p:cNvSpPr>
            <a:spLocks noChangeArrowheads="1"/>
          </p:cNvSpPr>
          <p:nvPr/>
        </p:nvSpPr>
        <p:spPr bwMode="auto">
          <a:xfrm>
            <a:off x="3007852" y="6915470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CMW43895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50" name="Freeform 475"/>
          <p:cNvSpPr>
            <a:spLocks/>
          </p:cNvSpPr>
          <p:nvPr/>
        </p:nvSpPr>
        <p:spPr bwMode="auto">
          <a:xfrm>
            <a:off x="3001502" y="6923408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1" name="Line 476"/>
          <p:cNvSpPr>
            <a:spLocks noChangeShapeType="1"/>
          </p:cNvSpPr>
          <p:nvPr/>
        </p:nvSpPr>
        <p:spPr bwMode="auto">
          <a:xfrm>
            <a:off x="3001502" y="6747195"/>
            <a:ext cx="0" cy="214313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2" name="Freeform 477"/>
          <p:cNvSpPr>
            <a:spLocks/>
          </p:cNvSpPr>
          <p:nvPr/>
        </p:nvSpPr>
        <p:spPr bwMode="auto">
          <a:xfrm>
            <a:off x="3000077" y="6414083"/>
            <a:ext cx="4763" cy="323850"/>
          </a:xfrm>
          <a:custGeom>
            <a:avLst/>
            <a:gdLst>
              <a:gd name="T0" fmla="*/ 0 w 3"/>
              <a:gd name="T1" fmla="*/ 0 h 204"/>
              <a:gd name="T2" fmla="*/ 0 w 3"/>
              <a:gd name="T3" fmla="*/ 204 h 204"/>
              <a:gd name="T4" fmla="*/ 3 w 3"/>
              <a:gd name="T5" fmla="*/ 20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" h="204">
                <a:moveTo>
                  <a:pt x="0" y="0"/>
                </a:moveTo>
                <a:lnTo>
                  <a:pt x="0" y="204"/>
                </a:lnTo>
                <a:lnTo>
                  <a:pt x="3" y="20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3" name="Freeform 478"/>
          <p:cNvSpPr>
            <a:spLocks/>
          </p:cNvSpPr>
          <p:nvPr/>
        </p:nvSpPr>
        <p:spPr bwMode="auto">
          <a:xfrm>
            <a:off x="2939590" y="6229781"/>
            <a:ext cx="57150" cy="511175"/>
          </a:xfrm>
          <a:custGeom>
            <a:avLst/>
            <a:gdLst>
              <a:gd name="T0" fmla="*/ 0 w 36"/>
              <a:gd name="T1" fmla="*/ 322 h 322"/>
              <a:gd name="T2" fmla="*/ 0 w 36"/>
              <a:gd name="T3" fmla="*/ 0 h 322"/>
              <a:gd name="T4" fmla="*/ 36 w 36"/>
              <a:gd name="T5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322">
                <a:moveTo>
                  <a:pt x="0" y="322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4" name="Rectangle 479"/>
          <p:cNvSpPr>
            <a:spLocks noChangeArrowheads="1"/>
          </p:cNvSpPr>
          <p:nvPr/>
        </p:nvSpPr>
        <p:spPr bwMode="auto">
          <a:xfrm>
            <a:off x="2995152" y="7002783"/>
            <a:ext cx="2244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556" name="Rectangle 481"/>
          <p:cNvSpPr>
            <a:spLocks noChangeArrowheads="1"/>
          </p:cNvSpPr>
          <p:nvPr/>
        </p:nvSpPr>
        <p:spPr bwMode="auto">
          <a:xfrm>
            <a:off x="3001502" y="8258622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CMW51053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557" name="Freeform 482"/>
          <p:cNvSpPr>
            <a:spLocks/>
          </p:cNvSpPr>
          <p:nvPr/>
        </p:nvSpPr>
        <p:spPr bwMode="auto">
          <a:xfrm>
            <a:off x="3006265" y="7139308"/>
            <a:ext cx="0" cy="700088"/>
          </a:xfrm>
          <a:custGeom>
            <a:avLst/>
            <a:gdLst>
              <a:gd name="T0" fmla="*/ 441 h 441"/>
              <a:gd name="T1" fmla="*/ 0 h 441"/>
              <a:gd name="T2" fmla="*/ 0 h 44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441">
                <a:moveTo>
                  <a:pt x="0" y="44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58" name="Rectangle 483"/>
          <p:cNvSpPr>
            <a:spLocks noChangeArrowheads="1"/>
          </p:cNvSpPr>
          <p:nvPr/>
        </p:nvSpPr>
        <p:spPr bwMode="auto">
          <a:xfrm>
            <a:off x="3018965" y="7033754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CMW37132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84" name="Freeform 485"/>
          <p:cNvSpPr>
            <a:spLocks/>
          </p:cNvSpPr>
          <p:nvPr/>
        </p:nvSpPr>
        <p:spPr bwMode="auto">
          <a:xfrm>
            <a:off x="3022139" y="7090895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85" name="Rectangle 486"/>
          <p:cNvSpPr>
            <a:spLocks noChangeArrowheads="1"/>
          </p:cNvSpPr>
          <p:nvPr/>
        </p:nvSpPr>
        <p:spPr bwMode="auto">
          <a:xfrm>
            <a:off x="3018965" y="7122654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CMW37133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86" name="Freeform 487"/>
          <p:cNvSpPr>
            <a:spLocks/>
          </p:cNvSpPr>
          <p:nvPr/>
        </p:nvSpPr>
        <p:spPr bwMode="auto">
          <a:xfrm>
            <a:off x="3022139" y="7141695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87" name="Freeform 488"/>
          <p:cNvSpPr>
            <a:spLocks/>
          </p:cNvSpPr>
          <p:nvPr/>
        </p:nvSpPr>
        <p:spPr bwMode="auto">
          <a:xfrm>
            <a:off x="3006265" y="7135353"/>
            <a:ext cx="6350" cy="635000"/>
          </a:xfrm>
          <a:custGeom>
            <a:avLst/>
            <a:gdLst>
              <a:gd name="T0" fmla="*/ 0 w 4"/>
              <a:gd name="T1" fmla="*/ 400 h 400"/>
              <a:gd name="T2" fmla="*/ 0 w 4"/>
              <a:gd name="T3" fmla="*/ 0 h 400"/>
              <a:gd name="T4" fmla="*/ 4 w 4"/>
              <a:gd name="T5" fmla="*/ 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00">
                <a:moveTo>
                  <a:pt x="0" y="400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89" name="Freeform 490"/>
          <p:cNvSpPr>
            <a:spLocks/>
          </p:cNvSpPr>
          <p:nvPr/>
        </p:nvSpPr>
        <p:spPr bwMode="auto">
          <a:xfrm>
            <a:off x="3006265" y="7402833"/>
            <a:ext cx="0" cy="568325"/>
          </a:xfrm>
          <a:custGeom>
            <a:avLst/>
            <a:gdLst>
              <a:gd name="T0" fmla="*/ 358 h 358"/>
              <a:gd name="T1" fmla="*/ 0 h 358"/>
              <a:gd name="T2" fmla="*/ 0 h 35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58">
                <a:moveTo>
                  <a:pt x="0" y="35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0" name="Rectangle 491"/>
          <p:cNvSpPr>
            <a:spLocks noChangeArrowheads="1"/>
          </p:cNvSpPr>
          <p:nvPr/>
        </p:nvSpPr>
        <p:spPr bwMode="auto">
          <a:xfrm>
            <a:off x="3002629" y="8345141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CMW51054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91" name="Freeform 492"/>
          <p:cNvSpPr>
            <a:spLocks/>
          </p:cNvSpPr>
          <p:nvPr/>
        </p:nvSpPr>
        <p:spPr bwMode="auto">
          <a:xfrm>
            <a:off x="3006265" y="7491733"/>
            <a:ext cx="0" cy="523875"/>
          </a:xfrm>
          <a:custGeom>
            <a:avLst/>
            <a:gdLst>
              <a:gd name="T0" fmla="*/ 330 h 330"/>
              <a:gd name="T1" fmla="*/ 0 h 330"/>
              <a:gd name="T2" fmla="*/ 0 h 330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30">
                <a:moveTo>
                  <a:pt x="0" y="330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2" name="Rectangle 493"/>
          <p:cNvSpPr>
            <a:spLocks noChangeArrowheads="1"/>
          </p:cNvSpPr>
          <p:nvPr/>
        </p:nvSpPr>
        <p:spPr bwMode="auto">
          <a:xfrm>
            <a:off x="3002296" y="7815822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CMW38947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93" name="Freeform 494"/>
          <p:cNvSpPr>
            <a:spLocks/>
          </p:cNvSpPr>
          <p:nvPr/>
        </p:nvSpPr>
        <p:spPr bwMode="auto">
          <a:xfrm>
            <a:off x="3006265" y="7580633"/>
            <a:ext cx="0" cy="479425"/>
          </a:xfrm>
          <a:custGeom>
            <a:avLst/>
            <a:gdLst>
              <a:gd name="T0" fmla="*/ 302 h 302"/>
              <a:gd name="T1" fmla="*/ 0 h 302"/>
              <a:gd name="T2" fmla="*/ 0 h 30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302">
                <a:moveTo>
                  <a:pt x="0" y="302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4" name="Rectangle 495"/>
          <p:cNvSpPr>
            <a:spLocks noChangeArrowheads="1"/>
          </p:cNvSpPr>
          <p:nvPr/>
        </p:nvSpPr>
        <p:spPr bwMode="auto">
          <a:xfrm>
            <a:off x="3008144" y="7378555"/>
            <a:ext cx="167353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267.30.MD.N1 </a:t>
            </a:r>
            <a:r>
              <a:rPr kumimoji="0" lang="en-US" altLang="en-US" sz="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Pinus oocarpa</a:t>
            </a:r>
            <a:r>
              <a:rPr kumimoji="0" lang="en-US" altLang="en-US" sz="8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2012 GUA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295" name="Freeform 496"/>
          <p:cNvSpPr>
            <a:spLocks/>
          </p:cNvSpPr>
          <p:nvPr/>
        </p:nvSpPr>
        <p:spPr bwMode="auto">
          <a:xfrm>
            <a:off x="3006265" y="7667945"/>
            <a:ext cx="0" cy="436563"/>
          </a:xfrm>
          <a:custGeom>
            <a:avLst/>
            <a:gdLst>
              <a:gd name="T0" fmla="*/ 275 h 275"/>
              <a:gd name="T1" fmla="*/ 0 h 275"/>
              <a:gd name="T2" fmla="*/ 0 h 27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75">
                <a:moveTo>
                  <a:pt x="0" y="27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6" name="Rectangle 497"/>
          <p:cNvSpPr>
            <a:spLocks noChangeArrowheads="1"/>
          </p:cNvSpPr>
          <p:nvPr/>
        </p:nvSpPr>
        <p:spPr bwMode="auto">
          <a:xfrm>
            <a:off x="3003572" y="7640067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CMW37134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97" name="Freeform 498"/>
          <p:cNvSpPr>
            <a:spLocks/>
          </p:cNvSpPr>
          <p:nvPr/>
        </p:nvSpPr>
        <p:spPr bwMode="auto">
          <a:xfrm>
            <a:off x="3006265" y="7756845"/>
            <a:ext cx="0" cy="392113"/>
          </a:xfrm>
          <a:custGeom>
            <a:avLst/>
            <a:gdLst>
              <a:gd name="T0" fmla="*/ 247 h 247"/>
              <a:gd name="T1" fmla="*/ 0 h 247"/>
              <a:gd name="T2" fmla="*/ 0 h 247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7">
                <a:moveTo>
                  <a:pt x="0" y="247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298" name="Rectangle 499"/>
          <p:cNvSpPr>
            <a:spLocks noChangeArrowheads="1"/>
          </p:cNvSpPr>
          <p:nvPr/>
        </p:nvSpPr>
        <p:spPr bwMode="auto">
          <a:xfrm>
            <a:off x="3001045" y="7992083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CMW38976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99" name="Freeform 500"/>
          <p:cNvSpPr>
            <a:spLocks/>
          </p:cNvSpPr>
          <p:nvPr/>
        </p:nvSpPr>
        <p:spPr bwMode="auto">
          <a:xfrm>
            <a:off x="3006265" y="7845745"/>
            <a:ext cx="0" cy="346075"/>
          </a:xfrm>
          <a:custGeom>
            <a:avLst/>
            <a:gdLst>
              <a:gd name="T0" fmla="*/ 218 h 218"/>
              <a:gd name="T1" fmla="*/ 0 h 218"/>
              <a:gd name="T2" fmla="*/ 0 h 21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18">
                <a:moveTo>
                  <a:pt x="0" y="21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0" name="Rectangle 501"/>
          <p:cNvSpPr>
            <a:spLocks noChangeArrowheads="1"/>
          </p:cNvSpPr>
          <p:nvPr/>
        </p:nvSpPr>
        <p:spPr bwMode="auto">
          <a:xfrm>
            <a:off x="3008645" y="7552045"/>
            <a:ext cx="149720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267.30.N4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1" name="Freeform 502"/>
          <p:cNvSpPr>
            <a:spLocks/>
          </p:cNvSpPr>
          <p:nvPr/>
        </p:nvSpPr>
        <p:spPr bwMode="auto">
          <a:xfrm>
            <a:off x="3006265" y="7933058"/>
            <a:ext cx="0" cy="303213"/>
          </a:xfrm>
          <a:custGeom>
            <a:avLst/>
            <a:gdLst>
              <a:gd name="T0" fmla="*/ 191 h 191"/>
              <a:gd name="T1" fmla="*/ 0 h 191"/>
              <a:gd name="T2" fmla="*/ 0 h 19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91">
                <a:moveTo>
                  <a:pt x="0" y="191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2" name="Rectangle 503"/>
          <p:cNvSpPr>
            <a:spLocks noChangeArrowheads="1"/>
          </p:cNvSpPr>
          <p:nvPr/>
        </p:nvSpPr>
        <p:spPr bwMode="auto">
          <a:xfrm>
            <a:off x="3001502" y="8167928"/>
            <a:ext cx="174086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CMW46813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3" name="Freeform 504"/>
          <p:cNvSpPr>
            <a:spLocks/>
          </p:cNvSpPr>
          <p:nvPr/>
        </p:nvSpPr>
        <p:spPr bwMode="auto">
          <a:xfrm>
            <a:off x="3006265" y="8021958"/>
            <a:ext cx="0" cy="258763"/>
          </a:xfrm>
          <a:custGeom>
            <a:avLst/>
            <a:gdLst>
              <a:gd name="T0" fmla="*/ 163 h 163"/>
              <a:gd name="T1" fmla="*/ 0 h 163"/>
              <a:gd name="T2" fmla="*/ 0 h 163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63">
                <a:moveTo>
                  <a:pt x="0" y="163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4" name="Rectangle 505"/>
          <p:cNvSpPr>
            <a:spLocks noChangeArrowheads="1"/>
          </p:cNvSpPr>
          <p:nvPr/>
        </p:nvSpPr>
        <p:spPr bwMode="auto">
          <a:xfrm>
            <a:off x="3002370" y="7728191"/>
            <a:ext cx="1841851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CMW37136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tecunumanii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GUA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5" name="Freeform 506"/>
          <p:cNvSpPr>
            <a:spLocks/>
          </p:cNvSpPr>
          <p:nvPr/>
        </p:nvSpPr>
        <p:spPr bwMode="auto">
          <a:xfrm>
            <a:off x="3006265" y="8109270"/>
            <a:ext cx="0" cy="215900"/>
          </a:xfrm>
          <a:custGeom>
            <a:avLst/>
            <a:gdLst>
              <a:gd name="T0" fmla="*/ 136 h 136"/>
              <a:gd name="T1" fmla="*/ 0 h 136"/>
              <a:gd name="T2" fmla="*/ 0 h 13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6">
                <a:moveTo>
                  <a:pt x="0" y="136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6" name="Rectangle 507"/>
          <p:cNvSpPr>
            <a:spLocks noChangeArrowheads="1"/>
          </p:cNvSpPr>
          <p:nvPr/>
        </p:nvSpPr>
        <p:spPr bwMode="auto">
          <a:xfrm>
            <a:off x="3007852" y="7464733"/>
            <a:ext cx="167353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267.30.MD.N2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7" name="Freeform 508"/>
          <p:cNvSpPr>
            <a:spLocks/>
          </p:cNvSpPr>
          <p:nvPr/>
        </p:nvSpPr>
        <p:spPr bwMode="auto">
          <a:xfrm>
            <a:off x="3006265" y="8198170"/>
            <a:ext cx="0" cy="171450"/>
          </a:xfrm>
          <a:custGeom>
            <a:avLst/>
            <a:gdLst>
              <a:gd name="T0" fmla="*/ 108 h 108"/>
              <a:gd name="T1" fmla="*/ 0 h 108"/>
              <a:gd name="T2" fmla="*/ 0 h 108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8">
                <a:moveTo>
                  <a:pt x="0" y="108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08" name="Rectangle 509"/>
          <p:cNvSpPr>
            <a:spLocks noChangeArrowheads="1"/>
          </p:cNvSpPr>
          <p:nvPr/>
        </p:nvSpPr>
        <p:spPr bwMode="auto">
          <a:xfrm>
            <a:off x="3022933" y="7209128"/>
            <a:ext cx="273188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267.8A.N2S1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09" name="Freeform 510"/>
          <p:cNvSpPr>
            <a:spLocks/>
          </p:cNvSpPr>
          <p:nvPr/>
        </p:nvSpPr>
        <p:spPr bwMode="auto">
          <a:xfrm>
            <a:off x="3006265" y="8287070"/>
            <a:ext cx="0" cy="125413"/>
          </a:xfrm>
          <a:custGeom>
            <a:avLst/>
            <a:gdLst>
              <a:gd name="T0" fmla="*/ 79 h 79"/>
              <a:gd name="T1" fmla="*/ 0 h 79"/>
              <a:gd name="T2" fmla="*/ 0 h 79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79">
                <a:moveTo>
                  <a:pt x="0" y="79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0" name="Rectangle 511"/>
          <p:cNvSpPr>
            <a:spLocks noChangeArrowheads="1"/>
          </p:cNvSpPr>
          <p:nvPr/>
        </p:nvSpPr>
        <p:spPr bwMode="auto">
          <a:xfrm>
            <a:off x="3001018" y="8078602"/>
            <a:ext cx="157094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CMW46810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2010 HON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11" name="Freeform 512"/>
          <p:cNvSpPr>
            <a:spLocks/>
          </p:cNvSpPr>
          <p:nvPr/>
        </p:nvSpPr>
        <p:spPr bwMode="auto">
          <a:xfrm>
            <a:off x="3006266" y="7270252"/>
            <a:ext cx="6350" cy="82550"/>
          </a:xfrm>
          <a:custGeom>
            <a:avLst/>
            <a:gdLst>
              <a:gd name="T0" fmla="*/ 0 w 4"/>
              <a:gd name="T1" fmla="*/ 52 h 52"/>
              <a:gd name="T2" fmla="*/ 0 w 4"/>
              <a:gd name="T3" fmla="*/ 0 h 52"/>
              <a:gd name="T4" fmla="*/ 4 w 4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52">
                <a:moveTo>
                  <a:pt x="0" y="52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2" name="Rectangle 513"/>
          <p:cNvSpPr>
            <a:spLocks noChangeArrowheads="1"/>
          </p:cNvSpPr>
          <p:nvPr/>
        </p:nvSpPr>
        <p:spPr bwMode="auto">
          <a:xfrm>
            <a:off x="3006472" y="7293183"/>
            <a:ext cx="159498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267.12.N1S2 </a:t>
            </a:r>
            <a:r>
              <a:rPr kumimoji="0" lang="en-US" altLang="en-US" sz="8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Pinus oocarpa</a:t>
            </a:r>
            <a:r>
              <a:rPr kumimoji="0" lang="en-US" altLang="en-US" sz="800" b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 2012 GUA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314" name="Rectangle 515"/>
          <p:cNvSpPr>
            <a:spLocks noChangeArrowheads="1"/>
          </p:cNvSpPr>
          <p:nvPr/>
        </p:nvSpPr>
        <p:spPr bwMode="auto">
          <a:xfrm>
            <a:off x="3001043" y="7903921"/>
            <a:ext cx="156292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CMW38974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 oocarpa 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2012 GUA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16" name="Line 517"/>
          <p:cNvSpPr>
            <a:spLocks noChangeShapeType="1"/>
          </p:cNvSpPr>
          <p:nvPr/>
        </p:nvSpPr>
        <p:spPr bwMode="auto">
          <a:xfrm>
            <a:off x="3006265" y="7712402"/>
            <a:ext cx="0" cy="70008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7" name="Freeform 518"/>
          <p:cNvSpPr>
            <a:spLocks/>
          </p:cNvSpPr>
          <p:nvPr/>
        </p:nvSpPr>
        <p:spPr bwMode="auto">
          <a:xfrm flipH="1">
            <a:off x="2988804" y="7453633"/>
            <a:ext cx="17462" cy="392113"/>
          </a:xfrm>
          <a:custGeom>
            <a:avLst/>
            <a:gdLst>
              <a:gd name="T0" fmla="*/ 0 w 11"/>
              <a:gd name="T1" fmla="*/ 0 h 247"/>
              <a:gd name="T2" fmla="*/ 0 w 11"/>
              <a:gd name="T3" fmla="*/ 247 h 247"/>
              <a:gd name="T4" fmla="*/ 11 w 11"/>
              <a:gd name="T5" fmla="*/ 247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247">
                <a:moveTo>
                  <a:pt x="0" y="0"/>
                </a:moveTo>
                <a:lnTo>
                  <a:pt x="0" y="247"/>
                </a:lnTo>
                <a:lnTo>
                  <a:pt x="11" y="247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8" name="Freeform 519"/>
          <p:cNvSpPr>
            <a:spLocks/>
          </p:cNvSpPr>
          <p:nvPr/>
        </p:nvSpPr>
        <p:spPr bwMode="auto">
          <a:xfrm>
            <a:off x="2939590" y="7333361"/>
            <a:ext cx="49212" cy="512763"/>
          </a:xfrm>
          <a:custGeom>
            <a:avLst/>
            <a:gdLst>
              <a:gd name="T0" fmla="*/ 0 w 31"/>
              <a:gd name="T1" fmla="*/ 0 h 323"/>
              <a:gd name="T2" fmla="*/ 0 w 31"/>
              <a:gd name="T3" fmla="*/ 323 h 323"/>
              <a:gd name="T4" fmla="*/ 31 w 31"/>
              <a:gd name="T5" fmla="*/ 323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" h="323">
                <a:moveTo>
                  <a:pt x="0" y="0"/>
                </a:moveTo>
                <a:lnTo>
                  <a:pt x="0" y="323"/>
                </a:lnTo>
                <a:lnTo>
                  <a:pt x="31" y="32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19" name="Line 520"/>
          <p:cNvSpPr>
            <a:spLocks noChangeShapeType="1"/>
          </p:cNvSpPr>
          <p:nvPr/>
        </p:nvSpPr>
        <p:spPr bwMode="auto">
          <a:xfrm>
            <a:off x="2939590" y="6628302"/>
            <a:ext cx="0" cy="1208088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0" name="Freeform 521"/>
          <p:cNvSpPr>
            <a:spLocks/>
          </p:cNvSpPr>
          <p:nvPr/>
        </p:nvSpPr>
        <p:spPr bwMode="auto">
          <a:xfrm>
            <a:off x="2896727" y="6234433"/>
            <a:ext cx="42862" cy="1195388"/>
          </a:xfrm>
          <a:custGeom>
            <a:avLst/>
            <a:gdLst>
              <a:gd name="T0" fmla="*/ 0 w 27"/>
              <a:gd name="T1" fmla="*/ 753 h 753"/>
              <a:gd name="T2" fmla="*/ 0 w 27"/>
              <a:gd name="T3" fmla="*/ 0 h 753"/>
              <a:gd name="T4" fmla="*/ 27 w 27"/>
              <a:gd name="T5" fmla="*/ 0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7" h="753">
                <a:moveTo>
                  <a:pt x="0" y="753"/>
                </a:moveTo>
                <a:lnTo>
                  <a:pt x="0" y="0"/>
                </a:lnTo>
                <a:lnTo>
                  <a:pt x="2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1" name="Rectangle 522"/>
          <p:cNvSpPr>
            <a:spLocks noChangeArrowheads="1"/>
          </p:cNvSpPr>
          <p:nvPr/>
        </p:nvSpPr>
        <p:spPr bwMode="auto">
          <a:xfrm>
            <a:off x="3199145" y="8465677"/>
            <a:ext cx="200535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CMW42645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L. gloeospora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1983 MEX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22" name="Freeform 523"/>
          <p:cNvSpPr>
            <a:spLocks/>
          </p:cNvSpPr>
          <p:nvPr/>
        </p:nvSpPr>
        <p:spPr bwMode="auto">
          <a:xfrm>
            <a:off x="2896727" y="7328232"/>
            <a:ext cx="288925" cy="1196975"/>
          </a:xfrm>
          <a:custGeom>
            <a:avLst/>
            <a:gdLst>
              <a:gd name="T0" fmla="*/ 0 w 182"/>
              <a:gd name="T1" fmla="*/ 0 h 754"/>
              <a:gd name="T2" fmla="*/ 0 w 182"/>
              <a:gd name="T3" fmla="*/ 754 h 754"/>
              <a:gd name="T4" fmla="*/ 182 w 182"/>
              <a:gd name="T5" fmla="*/ 75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" h="754">
                <a:moveTo>
                  <a:pt x="0" y="0"/>
                </a:moveTo>
                <a:lnTo>
                  <a:pt x="0" y="754"/>
                </a:lnTo>
                <a:lnTo>
                  <a:pt x="182" y="75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3" name="Freeform 524"/>
          <p:cNvSpPr>
            <a:spLocks/>
          </p:cNvSpPr>
          <p:nvPr/>
        </p:nvSpPr>
        <p:spPr bwMode="auto">
          <a:xfrm>
            <a:off x="2839577" y="7436170"/>
            <a:ext cx="57150" cy="661988"/>
          </a:xfrm>
          <a:custGeom>
            <a:avLst/>
            <a:gdLst>
              <a:gd name="T0" fmla="*/ 0 w 36"/>
              <a:gd name="T1" fmla="*/ 417 h 417"/>
              <a:gd name="T2" fmla="*/ 0 w 36"/>
              <a:gd name="T3" fmla="*/ 0 h 417"/>
              <a:gd name="T4" fmla="*/ 36 w 36"/>
              <a:gd name="T5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417">
                <a:moveTo>
                  <a:pt x="0" y="417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4" name="Rectangle 525"/>
          <p:cNvSpPr>
            <a:spLocks noChangeArrowheads="1"/>
          </p:cNvSpPr>
          <p:nvPr/>
        </p:nvSpPr>
        <p:spPr bwMode="auto">
          <a:xfrm>
            <a:off x="2906252" y="8565163"/>
            <a:ext cx="20037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CMW45429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L. longispora Pinus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2009 MEX T</a:t>
            </a:r>
            <a:endParaRPr lang="en-US" altLang="en-US" sz="800" b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25" name="Freeform 526"/>
          <p:cNvSpPr>
            <a:spLocks/>
          </p:cNvSpPr>
          <p:nvPr/>
        </p:nvSpPr>
        <p:spPr bwMode="auto">
          <a:xfrm>
            <a:off x="2899902" y="8606964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6" name="Rectangle 527"/>
          <p:cNvSpPr>
            <a:spLocks noChangeArrowheads="1"/>
          </p:cNvSpPr>
          <p:nvPr/>
        </p:nvSpPr>
        <p:spPr bwMode="auto">
          <a:xfrm>
            <a:off x="2906252" y="8652476"/>
            <a:ext cx="1896353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L. longispora 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2009 MEX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27" name="Freeform 528"/>
          <p:cNvSpPr>
            <a:spLocks/>
          </p:cNvSpPr>
          <p:nvPr/>
        </p:nvSpPr>
        <p:spPr bwMode="auto">
          <a:xfrm>
            <a:off x="2899902" y="8656177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8" name="Freeform 529"/>
          <p:cNvSpPr>
            <a:spLocks/>
          </p:cNvSpPr>
          <p:nvPr/>
        </p:nvSpPr>
        <p:spPr bwMode="auto">
          <a:xfrm>
            <a:off x="2839577" y="7987839"/>
            <a:ext cx="60325" cy="663575"/>
          </a:xfrm>
          <a:custGeom>
            <a:avLst/>
            <a:gdLst>
              <a:gd name="T0" fmla="*/ 0 w 38"/>
              <a:gd name="T1" fmla="*/ 0 h 418"/>
              <a:gd name="T2" fmla="*/ 0 w 38"/>
              <a:gd name="T3" fmla="*/ 418 h 418"/>
              <a:gd name="T4" fmla="*/ 38 w 38"/>
              <a:gd name="T5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418">
                <a:moveTo>
                  <a:pt x="0" y="0"/>
                </a:moveTo>
                <a:lnTo>
                  <a:pt x="0" y="418"/>
                </a:lnTo>
                <a:lnTo>
                  <a:pt x="38" y="41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29" name="Freeform 530"/>
          <p:cNvSpPr>
            <a:spLocks/>
          </p:cNvSpPr>
          <p:nvPr/>
        </p:nvSpPr>
        <p:spPr bwMode="auto">
          <a:xfrm>
            <a:off x="2806240" y="5689920"/>
            <a:ext cx="33337" cy="2414588"/>
          </a:xfrm>
          <a:custGeom>
            <a:avLst/>
            <a:gdLst>
              <a:gd name="T0" fmla="*/ 0 w 21"/>
              <a:gd name="T1" fmla="*/ 0 h 1521"/>
              <a:gd name="T2" fmla="*/ 0 w 21"/>
              <a:gd name="T3" fmla="*/ 1521 h 1521"/>
              <a:gd name="T4" fmla="*/ 21 w 21"/>
              <a:gd name="T5" fmla="*/ 1521 h 15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1521">
                <a:moveTo>
                  <a:pt x="0" y="0"/>
                </a:moveTo>
                <a:lnTo>
                  <a:pt x="0" y="1521"/>
                </a:lnTo>
                <a:lnTo>
                  <a:pt x="21" y="152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0" name="Freeform 531"/>
          <p:cNvSpPr>
            <a:spLocks/>
          </p:cNvSpPr>
          <p:nvPr/>
        </p:nvSpPr>
        <p:spPr bwMode="auto">
          <a:xfrm>
            <a:off x="2772902" y="3845236"/>
            <a:ext cx="33337" cy="1966913"/>
          </a:xfrm>
          <a:custGeom>
            <a:avLst/>
            <a:gdLst>
              <a:gd name="T0" fmla="*/ 0 w 21"/>
              <a:gd name="T1" fmla="*/ 0 h 1239"/>
              <a:gd name="T2" fmla="*/ 0 w 21"/>
              <a:gd name="T3" fmla="*/ 1239 h 1239"/>
              <a:gd name="T4" fmla="*/ 21 w 21"/>
              <a:gd name="T5" fmla="*/ 1239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1239">
                <a:moveTo>
                  <a:pt x="0" y="0"/>
                </a:moveTo>
                <a:lnTo>
                  <a:pt x="0" y="1239"/>
                </a:lnTo>
                <a:lnTo>
                  <a:pt x="21" y="1239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1" name="Freeform 532"/>
          <p:cNvSpPr>
            <a:spLocks/>
          </p:cNvSpPr>
          <p:nvPr/>
        </p:nvSpPr>
        <p:spPr bwMode="auto">
          <a:xfrm>
            <a:off x="855202" y="3838886"/>
            <a:ext cx="1917700" cy="2613025"/>
          </a:xfrm>
          <a:custGeom>
            <a:avLst/>
            <a:gdLst>
              <a:gd name="T0" fmla="*/ 0 w 1208"/>
              <a:gd name="T1" fmla="*/ 1646 h 1646"/>
              <a:gd name="T2" fmla="*/ 0 w 1208"/>
              <a:gd name="T3" fmla="*/ 0 h 1646"/>
              <a:gd name="T4" fmla="*/ 1208 w 1208"/>
              <a:gd name="T5" fmla="*/ 0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8" h="1646">
                <a:moveTo>
                  <a:pt x="0" y="1646"/>
                </a:moveTo>
                <a:lnTo>
                  <a:pt x="0" y="0"/>
                </a:lnTo>
                <a:lnTo>
                  <a:pt x="1208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2" name="Rectangle 533"/>
          <p:cNvSpPr>
            <a:spLocks noChangeArrowheads="1"/>
          </p:cNvSpPr>
          <p:nvPr/>
        </p:nvSpPr>
        <p:spPr bwMode="auto">
          <a:xfrm>
            <a:off x="2274427" y="8808203"/>
            <a:ext cx="164147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CMW45434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gregaria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33" name="Freeform 534"/>
          <p:cNvSpPr>
            <a:spLocks/>
          </p:cNvSpPr>
          <p:nvPr/>
        </p:nvSpPr>
        <p:spPr bwMode="auto">
          <a:xfrm>
            <a:off x="2268077" y="885582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4" name="Rectangle 535"/>
          <p:cNvSpPr>
            <a:spLocks noChangeArrowheads="1"/>
          </p:cNvSpPr>
          <p:nvPr/>
        </p:nvSpPr>
        <p:spPr bwMode="auto">
          <a:xfrm>
            <a:off x="2274427" y="8897103"/>
            <a:ext cx="1641475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CMW45435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Phaeophleospora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gregaria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35" name="Freeform 536"/>
          <p:cNvSpPr>
            <a:spLocks/>
          </p:cNvSpPr>
          <p:nvPr/>
        </p:nvSpPr>
        <p:spPr bwMode="auto">
          <a:xfrm>
            <a:off x="2268077" y="8905040"/>
            <a:ext cx="0" cy="39688"/>
          </a:xfrm>
          <a:custGeom>
            <a:avLst/>
            <a:gdLst>
              <a:gd name="T0" fmla="*/ 0 h 25"/>
              <a:gd name="T1" fmla="*/ 25 h 25"/>
              <a:gd name="T2" fmla="*/ 25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0"/>
                </a:moveTo>
                <a:lnTo>
                  <a:pt x="0" y="25"/>
                </a:lnTo>
                <a:lnTo>
                  <a:pt x="0" y="25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6" name="Freeform 537"/>
          <p:cNvSpPr>
            <a:spLocks/>
          </p:cNvSpPr>
          <p:nvPr/>
        </p:nvSpPr>
        <p:spPr bwMode="auto">
          <a:xfrm>
            <a:off x="855202" y="6287253"/>
            <a:ext cx="1412875" cy="2613025"/>
          </a:xfrm>
          <a:custGeom>
            <a:avLst/>
            <a:gdLst>
              <a:gd name="T0" fmla="*/ 0 w 890"/>
              <a:gd name="T1" fmla="*/ 0 h 1646"/>
              <a:gd name="T2" fmla="*/ 0 w 890"/>
              <a:gd name="T3" fmla="*/ 1646 h 1646"/>
              <a:gd name="T4" fmla="*/ 890 w 890"/>
              <a:gd name="T5" fmla="*/ 1646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0" h="1646">
                <a:moveTo>
                  <a:pt x="0" y="0"/>
                </a:moveTo>
                <a:lnTo>
                  <a:pt x="0" y="1646"/>
                </a:lnTo>
                <a:lnTo>
                  <a:pt x="890" y="164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7" name="Freeform 538"/>
          <p:cNvSpPr>
            <a:spLocks/>
          </p:cNvSpPr>
          <p:nvPr/>
        </p:nvSpPr>
        <p:spPr bwMode="auto">
          <a:xfrm>
            <a:off x="251952" y="6458261"/>
            <a:ext cx="603250" cy="1457325"/>
          </a:xfrm>
          <a:custGeom>
            <a:avLst/>
            <a:gdLst>
              <a:gd name="T0" fmla="*/ 0 w 380"/>
              <a:gd name="T1" fmla="*/ 918 h 918"/>
              <a:gd name="T2" fmla="*/ 0 w 380"/>
              <a:gd name="T3" fmla="*/ 0 h 918"/>
              <a:gd name="T4" fmla="*/ 380 w 380"/>
              <a:gd name="T5" fmla="*/ 0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" h="918">
                <a:moveTo>
                  <a:pt x="0" y="918"/>
                </a:moveTo>
                <a:lnTo>
                  <a:pt x="0" y="0"/>
                </a:lnTo>
                <a:lnTo>
                  <a:pt x="38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38" name="Rectangle 539"/>
          <p:cNvSpPr>
            <a:spLocks noChangeArrowheads="1"/>
          </p:cNvSpPr>
          <p:nvPr/>
        </p:nvSpPr>
        <p:spPr bwMode="auto">
          <a:xfrm>
            <a:off x="4041315" y="9036873"/>
            <a:ext cx="16222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CMW45395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africana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39" name="Freeform 540"/>
          <p:cNvSpPr>
            <a:spLocks/>
          </p:cNvSpPr>
          <p:nvPr/>
        </p:nvSpPr>
        <p:spPr bwMode="auto">
          <a:xfrm>
            <a:off x="4034965" y="9084498"/>
            <a:ext cx="0" cy="38100"/>
          </a:xfrm>
          <a:custGeom>
            <a:avLst/>
            <a:gdLst>
              <a:gd name="T0" fmla="*/ 24 h 24"/>
              <a:gd name="T1" fmla="*/ 0 h 24"/>
              <a:gd name="T2" fmla="*/ 0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24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0" name="Rectangle 541"/>
          <p:cNvSpPr>
            <a:spLocks noChangeArrowheads="1"/>
          </p:cNvSpPr>
          <p:nvPr/>
        </p:nvSpPr>
        <p:spPr bwMode="auto">
          <a:xfrm>
            <a:off x="4046077" y="9125773"/>
            <a:ext cx="1622239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CMW45396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Amycosphaerella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i="1" dirty="0" err="1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africana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41" name="Freeform 542"/>
          <p:cNvSpPr>
            <a:spLocks/>
          </p:cNvSpPr>
          <p:nvPr/>
        </p:nvSpPr>
        <p:spPr bwMode="auto">
          <a:xfrm>
            <a:off x="4034965" y="9135298"/>
            <a:ext cx="6350" cy="38100"/>
          </a:xfrm>
          <a:custGeom>
            <a:avLst/>
            <a:gdLst>
              <a:gd name="T0" fmla="*/ 0 w 4"/>
              <a:gd name="T1" fmla="*/ 0 h 24"/>
              <a:gd name="T2" fmla="*/ 0 w 4"/>
              <a:gd name="T3" fmla="*/ 24 h 24"/>
              <a:gd name="T4" fmla="*/ 4 w 4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24">
                <a:moveTo>
                  <a:pt x="0" y="0"/>
                </a:moveTo>
                <a:lnTo>
                  <a:pt x="0" y="24"/>
                </a:lnTo>
                <a:lnTo>
                  <a:pt x="4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2" name="Freeform 543"/>
          <p:cNvSpPr>
            <a:spLocks/>
          </p:cNvSpPr>
          <p:nvPr/>
        </p:nvSpPr>
        <p:spPr bwMode="auto">
          <a:xfrm>
            <a:off x="3611102" y="9128948"/>
            <a:ext cx="423862" cy="127000"/>
          </a:xfrm>
          <a:custGeom>
            <a:avLst/>
            <a:gdLst>
              <a:gd name="T0" fmla="*/ 0 w 267"/>
              <a:gd name="T1" fmla="*/ 80 h 80"/>
              <a:gd name="T2" fmla="*/ 0 w 267"/>
              <a:gd name="T3" fmla="*/ 0 h 80"/>
              <a:gd name="T4" fmla="*/ 267 w 267"/>
              <a:gd name="T5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7" h="80">
                <a:moveTo>
                  <a:pt x="0" y="80"/>
                </a:moveTo>
                <a:lnTo>
                  <a:pt x="0" y="0"/>
                </a:lnTo>
                <a:lnTo>
                  <a:pt x="26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3" name="Rectangle 544"/>
          <p:cNvSpPr>
            <a:spLocks noChangeArrowheads="1"/>
          </p:cNvSpPr>
          <p:nvPr/>
        </p:nvSpPr>
        <p:spPr bwMode="auto">
          <a:xfrm>
            <a:off x="4871577" y="9214673"/>
            <a:ext cx="125675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 10930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Dothistroma pini</a:t>
            </a:r>
            <a:endParaRPr lang="en-US" altLang="en-US" sz="800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44" name="Freeform 545"/>
          <p:cNvSpPr>
            <a:spLocks/>
          </p:cNvSpPr>
          <p:nvPr/>
        </p:nvSpPr>
        <p:spPr bwMode="auto">
          <a:xfrm>
            <a:off x="4865227" y="9260711"/>
            <a:ext cx="0" cy="39688"/>
          </a:xfrm>
          <a:custGeom>
            <a:avLst/>
            <a:gdLst>
              <a:gd name="T0" fmla="*/ 25 h 25"/>
              <a:gd name="T1" fmla="*/ 0 h 25"/>
              <a:gd name="T2" fmla="*/ 0 h 2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5">
                <a:moveTo>
                  <a:pt x="0" y="25"/>
                </a:move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5" name="Rectangle 546"/>
          <p:cNvSpPr>
            <a:spLocks noChangeArrowheads="1"/>
          </p:cNvSpPr>
          <p:nvPr/>
        </p:nvSpPr>
        <p:spPr bwMode="auto">
          <a:xfrm>
            <a:off x="4871577" y="9301986"/>
            <a:ext cx="135453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CMW 10951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Dothistroma pini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</a:t>
            </a:r>
            <a:endParaRPr lang="en-US" altLang="en-US" sz="800" b="1" i="1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346" name="Freeform 547"/>
          <p:cNvSpPr>
            <a:spLocks/>
          </p:cNvSpPr>
          <p:nvPr/>
        </p:nvSpPr>
        <p:spPr bwMode="auto">
          <a:xfrm>
            <a:off x="4865227" y="9311511"/>
            <a:ext cx="0" cy="38100"/>
          </a:xfrm>
          <a:custGeom>
            <a:avLst/>
            <a:gdLst>
              <a:gd name="T0" fmla="*/ 0 h 24"/>
              <a:gd name="T1" fmla="*/ 24 h 24"/>
              <a:gd name="T2" fmla="*/ 24 h 2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4">
                <a:moveTo>
                  <a:pt x="0" y="0"/>
                </a:moveTo>
                <a:lnTo>
                  <a:pt x="0" y="24"/>
                </a:lnTo>
                <a:lnTo>
                  <a:pt x="0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7" name="Freeform 548"/>
          <p:cNvSpPr>
            <a:spLocks/>
          </p:cNvSpPr>
          <p:nvPr/>
        </p:nvSpPr>
        <p:spPr bwMode="auto">
          <a:xfrm>
            <a:off x="4508040" y="9305161"/>
            <a:ext cx="357187" cy="82550"/>
          </a:xfrm>
          <a:custGeom>
            <a:avLst/>
            <a:gdLst>
              <a:gd name="T0" fmla="*/ 0 w 225"/>
              <a:gd name="T1" fmla="*/ 52 h 52"/>
              <a:gd name="T2" fmla="*/ 0 w 225"/>
              <a:gd name="T3" fmla="*/ 0 h 52"/>
              <a:gd name="T4" fmla="*/ 225 w 225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52">
                <a:moveTo>
                  <a:pt x="0" y="52"/>
                </a:moveTo>
                <a:lnTo>
                  <a:pt x="0" y="0"/>
                </a:lnTo>
                <a:lnTo>
                  <a:pt x="22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48" name="Rectangle 549"/>
          <p:cNvSpPr>
            <a:spLocks noChangeArrowheads="1"/>
          </p:cNvSpPr>
          <p:nvPr/>
        </p:nvSpPr>
        <p:spPr bwMode="auto">
          <a:xfrm>
            <a:off x="4916027" y="9390886"/>
            <a:ext cx="172803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CMW44656 </a:t>
            </a:r>
            <a:r>
              <a:rPr lang="en-US" altLang="en-US" sz="800" b="1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Dothistroma septosporum </a:t>
            </a:r>
            <a:r>
              <a:rPr lang="en-US" altLang="en-US" sz="800" b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T</a:t>
            </a:r>
            <a:endParaRPr kumimoji="0" lang="en-US" altLang="en-US" sz="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349" name="Freeform 550"/>
          <p:cNvSpPr>
            <a:spLocks/>
          </p:cNvSpPr>
          <p:nvPr/>
        </p:nvSpPr>
        <p:spPr bwMode="auto">
          <a:xfrm>
            <a:off x="4876340" y="9438511"/>
            <a:ext cx="33337" cy="38100"/>
          </a:xfrm>
          <a:custGeom>
            <a:avLst/>
            <a:gdLst>
              <a:gd name="T0" fmla="*/ 0 w 21"/>
              <a:gd name="T1" fmla="*/ 24 h 24"/>
              <a:gd name="T2" fmla="*/ 0 w 21"/>
              <a:gd name="T3" fmla="*/ 0 h 24"/>
              <a:gd name="T4" fmla="*/ 21 w 21"/>
              <a:gd name="T5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" h="24">
                <a:moveTo>
                  <a:pt x="0" y="24"/>
                </a:moveTo>
                <a:lnTo>
                  <a:pt x="0" y="0"/>
                </a:lnTo>
                <a:lnTo>
                  <a:pt x="21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0" name="Rectangle 551"/>
          <p:cNvSpPr>
            <a:spLocks noChangeArrowheads="1"/>
          </p:cNvSpPr>
          <p:nvPr/>
        </p:nvSpPr>
        <p:spPr bwMode="auto">
          <a:xfrm>
            <a:off x="4923965" y="9478198"/>
            <a:ext cx="1647887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CMW44657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Dothistroma septosporum </a:t>
            </a:r>
            <a:endParaRPr kumimoji="0" lang="en-US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351" name="Freeform 552"/>
          <p:cNvSpPr>
            <a:spLocks/>
          </p:cNvSpPr>
          <p:nvPr/>
        </p:nvSpPr>
        <p:spPr bwMode="auto">
          <a:xfrm>
            <a:off x="4876340" y="9487723"/>
            <a:ext cx="41275" cy="38100"/>
          </a:xfrm>
          <a:custGeom>
            <a:avLst/>
            <a:gdLst>
              <a:gd name="T0" fmla="*/ 0 w 26"/>
              <a:gd name="T1" fmla="*/ 0 h 24"/>
              <a:gd name="T2" fmla="*/ 0 w 26"/>
              <a:gd name="T3" fmla="*/ 24 h 24"/>
              <a:gd name="T4" fmla="*/ 26 w 26"/>
              <a:gd name="T5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" h="24">
                <a:moveTo>
                  <a:pt x="0" y="0"/>
                </a:moveTo>
                <a:lnTo>
                  <a:pt x="0" y="24"/>
                </a:lnTo>
                <a:lnTo>
                  <a:pt x="26" y="2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2" name="Freeform 553"/>
          <p:cNvSpPr>
            <a:spLocks/>
          </p:cNvSpPr>
          <p:nvPr/>
        </p:nvSpPr>
        <p:spPr bwMode="auto">
          <a:xfrm>
            <a:off x="4508040" y="9400411"/>
            <a:ext cx="368300" cy="80963"/>
          </a:xfrm>
          <a:custGeom>
            <a:avLst/>
            <a:gdLst>
              <a:gd name="T0" fmla="*/ 0 w 232"/>
              <a:gd name="T1" fmla="*/ 0 h 51"/>
              <a:gd name="T2" fmla="*/ 0 w 232"/>
              <a:gd name="T3" fmla="*/ 51 h 51"/>
              <a:gd name="T4" fmla="*/ 232 w 232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" h="51">
                <a:moveTo>
                  <a:pt x="0" y="0"/>
                </a:moveTo>
                <a:lnTo>
                  <a:pt x="0" y="51"/>
                </a:lnTo>
                <a:lnTo>
                  <a:pt x="232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3" name="Freeform 554"/>
          <p:cNvSpPr>
            <a:spLocks/>
          </p:cNvSpPr>
          <p:nvPr/>
        </p:nvSpPr>
        <p:spPr bwMode="auto">
          <a:xfrm>
            <a:off x="3611102" y="9267061"/>
            <a:ext cx="896937" cy="127000"/>
          </a:xfrm>
          <a:custGeom>
            <a:avLst/>
            <a:gdLst>
              <a:gd name="T0" fmla="*/ 0 w 565"/>
              <a:gd name="T1" fmla="*/ 0 h 80"/>
              <a:gd name="T2" fmla="*/ 0 w 565"/>
              <a:gd name="T3" fmla="*/ 80 h 80"/>
              <a:gd name="T4" fmla="*/ 565 w 565"/>
              <a:gd name="T5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65" h="80">
                <a:moveTo>
                  <a:pt x="0" y="0"/>
                </a:moveTo>
                <a:lnTo>
                  <a:pt x="0" y="80"/>
                </a:lnTo>
                <a:lnTo>
                  <a:pt x="565" y="8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4" name="Freeform 555"/>
          <p:cNvSpPr>
            <a:spLocks/>
          </p:cNvSpPr>
          <p:nvPr/>
        </p:nvSpPr>
        <p:spPr bwMode="auto">
          <a:xfrm>
            <a:off x="251952" y="7803386"/>
            <a:ext cx="3359150" cy="1457325"/>
          </a:xfrm>
          <a:custGeom>
            <a:avLst/>
            <a:gdLst>
              <a:gd name="T0" fmla="*/ 0 w 2116"/>
              <a:gd name="T1" fmla="*/ 0 h 918"/>
              <a:gd name="T2" fmla="*/ 0 w 2116"/>
              <a:gd name="T3" fmla="*/ 918 h 918"/>
              <a:gd name="T4" fmla="*/ 2116 w 2116"/>
              <a:gd name="T5" fmla="*/ 918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6" h="918">
                <a:moveTo>
                  <a:pt x="0" y="0"/>
                </a:moveTo>
                <a:lnTo>
                  <a:pt x="0" y="918"/>
                </a:lnTo>
                <a:lnTo>
                  <a:pt x="2116" y="91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5" name="Line 556"/>
          <p:cNvSpPr>
            <a:spLocks noChangeShapeType="1"/>
          </p:cNvSpPr>
          <p:nvPr/>
        </p:nvSpPr>
        <p:spPr bwMode="auto">
          <a:xfrm>
            <a:off x="547227" y="9554623"/>
            <a:ext cx="560387" cy="0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6" name="Line 557"/>
          <p:cNvSpPr>
            <a:spLocks noChangeShapeType="1"/>
          </p:cNvSpPr>
          <p:nvPr/>
        </p:nvSpPr>
        <p:spPr bwMode="auto">
          <a:xfrm>
            <a:off x="547227" y="9530811"/>
            <a:ext cx="0" cy="476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7" name="Line 558"/>
          <p:cNvSpPr>
            <a:spLocks noChangeShapeType="1"/>
          </p:cNvSpPr>
          <p:nvPr/>
        </p:nvSpPr>
        <p:spPr bwMode="auto">
          <a:xfrm>
            <a:off x="1107615" y="9530811"/>
            <a:ext cx="0" cy="47625"/>
          </a:xfrm>
          <a:prstGeom prst="line">
            <a:avLst/>
          </a:prstGeom>
          <a:noFill/>
          <a:ln w="11113" cap="sq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358" name="Rectangle 559"/>
          <p:cNvSpPr>
            <a:spLocks noChangeArrowheads="1"/>
          </p:cNvSpPr>
          <p:nvPr/>
        </p:nvSpPr>
        <p:spPr bwMode="auto">
          <a:xfrm>
            <a:off x="783765" y="9583198"/>
            <a:ext cx="12824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8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+mn-lt"/>
                <a:cs typeface="Arial" panose="020B0604020202020204" pitchFamily="34" charset="0"/>
              </a:rPr>
              <a:t>0.1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anose="020B0604020202020204" pitchFamily="34" charset="0"/>
            </a:endParaRPr>
          </a:p>
        </p:txBody>
      </p:sp>
      <p:sp>
        <p:nvSpPr>
          <p:cNvPr id="498" name="Rectangle 423"/>
          <p:cNvSpPr>
            <a:spLocks noChangeArrowheads="1"/>
          </p:cNvSpPr>
          <p:nvPr/>
        </p:nvSpPr>
        <p:spPr bwMode="auto">
          <a:xfrm>
            <a:off x="3031761" y="5060725"/>
            <a:ext cx="1341714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CMW45425 </a:t>
            </a:r>
            <a:r>
              <a:rPr lang="en-US" altLang="en-US" sz="800" i="1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Pinus</a:t>
            </a:r>
            <a:r>
              <a:rPr lang="en-US" altLang="en-US" sz="800" dirty="0">
                <a:solidFill>
                  <a:srgbClr val="000000"/>
                </a:solidFill>
                <a:latin typeface="+mn-lt"/>
                <a:cs typeface="Arial" panose="020B0604020202020204" pitchFamily="34" charset="0"/>
              </a:rPr>
              <a:t> sp. 2009 MEX</a:t>
            </a:r>
            <a:endParaRPr lang="en-US" altLang="en-US" sz="800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472" name="TextBox 471"/>
          <p:cNvSpPr txBox="1"/>
          <p:nvPr/>
        </p:nvSpPr>
        <p:spPr>
          <a:xfrm>
            <a:off x="2461897" y="1709617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94/82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625408" y="1902762"/>
            <a:ext cx="2173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3" name="TextBox 502"/>
          <p:cNvSpPr txBox="1"/>
          <p:nvPr/>
        </p:nvSpPr>
        <p:spPr>
          <a:xfrm>
            <a:off x="2292219" y="178458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89/87</a:t>
            </a:r>
          </a:p>
        </p:txBody>
      </p:sp>
      <p:sp>
        <p:nvSpPr>
          <p:cNvPr id="505" name="TextBox 504"/>
          <p:cNvSpPr txBox="1"/>
          <p:nvPr/>
        </p:nvSpPr>
        <p:spPr>
          <a:xfrm>
            <a:off x="2519229" y="476290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87/87</a:t>
            </a:r>
          </a:p>
        </p:txBody>
      </p:sp>
      <p:sp>
        <p:nvSpPr>
          <p:cNvPr id="572" name="TextBox 571"/>
          <p:cNvSpPr txBox="1"/>
          <p:nvPr/>
        </p:nvSpPr>
        <p:spPr>
          <a:xfrm>
            <a:off x="2540550" y="956349"/>
            <a:ext cx="3786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71/*</a:t>
            </a:r>
          </a:p>
        </p:txBody>
      </p:sp>
      <p:sp>
        <p:nvSpPr>
          <p:cNvPr id="573" name="TextBox 572"/>
          <p:cNvSpPr txBox="1"/>
          <p:nvPr/>
        </p:nvSpPr>
        <p:spPr>
          <a:xfrm>
            <a:off x="2488232" y="143696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94/87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625408" y="3926476"/>
            <a:ext cx="21099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4" name="TextBox 573"/>
          <p:cNvSpPr txBox="1"/>
          <p:nvPr/>
        </p:nvSpPr>
        <p:spPr>
          <a:xfrm>
            <a:off x="2292861" y="380837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84/87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605268" y="2310024"/>
            <a:ext cx="239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5" name="TextBox 574"/>
          <p:cNvSpPr txBox="1"/>
          <p:nvPr/>
        </p:nvSpPr>
        <p:spPr>
          <a:xfrm>
            <a:off x="2268034" y="2202452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86/87</a:t>
            </a:r>
          </a:p>
        </p:txBody>
      </p:sp>
      <p:cxnSp>
        <p:nvCxnSpPr>
          <p:cNvPr id="576" name="Straight Arrow Connector 575"/>
          <p:cNvCxnSpPr/>
          <p:nvPr/>
        </p:nvCxnSpPr>
        <p:spPr>
          <a:xfrm flipH="1">
            <a:off x="2595816" y="2815176"/>
            <a:ext cx="239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7" name="TextBox 576"/>
          <p:cNvSpPr txBox="1"/>
          <p:nvPr/>
        </p:nvSpPr>
        <p:spPr>
          <a:xfrm>
            <a:off x="2269774" y="2698685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85/77</a:t>
            </a:r>
          </a:p>
        </p:txBody>
      </p:sp>
      <p:cxnSp>
        <p:nvCxnSpPr>
          <p:cNvPr id="578" name="Straight Arrow Connector 577"/>
          <p:cNvCxnSpPr/>
          <p:nvPr/>
        </p:nvCxnSpPr>
        <p:spPr>
          <a:xfrm flipH="1">
            <a:off x="2582250" y="3375912"/>
            <a:ext cx="2398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9" name="TextBox 578"/>
          <p:cNvSpPr txBox="1"/>
          <p:nvPr/>
        </p:nvSpPr>
        <p:spPr>
          <a:xfrm>
            <a:off x="2242145" y="3261331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89/80</a:t>
            </a:r>
          </a:p>
        </p:txBody>
      </p:sp>
      <p:sp>
        <p:nvSpPr>
          <p:cNvPr id="580" name="TextBox 579"/>
          <p:cNvSpPr txBox="1"/>
          <p:nvPr/>
        </p:nvSpPr>
        <p:spPr>
          <a:xfrm>
            <a:off x="2208348" y="8516873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2660837" y="8622442"/>
            <a:ext cx="2104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1" name="TextBox 580"/>
          <p:cNvSpPr txBox="1"/>
          <p:nvPr/>
        </p:nvSpPr>
        <p:spPr>
          <a:xfrm>
            <a:off x="1815058" y="8737257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2" name="TextBox 581"/>
          <p:cNvSpPr txBox="1"/>
          <p:nvPr/>
        </p:nvSpPr>
        <p:spPr>
          <a:xfrm>
            <a:off x="3581175" y="8974142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3" name="TextBox 582"/>
          <p:cNvSpPr txBox="1"/>
          <p:nvPr/>
        </p:nvSpPr>
        <p:spPr>
          <a:xfrm>
            <a:off x="4418458" y="9260453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4" name="TextBox 583"/>
          <p:cNvSpPr txBox="1"/>
          <p:nvPr/>
        </p:nvSpPr>
        <p:spPr>
          <a:xfrm>
            <a:off x="4425931" y="9432920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5" name="TextBox 584"/>
          <p:cNvSpPr txBox="1"/>
          <p:nvPr/>
        </p:nvSpPr>
        <p:spPr>
          <a:xfrm>
            <a:off x="416690" y="6292021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100/99</a:t>
            </a:r>
          </a:p>
        </p:txBody>
      </p:sp>
      <p:sp>
        <p:nvSpPr>
          <p:cNvPr id="586" name="TextBox 585"/>
          <p:cNvSpPr txBox="1"/>
          <p:nvPr/>
        </p:nvSpPr>
        <p:spPr>
          <a:xfrm>
            <a:off x="2316584" y="3681409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7" name="TextBox 586"/>
          <p:cNvSpPr txBox="1"/>
          <p:nvPr/>
        </p:nvSpPr>
        <p:spPr>
          <a:xfrm>
            <a:off x="2355938" y="5750430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88" name="TextBox 587"/>
          <p:cNvSpPr txBox="1"/>
          <p:nvPr/>
        </p:nvSpPr>
        <p:spPr>
          <a:xfrm>
            <a:off x="2364918" y="7004596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84/84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704817" y="7117158"/>
            <a:ext cx="3044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89" name="TextBox 588"/>
          <p:cNvSpPr txBox="1"/>
          <p:nvPr/>
        </p:nvSpPr>
        <p:spPr>
          <a:xfrm>
            <a:off x="2340531" y="7772395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92/98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684939" y="7881562"/>
            <a:ext cx="29592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0" name="TextBox 589"/>
          <p:cNvSpPr txBox="1"/>
          <p:nvPr/>
        </p:nvSpPr>
        <p:spPr>
          <a:xfrm>
            <a:off x="2241972" y="6085871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684003" y="6200304"/>
            <a:ext cx="29051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660837" y="5609944"/>
            <a:ext cx="3851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660837" y="5259054"/>
            <a:ext cx="33431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662349" y="4943478"/>
            <a:ext cx="31367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2660837" y="4727055"/>
            <a:ext cx="3406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660837" y="4452700"/>
            <a:ext cx="36685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1" name="TextBox 590"/>
          <p:cNvSpPr txBox="1"/>
          <p:nvPr/>
        </p:nvSpPr>
        <p:spPr>
          <a:xfrm>
            <a:off x="2272510" y="5494037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100/95</a:t>
            </a:r>
          </a:p>
        </p:txBody>
      </p:sp>
      <p:sp>
        <p:nvSpPr>
          <p:cNvPr id="592" name="TextBox 591"/>
          <p:cNvSpPr txBox="1"/>
          <p:nvPr/>
        </p:nvSpPr>
        <p:spPr>
          <a:xfrm>
            <a:off x="2221334" y="5152359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100/100</a:t>
            </a:r>
          </a:p>
        </p:txBody>
      </p:sp>
      <p:sp>
        <p:nvSpPr>
          <p:cNvPr id="593" name="TextBox 592"/>
          <p:cNvSpPr txBox="1"/>
          <p:nvPr/>
        </p:nvSpPr>
        <p:spPr>
          <a:xfrm>
            <a:off x="2318546" y="4833840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91/85</a:t>
            </a:r>
          </a:p>
        </p:txBody>
      </p:sp>
      <p:sp>
        <p:nvSpPr>
          <p:cNvPr id="594" name="TextBox 593"/>
          <p:cNvSpPr txBox="1"/>
          <p:nvPr/>
        </p:nvSpPr>
        <p:spPr>
          <a:xfrm>
            <a:off x="2320699" y="4617563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98/96</a:t>
            </a:r>
          </a:p>
        </p:txBody>
      </p:sp>
      <p:sp>
        <p:nvSpPr>
          <p:cNvPr id="595" name="TextBox 594"/>
          <p:cNvSpPr txBox="1"/>
          <p:nvPr/>
        </p:nvSpPr>
        <p:spPr>
          <a:xfrm>
            <a:off x="2274635" y="4350197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800" dirty="0"/>
              <a:t>96/100</a:t>
            </a:r>
          </a:p>
        </p:txBody>
      </p:sp>
      <p:sp>
        <p:nvSpPr>
          <p:cNvPr id="596" name="Freeform 304"/>
          <p:cNvSpPr>
            <a:spLocks/>
          </p:cNvSpPr>
          <p:nvPr/>
        </p:nvSpPr>
        <p:spPr bwMode="auto">
          <a:xfrm>
            <a:off x="2833493" y="633646"/>
            <a:ext cx="23813" cy="136525"/>
          </a:xfrm>
          <a:custGeom>
            <a:avLst/>
            <a:gdLst>
              <a:gd name="T0" fmla="*/ 0 w 15"/>
              <a:gd name="T1" fmla="*/ 86 h 86"/>
              <a:gd name="T2" fmla="*/ 0 w 15"/>
              <a:gd name="T3" fmla="*/ 0 h 86"/>
              <a:gd name="T4" fmla="*/ 15 w 15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86">
                <a:moveTo>
                  <a:pt x="0" y="86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97" name="Freeform 334"/>
          <p:cNvSpPr>
            <a:spLocks/>
          </p:cNvSpPr>
          <p:nvPr/>
        </p:nvSpPr>
        <p:spPr bwMode="auto">
          <a:xfrm>
            <a:off x="2836506" y="1808396"/>
            <a:ext cx="17463" cy="82550"/>
          </a:xfrm>
          <a:custGeom>
            <a:avLst/>
            <a:gdLst>
              <a:gd name="T0" fmla="*/ 0 w 11"/>
              <a:gd name="T1" fmla="*/ 0 h 52"/>
              <a:gd name="T2" fmla="*/ 0 w 11"/>
              <a:gd name="T3" fmla="*/ 52 h 52"/>
              <a:gd name="T4" fmla="*/ 11 w 11"/>
              <a:gd name="T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2">
                <a:moveTo>
                  <a:pt x="0" y="0"/>
                </a:moveTo>
                <a:lnTo>
                  <a:pt x="0" y="52"/>
                </a:lnTo>
                <a:lnTo>
                  <a:pt x="11" y="52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98" name="Freeform 347"/>
          <p:cNvSpPr>
            <a:spLocks/>
          </p:cNvSpPr>
          <p:nvPr/>
        </p:nvSpPr>
        <p:spPr bwMode="auto">
          <a:xfrm>
            <a:off x="2842756" y="2342972"/>
            <a:ext cx="23813" cy="60325"/>
          </a:xfrm>
          <a:custGeom>
            <a:avLst/>
            <a:gdLst>
              <a:gd name="T0" fmla="*/ 0 w 15"/>
              <a:gd name="T1" fmla="*/ 38 h 38"/>
              <a:gd name="T2" fmla="*/ 0 w 15"/>
              <a:gd name="T3" fmla="*/ 0 h 38"/>
              <a:gd name="T4" fmla="*/ 15 w 15"/>
              <a:gd name="T5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" h="38">
                <a:moveTo>
                  <a:pt x="0" y="38"/>
                </a:moveTo>
                <a:lnTo>
                  <a:pt x="0" y="0"/>
                </a:lnTo>
                <a:lnTo>
                  <a:pt x="1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599" name="Freeform 408"/>
          <p:cNvSpPr>
            <a:spLocks/>
          </p:cNvSpPr>
          <p:nvPr/>
        </p:nvSpPr>
        <p:spPr bwMode="auto">
          <a:xfrm>
            <a:off x="2977690" y="4488446"/>
            <a:ext cx="68263" cy="104775"/>
          </a:xfrm>
          <a:custGeom>
            <a:avLst/>
            <a:gdLst>
              <a:gd name="T0" fmla="*/ 0 w 43"/>
              <a:gd name="T1" fmla="*/ 66 h 66"/>
              <a:gd name="T2" fmla="*/ 0 w 43"/>
              <a:gd name="T3" fmla="*/ 0 h 66"/>
              <a:gd name="T4" fmla="*/ 43 w 43"/>
              <a:gd name="T5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66">
                <a:moveTo>
                  <a:pt x="0" y="66"/>
                </a:moveTo>
                <a:lnTo>
                  <a:pt x="0" y="0"/>
                </a:lnTo>
                <a:lnTo>
                  <a:pt x="43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0" name="Freeform 413"/>
          <p:cNvSpPr>
            <a:spLocks/>
          </p:cNvSpPr>
          <p:nvPr/>
        </p:nvSpPr>
        <p:spPr bwMode="auto">
          <a:xfrm>
            <a:off x="2977690" y="4607805"/>
            <a:ext cx="44450" cy="104775"/>
          </a:xfrm>
          <a:custGeom>
            <a:avLst/>
            <a:gdLst>
              <a:gd name="T0" fmla="*/ 0 w 28"/>
              <a:gd name="T1" fmla="*/ 0 h 66"/>
              <a:gd name="T2" fmla="*/ 0 w 28"/>
              <a:gd name="T3" fmla="*/ 66 h 66"/>
              <a:gd name="T4" fmla="*/ 28 w 28"/>
              <a:gd name="T5" fmla="*/ 66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" h="66">
                <a:moveTo>
                  <a:pt x="0" y="0"/>
                </a:moveTo>
                <a:lnTo>
                  <a:pt x="0" y="66"/>
                </a:lnTo>
                <a:lnTo>
                  <a:pt x="28" y="6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1" name="Freeform 532"/>
          <p:cNvSpPr>
            <a:spLocks/>
          </p:cNvSpPr>
          <p:nvPr/>
        </p:nvSpPr>
        <p:spPr bwMode="auto">
          <a:xfrm>
            <a:off x="855202" y="3848520"/>
            <a:ext cx="1917700" cy="2613025"/>
          </a:xfrm>
          <a:custGeom>
            <a:avLst/>
            <a:gdLst>
              <a:gd name="T0" fmla="*/ 0 w 1208"/>
              <a:gd name="T1" fmla="*/ 1646 h 1646"/>
              <a:gd name="T2" fmla="*/ 0 w 1208"/>
              <a:gd name="T3" fmla="*/ 0 h 1646"/>
              <a:gd name="T4" fmla="*/ 1208 w 1208"/>
              <a:gd name="T5" fmla="*/ 0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08" h="1646">
                <a:moveTo>
                  <a:pt x="0" y="1646"/>
                </a:moveTo>
                <a:lnTo>
                  <a:pt x="0" y="0"/>
                </a:lnTo>
                <a:lnTo>
                  <a:pt x="1208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2" name="Freeform 422"/>
          <p:cNvSpPr>
            <a:spLocks/>
          </p:cNvSpPr>
          <p:nvPr/>
        </p:nvSpPr>
        <p:spPr bwMode="auto">
          <a:xfrm>
            <a:off x="2958152" y="4763846"/>
            <a:ext cx="31750" cy="160338"/>
          </a:xfrm>
          <a:custGeom>
            <a:avLst/>
            <a:gdLst>
              <a:gd name="T0" fmla="*/ 0 w 20"/>
              <a:gd name="T1" fmla="*/ 0 h 101"/>
              <a:gd name="T2" fmla="*/ 0 w 20"/>
              <a:gd name="T3" fmla="*/ 101 h 101"/>
              <a:gd name="T4" fmla="*/ 20 w 20"/>
              <a:gd name="T5" fmla="*/ 10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01">
                <a:moveTo>
                  <a:pt x="0" y="0"/>
                </a:moveTo>
                <a:lnTo>
                  <a:pt x="0" y="101"/>
                </a:lnTo>
                <a:lnTo>
                  <a:pt x="20" y="10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3" name="Freeform 435"/>
          <p:cNvSpPr>
            <a:spLocks/>
          </p:cNvSpPr>
          <p:nvPr/>
        </p:nvSpPr>
        <p:spPr bwMode="auto">
          <a:xfrm>
            <a:off x="2980705" y="5290778"/>
            <a:ext cx="38100" cy="147638"/>
          </a:xfrm>
          <a:custGeom>
            <a:avLst/>
            <a:gdLst>
              <a:gd name="T0" fmla="*/ 0 w 24"/>
              <a:gd name="T1" fmla="*/ 93 h 93"/>
              <a:gd name="T2" fmla="*/ 0 w 24"/>
              <a:gd name="T3" fmla="*/ 0 h 93"/>
              <a:gd name="T4" fmla="*/ 24 w 24"/>
              <a:gd name="T5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" h="93">
                <a:moveTo>
                  <a:pt x="0" y="93"/>
                </a:moveTo>
                <a:lnTo>
                  <a:pt x="0" y="0"/>
                </a:lnTo>
                <a:lnTo>
                  <a:pt x="2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4" name="Freeform 440"/>
          <p:cNvSpPr>
            <a:spLocks/>
          </p:cNvSpPr>
          <p:nvPr/>
        </p:nvSpPr>
        <p:spPr bwMode="auto">
          <a:xfrm>
            <a:off x="2980705" y="5446968"/>
            <a:ext cx="93663" cy="147638"/>
          </a:xfrm>
          <a:custGeom>
            <a:avLst/>
            <a:gdLst>
              <a:gd name="T0" fmla="*/ 0 w 59"/>
              <a:gd name="T1" fmla="*/ 0 h 93"/>
              <a:gd name="T2" fmla="*/ 0 w 59"/>
              <a:gd name="T3" fmla="*/ 93 h 93"/>
              <a:gd name="T4" fmla="*/ 59 w 59"/>
              <a:gd name="T5" fmla="*/ 93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9" h="93">
                <a:moveTo>
                  <a:pt x="0" y="0"/>
                </a:moveTo>
                <a:lnTo>
                  <a:pt x="0" y="93"/>
                </a:lnTo>
                <a:lnTo>
                  <a:pt x="59" y="93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5" name="Freeform 478"/>
          <p:cNvSpPr>
            <a:spLocks/>
          </p:cNvSpPr>
          <p:nvPr/>
        </p:nvSpPr>
        <p:spPr bwMode="auto">
          <a:xfrm>
            <a:off x="2938758" y="6241326"/>
            <a:ext cx="57150" cy="511175"/>
          </a:xfrm>
          <a:custGeom>
            <a:avLst/>
            <a:gdLst>
              <a:gd name="T0" fmla="*/ 0 w 36"/>
              <a:gd name="T1" fmla="*/ 322 h 322"/>
              <a:gd name="T2" fmla="*/ 0 w 36"/>
              <a:gd name="T3" fmla="*/ 0 h 322"/>
              <a:gd name="T4" fmla="*/ 36 w 36"/>
              <a:gd name="T5" fmla="*/ 0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" h="322">
                <a:moveTo>
                  <a:pt x="0" y="322"/>
                </a:moveTo>
                <a:lnTo>
                  <a:pt x="0" y="0"/>
                </a:lnTo>
                <a:lnTo>
                  <a:pt x="36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6" name="Freeform 488"/>
          <p:cNvSpPr>
            <a:spLocks/>
          </p:cNvSpPr>
          <p:nvPr/>
        </p:nvSpPr>
        <p:spPr bwMode="auto">
          <a:xfrm>
            <a:off x="3006486" y="7147846"/>
            <a:ext cx="6350" cy="635000"/>
          </a:xfrm>
          <a:custGeom>
            <a:avLst/>
            <a:gdLst>
              <a:gd name="T0" fmla="*/ 0 w 4"/>
              <a:gd name="T1" fmla="*/ 400 h 400"/>
              <a:gd name="T2" fmla="*/ 0 w 4"/>
              <a:gd name="T3" fmla="*/ 0 h 400"/>
              <a:gd name="T4" fmla="*/ 4 w 4"/>
              <a:gd name="T5" fmla="*/ 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" h="400">
                <a:moveTo>
                  <a:pt x="0" y="400"/>
                </a:moveTo>
                <a:lnTo>
                  <a:pt x="0" y="0"/>
                </a:lnTo>
                <a:lnTo>
                  <a:pt x="4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7" name="Freeform 523"/>
          <p:cNvSpPr>
            <a:spLocks/>
          </p:cNvSpPr>
          <p:nvPr/>
        </p:nvSpPr>
        <p:spPr bwMode="auto">
          <a:xfrm>
            <a:off x="2896030" y="7337589"/>
            <a:ext cx="288925" cy="1196975"/>
          </a:xfrm>
          <a:custGeom>
            <a:avLst/>
            <a:gdLst>
              <a:gd name="T0" fmla="*/ 0 w 182"/>
              <a:gd name="T1" fmla="*/ 0 h 754"/>
              <a:gd name="T2" fmla="*/ 0 w 182"/>
              <a:gd name="T3" fmla="*/ 754 h 754"/>
              <a:gd name="T4" fmla="*/ 182 w 182"/>
              <a:gd name="T5" fmla="*/ 75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2" h="754">
                <a:moveTo>
                  <a:pt x="0" y="0"/>
                </a:moveTo>
                <a:lnTo>
                  <a:pt x="0" y="754"/>
                </a:lnTo>
                <a:lnTo>
                  <a:pt x="182" y="754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8" name="Freeform 529"/>
          <p:cNvSpPr>
            <a:spLocks/>
          </p:cNvSpPr>
          <p:nvPr/>
        </p:nvSpPr>
        <p:spPr bwMode="auto">
          <a:xfrm>
            <a:off x="2838880" y="7997196"/>
            <a:ext cx="60325" cy="663575"/>
          </a:xfrm>
          <a:custGeom>
            <a:avLst/>
            <a:gdLst>
              <a:gd name="T0" fmla="*/ 0 w 38"/>
              <a:gd name="T1" fmla="*/ 0 h 418"/>
              <a:gd name="T2" fmla="*/ 0 w 38"/>
              <a:gd name="T3" fmla="*/ 418 h 418"/>
              <a:gd name="T4" fmla="*/ 38 w 38"/>
              <a:gd name="T5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" h="418">
                <a:moveTo>
                  <a:pt x="0" y="0"/>
                </a:moveTo>
                <a:lnTo>
                  <a:pt x="0" y="418"/>
                </a:lnTo>
                <a:lnTo>
                  <a:pt x="38" y="418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09" name="Freeform 537"/>
          <p:cNvSpPr>
            <a:spLocks/>
          </p:cNvSpPr>
          <p:nvPr/>
        </p:nvSpPr>
        <p:spPr bwMode="auto">
          <a:xfrm>
            <a:off x="854421" y="6297626"/>
            <a:ext cx="1412875" cy="2613025"/>
          </a:xfrm>
          <a:custGeom>
            <a:avLst/>
            <a:gdLst>
              <a:gd name="T0" fmla="*/ 0 w 890"/>
              <a:gd name="T1" fmla="*/ 0 h 1646"/>
              <a:gd name="T2" fmla="*/ 0 w 890"/>
              <a:gd name="T3" fmla="*/ 1646 h 1646"/>
              <a:gd name="T4" fmla="*/ 890 w 890"/>
              <a:gd name="T5" fmla="*/ 1646 h 1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90" h="1646">
                <a:moveTo>
                  <a:pt x="0" y="0"/>
                </a:moveTo>
                <a:lnTo>
                  <a:pt x="0" y="1646"/>
                </a:lnTo>
                <a:lnTo>
                  <a:pt x="890" y="1646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10" name="Freeform 543"/>
          <p:cNvSpPr>
            <a:spLocks/>
          </p:cNvSpPr>
          <p:nvPr/>
        </p:nvSpPr>
        <p:spPr bwMode="auto">
          <a:xfrm>
            <a:off x="3610615" y="9139321"/>
            <a:ext cx="423862" cy="127000"/>
          </a:xfrm>
          <a:custGeom>
            <a:avLst/>
            <a:gdLst>
              <a:gd name="T0" fmla="*/ 0 w 267"/>
              <a:gd name="T1" fmla="*/ 80 h 80"/>
              <a:gd name="T2" fmla="*/ 0 w 267"/>
              <a:gd name="T3" fmla="*/ 0 h 80"/>
              <a:gd name="T4" fmla="*/ 267 w 267"/>
              <a:gd name="T5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7" h="80">
                <a:moveTo>
                  <a:pt x="0" y="80"/>
                </a:moveTo>
                <a:lnTo>
                  <a:pt x="0" y="0"/>
                </a:lnTo>
                <a:lnTo>
                  <a:pt x="267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11" name="Freeform 548"/>
          <p:cNvSpPr>
            <a:spLocks/>
          </p:cNvSpPr>
          <p:nvPr/>
        </p:nvSpPr>
        <p:spPr bwMode="auto">
          <a:xfrm>
            <a:off x="4508040" y="9314686"/>
            <a:ext cx="357187" cy="82550"/>
          </a:xfrm>
          <a:custGeom>
            <a:avLst/>
            <a:gdLst>
              <a:gd name="T0" fmla="*/ 0 w 225"/>
              <a:gd name="T1" fmla="*/ 52 h 52"/>
              <a:gd name="T2" fmla="*/ 0 w 225"/>
              <a:gd name="T3" fmla="*/ 0 h 52"/>
              <a:gd name="T4" fmla="*/ 225 w 225"/>
              <a:gd name="T5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52">
                <a:moveTo>
                  <a:pt x="0" y="52"/>
                </a:moveTo>
                <a:lnTo>
                  <a:pt x="0" y="0"/>
                </a:lnTo>
                <a:lnTo>
                  <a:pt x="225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12" name="Freeform 553"/>
          <p:cNvSpPr>
            <a:spLocks/>
          </p:cNvSpPr>
          <p:nvPr/>
        </p:nvSpPr>
        <p:spPr bwMode="auto">
          <a:xfrm>
            <a:off x="4508040" y="9409936"/>
            <a:ext cx="368300" cy="80963"/>
          </a:xfrm>
          <a:custGeom>
            <a:avLst/>
            <a:gdLst>
              <a:gd name="T0" fmla="*/ 0 w 232"/>
              <a:gd name="T1" fmla="*/ 0 h 51"/>
              <a:gd name="T2" fmla="*/ 0 w 232"/>
              <a:gd name="T3" fmla="*/ 51 h 51"/>
              <a:gd name="T4" fmla="*/ 232 w 232"/>
              <a:gd name="T5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" h="51">
                <a:moveTo>
                  <a:pt x="0" y="0"/>
                </a:moveTo>
                <a:lnTo>
                  <a:pt x="0" y="51"/>
                </a:lnTo>
                <a:lnTo>
                  <a:pt x="232" y="51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sp>
        <p:nvSpPr>
          <p:cNvPr id="613" name="Freeform 538"/>
          <p:cNvSpPr>
            <a:spLocks/>
          </p:cNvSpPr>
          <p:nvPr/>
        </p:nvSpPr>
        <p:spPr bwMode="auto">
          <a:xfrm>
            <a:off x="252900" y="6467454"/>
            <a:ext cx="603250" cy="1457325"/>
          </a:xfrm>
          <a:custGeom>
            <a:avLst/>
            <a:gdLst>
              <a:gd name="T0" fmla="*/ 0 w 380"/>
              <a:gd name="T1" fmla="*/ 918 h 918"/>
              <a:gd name="T2" fmla="*/ 0 w 380"/>
              <a:gd name="T3" fmla="*/ 0 h 918"/>
              <a:gd name="T4" fmla="*/ 380 w 380"/>
              <a:gd name="T5" fmla="*/ 0 h 9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0" h="918">
                <a:moveTo>
                  <a:pt x="0" y="918"/>
                </a:moveTo>
                <a:lnTo>
                  <a:pt x="0" y="0"/>
                </a:lnTo>
                <a:lnTo>
                  <a:pt x="380" y="0"/>
                </a:lnTo>
              </a:path>
            </a:pathLst>
          </a:custGeom>
          <a:noFill/>
          <a:ln w="11113" cap="sq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ZA" sz="800">
              <a:cs typeface="Arial" panose="020B0604020202020204" pitchFamily="34" charset="0"/>
            </a:endParaRPr>
          </a:p>
        </p:txBody>
      </p:sp>
      <p:cxnSp>
        <p:nvCxnSpPr>
          <p:cNvPr id="479" name="Straight Connector 478"/>
          <p:cNvCxnSpPr/>
          <p:nvPr/>
        </p:nvCxnSpPr>
        <p:spPr>
          <a:xfrm flipH="1" flipV="1">
            <a:off x="6455472" y="-3414"/>
            <a:ext cx="9653" cy="8892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3" name="TextBox 492"/>
          <p:cNvSpPr txBox="1"/>
          <p:nvPr/>
        </p:nvSpPr>
        <p:spPr>
          <a:xfrm>
            <a:off x="6383703" y="-56669"/>
            <a:ext cx="545342" cy="8025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050" b="1" dirty="0"/>
              <a:t>CLADE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700" b="1" dirty="0"/>
          </a:p>
          <a:p>
            <a:endParaRPr lang="en-ZA" sz="1000" b="1" dirty="0"/>
          </a:p>
          <a:p>
            <a:endParaRPr lang="en-ZA" sz="1050" b="1" dirty="0"/>
          </a:p>
          <a:p>
            <a:r>
              <a:rPr lang="en-ZA" sz="1050" b="1" dirty="0"/>
              <a:t>1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40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r>
              <a:rPr lang="en-ZA" sz="1050" b="1" dirty="0"/>
              <a:t>2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200" b="1" dirty="0"/>
          </a:p>
          <a:p>
            <a:r>
              <a:rPr lang="en-ZA" sz="1050" b="1" dirty="0"/>
              <a:t>6</a:t>
            </a:r>
          </a:p>
          <a:p>
            <a:endParaRPr lang="en-ZA" sz="1400" b="1" dirty="0"/>
          </a:p>
          <a:p>
            <a:r>
              <a:rPr lang="en-ZA" sz="1050" b="1" dirty="0"/>
              <a:t>4</a:t>
            </a:r>
          </a:p>
          <a:p>
            <a:endParaRPr lang="en-ZA" sz="1000" b="1" dirty="0"/>
          </a:p>
          <a:p>
            <a:endParaRPr lang="en-ZA" sz="1050" b="1" dirty="0"/>
          </a:p>
          <a:p>
            <a:r>
              <a:rPr lang="en-ZA" sz="1050" b="1" dirty="0"/>
              <a:t>5</a:t>
            </a:r>
          </a:p>
          <a:p>
            <a:endParaRPr lang="en-ZA" sz="1050" b="1" dirty="0"/>
          </a:p>
          <a:p>
            <a:endParaRPr lang="en-ZA" sz="1400" b="1" dirty="0"/>
          </a:p>
          <a:p>
            <a:endParaRPr lang="en-ZA" sz="1400" b="1" dirty="0"/>
          </a:p>
          <a:p>
            <a:endParaRPr lang="en-ZA" sz="1400" b="1" dirty="0"/>
          </a:p>
          <a:p>
            <a:r>
              <a:rPr lang="en-ZA" sz="1050" b="1" dirty="0"/>
              <a:t>7</a:t>
            </a:r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1050" b="1" dirty="0"/>
          </a:p>
          <a:p>
            <a:endParaRPr lang="en-ZA" sz="800" b="1" dirty="0"/>
          </a:p>
          <a:p>
            <a:endParaRPr lang="en-ZA" sz="1600" b="1" dirty="0"/>
          </a:p>
          <a:p>
            <a:r>
              <a:rPr lang="en-ZA" sz="1050" b="1" dirty="0"/>
              <a:t>3</a:t>
            </a:r>
          </a:p>
        </p:txBody>
      </p:sp>
      <p:sp>
        <p:nvSpPr>
          <p:cNvPr id="560" name="TextBox 559"/>
          <p:cNvSpPr txBox="1"/>
          <p:nvPr/>
        </p:nvSpPr>
        <p:spPr>
          <a:xfrm>
            <a:off x="859826" y="-6337"/>
            <a:ext cx="11132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brevispora</a:t>
            </a:r>
          </a:p>
        </p:txBody>
      </p:sp>
      <p:sp>
        <p:nvSpPr>
          <p:cNvPr id="561" name="TextBox 560"/>
          <p:cNvSpPr txBox="1"/>
          <p:nvPr/>
        </p:nvSpPr>
        <p:spPr>
          <a:xfrm>
            <a:off x="859826" y="2184239"/>
            <a:ext cx="615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jani</a:t>
            </a:r>
          </a:p>
        </p:txBody>
      </p:sp>
      <p:sp>
        <p:nvSpPr>
          <p:cNvPr id="562" name="TextBox 561"/>
          <p:cNvSpPr txBox="1"/>
          <p:nvPr/>
        </p:nvSpPr>
        <p:spPr>
          <a:xfrm>
            <a:off x="860304" y="6971066"/>
            <a:ext cx="12827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</a:t>
            </a:r>
            <a:r>
              <a:rPr lang="en-ZA" sz="1400" i="1" dirty="0" err="1"/>
              <a:t>pharomachri</a:t>
            </a:r>
            <a:endParaRPr lang="en-ZA" sz="1400" i="1" dirty="0"/>
          </a:p>
        </p:txBody>
      </p:sp>
      <p:sp>
        <p:nvSpPr>
          <p:cNvPr id="563" name="TextBox 562"/>
          <p:cNvSpPr txBox="1"/>
          <p:nvPr/>
        </p:nvSpPr>
        <p:spPr>
          <a:xfrm>
            <a:off x="859826" y="4747477"/>
            <a:ext cx="12551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tecunumanii</a:t>
            </a:r>
          </a:p>
        </p:txBody>
      </p:sp>
      <p:sp>
        <p:nvSpPr>
          <p:cNvPr id="564" name="TextBox 563"/>
          <p:cNvSpPr txBox="1"/>
          <p:nvPr/>
        </p:nvSpPr>
        <p:spPr>
          <a:xfrm>
            <a:off x="857331" y="4278553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variabilis</a:t>
            </a:r>
          </a:p>
        </p:txBody>
      </p:sp>
      <p:sp>
        <p:nvSpPr>
          <p:cNvPr id="565" name="TextBox 564"/>
          <p:cNvSpPr txBox="1"/>
          <p:nvPr/>
        </p:nvSpPr>
        <p:spPr>
          <a:xfrm>
            <a:off x="859826" y="5107814"/>
            <a:ext cx="8548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acicola</a:t>
            </a:r>
          </a:p>
        </p:txBody>
      </p:sp>
      <p:sp>
        <p:nvSpPr>
          <p:cNvPr id="566" name="TextBox 565"/>
          <p:cNvSpPr txBox="1"/>
          <p:nvPr/>
        </p:nvSpPr>
        <p:spPr>
          <a:xfrm>
            <a:off x="859726" y="5662115"/>
            <a:ext cx="14058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guatemalensis</a:t>
            </a:r>
          </a:p>
        </p:txBody>
      </p:sp>
      <p:sp>
        <p:nvSpPr>
          <p:cNvPr id="567" name="TextBox 566"/>
          <p:cNvSpPr txBox="1"/>
          <p:nvPr/>
        </p:nvSpPr>
        <p:spPr>
          <a:xfrm>
            <a:off x="850279" y="8524082"/>
            <a:ext cx="1114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longispora</a:t>
            </a:r>
          </a:p>
        </p:txBody>
      </p:sp>
      <p:sp>
        <p:nvSpPr>
          <p:cNvPr id="614" name="TextBox 613"/>
          <p:cNvSpPr txBox="1"/>
          <p:nvPr/>
        </p:nvSpPr>
        <p:spPr>
          <a:xfrm>
            <a:off x="858791" y="8375704"/>
            <a:ext cx="1156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gloeospora</a:t>
            </a:r>
          </a:p>
        </p:txBody>
      </p:sp>
      <p:sp>
        <p:nvSpPr>
          <p:cNvPr id="615" name="TextBox 614"/>
          <p:cNvSpPr txBox="1"/>
          <p:nvPr/>
        </p:nvSpPr>
        <p:spPr>
          <a:xfrm>
            <a:off x="857330" y="4946886"/>
            <a:ext cx="10021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400" i="1" dirty="0"/>
              <a:t>L. variabilis</a:t>
            </a:r>
          </a:p>
        </p:txBody>
      </p:sp>
    </p:spTree>
    <p:extLst>
      <p:ext uri="{BB962C8B-B14F-4D97-AF65-F5344CB8AC3E}">
        <p14:creationId xmlns:p14="http://schemas.microsoft.com/office/powerpoint/2010/main" val="1418841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12266</TotalTime>
  <Words>845</Words>
  <Application>Microsoft Office PowerPoint</Application>
  <PresentationFormat>A4 Paper (210x297 mm)</PresentationFormat>
  <Paragraphs>194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Ariska</cp:lastModifiedBy>
  <cp:revision>128</cp:revision>
  <dcterms:created xsi:type="dcterms:W3CDTF">2018-08-08T17:33:59Z</dcterms:created>
  <dcterms:modified xsi:type="dcterms:W3CDTF">2019-05-20T15:55:04Z</dcterms:modified>
</cp:coreProperties>
</file>