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6" r:id="rId1"/>
    <p:sldMasterId id="2147484459" r:id="rId2"/>
    <p:sldMasterId id="2147484471" r:id="rId3"/>
  </p:sldMasterIdLst>
  <p:handoutMasterIdLst>
    <p:handoutMasterId r:id="rId10"/>
  </p:handoutMasterIdLst>
  <p:sldIdLst>
    <p:sldId id="258" r:id="rId4"/>
    <p:sldId id="264" r:id="rId5"/>
    <p:sldId id="266" r:id="rId6"/>
    <p:sldId id="267" r:id="rId7"/>
    <p:sldId id="268" r:id="rId8"/>
    <p:sldId id="265" r:id="rId9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ECF3"/>
    <a:srgbClr val="C2D1E2"/>
    <a:srgbClr val="E9F2F5"/>
    <a:srgbClr val="F3CC75"/>
    <a:srgbClr val="EBAD21"/>
    <a:srgbClr val="FAEBC7"/>
    <a:srgbClr val="D2C79C"/>
    <a:srgbClr val="E7D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52"/>
    <p:restoredTop sz="94660"/>
  </p:normalViewPr>
  <p:slideViewPr>
    <p:cSldViewPr>
      <p:cViewPr varScale="1">
        <p:scale>
          <a:sx n="106" d="100"/>
          <a:sy n="106" d="100"/>
        </p:scale>
        <p:origin x="73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CAA2974-B8B3-4DFD-97D0-0F56117FC3FD}" type="datetimeFigureOut">
              <a:rPr lang="en-US" altLang="en-US"/>
              <a:pPr>
                <a:defRPr/>
              </a:pPr>
              <a:t>4/11/18</a:t>
            </a:fld>
            <a:endParaRPr lang="en-US" altLang="en-US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500BB91-4637-4970-8DCF-898FDD5DBA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846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00926-B983-4603-B78D-043346203126}" type="datetimeFigureOut">
              <a:rPr lang="en-US" altLang="en-US"/>
              <a:pPr>
                <a:defRPr/>
              </a:pPr>
              <a:t>4/11/18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6EA2E-8BA2-43ED-AE8B-8619F5D5D2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9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68E6-CF91-4716-9544-97C602D9A5E8}" type="datetimeFigureOut">
              <a:rPr lang="en-US" altLang="en-US"/>
              <a:pPr>
                <a:defRPr/>
              </a:pPr>
              <a:t>4/11/18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62ED-51D9-4D1A-A777-8C21355B57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10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2551-145A-4EAB-9093-0C8F2A0FFC2E}" type="datetimeFigureOut">
              <a:rPr lang="en-US" altLang="en-US"/>
              <a:pPr>
                <a:defRPr/>
              </a:pPr>
              <a:t>4/11/18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F15A-5F74-40CE-91D0-092263D127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592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CFD5-3A61-4416-B6D6-C0900AD7C10C}" type="datetimeFigureOut">
              <a:rPr lang="en-US" altLang="en-US"/>
              <a:pPr>
                <a:defRPr/>
              </a:pPr>
              <a:t>4/11/18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BBBCC-EA15-4047-91DB-7B4CA17C78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171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F8DD-2019-451B-A9A9-DF878D617477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797D5-3D20-437B-9BE8-652529449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07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C040-FF0E-4440-AE51-6155E9A912FD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F305-4E83-42DA-A096-AED281043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53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741CE-4194-4D10-B421-247943E43988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B645-1023-4B67-A0F6-FEBC42829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0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1595-DFF9-49D0-BE82-E778861C72F4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94DC-F7D3-4F79-8237-EF611DD154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8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ECF0-83DF-457F-AABF-46671E761E3D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A501-0125-4E13-BA76-B03B55015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8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399C-CBDB-46E0-AE49-FA900086ED6C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8C88-058B-4932-8EEA-54A2A060A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29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56FDB-4FE7-414A-AE74-ED25010F4F8D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895BD-7C3B-4245-92DC-1732D7CF1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2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56B06-A335-40C1-89B8-1D6EBA52563A}" type="datetimeFigureOut">
              <a:rPr lang="en-US" altLang="en-US"/>
              <a:pPr>
                <a:defRPr/>
              </a:pPr>
              <a:t>4/11/18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251B-D0D3-4AD3-8B38-970CDD9B5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332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E535-FABF-4032-AD5F-006C6C19A84A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E36A-9185-4BB8-8755-F96EA3321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53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3E8C-9F4B-4A04-90F1-EBA2C495C2DB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8B64-8481-4FFA-96B1-2923160A3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E671-F9A2-4D26-8967-F8DAF19AA4B2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8F06-EF06-4875-90AA-EC7D1D019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0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06DD-3895-4FBC-8FE2-D2AFB70FBB85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BB842-578E-4355-8F6E-FEF52B5516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A3F83-F954-42E1-9ECC-C013EB0835E7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B6BD-C193-4510-B3BD-21C229BEF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4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3AD7-51DF-4404-9804-16CE756646B9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6CD45-B1CC-47E3-A233-24509A484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414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360B-DFFA-452F-B430-00E623291F0B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B736-9FA2-4492-8611-7C411B22C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57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79F7-635E-40C6-8580-83FA6D960780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2283-85F7-4631-B8A4-8A7C32026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06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4A17-1C88-4D22-B1DE-B4260A7C1E21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30B4-5CA3-48E1-B000-EBC3633F8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7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23B-DE3E-462B-8A31-391EE3E36F8F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95B83-0445-436F-A0D0-F37862840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2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713F8-108A-41FF-898D-2D82DD910C21}" type="datetimeFigureOut">
              <a:rPr lang="en-US" altLang="en-US"/>
              <a:pPr>
                <a:defRPr/>
              </a:pPr>
              <a:t>4/11/18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06ED-E199-4B13-AC5E-044C30DB6B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77524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2729-E1BC-4600-B40B-D02E5394AF88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4BC7-BF84-48B7-8DA4-3F69E5E2F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72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157FA-589A-47FD-B048-E889BC47FE34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6BDC9-FF88-478C-A626-FE42A5503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10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7BDF-8624-4D54-BBED-CDEA6E71656E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B1DF-5490-4D08-835C-DBBAD046A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3B96-FDB0-485C-9D2F-D2AF25CF35A5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454D-E06F-462D-B3D6-01EA05348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38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69F3-4DCB-4BA5-8CAF-F36C85987903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1323-2D76-423A-8E4A-E4BBF240C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8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28F7E-AE42-40C5-A706-3971190238A9}" type="datetimeFigureOut">
              <a:rPr lang="en-US" altLang="en-US"/>
              <a:pPr>
                <a:defRPr/>
              </a:pPr>
              <a:t>4/11/18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BF3D-17F2-4CB9-A9E4-9674944421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4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B359E-19EF-4F07-9356-99886EE4144C}" type="datetimeFigureOut">
              <a:rPr lang="en-US" altLang="en-US"/>
              <a:pPr>
                <a:defRPr/>
              </a:pPr>
              <a:t>4/11/18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AA2A8-C8A1-4DA3-9DE0-5A357E3DC2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27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9B600-FFF0-4F56-AB5A-A6B99E22E3E4}" type="datetimeFigureOut">
              <a:rPr lang="en-US" altLang="en-US"/>
              <a:pPr>
                <a:defRPr/>
              </a:pPr>
              <a:t>4/11/18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07130-DE73-4706-8EF2-9584D44275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50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09B1-0483-4E75-A96E-8308B7D5BCC9}" type="datetimeFigureOut">
              <a:rPr lang="en-US" altLang="en-US"/>
              <a:pPr>
                <a:defRPr/>
              </a:pPr>
              <a:t>4/11/18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ED452-7DEA-48DB-81A8-2DE0794F8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66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B4326-4EDE-45E5-8420-399F8AB93472}" type="datetimeFigureOut">
              <a:rPr lang="en-US" altLang="en-US"/>
              <a:pPr>
                <a:defRPr/>
              </a:pPr>
              <a:t>4/11/18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FE2C2-AE53-47A3-B4B7-BEAF0DF88E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37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D0AD7-1166-4719-B671-1DA1975660B8}" type="datetimeFigureOut">
              <a:rPr lang="en-US" altLang="en-US"/>
              <a:pPr>
                <a:defRPr/>
              </a:pPr>
              <a:t>4/11/18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65496-A7E0-4B5B-93F7-20CB56ACA5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660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 txBox="1">
            <a:spLocks/>
          </p:cNvSpPr>
          <p:nvPr userDrawn="1"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FC6B7-CD98-4CFF-824B-6F2461379FC2}" type="datetimeFigureOut">
              <a:rPr lang="en-US" altLang="en-US"/>
              <a:pPr>
                <a:defRPr/>
              </a:pPr>
              <a:t>4/11/18</a:t>
            </a:fld>
            <a:endParaRPr lang="en-US" altLang="en-US"/>
          </a:p>
        </p:txBody>
      </p:sp>
      <p:sp>
        <p:nvSpPr>
          <p:cNvPr id="307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4B7A24-3368-4EAE-A399-A836B1696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  <p:sldLayoutId id="21474844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AC2F23-DA1F-490E-B89F-716E3A9C71BD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65F597-4073-4F80-81F2-F1BA18806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486" r:id="rId3"/>
    <p:sldLayoutId id="2147484487" r:id="rId4"/>
    <p:sldLayoutId id="2147484488" r:id="rId5"/>
    <p:sldLayoutId id="2147484489" r:id="rId6"/>
    <p:sldLayoutId id="2147484490" r:id="rId7"/>
    <p:sldLayoutId id="2147484491" r:id="rId8"/>
    <p:sldLayoutId id="2147484492" r:id="rId9"/>
    <p:sldLayoutId id="2147484493" r:id="rId10"/>
    <p:sldLayoutId id="21474844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EE7EC3-1DAC-4B8C-BBC4-4417CBD42DDB}" type="datetimeFigureOut">
              <a:rPr lang="en-US"/>
              <a:pPr>
                <a:defRPr/>
              </a:pPr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CEFFC1-DE4F-4407-9990-9DEEC7E8F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638800" y="3879706"/>
            <a:ext cx="1981200" cy="15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4102" name="Title 1"/>
          <p:cNvSpPr>
            <a:spLocks noGrp="1"/>
          </p:cNvSpPr>
          <p:nvPr>
            <p:ph type="ctrTitle"/>
          </p:nvPr>
        </p:nvSpPr>
        <p:spPr>
          <a:xfrm>
            <a:off x="609600" y="1219201"/>
            <a:ext cx="7772400" cy="1143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/>
            <a:br>
              <a:rPr lang="en-US" sz="3600" dirty="0"/>
            </a:br>
            <a:br>
              <a:rPr lang="en-US" sz="3600" dirty="0"/>
            </a:br>
            <a:r>
              <a:rPr lang="en-US" sz="2800" dirty="0">
                <a:latin typeface="+mn-lt"/>
              </a:rPr>
              <a:t>Quantification of </a:t>
            </a:r>
            <a:r>
              <a:rPr lang="en-US" sz="2800" baseline="30000" dirty="0">
                <a:latin typeface="+mn-lt"/>
              </a:rPr>
              <a:t>11</a:t>
            </a:r>
            <a:r>
              <a:rPr lang="en-US" sz="2800" dirty="0">
                <a:latin typeface="+mn-lt"/>
              </a:rPr>
              <a:t>C-PIB kinetics </a:t>
            </a:r>
            <a:br>
              <a:rPr lang="en-US" sz="2800" dirty="0">
                <a:latin typeface="+mn-lt"/>
              </a:rPr>
            </a:br>
            <a:r>
              <a:rPr lang="en-US" sz="2800" dirty="0">
                <a:latin typeface="+mn-lt"/>
              </a:rPr>
              <a:t>in cardiac amyloidosis</a:t>
            </a:r>
            <a:br>
              <a:rPr lang="sv-SE" dirty="0"/>
            </a:br>
            <a:endParaRPr lang="en-US" altLang="en-US" sz="7200" dirty="0"/>
          </a:p>
        </p:txBody>
      </p:sp>
      <p:sp>
        <p:nvSpPr>
          <p:cNvPr id="4103" name="Subtitle 3"/>
          <p:cNvSpPr>
            <a:spLocks noGrp="1"/>
          </p:cNvSpPr>
          <p:nvPr>
            <p:ph type="subTitle" idx="1"/>
          </p:nvPr>
        </p:nvSpPr>
        <p:spPr>
          <a:xfrm>
            <a:off x="1219200" y="2514600"/>
            <a:ext cx="6400800" cy="1143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000" dirty="0"/>
              <a:t>Tanja Kero</a:t>
            </a:r>
            <a:r>
              <a:rPr lang="en-US" sz="1000" baseline="30000" dirty="0"/>
              <a:t>1,4</a:t>
            </a:r>
            <a:r>
              <a:rPr lang="en-US" sz="1000" dirty="0"/>
              <a:t>, Jens Sörensen</a:t>
            </a:r>
            <a:r>
              <a:rPr lang="en-US" sz="1000" baseline="30000" dirty="0"/>
              <a:t>1,4</a:t>
            </a:r>
            <a:r>
              <a:rPr lang="en-US" sz="1000" dirty="0"/>
              <a:t>, Gunnar Antoni</a:t>
            </a:r>
            <a:r>
              <a:rPr lang="en-US" sz="1000" baseline="30000" dirty="0"/>
              <a:t>2,4</a:t>
            </a:r>
            <a:r>
              <a:rPr lang="en-US" sz="1000" dirty="0"/>
              <a:t>, Helena Wilking</a:t>
            </a:r>
            <a:r>
              <a:rPr lang="en-US" sz="1000" baseline="30000" dirty="0"/>
              <a:t>4</a:t>
            </a:r>
            <a:r>
              <a:rPr lang="en-US" sz="1000" dirty="0"/>
              <a:t>, Kristina Carlson</a:t>
            </a:r>
            <a:r>
              <a:rPr lang="en-US" sz="1000" baseline="30000" dirty="0"/>
              <a:t>3,5</a:t>
            </a:r>
            <a:r>
              <a:rPr lang="en-US" sz="1000" dirty="0"/>
              <a:t>, Ola Vedin</a:t>
            </a:r>
            <a:r>
              <a:rPr lang="en-US" sz="1000" baseline="30000" dirty="0"/>
              <a:t>3,6</a:t>
            </a:r>
            <a:r>
              <a:rPr lang="en-US" sz="1000" dirty="0"/>
              <a:t>, Sara Rosengren</a:t>
            </a:r>
            <a:r>
              <a:rPr lang="en-US" sz="1000" baseline="30000" dirty="0"/>
              <a:t>3,5</a:t>
            </a:r>
            <a:r>
              <a:rPr lang="en-US" sz="1000" dirty="0"/>
              <a:t>, Gerhard Wikström</a:t>
            </a:r>
            <a:r>
              <a:rPr lang="en-US" sz="1000" baseline="30000" dirty="0"/>
              <a:t>3,6 </a:t>
            </a:r>
            <a:r>
              <a:rPr lang="en-US" sz="1000" dirty="0"/>
              <a:t>and Mark Lubberink</a:t>
            </a:r>
            <a:r>
              <a:rPr lang="en-US" sz="1000" baseline="30000" dirty="0"/>
              <a:t>1,7</a:t>
            </a:r>
            <a:endParaRPr lang="sv-SE" sz="1000" dirty="0"/>
          </a:p>
          <a:p>
            <a:r>
              <a:rPr lang="en-US" sz="1000" dirty="0"/>
              <a:t> </a:t>
            </a:r>
            <a:endParaRPr lang="sv-SE" sz="1000" dirty="0"/>
          </a:p>
          <a:p>
            <a:r>
              <a:rPr lang="en-US" sz="1000" i="1" baseline="30000" dirty="0"/>
              <a:t>1</a:t>
            </a:r>
            <a:r>
              <a:rPr lang="en-US" sz="1000" i="1" dirty="0"/>
              <a:t>Department of Surgical Sciences, </a:t>
            </a:r>
            <a:r>
              <a:rPr lang="en-US" sz="1000" i="1" baseline="30000" dirty="0"/>
              <a:t>2</a:t>
            </a:r>
            <a:r>
              <a:rPr lang="en-US" sz="1000" i="1" dirty="0"/>
              <a:t>Department of Medicinal Chemistry, </a:t>
            </a:r>
            <a:r>
              <a:rPr lang="en-US" sz="1000" i="1" baseline="30000" dirty="0"/>
              <a:t>3</a:t>
            </a:r>
            <a:r>
              <a:rPr lang="en-US" sz="1000" i="1" dirty="0"/>
              <a:t>Department of Medical Sciences; Uppsala University; </a:t>
            </a:r>
            <a:r>
              <a:rPr lang="en-US" sz="1000" i="1" baseline="30000" dirty="0"/>
              <a:t>4</a:t>
            </a:r>
            <a:r>
              <a:rPr lang="en-US" sz="1000" i="1" dirty="0"/>
              <a:t>Medical Imaging Centre, </a:t>
            </a:r>
            <a:r>
              <a:rPr lang="en-US" sz="1000" i="1" baseline="30000" dirty="0"/>
              <a:t>5</a:t>
            </a:r>
            <a:r>
              <a:rPr lang="en-US" sz="1000" i="1" dirty="0"/>
              <a:t>Hematology, </a:t>
            </a:r>
            <a:r>
              <a:rPr lang="en-US" sz="1000" i="1" baseline="30000" dirty="0"/>
              <a:t>6</a:t>
            </a:r>
            <a:r>
              <a:rPr lang="en-US" sz="1000" i="1" dirty="0"/>
              <a:t>Cardiology, </a:t>
            </a:r>
            <a:r>
              <a:rPr lang="en-US" sz="1000" i="1" baseline="30000" dirty="0"/>
              <a:t>7</a:t>
            </a:r>
            <a:r>
              <a:rPr lang="en-US" sz="1000" i="1" dirty="0"/>
              <a:t>Medical Physics, Uppsala University Hospital, Uppsala, Sweden</a:t>
            </a:r>
            <a:endParaRPr lang="sv-SE" sz="1000" dirty="0"/>
          </a:p>
          <a:p>
            <a:endParaRPr lang="en-US" altLang="en-US" sz="10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1026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2672B22-C5AE-7348-AC73-1D22ED0D8D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0" y="4121006"/>
            <a:ext cx="1092200" cy="1041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5E9ACE6-4A2D-4C46-94A9-C7002D98F1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2238" y="3879706"/>
            <a:ext cx="1605277" cy="15604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BACKGROUND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400" dirty="0"/>
              <a:t>1- </a:t>
            </a:r>
            <a:r>
              <a:rPr lang="en-US" altLang="en-US" sz="1600" dirty="0"/>
              <a:t>The </a:t>
            </a:r>
            <a:r>
              <a:rPr lang="en-US" altLang="en-US" sz="1600" baseline="30000" dirty="0"/>
              <a:t>11</a:t>
            </a:r>
            <a:r>
              <a:rPr lang="en-US" altLang="en-US" sz="1600" dirty="0"/>
              <a:t>C-labeled PET tracer Pittsburg compound B (</a:t>
            </a:r>
            <a:r>
              <a:rPr lang="en-US" altLang="en-US" sz="1600" baseline="30000" dirty="0"/>
              <a:t>11</a:t>
            </a:r>
            <a:r>
              <a:rPr lang="en-US" altLang="en-US" sz="1600" dirty="0"/>
              <a:t>C-PIB) is able to visualize amyloid deposits in the myocardium in patients with cardiac amyloidosis. </a:t>
            </a:r>
          </a:p>
          <a:p>
            <a:pPr marL="0" indent="0">
              <a:buNone/>
            </a:pPr>
            <a:r>
              <a:rPr lang="en-US" altLang="en-US" sz="2400" dirty="0"/>
              <a:t>2-</a:t>
            </a:r>
            <a:r>
              <a:rPr lang="en-US" altLang="en-US" sz="2800" dirty="0"/>
              <a:t> </a:t>
            </a:r>
            <a:r>
              <a:rPr lang="sv-SE" sz="1600" dirty="0" err="1"/>
              <a:t>Accurate</a:t>
            </a:r>
            <a:r>
              <a:rPr lang="sv-SE" sz="1600" dirty="0"/>
              <a:t> </a:t>
            </a:r>
            <a:r>
              <a:rPr lang="sv-SE" sz="1600" dirty="0" err="1"/>
              <a:t>quantification</a:t>
            </a:r>
            <a:r>
              <a:rPr lang="sv-SE" sz="1600" dirty="0"/>
              <a:t> </a:t>
            </a:r>
            <a:r>
              <a:rPr lang="sv-SE" sz="1600" dirty="0" err="1"/>
              <a:t>of</a:t>
            </a:r>
            <a:r>
              <a:rPr lang="sv-SE" sz="1600" dirty="0"/>
              <a:t> </a:t>
            </a:r>
            <a:r>
              <a:rPr lang="sv-SE" sz="1600" baseline="30000" dirty="0"/>
              <a:t>11</a:t>
            </a:r>
            <a:r>
              <a:rPr lang="sv-SE" sz="1600" dirty="0"/>
              <a:t>C-PIB </a:t>
            </a:r>
            <a:r>
              <a:rPr lang="sv-SE" sz="1600" dirty="0" err="1"/>
              <a:t>requires</a:t>
            </a:r>
            <a:r>
              <a:rPr lang="sv-SE" sz="1600" dirty="0"/>
              <a:t> a </a:t>
            </a:r>
            <a:r>
              <a:rPr lang="sv-SE" sz="1600" dirty="0" err="1"/>
              <a:t>dynamic</a:t>
            </a:r>
            <a:r>
              <a:rPr lang="sv-SE" sz="1600" dirty="0"/>
              <a:t> PET </a:t>
            </a:r>
            <a:r>
              <a:rPr lang="sv-SE" sz="1600" dirty="0" err="1"/>
              <a:t>study</a:t>
            </a:r>
            <a:r>
              <a:rPr lang="sv-SE" sz="1600" dirty="0"/>
              <a:t>, full </a:t>
            </a:r>
            <a:r>
              <a:rPr lang="sv-SE" sz="1600" dirty="0" err="1"/>
              <a:t>compartment</a:t>
            </a:r>
            <a:r>
              <a:rPr lang="sv-SE" sz="1600" dirty="0"/>
              <a:t> </a:t>
            </a:r>
            <a:r>
              <a:rPr lang="sv-SE" sz="1600" dirty="0" err="1"/>
              <a:t>modeling</a:t>
            </a:r>
            <a:r>
              <a:rPr lang="sv-SE" sz="1600" dirty="0"/>
              <a:t> and </a:t>
            </a:r>
            <a:r>
              <a:rPr lang="sv-SE" sz="1600" dirty="0" err="1"/>
              <a:t>arterial</a:t>
            </a:r>
            <a:r>
              <a:rPr lang="sv-SE" sz="1600" dirty="0"/>
              <a:t> </a:t>
            </a:r>
            <a:r>
              <a:rPr lang="sv-SE" sz="1600" dirty="0" err="1"/>
              <a:t>bloodsampling</a:t>
            </a:r>
            <a:r>
              <a:rPr lang="sv-SE" sz="1600" dirty="0"/>
              <a:t> for </a:t>
            </a:r>
            <a:r>
              <a:rPr lang="sv-SE" sz="1600" dirty="0" err="1"/>
              <a:t>blood</a:t>
            </a:r>
            <a:r>
              <a:rPr lang="sv-SE" sz="1600" dirty="0"/>
              <a:t> </a:t>
            </a:r>
            <a:r>
              <a:rPr lang="sv-SE" sz="1600" dirty="0" err="1"/>
              <a:t>radioactivity</a:t>
            </a:r>
            <a:r>
              <a:rPr lang="sv-SE" sz="1600" dirty="0"/>
              <a:t> and </a:t>
            </a:r>
            <a:r>
              <a:rPr lang="sv-SE" sz="1600" dirty="0" err="1"/>
              <a:t>metabolite</a:t>
            </a:r>
            <a:r>
              <a:rPr lang="sv-SE" sz="1600" dirty="0"/>
              <a:t> </a:t>
            </a:r>
            <a:r>
              <a:rPr lang="sv-SE" sz="1600" dirty="0" err="1"/>
              <a:t>analysis</a:t>
            </a:r>
            <a:endParaRPr lang="en-US" altLang="en-US" sz="2800" dirty="0"/>
          </a:p>
          <a:p>
            <a:pPr marL="0" indent="0">
              <a:buNone/>
            </a:pPr>
            <a:r>
              <a:rPr lang="en-US" altLang="en-US" sz="2400" dirty="0"/>
              <a:t>3-</a:t>
            </a:r>
            <a:r>
              <a:rPr lang="en-US" altLang="en-US" sz="2800" dirty="0"/>
              <a:t> </a:t>
            </a:r>
            <a:r>
              <a:rPr lang="en-US" altLang="en-US" sz="1600" dirty="0"/>
              <a:t>Retention index (RI) and SUV measures of cardiac </a:t>
            </a:r>
            <a:r>
              <a:rPr lang="en-US" altLang="en-US" sz="1600" baseline="30000" dirty="0"/>
              <a:t>11</a:t>
            </a:r>
            <a:r>
              <a:rPr lang="en-US" altLang="en-US" sz="1600" dirty="0"/>
              <a:t>C-PIB have been used in the quantification of amyloid load, but have not been validated against full compartment modeling and metabolite analysis in cardiac amyloidosis.</a:t>
            </a:r>
            <a:endParaRPr lang="en-US" altLang="en-US" sz="2800" dirty="0"/>
          </a:p>
          <a:p>
            <a:pPr marL="0" indent="0">
              <a:buNone/>
            </a:pPr>
            <a:r>
              <a:rPr lang="en-US" altLang="en-US" sz="2400" dirty="0"/>
              <a:t>4-</a:t>
            </a:r>
            <a:r>
              <a:rPr lang="en-US" altLang="en-US" sz="1600" dirty="0"/>
              <a:t>The aims were:</a:t>
            </a:r>
            <a:r>
              <a:rPr lang="en-US" altLang="en-US" sz="2800" dirty="0"/>
              <a:t> </a:t>
            </a:r>
            <a:r>
              <a:rPr lang="sv-SE" sz="1600" dirty="0"/>
              <a:t>to </a:t>
            </a:r>
            <a:r>
              <a:rPr lang="sv-SE" sz="1600" dirty="0" err="1"/>
              <a:t>determine</a:t>
            </a:r>
            <a:r>
              <a:rPr lang="sv-SE" sz="1600" dirty="0"/>
              <a:t> the optimal </a:t>
            </a:r>
            <a:r>
              <a:rPr lang="sv-SE" sz="1600" dirty="0" err="1"/>
              <a:t>tracer</a:t>
            </a:r>
            <a:r>
              <a:rPr lang="sv-SE" sz="1600" dirty="0"/>
              <a:t> </a:t>
            </a:r>
            <a:r>
              <a:rPr lang="sv-SE" sz="1600" dirty="0" err="1"/>
              <a:t>kinetic</a:t>
            </a:r>
            <a:r>
              <a:rPr lang="sv-SE" sz="1600" dirty="0"/>
              <a:t> </a:t>
            </a:r>
            <a:r>
              <a:rPr lang="sv-SE" sz="1600" dirty="0" err="1"/>
              <a:t>model</a:t>
            </a:r>
            <a:r>
              <a:rPr lang="sv-SE" sz="1600" dirty="0"/>
              <a:t> for </a:t>
            </a:r>
            <a:r>
              <a:rPr lang="sv-SE" sz="1600" dirty="0" err="1"/>
              <a:t>analysis</a:t>
            </a:r>
            <a:r>
              <a:rPr lang="sv-SE" sz="1600" dirty="0"/>
              <a:t> </a:t>
            </a:r>
            <a:r>
              <a:rPr lang="sv-SE" sz="1600" dirty="0" err="1"/>
              <a:t>of</a:t>
            </a:r>
            <a:r>
              <a:rPr lang="sv-SE" sz="1600" dirty="0"/>
              <a:t> </a:t>
            </a:r>
            <a:r>
              <a:rPr lang="sv-SE" sz="1600" baseline="30000" dirty="0"/>
              <a:t>11</a:t>
            </a:r>
            <a:r>
              <a:rPr lang="sv-SE" sz="1600" dirty="0"/>
              <a:t>C-PIB data in </a:t>
            </a:r>
            <a:r>
              <a:rPr lang="sv-SE" sz="1600" dirty="0" err="1"/>
              <a:t>cardiac</a:t>
            </a:r>
            <a:r>
              <a:rPr lang="sv-SE" sz="1600" dirty="0"/>
              <a:t> </a:t>
            </a:r>
            <a:r>
              <a:rPr lang="sv-SE" sz="1600" dirty="0" err="1"/>
              <a:t>amyloidosis</a:t>
            </a:r>
            <a:r>
              <a:rPr lang="sv-SE" sz="1600" dirty="0"/>
              <a:t>, to </a:t>
            </a:r>
            <a:r>
              <a:rPr lang="sv-SE" sz="1600" dirty="0" err="1"/>
              <a:t>evaluate</a:t>
            </a:r>
            <a:r>
              <a:rPr lang="sv-SE" sz="1600" dirty="0"/>
              <a:t> the </a:t>
            </a:r>
            <a:r>
              <a:rPr lang="sv-SE" sz="1600" dirty="0" err="1"/>
              <a:t>performance</a:t>
            </a:r>
            <a:r>
              <a:rPr lang="sv-SE" sz="1600" dirty="0"/>
              <a:t> </a:t>
            </a:r>
            <a:r>
              <a:rPr lang="sv-SE" sz="1600" dirty="0" err="1"/>
              <a:t>of</a:t>
            </a:r>
            <a:r>
              <a:rPr lang="sv-SE" sz="1600" dirty="0"/>
              <a:t> </a:t>
            </a:r>
            <a:r>
              <a:rPr lang="sv-SE" sz="1600" dirty="0" err="1"/>
              <a:t>two</a:t>
            </a:r>
            <a:r>
              <a:rPr lang="sv-SE" sz="1600" dirty="0"/>
              <a:t> </a:t>
            </a:r>
            <a:r>
              <a:rPr lang="sv-SE" sz="1600" dirty="0" err="1"/>
              <a:t>simplified</a:t>
            </a:r>
            <a:r>
              <a:rPr lang="sv-SE" sz="1600" dirty="0"/>
              <a:t> </a:t>
            </a:r>
            <a:r>
              <a:rPr lang="sv-SE" sz="1600" dirty="0" err="1"/>
              <a:t>methods</a:t>
            </a:r>
            <a:r>
              <a:rPr lang="sv-SE" sz="1600" dirty="0"/>
              <a:t>, retention index (RI) and </a:t>
            </a:r>
            <a:r>
              <a:rPr lang="sv-SE" sz="1600" dirty="0" err="1"/>
              <a:t>standardized</a:t>
            </a:r>
            <a:r>
              <a:rPr lang="sv-SE" sz="1600" dirty="0"/>
              <a:t> </a:t>
            </a:r>
            <a:r>
              <a:rPr lang="sv-SE" sz="1600" dirty="0" err="1"/>
              <a:t>uptake</a:t>
            </a:r>
            <a:r>
              <a:rPr lang="sv-SE" sz="1600" dirty="0"/>
              <a:t> </a:t>
            </a:r>
            <a:r>
              <a:rPr lang="sv-SE" sz="1600" dirty="0" err="1"/>
              <a:t>value</a:t>
            </a:r>
            <a:r>
              <a:rPr lang="sv-SE" sz="1600" dirty="0"/>
              <a:t> (SUV), in the </a:t>
            </a:r>
            <a:r>
              <a:rPr lang="sv-SE" sz="1600" dirty="0" err="1"/>
              <a:t>quantification</a:t>
            </a:r>
            <a:r>
              <a:rPr lang="sv-SE" sz="1600" dirty="0"/>
              <a:t> </a:t>
            </a:r>
            <a:r>
              <a:rPr lang="sv-SE" sz="1600" dirty="0" err="1"/>
              <a:t>of</a:t>
            </a:r>
            <a:r>
              <a:rPr lang="sv-SE" sz="1600" dirty="0"/>
              <a:t> </a:t>
            </a:r>
            <a:r>
              <a:rPr lang="sv-SE" sz="1600" dirty="0" err="1"/>
              <a:t>cardiac</a:t>
            </a:r>
            <a:r>
              <a:rPr lang="sv-SE" sz="1600" dirty="0"/>
              <a:t> </a:t>
            </a:r>
            <a:r>
              <a:rPr lang="sv-SE" sz="1600" baseline="30000" dirty="0"/>
              <a:t>11</a:t>
            </a:r>
            <a:r>
              <a:rPr lang="sv-SE" sz="1600" dirty="0"/>
              <a:t>C-PIB </a:t>
            </a:r>
            <a:r>
              <a:rPr lang="sv-SE" sz="1600" dirty="0" err="1"/>
              <a:t>uptake</a:t>
            </a:r>
            <a:r>
              <a:rPr lang="sv-SE" sz="1600" dirty="0"/>
              <a:t> and to </a:t>
            </a:r>
            <a:r>
              <a:rPr lang="sv-SE" sz="1600" dirty="0" err="1"/>
              <a:t>assess</a:t>
            </a:r>
            <a:r>
              <a:rPr lang="sv-SE" sz="1600" dirty="0"/>
              <a:t> the </a:t>
            </a:r>
            <a:r>
              <a:rPr lang="sv-SE" sz="1600" dirty="0" err="1"/>
              <a:t>ability</a:t>
            </a:r>
            <a:r>
              <a:rPr lang="sv-SE" sz="1600" dirty="0"/>
              <a:t> </a:t>
            </a:r>
            <a:r>
              <a:rPr lang="sv-SE" sz="1600" dirty="0" err="1"/>
              <a:t>of</a:t>
            </a:r>
            <a:r>
              <a:rPr lang="sv-SE" sz="1600" dirty="0"/>
              <a:t> </a:t>
            </a:r>
            <a:r>
              <a:rPr lang="sv-SE" sz="1600" dirty="0" err="1"/>
              <a:t>each</a:t>
            </a:r>
            <a:r>
              <a:rPr lang="sv-SE" sz="1600" dirty="0"/>
              <a:t> </a:t>
            </a:r>
            <a:r>
              <a:rPr lang="sv-SE" sz="1600" dirty="0" err="1"/>
              <a:t>method</a:t>
            </a:r>
            <a:r>
              <a:rPr lang="sv-SE" sz="1600" dirty="0"/>
              <a:t> to </a:t>
            </a:r>
            <a:r>
              <a:rPr lang="sv-SE" sz="1600" dirty="0" err="1"/>
              <a:t>discriminate</a:t>
            </a:r>
            <a:r>
              <a:rPr lang="sv-SE" sz="1600" dirty="0"/>
              <a:t> </a:t>
            </a:r>
            <a:r>
              <a:rPr lang="sv-SE" sz="1600" dirty="0" err="1"/>
              <a:t>between</a:t>
            </a:r>
            <a:r>
              <a:rPr lang="sv-SE" sz="1600" dirty="0"/>
              <a:t> patients and </a:t>
            </a:r>
            <a:r>
              <a:rPr lang="sv-SE" sz="1600" dirty="0" err="1"/>
              <a:t>controls</a:t>
            </a:r>
            <a:r>
              <a:rPr lang="sv-SE" sz="1600" dirty="0"/>
              <a:t>.</a:t>
            </a:r>
          </a:p>
          <a:p>
            <a:pPr marL="0" indent="0">
              <a:buNone/>
            </a:pPr>
            <a:r>
              <a:rPr lang="en-US" altLang="en-US" sz="2800" dirty="0"/>
              <a:t> </a:t>
            </a:r>
          </a:p>
          <a:p>
            <a:pPr marL="0" indent="0">
              <a:buNone/>
            </a:pPr>
            <a:endParaRPr lang="en-US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METHODS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42272" cy="4572000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1600" dirty="0"/>
              <a:t>Study type: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1600" dirty="0"/>
              <a:t>Prospective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1600" dirty="0"/>
              <a:t> Retrospective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endParaRPr lang="en-US" altLang="en-US" sz="1600" dirty="0"/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1600" dirty="0"/>
              <a:t>Study subjects: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1600" dirty="0"/>
              <a:t>Prospective: 7 patients with cardiac amyloidosis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1600" dirty="0"/>
              <a:t>Retrospective: 10 patients with cardiac amyloidosis and 5 healthy volunteers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endParaRPr lang="en-US" altLang="en-US" sz="1600" dirty="0"/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1600" dirty="0"/>
              <a:t>Methods: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1600" dirty="0"/>
              <a:t>Prospective study: single-tissue, reversible and irreversible two-tissue models were fitted to data from </a:t>
            </a:r>
            <a:r>
              <a:rPr lang="en-US" altLang="en-US" sz="1600" baseline="30000" dirty="0"/>
              <a:t>11</a:t>
            </a:r>
            <a:r>
              <a:rPr lang="en-US" altLang="en-US" sz="1600" dirty="0"/>
              <a:t>C-PIB PET scans and arterial blood sampling for radioactivity and metabolites. RI and SUV were compared with outcome measures from preferred model.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1600" dirty="0"/>
              <a:t>Retrospective study: retrospective </a:t>
            </a:r>
            <a:r>
              <a:rPr lang="en-US" altLang="en-US" sz="1600" baseline="30000" dirty="0"/>
              <a:t>11</a:t>
            </a:r>
            <a:r>
              <a:rPr lang="en-US" altLang="en-US" sz="1600" dirty="0"/>
              <a:t>C-PIB PET data were analyzed using population average metabolite correction and optimal kinetic model. RI, SUV and outcome measures were compared between patients and controls.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3786696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RESULTS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996388-965E-5944-A0D9-70E3915476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481137"/>
            <a:ext cx="4495800" cy="37677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90B9EE-576E-B04B-B7A5-61BF8DE6A44A}"/>
              </a:ext>
            </a:extLst>
          </p:cNvPr>
          <p:cNvSpPr txBox="1"/>
          <p:nvPr/>
        </p:nvSpPr>
        <p:spPr>
          <a:xfrm>
            <a:off x="762000" y="5219254"/>
            <a:ext cx="7239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Prospective study: The irreversible two-tissue model (2Tirr) best described cardiac </a:t>
            </a:r>
            <a:r>
              <a:rPr lang="en-US" sz="1600" baseline="30000" dirty="0"/>
              <a:t>11</a:t>
            </a:r>
            <a:r>
              <a:rPr lang="en-US" sz="1600" dirty="0"/>
              <a:t>C-PIB uptake. RI and SUV showed high correlation with the rate of irreversible binding (K</a:t>
            </a:r>
            <a:r>
              <a:rPr lang="en-US" sz="1600" baseline="-25000" dirty="0"/>
              <a:t>i</a:t>
            </a:r>
            <a:r>
              <a:rPr lang="en-US" sz="1600" dirty="0"/>
              <a:t>) from the 2Tirr model. The figure shows global and segmental RI</a:t>
            </a:r>
            <a:r>
              <a:rPr lang="en-US" sz="1600" baseline="-25000" dirty="0"/>
              <a:t>15-25 </a:t>
            </a:r>
            <a:r>
              <a:rPr lang="en-US" sz="1600" dirty="0"/>
              <a:t>(a and b) respective SUV</a:t>
            </a:r>
            <a:r>
              <a:rPr lang="en-US" sz="1600" baseline="-25000" dirty="0"/>
              <a:t>15-25 </a:t>
            </a:r>
            <a:r>
              <a:rPr lang="en-US" sz="1600" dirty="0"/>
              <a:t>(c and d) as a function of K</a:t>
            </a:r>
            <a:r>
              <a:rPr lang="en-US" sz="1600" baseline="-25000" dirty="0"/>
              <a:t>i</a:t>
            </a:r>
            <a:r>
              <a:rPr lang="en-US" sz="1600" dirty="0"/>
              <a:t> from 2Tirr model. </a:t>
            </a:r>
            <a:endParaRPr lang="sv-SE" sz="1600" dirty="0"/>
          </a:p>
        </p:txBody>
      </p:sp>
    </p:spTree>
    <p:extLst>
      <p:ext uri="{BB962C8B-B14F-4D97-AF65-F5344CB8AC3E}">
        <p14:creationId xmlns:p14="http://schemas.microsoft.com/office/powerpoint/2010/main" val="218645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RESULTS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6BE16F4-49E4-1445-9E19-07508CFABA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8793"/>
            <a:ext cx="9154658" cy="3094793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9B6A8A4-C74F-A143-BC56-E81CC504F022}"/>
              </a:ext>
            </a:extLst>
          </p:cNvPr>
          <p:cNvSpPr txBox="1"/>
          <p:nvPr/>
        </p:nvSpPr>
        <p:spPr>
          <a:xfrm>
            <a:off x="114300" y="4758031"/>
            <a:ext cx="87630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Retrospective study: The figure shows scatter dot plot diagrams of the myocardial global mean K</a:t>
            </a:r>
            <a:r>
              <a:rPr lang="en-US" baseline="-25000" dirty="0"/>
              <a:t>i</a:t>
            </a:r>
            <a:r>
              <a:rPr lang="en-US" dirty="0"/>
              <a:t> based on population average metabolite correction (a), RI</a:t>
            </a:r>
            <a:r>
              <a:rPr lang="en-US" baseline="-25000" dirty="0"/>
              <a:t>15-25 </a:t>
            </a:r>
            <a:r>
              <a:rPr lang="en-US" dirty="0"/>
              <a:t> (b) and SUV</a:t>
            </a:r>
            <a:r>
              <a:rPr lang="en-US" baseline="-25000" dirty="0"/>
              <a:t>15-25 </a:t>
            </a:r>
            <a:r>
              <a:rPr lang="en-US" dirty="0"/>
              <a:t> (c) in amyloidosis patients and in healthy controls. Lines indicates median values. All measures were higher in amyloidosis patients than in healthy controls (p=0.001), but with an overlap between groups for K</a:t>
            </a:r>
            <a:r>
              <a:rPr lang="en-US" baseline="-25000" dirty="0"/>
              <a:t>i</a:t>
            </a:r>
            <a:r>
              <a:rPr lang="en-US" dirty="0"/>
              <a:t>.</a:t>
            </a:r>
            <a:endParaRPr lang="sv-SE" dirty="0"/>
          </a:p>
          <a:p>
            <a:endParaRPr lang="sv-SE" sz="1600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76960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CONCLUSIONS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37147" y="1712912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800" dirty="0"/>
              <a:t>1- </a:t>
            </a:r>
            <a:r>
              <a:rPr lang="en-US" sz="2800" dirty="0"/>
              <a:t>An irreversible two-tissue model best describes the </a:t>
            </a:r>
            <a:r>
              <a:rPr lang="en-US" sz="2800" baseline="30000" dirty="0"/>
              <a:t>11</a:t>
            </a:r>
            <a:r>
              <a:rPr lang="en-US" sz="2800" dirty="0"/>
              <a:t>C-PIB uptake in cardiac amyloidosis. </a:t>
            </a:r>
          </a:p>
          <a:p>
            <a:pPr marL="0" indent="0">
              <a:buNone/>
            </a:pPr>
            <a:endParaRPr lang="en-US" altLang="en-US" sz="2800" dirty="0"/>
          </a:p>
          <a:p>
            <a:pPr marL="0" indent="0">
              <a:buNone/>
            </a:pPr>
            <a:r>
              <a:rPr lang="en-US" altLang="en-US" sz="2800" dirty="0"/>
              <a:t>2- </a:t>
            </a:r>
            <a:r>
              <a:rPr lang="en-US" sz="2800" dirty="0"/>
              <a:t>RI and SUV correlate well with Ki from the 2Tirr model. </a:t>
            </a:r>
          </a:p>
          <a:p>
            <a:pPr marL="0" indent="0">
              <a:buNone/>
            </a:pPr>
            <a:endParaRPr lang="en-US" altLang="en-US" sz="2800" dirty="0"/>
          </a:p>
          <a:p>
            <a:pPr marL="0" indent="0">
              <a:buNone/>
            </a:pPr>
            <a:r>
              <a:rPr lang="en-US" altLang="en-US" sz="2800" dirty="0"/>
              <a:t>3- </a:t>
            </a:r>
            <a:r>
              <a:rPr lang="en-US" sz="2800" dirty="0"/>
              <a:t>RI and SUV discriminate better between amyloidosis patients and controls than K</a:t>
            </a:r>
            <a:r>
              <a:rPr lang="en-US" sz="2800" baseline="-25000" dirty="0"/>
              <a:t>i</a:t>
            </a:r>
            <a:r>
              <a:rPr lang="en-US" sz="2800" dirty="0"/>
              <a:t> based on population-average metabolite correction. </a:t>
            </a:r>
            <a:endParaRPr lang="en-US" altLang="en-US" sz="2800" dirty="0"/>
          </a:p>
          <a:p>
            <a:pPr marL="0" indent="0">
              <a:buNone/>
            </a:pPr>
            <a:endParaRPr lang="en-US" altLang="en-US" sz="2800" dirty="0"/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25456598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045"/>
  <p:tag name="AS_OS" val="Microsoft Windows NT 6.1.7601 Service Pack 1"/>
  <p:tag name="AS_RELEASE_DATE" val="2011.04.04"/>
  <p:tag name="AS_VERSION" val="5.1.0.0"/>
  <p:tag name="AS_TITLE" val="Aspose.Slides for .NET"/>
</p:tagLst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1131</TotalTime>
  <Words>584</Words>
  <Application>Microsoft Macintosh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ＭＳ Ｐゴシック</vt:lpstr>
      <vt:lpstr>Arial</vt:lpstr>
      <vt:lpstr>Arial Narrow</vt:lpstr>
      <vt:lpstr>Calibri</vt:lpstr>
      <vt:lpstr>SsykbnAdvPTimes</vt:lpstr>
      <vt:lpstr>Times New Roman</vt:lpstr>
      <vt:lpstr>2_Office Theme</vt:lpstr>
      <vt:lpstr>Custom Design</vt:lpstr>
      <vt:lpstr>1_Custom Design</vt:lpstr>
      <vt:lpstr>  Quantification of 11C-PIB kinetics  in cardiac amyloidosis </vt:lpstr>
      <vt:lpstr>BACKGROUND</vt:lpstr>
      <vt:lpstr>METHODS</vt:lpstr>
      <vt:lpstr>RESULTS</vt:lpstr>
      <vt:lpstr>RESULTS</vt:lpstr>
      <vt:lpstr>CONCLUSIONS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Holly Auten</dc:creator>
  <cp:lastModifiedBy>Microsoft Office-användare</cp:lastModifiedBy>
  <cp:revision>115</cp:revision>
  <dcterms:created xsi:type="dcterms:W3CDTF">2011-04-18T21:44:13Z</dcterms:created>
  <dcterms:modified xsi:type="dcterms:W3CDTF">2018-04-12T06:38:48Z</dcterms:modified>
</cp:coreProperties>
</file>