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8" r:id="rId4"/>
    <p:sldId id="257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2" autoAdjust="0"/>
    <p:restoredTop sz="94660"/>
  </p:normalViewPr>
  <p:slideViewPr>
    <p:cSldViewPr snapToGrid="0">
      <p:cViewPr varScale="1">
        <p:scale>
          <a:sx n="80" d="100"/>
          <a:sy n="80" d="100"/>
        </p:scale>
        <p:origin x="6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8CE-405F-B2A9-9FF5D0C38BA9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8CE-405F-B2A9-9FF5D0C38BA9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8CE-405F-B2A9-9FF5D0C38BA9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8CE-405F-B2A9-9FF5D0C38BA9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A8CE-405F-B2A9-9FF5D0C38BA9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A8CE-405F-B2A9-9FF5D0C38BA9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A8CE-405F-B2A9-9FF5D0C38BA9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A8CE-405F-B2A9-9FF5D0C38BA9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A8CE-405F-B2A9-9FF5D0C38BA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Sheet1!$A$2:$A$10</c:f>
              <c:strCache>
                <c:ptCount val="9"/>
                <c:pt idx="0">
                  <c:v>blood</c:v>
                </c:pt>
                <c:pt idx="1">
                  <c:v>brain</c:v>
                </c:pt>
                <c:pt idx="2">
                  <c:v>digestive system</c:v>
                </c:pt>
                <c:pt idx="3">
                  <c:v>female reproductive system</c:v>
                </c:pt>
                <c:pt idx="4">
                  <c:v>intracellular and membrane</c:v>
                </c:pt>
                <c:pt idx="5">
                  <c:v>male reproductive system</c:v>
                </c:pt>
                <c:pt idx="6">
                  <c:v>unknown location</c:v>
                </c:pt>
                <c:pt idx="7">
                  <c:v>other tissue</c:v>
                </c:pt>
                <c:pt idx="8">
                  <c:v>extracellular matrix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729</c:v>
                </c:pt>
                <c:pt idx="1">
                  <c:v>65</c:v>
                </c:pt>
                <c:pt idx="2">
                  <c:v>88</c:v>
                </c:pt>
                <c:pt idx="3">
                  <c:v>41</c:v>
                </c:pt>
                <c:pt idx="4">
                  <c:v>933</c:v>
                </c:pt>
                <c:pt idx="5">
                  <c:v>128</c:v>
                </c:pt>
                <c:pt idx="6">
                  <c:v>173</c:v>
                </c:pt>
                <c:pt idx="7">
                  <c:v>250</c:v>
                </c:pt>
                <c:pt idx="8">
                  <c:v>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2-A8CE-405F-B2A9-9FF5D0C38BA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6A2-4CC0-83ED-0102F47C77E1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6A2-4CC0-83ED-0102F47C77E1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6A2-4CC0-83ED-0102F47C77E1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6A2-4CC0-83ED-0102F47C77E1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16A2-4CC0-83ED-0102F47C77E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'[2641 secretome classification in HPA and IPA.xlsx]IPA'!$F$2:$F$6</c:f>
              <c:strCache>
                <c:ptCount val="5"/>
                <c:pt idx="0">
                  <c:v>cytoplasm</c:v>
                </c:pt>
                <c:pt idx="1">
                  <c:v>extracellular space</c:v>
                </c:pt>
                <c:pt idx="2">
                  <c:v>nucleus</c:v>
                </c:pt>
                <c:pt idx="3">
                  <c:v>other</c:v>
                </c:pt>
                <c:pt idx="4">
                  <c:v>plasma membrane</c:v>
                </c:pt>
              </c:strCache>
            </c:strRef>
          </c:cat>
          <c:val>
            <c:numRef>
              <c:f>'[2641 secretome classification in HPA and IPA.xlsx]IPA'!$G$2:$G$6</c:f>
              <c:numCache>
                <c:formatCode>General</c:formatCode>
                <c:ptCount val="5"/>
                <c:pt idx="0">
                  <c:v>574</c:v>
                </c:pt>
                <c:pt idx="1">
                  <c:v>1274</c:v>
                </c:pt>
                <c:pt idx="2">
                  <c:v>116</c:v>
                </c:pt>
                <c:pt idx="3">
                  <c:v>215</c:v>
                </c:pt>
                <c:pt idx="4">
                  <c:v>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6A2-4CC0-83ED-0102F47C77E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E04-4203-8381-BA724E1780C0}"/>
              </c:ext>
            </c:extLst>
          </c:dPt>
          <c:dPt>
            <c:idx val="1"/>
            <c:bubble3D val="0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6E04-4203-8381-BA724E1780C0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6E04-4203-8381-BA724E1780C0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6E04-4203-8381-BA724E1780C0}"/>
              </c:ext>
            </c:extLst>
          </c:dPt>
          <c:dPt>
            <c:idx val="4"/>
            <c:bubble3D val="0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6E04-4203-8381-BA724E1780C0}"/>
              </c:ext>
            </c:extLst>
          </c:dPt>
          <c:dPt>
            <c:idx val="5"/>
            <c:bubble3D val="0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6E04-4203-8381-BA724E1780C0}"/>
              </c:ext>
            </c:extLst>
          </c:dPt>
          <c:dPt>
            <c:idx val="6"/>
            <c:bubble3D val="0"/>
            <c:spPr>
              <a:gradFill rotWithShape="1">
                <a:gsLst>
                  <a:gs pos="0">
                    <a:schemeClr val="accent1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6E04-4203-8381-BA724E1780C0}"/>
              </c:ext>
            </c:extLst>
          </c:dPt>
          <c:dPt>
            <c:idx val="7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6E04-4203-8381-BA724E1780C0}"/>
              </c:ext>
            </c:extLst>
          </c:dPt>
          <c:dPt>
            <c:idx val="8"/>
            <c:bubble3D val="0"/>
            <c:spPr>
              <a:gradFill rotWithShape="1">
                <a:gsLst>
                  <a:gs pos="0">
                    <a:schemeClr val="accent3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6E04-4203-8381-BA724E1780C0}"/>
              </c:ext>
            </c:extLst>
          </c:dPt>
          <c:dPt>
            <c:idx val="9"/>
            <c:bubble3D val="0"/>
            <c:spPr>
              <a:gradFill rotWithShape="1">
                <a:gsLst>
                  <a:gs pos="0">
                    <a:schemeClr val="accent4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6E04-4203-8381-BA724E1780C0}"/>
              </c:ext>
            </c:extLst>
          </c:dPt>
          <c:dPt>
            <c:idx val="10"/>
            <c:bubble3D val="0"/>
            <c:spPr>
              <a:gradFill rotWithShape="1">
                <a:gsLst>
                  <a:gs pos="0">
                    <a:schemeClr val="accent5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6E04-4203-8381-BA724E1780C0}"/>
              </c:ext>
            </c:extLst>
          </c:dPt>
          <c:dPt>
            <c:idx val="11"/>
            <c:bubble3D val="0"/>
            <c:spPr>
              <a:gradFill rotWithShape="1">
                <a:gsLst>
                  <a:gs pos="0">
                    <a:schemeClr val="accent6">
                      <a:lumMod val="6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lumMod val="6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6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6E04-4203-8381-BA724E1780C0}"/>
              </c:ext>
            </c:extLst>
          </c:dPt>
          <c:dPt>
            <c:idx val="12"/>
            <c:bubble3D val="0"/>
            <c:spPr>
              <a:gradFill rotWithShape="1">
                <a:gsLst>
                  <a:gs pos="0">
                    <a:schemeClr val="accent1">
                      <a:lumMod val="80000"/>
                      <a:lumOff val="20000"/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lumMod val="80000"/>
                      <a:lumOff val="20000"/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80000"/>
                      <a:lumOff val="20000"/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9-6E04-4203-8381-BA724E1780C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'[2641 secretome classification in HPA and IPA.xlsx]IPA'!$F$7:$F$19</c:f>
              <c:strCache>
                <c:ptCount val="13"/>
                <c:pt idx="0">
                  <c:v>cytokine</c:v>
                </c:pt>
                <c:pt idx="1">
                  <c:v>enzyme</c:v>
                </c:pt>
                <c:pt idx="2">
                  <c:v>G-protein coupled receptor</c:v>
                </c:pt>
                <c:pt idx="3">
                  <c:v>growth factor</c:v>
                </c:pt>
                <c:pt idx="4">
                  <c:v>ion channel</c:v>
                </c:pt>
                <c:pt idx="5">
                  <c:v>kinase</c:v>
                </c:pt>
                <c:pt idx="6">
                  <c:v>other</c:v>
                </c:pt>
                <c:pt idx="7">
                  <c:v>peptide</c:v>
                </c:pt>
                <c:pt idx="8">
                  <c:v>phosphatase</c:v>
                </c:pt>
                <c:pt idx="9">
                  <c:v>transcription regulator</c:v>
                </c:pt>
                <c:pt idx="10">
                  <c:v>translation regulator</c:v>
                </c:pt>
                <c:pt idx="11">
                  <c:v>transmembrane receptor</c:v>
                </c:pt>
                <c:pt idx="12">
                  <c:v>transporter</c:v>
                </c:pt>
              </c:strCache>
            </c:strRef>
          </c:cat>
          <c:val>
            <c:numRef>
              <c:f>'[2641 secretome classification in HPA and IPA.xlsx]IPA'!$G$7:$G$19</c:f>
              <c:numCache>
                <c:formatCode>General</c:formatCode>
                <c:ptCount val="13"/>
                <c:pt idx="0">
                  <c:v>156</c:v>
                </c:pt>
                <c:pt idx="1">
                  <c:v>464</c:v>
                </c:pt>
                <c:pt idx="2">
                  <c:v>18</c:v>
                </c:pt>
                <c:pt idx="3">
                  <c:v>120</c:v>
                </c:pt>
                <c:pt idx="4">
                  <c:v>10</c:v>
                </c:pt>
                <c:pt idx="5">
                  <c:v>47</c:v>
                </c:pt>
                <c:pt idx="6">
                  <c:v>1279</c:v>
                </c:pt>
                <c:pt idx="7">
                  <c:v>232</c:v>
                </c:pt>
                <c:pt idx="8">
                  <c:v>25</c:v>
                </c:pt>
                <c:pt idx="9">
                  <c:v>46</c:v>
                </c:pt>
                <c:pt idx="10">
                  <c:v>2</c:v>
                </c:pt>
                <c:pt idx="11">
                  <c:v>115</c:v>
                </c:pt>
                <c:pt idx="12">
                  <c:v>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6E04-4203-8381-BA724E1780C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020026083018209"/>
          <c:y val="0.63323500491642082"/>
          <c:w val="0.60130044035555852"/>
          <c:h val="0.311383643416254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730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8372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09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15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59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0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54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690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61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69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751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6F672-C157-4B7E-BB9E-09FBFB1CE3F2}" type="datetimeFigureOut">
              <a:rPr lang="en-US" smtClean="0"/>
              <a:t>2/13/2020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14F323-7338-4C8B-B5F5-1F77D8F805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17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roteinatlas.org/search/sa_location%3ASecreted+-+unknown+location%2CSecreted+in+brain%2CSecreted+in+female+reproductive+system%2CSecreted+in+male+reproductive+system%2CSecreted+in+other+tissues%2CSecreted+to+blood%2CSecreted+to+digestive+system%2CSecreted+to+extracellular+matrix%2CIntracellular+and+membrane" TargetMode="External"/><Relationship Id="rId2" Type="http://schemas.openxmlformats.org/officeDocument/2006/relationships/hyperlink" Target="https://www.proteinatlas.org/humanproteome/blood/secretome" TargetMode="Externa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256" y="1609160"/>
            <a:ext cx="5829300" cy="3448756"/>
          </a:xfrm>
        </p:spPr>
        <p:txBody>
          <a:bodyPr anchor="ctr">
            <a:normAutofit/>
          </a:bodyPr>
          <a:lstStyle/>
          <a:p>
            <a:r>
              <a:rPr lang="en-US" sz="2800" dirty="0">
                <a:latin typeface="+mn-lt"/>
              </a:rPr>
              <a:t>Supplement For</a:t>
            </a:r>
            <a:br>
              <a:rPr lang="en-US" sz="2800" dirty="0">
                <a:latin typeface="+mn-lt"/>
              </a:rPr>
            </a:br>
            <a:r>
              <a:rPr lang="en-US" sz="2800" dirty="0">
                <a:latin typeface="+mn-lt"/>
              </a:rPr>
              <a:t>End-stage renal disease is different from chronic kidney disease in upregulating ROS-modulated proinflammatory </a:t>
            </a:r>
            <a:r>
              <a:rPr lang="en-US" sz="2800" dirty="0" err="1">
                <a:latin typeface="+mn-lt"/>
              </a:rPr>
              <a:t>secretome</a:t>
            </a:r>
            <a:r>
              <a:rPr lang="en-US" sz="2800" dirty="0">
                <a:latin typeface="+mn-lt"/>
              </a:rPr>
              <a:t> in PBMCs - a novel multiple-hit model for disease progression</a:t>
            </a:r>
          </a:p>
        </p:txBody>
      </p:sp>
    </p:spTree>
    <p:extLst>
      <p:ext uri="{BB962C8B-B14F-4D97-AF65-F5344CB8AC3E}">
        <p14:creationId xmlns:p14="http://schemas.microsoft.com/office/powerpoint/2010/main" val="1241964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9840768"/>
              </p:ext>
            </p:extLst>
          </p:nvPr>
        </p:nvGraphicFramePr>
        <p:xfrm>
          <a:off x="471487" y="639164"/>
          <a:ext cx="5867779" cy="222397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3892309">
                  <a:extLst>
                    <a:ext uri="{9D8B030D-6E8A-4147-A177-3AD203B41FA5}">
                      <a16:colId xmlns:a16="http://schemas.microsoft.com/office/drawing/2014/main" val="4142068647"/>
                    </a:ext>
                  </a:extLst>
                </a:gridCol>
                <a:gridCol w="979662">
                  <a:extLst>
                    <a:ext uri="{9D8B030D-6E8A-4147-A177-3AD203B41FA5}">
                      <a16:colId xmlns:a16="http://schemas.microsoft.com/office/drawing/2014/main" val="1518633658"/>
                    </a:ext>
                  </a:extLst>
                </a:gridCol>
                <a:gridCol w="995808">
                  <a:extLst>
                    <a:ext uri="{9D8B030D-6E8A-4147-A177-3AD203B41FA5}">
                      <a16:colId xmlns:a16="http://schemas.microsoft.com/office/drawing/2014/main" val="3840184017"/>
                    </a:ext>
                  </a:extLst>
                </a:gridCol>
              </a:tblGrid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Ingenuity Canonical Pathways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 -log(p-value)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Ratio*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503860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Hepatic Fibrosis / Hepatic Stellate Cell Activation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66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0.645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14863805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Atherosclerosis Signaling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48.9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0.677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01572542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LXR/RXR Activation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47.7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0.678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52879968"/>
                  </a:ext>
                </a:extLst>
              </a:tr>
              <a:tr h="21647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Role of Cytokines in Mediating Communication between Immune Cells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46.1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0.963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61560528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Granulocyte Adhesion and </a:t>
                      </a:r>
                      <a:r>
                        <a:rPr lang="en-US" sz="800" u="none" strike="noStrike" dirty="0" err="1">
                          <a:effectLst/>
                        </a:rPr>
                        <a:t>Diapedesis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41.8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0.531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75823416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Neuroprotective Role of THOP1 in Alzheimer's Disease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39.2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0.629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24105746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Intrinsic Prothrombin Activation Pathway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34.9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0.952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57692009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SPINK1 Pancreatic Cancer Pathway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33.8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21200679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FXR/RXR Activation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32.6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0.556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4403339"/>
                  </a:ext>
                </a:extLst>
              </a:tr>
              <a:tr h="2007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 err="1">
                          <a:effectLst/>
                        </a:rPr>
                        <a:t>Agranulocyte</a:t>
                      </a:r>
                      <a:r>
                        <a:rPr lang="en-US" sz="800" u="none" strike="noStrike" dirty="0">
                          <a:effectLst/>
                        </a:rPr>
                        <a:t> Adhesion and </a:t>
                      </a:r>
                      <a:r>
                        <a:rPr lang="en-US" sz="800" u="none" strike="noStrike" dirty="0" err="1">
                          <a:effectLst/>
                        </a:rPr>
                        <a:t>Diapedesis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32.4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0.458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54499805"/>
                  </a:ext>
                </a:extLst>
              </a:tr>
            </a:tbl>
          </a:graphicData>
        </a:graphic>
      </p:graphicFrame>
      <p:sp>
        <p:nvSpPr>
          <p:cNvPr id="7" name="Title 1"/>
          <p:cNvSpPr txBox="1">
            <a:spLocks/>
          </p:cNvSpPr>
          <p:nvPr/>
        </p:nvSpPr>
        <p:spPr>
          <a:xfrm>
            <a:off x="510083" y="268741"/>
            <a:ext cx="5915025" cy="4728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000" b="1" dirty="0" err="1">
                <a:latin typeface="+mn-lt"/>
              </a:rPr>
              <a:t>SFigure</a:t>
            </a:r>
            <a:r>
              <a:rPr lang="en-US" sz="1000" b="1" dirty="0">
                <a:latin typeface="+mn-lt"/>
              </a:rPr>
              <a:t> 1A</a:t>
            </a:r>
            <a:r>
              <a:rPr lang="en-US" sz="1000" dirty="0">
                <a:latin typeface="+mn-lt"/>
              </a:rPr>
              <a:t>. Top 10 pathways of SGs filtered by P value via IPA were closely involved in fibrosis, atherosclerosis, immunity and thrombosis.</a:t>
            </a:r>
          </a:p>
        </p:txBody>
      </p:sp>
      <p:sp>
        <p:nvSpPr>
          <p:cNvPr id="9" name="Rectangle 8"/>
          <p:cNvSpPr/>
          <p:nvPr/>
        </p:nvSpPr>
        <p:spPr>
          <a:xfrm>
            <a:off x="439215" y="2919892"/>
            <a:ext cx="590005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800" dirty="0"/>
              <a:t>* The number of SGs classed/ total genes in this pathway</a:t>
            </a:r>
            <a:endParaRPr lang="en-US" sz="8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93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" y="160774"/>
            <a:ext cx="5915025" cy="745820"/>
          </a:xfrm>
        </p:spPr>
        <p:txBody>
          <a:bodyPr>
            <a:normAutofit/>
          </a:bodyPr>
          <a:lstStyle/>
          <a:p>
            <a:r>
              <a:rPr lang="en-US" sz="1000" b="1" dirty="0" err="1">
                <a:latin typeface="+mn-lt"/>
              </a:rPr>
              <a:t>SFigure</a:t>
            </a:r>
            <a:r>
              <a:rPr lang="en-US" sz="1000" b="1" dirty="0">
                <a:latin typeface="+mn-lt"/>
              </a:rPr>
              <a:t> 1B</a:t>
            </a:r>
            <a:r>
              <a:rPr lang="en-US" sz="1000" dirty="0">
                <a:latin typeface="+mn-lt"/>
              </a:rPr>
              <a:t>.  The top 10 categories of disease and pathophysiological functions of SGs via IPA showed a close relationship with cellular movement and inflammation response.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5" b="5774"/>
          <a:stretch/>
        </p:blipFill>
        <p:spPr>
          <a:xfrm>
            <a:off x="14973" y="2717042"/>
            <a:ext cx="6858000" cy="2088162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919596"/>
              </p:ext>
            </p:extLst>
          </p:nvPr>
        </p:nvGraphicFramePr>
        <p:xfrm>
          <a:off x="486461" y="816941"/>
          <a:ext cx="5696102" cy="186975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923049">
                  <a:extLst>
                    <a:ext uri="{9D8B030D-6E8A-4147-A177-3AD203B41FA5}">
                      <a16:colId xmlns:a16="http://schemas.microsoft.com/office/drawing/2014/main" val="3997262890"/>
                    </a:ext>
                  </a:extLst>
                </a:gridCol>
                <a:gridCol w="1882452">
                  <a:extLst>
                    <a:ext uri="{9D8B030D-6E8A-4147-A177-3AD203B41FA5}">
                      <a16:colId xmlns:a16="http://schemas.microsoft.com/office/drawing/2014/main" val="152198560"/>
                    </a:ext>
                  </a:extLst>
                </a:gridCol>
                <a:gridCol w="890601">
                  <a:extLst>
                    <a:ext uri="{9D8B030D-6E8A-4147-A177-3AD203B41FA5}">
                      <a16:colId xmlns:a16="http://schemas.microsoft.com/office/drawing/2014/main" val="3608585441"/>
                    </a:ext>
                  </a:extLst>
                </a:gridCol>
              </a:tblGrid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Categories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Diseases or Functions Annotation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p-value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709877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Cellular Movement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 movement of blood cells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1.2E-128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47499964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Cellular Movement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Migration of blood cells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5.55E-128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544535856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Cellular Movement,Immune Cell Trafficking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Leukocyte migration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1.92E-127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9499633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Cellular Movement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Cell movement of myeloid cells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9.11E-125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73701440"/>
                  </a:ext>
                </a:extLst>
              </a:tr>
              <a:tr h="280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Cellular </a:t>
                      </a:r>
                      <a:r>
                        <a:rPr lang="en-US" sz="800" u="none" strike="noStrike" dirty="0" err="1">
                          <a:effectLst/>
                        </a:rPr>
                        <a:t>Movement,Hematological</a:t>
                      </a:r>
                      <a:r>
                        <a:rPr lang="en-US" sz="800" u="none" strike="noStrike" dirty="0">
                          <a:effectLst/>
                        </a:rPr>
                        <a:t> System Development and </a:t>
                      </a:r>
                      <a:r>
                        <a:rPr lang="en-US" sz="800" u="none" strike="noStrike" dirty="0" err="1">
                          <a:effectLst/>
                        </a:rPr>
                        <a:t>Function,Immune</a:t>
                      </a:r>
                      <a:r>
                        <a:rPr lang="en-US" sz="800" u="none" strike="noStrike" dirty="0">
                          <a:effectLst/>
                        </a:rPr>
                        <a:t> Cell Trafficking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 movement of leukocytes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1.94E-123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94858132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Inflammatory Response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Inflammatory response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7.56E-121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9293033"/>
                  </a:ext>
                </a:extLst>
              </a:tr>
              <a:tr h="28035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Cellular Movement,Hematological System Development and Function,Immune Cell Trafficking,Inflammatory Response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 movement of phagocytes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8.43E-118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17870174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Cellular Movement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Migration of cells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2.35E-113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96006688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Tissue Development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Organization of extracellular matrix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7.41E-111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1608189"/>
                  </a:ext>
                </a:extLst>
              </a:tr>
              <a:tr h="14544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Cellular Movement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Cell movement</a:t>
                      </a:r>
                      <a:endParaRPr lang="en-US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3.12E-108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686739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850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E8147B8-402A-8048-8C00-BD2D2DC2A981}"/>
              </a:ext>
            </a:extLst>
          </p:cNvPr>
          <p:cNvSpPr txBox="1">
            <a:spLocks/>
          </p:cNvSpPr>
          <p:nvPr/>
        </p:nvSpPr>
        <p:spPr>
          <a:xfrm>
            <a:off x="332494" y="258470"/>
            <a:ext cx="6262515" cy="922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000" b="1" dirty="0" err="1"/>
              <a:t>SFigure</a:t>
            </a:r>
            <a:r>
              <a:rPr lang="en-US" sz="1000" b="1" dirty="0"/>
              <a:t> 2A</a:t>
            </a:r>
            <a:r>
              <a:rPr lang="en-US" sz="1000" dirty="0">
                <a:latin typeface="+mn-lt"/>
                <a:cs typeface="Times New Roman" panose="02020603050405020304" pitchFamily="18" charset="0"/>
              </a:rPr>
              <a:t>. 2641 secretomic genes</a:t>
            </a:r>
            <a:r>
              <a:rPr lang="zh-CN" altLang="en-US" sz="10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+mn-lt"/>
                <a:cs typeface="Times New Roman" panose="02020603050405020304" pitchFamily="18" charset="0"/>
              </a:rPr>
              <a:t>(SGs)</a:t>
            </a:r>
            <a:r>
              <a:rPr lang="zh-CN" altLang="en-US" sz="1000" dirty="0">
                <a:latin typeface="+mn-lt"/>
                <a:cs typeface="Times New Roman" panose="02020603050405020304" pitchFamily="18" charset="0"/>
              </a:rPr>
              <a:t> </a:t>
            </a:r>
            <a:r>
              <a:rPr lang="en-US" altLang="zh-CN" sz="1000" dirty="0">
                <a:latin typeface="+mn-lt"/>
                <a:cs typeface="Times New Roman" panose="02020603050405020304" pitchFamily="18" charset="0"/>
              </a:rPr>
              <a:t>identified by the leading team that established Human Atlas Database(</a:t>
            </a:r>
            <a:r>
              <a:rPr lang="en-US" sz="1000" dirty="0">
                <a:latin typeface="+mn-lt"/>
                <a:cs typeface="Times New Roman" panose="02020603050405020304" pitchFamily="18" charset="0"/>
                <a:hlinkClick r:id="rId2"/>
              </a:rPr>
              <a:t>https://www.proteinatlas.org/humanproteome/blood/secretome</a:t>
            </a:r>
            <a:r>
              <a:rPr lang="en-US" altLang="zh-CN" sz="1000" dirty="0">
                <a:latin typeface="+mn-lt"/>
                <a:cs typeface="Times New Roman" panose="02020603050405020304" pitchFamily="18" charset="0"/>
              </a:rPr>
              <a:t>), were analyzed in this paper. </a:t>
            </a:r>
            <a:r>
              <a:rPr lang="en-US" sz="1000" dirty="0">
                <a:latin typeface="+mn-lt"/>
                <a:cs typeface="Times New Roman" panose="02020603050405020304" pitchFamily="18" charset="0"/>
              </a:rPr>
              <a:t>Based on a genome-wide analysis of the human protein-coding genes in which the </a:t>
            </a:r>
            <a:r>
              <a:rPr lang="en-US" sz="1000" dirty="0" err="1">
                <a:latin typeface="+mn-lt"/>
                <a:cs typeface="Times New Roman" panose="02020603050405020304" pitchFamily="18" charset="0"/>
              </a:rPr>
              <a:t>secretome</a:t>
            </a:r>
            <a:r>
              <a:rPr lang="en-US" sz="1000" dirty="0">
                <a:latin typeface="+mn-lt"/>
                <a:cs typeface="Times New Roman" panose="02020603050405020304" pitchFamily="18" charset="0"/>
              </a:rPr>
              <a:t> was identified as proteins with a signal peptide and no transmembrane-spanning region, total </a:t>
            </a:r>
            <a:r>
              <a:rPr lang="en-US" sz="1000" dirty="0">
                <a:latin typeface="+mn-lt"/>
                <a:cs typeface="Times New Roman" panose="02020603050405020304" pitchFamily="18" charset="0"/>
                <a:hlinkClick r:id="rId3"/>
              </a:rPr>
              <a:t>2641</a:t>
            </a:r>
            <a:r>
              <a:rPr lang="en-US" sz="1000" dirty="0">
                <a:latin typeface="+mn-lt"/>
                <a:cs typeface="Times New Roman" panose="02020603050405020304" pitchFamily="18" charset="0"/>
              </a:rPr>
              <a:t> genes were identified, corresponding to approximately 13% of the protein-coding genes.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/>
        </p:nvGraphicFramePr>
        <p:xfrm>
          <a:off x="3463751" y="1203859"/>
          <a:ext cx="3344596" cy="2872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513717" y="1181437"/>
          <a:ext cx="3160975" cy="2806232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612200">
                  <a:extLst>
                    <a:ext uri="{9D8B030D-6E8A-4147-A177-3AD203B41FA5}">
                      <a16:colId xmlns:a16="http://schemas.microsoft.com/office/drawing/2014/main" val="3231387555"/>
                    </a:ext>
                  </a:extLst>
                </a:gridCol>
                <a:gridCol w="835804">
                  <a:extLst>
                    <a:ext uri="{9D8B030D-6E8A-4147-A177-3AD203B41FA5}">
                      <a16:colId xmlns:a16="http://schemas.microsoft.com/office/drawing/2014/main" val="2399061635"/>
                    </a:ext>
                  </a:extLst>
                </a:gridCol>
                <a:gridCol w="712971">
                  <a:extLst>
                    <a:ext uri="{9D8B030D-6E8A-4147-A177-3AD203B41FA5}">
                      <a16:colId xmlns:a16="http://schemas.microsoft.com/office/drawing/2014/main" val="2651932671"/>
                    </a:ext>
                  </a:extLst>
                </a:gridCol>
              </a:tblGrid>
              <a:tr h="25511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u="none" strike="noStrike" dirty="0">
                          <a:effectLst/>
                        </a:rPr>
                        <a:t>secreted location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percentage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7565690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blood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729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27.60%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165977402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brain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65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2.46%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59122929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digestive system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88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85725332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female reproductive system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41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37277714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intracellular and membrane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933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35.33%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32667468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male reproductive system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128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4.85%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88976653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unknown location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173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6.55%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91075597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other tissue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250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9.47%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01999585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extracellular matrix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234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8.86%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85001752"/>
                  </a:ext>
                </a:extLst>
              </a:tr>
              <a:tr h="25511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2641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100.00%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91258726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7E8147B8-402A-8048-8C00-BD2D2DC2A981}"/>
              </a:ext>
            </a:extLst>
          </p:cNvPr>
          <p:cNvSpPr txBox="1">
            <a:spLocks/>
          </p:cNvSpPr>
          <p:nvPr/>
        </p:nvSpPr>
        <p:spPr>
          <a:xfrm>
            <a:off x="332494" y="4010095"/>
            <a:ext cx="6262515" cy="664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sz="1000" b="1" dirty="0" err="1"/>
              <a:t>SFigure</a:t>
            </a:r>
            <a:r>
              <a:rPr lang="en-US" sz="1000" b="1" dirty="0"/>
              <a:t> 2B</a:t>
            </a:r>
            <a:r>
              <a:rPr lang="en-US" sz="1000" dirty="0">
                <a:latin typeface="+mn-lt"/>
                <a:cs typeface="Times New Roman" panose="02020603050405020304" pitchFamily="18" charset="0"/>
              </a:rPr>
              <a:t>. The </a:t>
            </a:r>
            <a:r>
              <a:rPr lang="en-US" altLang="zh-CN" sz="1000" dirty="0">
                <a:latin typeface="+mn-lt"/>
                <a:cs typeface="Times New Roman" panose="02020603050405020304" pitchFamily="18" charset="0"/>
              </a:rPr>
              <a:t>Ingenuity Pathway Analysis (IPA) mapped 2600 of 2641 (98.45%) SGs and classified 2600 SGs into 5 subcellular locations and 13 functional groups. </a:t>
            </a:r>
            <a:endParaRPr lang="en-US" sz="1000" dirty="0">
              <a:latin typeface="+mn-lt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11167" y="4674543"/>
          <a:ext cx="3263525" cy="4749904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659608">
                  <a:extLst>
                    <a:ext uri="{9D8B030D-6E8A-4147-A177-3AD203B41FA5}">
                      <a16:colId xmlns:a16="http://schemas.microsoft.com/office/drawing/2014/main" val="1194908893"/>
                    </a:ext>
                  </a:extLst>
                </a:gridCol>
                <a:gridCol w="1364776">
                  <a:extLst>
                    <a:ext uri="{9D8B030D-6E8A-4147-A177-3AD203B41FA5}">
                      <a16:colId xmlns:a16="http://schemas.microsoft.com/office/drawing/2014/main" val="609412972"/>
                    </a:ext>
                  </a:extLst>
                </a:gridCol>
                <a:gridCol w="452927">
                  <a:extLst>
                    <a:ext uri="{9D8B030D-6E8A-4147-A177-3AD203B41FA5}">
                      <a16:colId xmlns:a16="http://schemas.microsoft.com/office/drawing/2014/main" val="2595401613"/>
                    </a:ext>
                  </a:extLst>
                </a:gridCol>
                <a:gridCol w="786214">
                  <a:extLst>
                    <a:ext uri="{9D8B030D-6E8A-4147-A177-3AD203B41FA5}">
                      <a16:colId xmlns:a16="http://schemas.microsoft.com/office/drawing/2014/main" val="517407488"/>
                    </a:ext>
                  </a:extLst>
                </a:gridCol>
              </a:tblGrid>
              <a:tr h="229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classification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group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number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percentage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3632008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location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cytoplasm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574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22.08%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34624008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extracellular space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1274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49.00%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1391203908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nucleus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4.46%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4280628203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other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8.27%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272358875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plasma membrane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421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16.19%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1821618"/>
                  </a:ext>
                </a:extLst>
              </a:tr>
              <a:tr h="229931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Functional groups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cytokine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156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6.00%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458380861"/>
                  </a:ext>
                </a:extLst>
              </a:tr>
              <a:tr h="229931">
                <a:tc vMerge="1"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enzyme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464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17.85%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808632777"/>
                  </a:ext>
                </a:extLst>
              </a:tr>
              <a:tr h="26994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G-protein coupled receptor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18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0.69%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293201586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growth factor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4.62%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343073948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ion channel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0.38%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106202095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kinase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47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1.81%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1657278838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other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1279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49.19%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1219225506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peptide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232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8.92%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4187254311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phosphatase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0.96%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3184999686"/>
                  </a:ext>
                </a:extLst>
              </a:tr>
              <a:tr h="265563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transcription regulator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1.77%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093459281"/>
                  </a:ext>
                </a:extLst>
              </a:tr>
              <a:tr h="265563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translation regulator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0.08%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2274827437"/>
                  </a:ext>
                </a:extLst>
              </a:tr>
              <a:tr h="26994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transmembrane receptor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115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4.42%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/>
                </a:tc>
                <a:extLst>
                  <a:ext uri="{0D108BD9-81ED-4DB2-BD59-A6C34878D82A}">
                    <a16:rowId xmlns:a16="http://schemas.microsoft.com/office/drawing/2014/main" val="1277053066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transporter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86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3.31%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159389"/>
                  </a:ext>
                </a:extLst>
              </a:tr>
              <a:tr h="22993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>
                          <a:effectLst/>
                        </a:rPr>
                        <a:t>total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2600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 dirty="0">
                          <a:effectLst/>
                        </a:rPr>
                        <a:t>100.00%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34" marR="9434" marT="9434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3055110"/>
                  </a:ext>
                </a:extLst>
              </a:tr>
            </a:tbl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3463751" y="4399511"/>
          <a:ext cx="3315185" cy="2051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2944368" y="6392451"/>
          <a:ext cx="4380966" cy="3143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550243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565</TotalTime>
  <Words>530</Words>
  <Application>Microsoft Office PowerPoint</Application>
  <PresentationFormat>A4 Paper (210x297 mm)</PresentationFormat>
  <Paragraphs>168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Supplement For End-stage renal disease is different from chronic kidney disease in upregulating ROS-modulated proinflammatory secretome in PBMCs - a novel multiple-hit model for disease progression</vt:lpstr>
      <vt:lpstr>PowerPoint Presentation</vt:lpstr>
      <vt:lpstr>SFigure 1B.  The top 10 categories of disease and pathophysiological functions of SGs via IPA showed a close relationship with cellular movement and inflammation response.</vt:lpstr>
      <vt:lpstr>PowerPoint Presentation</vt:lpstr>
    </vt:vector>
  </TitlesOfParts>
  <Company>Temple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Ruijing Zhang</dc:creator>
  <cp:lastModifiedBy>ruijing zhang</cp:lastModifiedBy>
  <cp:revision>10</cp:revision>
  <dcterms:created xsi:type="dcterms:W3CDTF">2019-10-31T12:26:29Z</dcterms:created>
  <dcterms:modified xsi:type="dcterms:W3CDTF">2020-02-13T16:32:20Z</dcterms:modified>
</cp:coreProperties>
</file>