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9"/>
  </p:handoutMasterIdLst>
  <p:sldIdLst>
    <p:sldId id="258" r:id="rId4"/>
    <p:sldId id="264" r:id="rId5"/>
    <p:sldId id="266" r:id="rId6"/>
    <p:sldId id="267" r:id="rId7"/>
    <p:sldId id="265" r:id="rId8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8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</a:t>
            </a:r>
            <a:r>
              <a:rPr lang="en-U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Cardiology   |   </a:t>
            </a: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1219201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400" dirty="0" smtClean="0"/>
              <a:t>Assessing the Qualitative and Quantitative Impacts of Simple Two-Class versus Multiple Tissue Class MR-Based Attenuation Correction for Cardiac PET/MR</a:t>
            </a:r>
            <a:endParaRPr lang="en-US" altLang="en-US" sz="5400" dirty="0" smtClean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266700" y="2514600"/>
            <a:ext cx="8610600" cy="20574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000" dirty="0" smtClean="0"/>
              <a:t>Philip M. Robson PhD</a:t>
            </a:r>
            <a:r>
              <a:rPr lang="en-US" sz="1000" baseline="30000" dirty="0" smtClean="0"/>
              <a:t>1</a:t>
            </a:r>
            <a:r>
              <a:rPr lang="en-US" sz="1000" dirty="0" smtClean="0"/>
              <a:t>, </a:t>
            </a:r>
            <a:r>
              <a:rPr lang="en-US" sz="1000" dirty="0" err="1" smtClean="0"/>
              <a:t>Vittoria</a:t>
            </a:r>
            <a:r>
              <a:rPr lang="en-US" sz="1000" dirty="0" smtClean="0"/>
              <a:t> </a:t>
            </a:r>
            <a:r>
              <a:rPr lang="en-US" sz="1000" dirty="0" err="1" smtClean="0"/>
              <a:t>Vergani</a:t>
            </a:r>
            <a:r>
              <a:rPr lang="en-US" sz="1000" dirty="0" smtClean="0"/>
              <a:t> MD</a:t>
            </a:r>
            <a:r>
              <a:rPr lang="en-US" sz="1000" baseline="30000" dirty="0" smtClean="0"/>
              <a:t>1,2</a:t>
            </a:r>
            <a:r>
              <a:rPr lang="en-US" sz="1000" dirty="0" smtClean="0"/>
              <a:t>, Thomas </a:t>
            </a:r>
            <a:r>
              <a:rPr lang="en-US" sz="1000" dirty="0" err="1" smtClean="0"/>
              <a:t>Benkert</a:t>
            </a:r>
            <a:r>
              <a:rPr lang="en-US" sz="1000" dirty="0" smtClean="0"/>
              <a:t> PhD</a:t>
            </a:r>
            <a:r>
              <a:rPr lang="en-US" sz="1000" baseline="30000" dirty="0" smtClean="0"/>
              <a:t>3,4</a:t>
            </a:r>
            <a:r>
              <a:rPr lang="en-US" sz="1000" dirty="0" smtClean="0"/>
              <a:t>, </a:t>
            </a:r>
            <a:r>
              <a:rPr lang="en-US" sz="1000" dirty="0" err="1" smtClean="0"/>
              <a:t>MariaGiovanna</a:t>
            </a:r>
            <a:r>
              <a:rPr lang="en-US" sz="1000" dirty="0" smtClean="0"/>
              <a:t> </a:t>
            </a:r>
            <a:r>
              <a:rPr lang="en-US" sz="1000" dirty="0" err="1" smtClean="0"/>
              <a:t>Trivieri</a:t>
            </a:r>
            <a:r>
              <a:rPr lang="en-US" sz="1000" dirty="0" smtClean="0"/>
              <a:t> MD PhD</a:t>
            </a:r>
            <a:r>
              <a:rPr lang="en-US" sz="1000" baseline="30000" dirty="0" smtClean="0"/>
              <a:t>1,5</a:t>
            </a:r>
            <a:r>
              <a:rPr lang="en-US" sz="1000" dirty="0" smtClean="0"/>
              <a:t>, Nicolas A. </a:t>
            </a:r>
            <a:r>
              <a:rPr lang="en-US" sz="1000" dirty="0" err="1" smtClean="0"/>
              <a:t>Karakatsanis</a:t>
            </a:r>
            <a:r>
              <a:rPr lang="en-US" sz="1000" dirty="0" smtClean="0"/>
              <a:t> PhD</a:t>
            </a:r>
            <a:r>
              <a:rPr lang="en-US" sz="1000" baseline="30000" dirty="0" smtClean="0"/>
              <a:t>1,6</a:t>
            </a:r>
            <a:r>
              <a:rPr lang="en-US" sz="1000" dirty="0" smtClean="0"/>
              <a:t>, Ronan </a:t>
            </a:r>
            <a:r>
              <a:rPr lang="en-US" sz="1000" dirty="0" err="1" smtClean="0"/>
              <a:t>Abgral</a:t>
            </a:r>
            <a:r>
              <a:rPr lang="en-US" sz="1000" dirty="0" smtClean="0"/>
              <a:t> MD PhD</a:t>
            </a:r>
            <a:r>
              <a:rPr lang="en-US" sz="1000" baseline="30000" dirty="0" smtClean="0"/>
              <a:t>7</a:t>
            </a:r>
            <a:r>
              <a:rPr lang="en-US" sz="1000" dirty="0" smtClean="0"/>
              <a:t>, Marc R. </a:t>
            </a:r>
            <a:r>
              <a:rPr lang="en-US" sz="1000" dirty="0" err="1" smtClean="0"/>
              <a:t>Dweck</a:t>
            </a:r>
            <a:r>
              <a:rPr lang="en-US" sz="1000" dirty="0" smtClean="0"/>
              <a:t> MD PhD</a:t>
            </a:r>
            <a:r>
              <a:rPr lang="en-US" sz="1000" baseline="30000" dirty="0" smtClean="0"/>
              <a:t>8</a:t>
            </a:r>
            <a:r>
              <a:rPr lang="en-US" sz="1000" dirty="0" smtClean="0"/>
              <a:t>, Pedro R. Moreno MD</a:t>
            </a:r>
            <a:r>
              <a:rPr lang="en-US" sz="1000" baseline="30000" dirty="0" smtClean="0"/>
              <a:t>5</a:t>
            </a:r>
            <a:r>
              <a:rPr lang="en-US" sz="1000" dirty="0" smtClean="0"/>
              <a:t>, Jason C. </a:t>
            </a:r>
            <a:r>
              <a:rPr lang="en-US" sz="1000" dirty="0" err="1" smtClean="0"/>
              <a:t>Kovacic</a:t>
            </a:r>
            <a:r>
              <a:rPr lang="en-US" sz="1000" dirty="0" smtClean="0"/>
              <a:t> MD PhD</a:t>
            </a:r>
            <a:r>
              <a:rPr lang="en-US" sz="1000" baseline="30000" dirty="0" smtClean="0"/>
              <a:t>5</a:t>
            </a:r>
            <a:r>
              <a:rPr lang="en-US" sz="1000" dirty="0" smtClean="0"/>
              <a:t>, Kai Tobias Block PhD</a:t>
            </a:r>
            <a:r>
              <a:rPr lang="en-US" sz="1000" baseline="30000" dirty="0" smtClean="0"/>
              <a:t>3,4</a:t>
            </a:r>
            <a:r>
              <a:rPr lang="en-US" sz="1000" dirty="0" smtClean="0"/>
              <a:t>, </a:t>
            </a:r>
            <a:r>
              <a:rPr lang="en-US" sz="1000" dirty="0" err="1" smtClean="0"/>
              <a:t>Zahi</a:t>
            </a:r>
            <a:r>
              <a:rPr lang="en-US" sz="1000" dirty="0" smtClean="0"/>
              <a:t> A. </a:t>
            </a:r>
            <a:r>
              <a:rPr lang="en-US" sz="1000" dirty="0" err="1" smtClean="0"/>
              <a:t>Fayad</a:t>
            </a:r>
            <a:r>
              <a:rPr lang="en-US" sz="1000" dirty="0" smtClean="0"/>
              <a:t> PhD</a:t>
            </a:r>
            <a:r>
              <a:rPr lang="en-US" sz="1000" baseline="30000" dirty="0" smtClean="0"/>
              <a:t>1</a:t>
            </a:r>
            <a:endParaRPr lang="en-US" sz="1000" dirty="0" smtClean="0"/>
          </a:p>
          <a:p>
            <a:endParaRPr lang="en-US" sz="1000" baseline="30000" dirty="0" smtClean="0"/>
          </a:p>
          <a:p>
            <a:r>
              <a:rPr lang="en-US" sz="1000" baseline="30000" dirty="0" smtClean="0"/>
              <a:t>1</a:t>
            </a:r>
            <a:r>
              <a:rPr lang="en-US" sz="1000" dirty="0" smtClean="0"/>
              <a:t> </a:t>
            </a:r>
            <a:r>
              <a:rPr lang="en-US" sz="1000" dirty="0" smtClean="0"/>
              <a:t>Translational and Molecular Imaging Institute, Icahn School of Medicine at Mount Sinai, One </a:t>
            </a:r>
            <a:r>
              <a:rPr lang="en-US" sz="1000" dirty="0" err="1" smtClean="0"/>
              <a:t>Gustave</a:t>
            </a:r>
            <a:r>
              <a:rPr lang="en-US" sz="1000" dirty="0" smtClean="0"/>
              <a:t> Levy Pl, New York, NY, 10029, </a:t>
            </a:r>
            <a:r>
              <a:rPr lang="en-US" sz="1000" dirty="0" smtClean="0"/>
              <a:t>USA</a:t>
            </a:r>
            <a:endParaRPr lang="en-US" sz="1000" dirty="0" smtClean="0"/>
          </a:p>
          <a:p>
            <a:r>
              <a:rPr lang="en-US" sz="1000" baseline="30000" dirty="0" smtClean="0"/>
              <a:t>2</a:t>
            </a:r>
            <a:r>
              <a:rPr lang="en-US" sz="1000" dirty="0" smtClean="0"/>
              <a:t> Cardiothoracic and Vascular Department, Vita-Salute University and San </a:t>
            </a:r>
            <a:r>
              <a:rPr lang="en-US" sz="1000" dirty="0" err="1" smtClean="0"/>
              <a:t>Raffaele</a:t>
            </a:r>
            <a:r>
              <a:rPr lang="en-US" sz="1000" dirty="0" smtClean="0"/>
              <a:t> Hospital, Milan, Italy</a:t>
            </a:r>
          </a:p>
          <a:p>
            <a:r>
              <a:rPr lang="en-US" sz="1000" baseline="30000" dirty="0" smtClean="0"/>
              <a:t>3 </a:t>
            </a:r>
            <a:r>
              <a:rPr lang="en-US" sz="1000" dirty="0" smtClean="0"/>
              <a:t>Center for Advanced Imaging Innovation and Research, Department of Radiology, New York University School of Medicine, New York, NY, </a:t>
            </a:r>
            <a:r>
              <a:rPr lang="en-US" sz="1000" dirty="0" smtClean="0"/>
              <a:t>USA</a:t>
            </a:r>
            <a:endParaRPr lang="en-US" sz="1000" dirty="0" smtClean="0"/>
          </a:p>
          <a:p>
            <a:r>
              <a:rPr lang="en-US" sz="1000" baseline="30000" dirty="0" smtClean="0"/>
              <a:t>4 </a:t>
            </a:r>
            <a:r>
              <a:rPr lang="en-US" sz="1000" dirty="0" smtClean="0"/>
              <a:t>Bernard and Irene Schwartz Center for Biomedical Imaging, Department of Radiology, New York University School of Medicine, New York, NY, </a:t>
            </a:r>
            <a:r>
              <a:rPr lang="en-US" sz="1000" dirty="0" smtClean="0"/>
              <a:t>USA</a:t>
            </a:r>
            <a:endParaRPr lang="en-US" sz="1000" dirty="0" smtClean="0"/>
          </a:p>
          <a:p>
            <a:r>
              <a:rPr lang="en-US" sz="1000" baseline="30000" dirty="0" smtClean="0"/>
              <a:t>5 </a:t>
            </a:r>
            <a:r>
              <a:rPr lang="en-US" sz="1000" dirty="0" smtClean="0"/>
              <a:t>Cardiovascular Institute, Icahn School of Medicine at Mount Sinai, One </a:t>
            </a:r>
            <a:r>
              <a:rPr lang="en-US" sz="1000" dirty="0" err="1" smtClean="0"/>
              <a:t>Gustave</a:t>
            </a:r>
            <a:r>
              <a:rPr lang="en-US" sz="1000" dirty="0" smtClean="0"/>
              <a:t> Levy Pl, New York, NY, 10029, </a:t>
            </a:r>
            <a:r>
              <a:rPr lang="en-US" sz="1000" dirty="0" smtClean="0"/>
              <a:t>USA</a:t>
            </a:r>
            <a:endParaRPr lang="en-US" sz="1000" dirty="0" smtClean="0"/>
          </a:p>
          <a:p>
            <a:r>
              <a:rPr lang="en-US" sz="1000" baseline="30000" dirty="0" smtClean="0"/>
              <a:t>6</a:t>
            </a:r>
            <a:r>
              <a:rPr lang="en-US" sz="1000" dirty="0" smtClean="0"/>
              <a:t> Division of Radiopharmaceutical Sciences, Department of Radiology, Weill Cornell Medical College, Cornell University, New York, NY, USA</a:t>
            </a:r>
          </a:p>
          <a:p>
            <a:r>
              <a:rPr lang="en-US" sz="1000" baseline="30000" dirty="0" smtClean="0"/>
              <a:t>7</a:t>
            </a:r>
            <a:r>
              <a:rPr lang="en-US" sz="1000" dirty="0" smtClean="0"/>
              <a:t> Department of Nuclear Medicine, University Hospital of Brest, European University of Brittany, EA3878 GETBO, Brest, France </a:t>
            </a:r>
          </a:p>
          <a:p>
            <a:r>
              <a:rPr lang="en-US" sz="1000" baseline="30000" dirty="0" smtClean="0"/>
              <a:t>8</a:t>
            </a:r>
            <a:r>
              <a:rPr lang="en-US" sz="1000" dirty="0" smtClean="0"/>
              <a:t> British Heart Foundation Centre for Cardiovascular Science, University of Edinburgh, Edinburgh, UK</a:t>
            </a:r>
          </a:p>
          <a:p>
            <a:endParaRPr lang="en-US" altLang="en-US" sz="11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ISMMS_BioMedical_Engineering_and_Imaging_Institute_RGB_Vrt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4800600"/>
            <a:ext cx="3276600" cy="1497574"/>
          </a:xfrm>
          <a:prstGeom prst="rect">
            <a:avLst/>
          </a:prstGeom>
        </p:spPr>
      </p:pic>
      <p:pic>
        <p:nvPicPr>
          <p:cNvPr id="12" name="Picture 11" descr="Phil professional profile phot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4800600"/>
            <a:ext cx="1142729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200" dirty="0" smtClean="0"/>
              <a:t>1- </a:t>
            </a:r>
            <a:r>
              <a:rPr lang="en-US" altLang="en-US" sz="2200" dirty="0" smtClean="0"/>
              <a:t>PET/MR is an exciting tool for thoracic PET imaging</a:t>
            </a:r>
            <a:endParaRPr lang="en-US" altLang="en-US" sz="2200" dirty="0" smtClean="0"/>
          </a:p>
          <a:p>
            <a:pPr marL="0" indent="0">
              <a:buNone/>
            </a:pPr>
            <a:r>
              <a:rPr lang="en-US" altLang="en-US" sz="2200" dirty="0" smtClean="0"/>
              <a:t>2- </a:t>
            </a:r>
            <a:r>
              <a:rPr lang="en-US" altLang="en-US" sz="2200" dirty="0" smtClean="0"/>
              <a:t>Accurate attenuation maps are necessary for accurate quantitative PET </a:t>
            </a:r>
            <a:r>
              <a:rPr lang="en-US" altLang="en-US" sz="2200" dirty="0" smtClean="0"/>
              <a:t>images</a:t>
            </a:r>
          </a:p>
          <a:p>
            <a:pPr marL="0" indent="0">
              <a:buNone/>
            </a:pPr>
            <a:r>
              <a:rPr lang="en-US" altLang="en-US" sz="2200" dirty="0" smtClean="0"/>
              <a:t>3- Standard </a:t>
            </a:r>
            <a:r>
              <a:rPr lang="en-US" altLang="en-US" sz="2200" dirty="0" smtClean="0"/>
              <a:t>breath-held MR-based attenuation correction (MRAC) is known to introduce respiratory artifacts into the final PET image</a:t>
            </a:r>
            <a:endParaRPr lang="en-US" altLang="en-US" sz="2200" dirty="0" smtClean="0"/>
          </a:p>
          <a:p>
            <a:pPr marL="0" indent="0">
              <a:buNone/>
            </a:pPr>
            <a:r>
              <a:rPr lang="en-US" altLang="en-US" sz="2200" dirty="0" smtClean="0"/>
              <a:t>4- </a:t>
            </a:r>
            <a:r>
              <a:rPr lang="en-US" altLang="en-US" sz="2200" dirty="0" smtClean="0"/>
              <a:t>Respiratory motion corrected MRAC can solve this problem but is complex and not always available</a:t>
            </a:r>
          </a:p>
          <a:p>
            <a:pPr marL="0" indent="0">
              <a:buNone/>
            </a:pPr>
            <a:r>
              <a:rPr lang="en-US" altLang="en-US" sz="2200" dirty="0" smtClean="0"/>
              <a:t>5- The quantitative impact of segmented MRAC maps is currently not known</a:t>
            </a:r>
          </a:p>
          <a:p>
            <a:pPr marL="0" indent="0">
              <a:buNone/>
            </a:pPr>
            <a:r>
              <a:rPr lang="en-US" altLang="en-US" sz="2200" dirty="0" smtClean="0"/>
              <a:t>6- Finally, we compare simple 2-class respiratory motion corrected MRAC with more complex 4-class MRAC</a:t>
            </a:r>
            <a:endParaRPr lang="en-US" altLang="en-US" sz="2200" dirty="0" smtClean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/>
              <a:t>Study </a:t>
            </a:r>
            <a:r>
              <a:rPr lang="en-US" altLang="en-US" sz="2400" dirty="0" smtClean="0"/>
              <a:t>type: </a:t>
            </a:r>
            <a:r>
              <a:rPr lang="en-US" altLang="en-US" sz="2000" dirty="0" smtClean="0"/>
              <a:t>Observational, retrospective image analysis</a:t>
            </a:r>
            <a:endParaRPr lang="en-US" altLang="en-US" sz="2000" dirty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 smtClean="0"/>
              <a:t>Study </a:t>
            </a:r>
            <a:r>
              <a:rPr lang="en-US" altLang="en-US" sz="2400" dirty="0"/>
              <a:t>subjects: </a:t>
            </a:r>
            <a:r>
              <a:rPr lang="en-US" altLang="en-US" sz="2000" dirty="0" smtClean="0"/>
              <a:t>Patients with suspected cardiac sarcoidosis undergoing </a:t>
            </a:r>
            <a:r>
              <a:rPr lang="en-US" altLang="en-US" sz="2000" baseline="30000" dirty="0" smtClean="0"/>
              <a:t>18</a:t>
            </a:r>
            <a:r>
              <a:rPr lang="en-US" altLang="en-US" sz="2000" dirty="0" smtClean="0"/>
              <a:t>F-FDG PET/MR</a:t>
            </a:r>
            <a:endParaRPr lang="en-US" altLang="en-US" sz="2400" dirty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/>
              <a:t>Study endpoints: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/>
              <a:t>Primary end point(s</a:t>
            </a:r>
            <a:r>
              <a:rPr lang="en-US" altLang="en-US" sz="2000" dirty="0" smtClean="0"/>
              <a:t>): Standard Uptake value (SUV) and target to background ratio (TBR) in myocardium</a:t>
            </a:r>
            <a:endParaRPr lang="en-US" altLang="en-US" sz="2000" dirty="0"/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/>
              <a:t>Secondary end point(s</a:t>
            </a:r>
            <a:r>
              <a:rPr lang="en-US" altLang="en-US" sz="2000" dirty="0" smtClean="0"/>
              <a:t>): Qualitative interpretation of pattern of FDG uptake in the myocardium </a:t>
            </a:r>
            <a:endParaRPr lang="en-US" altLang="en-US" sz="2000" dirty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/>
              <a:t>Study </a:t>
            </a:r>
            <a:r>
              <a:rPr lang="en-US" altLang="en-US" sz="2400" dirty="0" smtClean="0"/>
              <a:t>variables: </a:t>
            </a:r>
            <a:r>
              <a:rPr lang="en-US" altLang="en-US" sz="2000" dirty="0" smtClean="0"/>
              <a:t>PET images reconstructed using different attenuation maps with different groups of segmented tissue classes</a:t>
            </a:r>
            <a:endParaRPr lang="en-US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xmlns="" val="37866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12" name="Picture 11" descr="Fig2new.tif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8600" y="1447800"/>
            <a:ext cx="5181600" cy="496348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715000" y="1676400"/>
            <a:ext cx="3124200" cy="4179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 smtClean="0"/>
              <a:t>Mid-ventricle short axis PET images for four patients reconstructed using different MRAC-type attenuation maps.  The changes in appearance of the PET images, evaluated by the qualitative image analysis were minor.  Patients 1 and 2 were designated differently depending on the MRAC type used: a)-c) Diffuse-symmetrical, d) focal-on-diffuse symmetrical; e) diffuse-asymmetrical, f)-h) focal; Patients 3 and 4 were designated with the same pattern regardless of MRAC-type: </a:t>
            </a:r>
            <a:r>
              <a:rPr lang="en-US" sz="1200" dirty="0" err="1" smtClean="0"/>
              <a:t>i</a:t>
            </a:r>
            <a:r>
              <a:rPr lang="en-US" sz="1200" dirty="0" smtClean="0"/>
              <a:t>)-l) focal-on-diffuse asymmetrical; m)-p) patchy. Representative (coronal) slices through the respective MRAC maps are also shown (q-t). Color represents linear attenuation coefficient and is segmented into tissue classes: soft tissue (yellow); fat (gold/orange); lung (bright blue); background air (dark blue).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2186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000" dirty="0" smtClean="0"/>
              <a:t>1- </a:t>
            </a:r>
            <a:r>
              <a:rPr lang="en-US" sz="2000" dirty="0" smtClean="0"/>
              <a:t>Segmentation </a:t>
            </a:r>
            <a:r>
              <a:rPr lang="en-US" sz="2000" dirty="0" smtClean="0"/>
              <a:t>of fat and lung tissues in the attenuation map significantly affects tracer quantification in the heart by approximately 10</a:t>
            </a:r>
            <a:r>
              <a:rPr lang="en-US" sz="2000" dirty="0" smtClean="0"/>
              <a:t>%</a:t>
            </a:r>
          </a:p>
          <a:p>
            <a:pPr marL="0" indent="0">
              <a:buNone/>
            </a:pPr>
            <a:r>
              <a:rPr lang="en-US" sz="2000" dirty="0" smtClean="0"/>
              <a:t>2- </a:t>
            </a:r>
            <a:r>
              <a:rPr lang="en-US" sz="2000" dirty="0" smtClean="0"/>
              <a:t>Segmentation of fat and lung tissues in the attenuation map </a:t>
            </a:r>
            <a:r>
              <a:rPr lang="en-US" sz="2000" dirty="0" smtClean="0"/>
              <a:t>does not substantially alter the </a:t>
            </a:r>
            <a:r>
              <a:rPr lang="en-US" sz="2000" dirty="0" smtClean="0"/>
              <a:t>qualitative appearance of the </a:t>
            </a:r>
            <a:r>
              <a:rPr lang="en-US" sz="2000" dirty="0" smtClean="0"/>
              <a:t>PET images</a:t>
            </a:r>
          </a:p>
          <a:p>
            <a:pPr marL="0" indent="0">
              <a:buNone/>
            </a:pPr>
            <a:r>
              <a:rPr lang="en-US" sz="2000" dirty="0" smtClean="0"/>
              <a:t>3- Qualitative </a:t>
            </a:r>
            <a:r>
              <a:rPr lang="en-US" sz="2000" dirty="0" smtClean="0"/>
              <a:t>clinical studies may benefit from the wider availability and greater robustness of a simpler MRAC based on 2-class </a:t>
            </a:r>
            <a:r>
              <a:rPr lang="en-US" sz="2000" dirty="0" smtClean="0"/>
              <a:t>segmentation</a:t>
            </a:r>
          </a:p>
          <a:p>
            <a:pPr marL="0" indent="0">
              <a:buNone/>
            </a:pPr>
            <a:r>
              <a:rPr lang="en-US" sz="2000" dirty="0" smtClean="0"/>
              <a:t>4- In </a:t>
            </a:r>
            <a:r>
              <a:rPr lang="en-US" sz="2000" dirty="0" smtClean="0"/>
              <a:t>quantitative clinical and research </a:t>
            </a:r>
            <a:r>
              <a:rPr lang="en-US" sz="2000" dirty="0" smtClean="0"/>
              <a:t>settings, </a:t>
            </a:r>
            <a:r>
              <a:rPr lang="en-US" sz="2000" dirty="0" smtClean="0"/>
              <a:t>4-class MRAC should be </a:t>
            </a:r>
            <a:r>
              <a:rPr lang="en-US" sz="2000" dirty="0" smtClean="0"/>
              <a:t>employed for accurate PET images</a:t>
            </a:r>
          </a:p>
          <a:p>
            <a:pPr marL="0" indent="0">
              <a:buNone/>
            </a:pPr>
            <a:r>
              <a:rPr lang="en-US" sz="2000" dirty="0" smtClean="0"/>
              <a:t>5- The </a:t>
            </a:r>
            <a:r>
              <a:rPr lang="en-US" sz="2000" dirty="0" smtClean="0"/>
              <a:t>MRAC attenuation map </a:t>
            </a:r>
            <a:r>
              <a:rPr lang="en-US" sz="2000" dirty="0" smtClean="0"/>
              <a:t>should </a:t>
            </a:r>
            <a:r>
              <a:rPr lang="en-US" sz="2000" dirty="0" smtClean="0"/>
              <a:t>be </a:t>
            </a:r>
            <a:r>
              <a:rPr lang="en-US" sz="2000" dirty="0" smtClean="0"/>
              <a:t>a consideration </a:t>
            </a:r>
            <a:r>
              <a:rPr lang="en-US" sz="2000" dirty="0" smtClean="0"/>
              <a:t>when interpreting quantitative cardiac PET data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6- The </a:t>
            </a:r>
            <a:r>
              <a:rPr lang="en-US" sz="2000" dirty="0" smtClean="0"/>
              <a:t>impact on clinical diagnosis should be evaluated in a larger cohort of </a:t>
            </a:r>
            <a:r>
              <a:rPr lang="en-US" sz="2000" dirty="0" smtClean="0"/>
              <a:t>patients</a:t>
            </a:r>
            <a:endParaRPr lang="en-US" altLang="en-US" sz="2000" dirty="0" smtClean="0"/>
          </a:p>
          <a:p>
            <a:pPr marL="0" indent="0">
              <a:buNone/>
            </a:pPr>
            <a:endParaRPr lang="en-US" altLang="en-US" sz="2000" dirty="0" smtClean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xmlns="" val="25456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780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2_Office Theme</vt:lpstr>
      <vt:lpstr>Custom Design</vt:lpstr>
      <vt:lpstr>1_Custom Design</vt:lpstr>
      <vt:lpstr>Assessing the Qualitative and Quantitative Impacts of Simple Two-Class versus Multiple Tissue Class MR-Based Attenuation Correction for Cardiac PET/MR</vt:lpstr>
      <vt:lpstr>BACKGROUND</vt:lpstr>
      <vt:lpstr>METHODS</vt:lpstr>
      <vt:lpstr>RESULTS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Philip</cp:lastModifiedBy>
  <cp:revision>98</cp:revision>
  <dcterms:created xsi:type="dcterms:W3CDTF">2011-04-18T21:44:13Z</dcterms:created>
  <dcterms:modified xsi:type="dcterms:W3CDTF">2019-10-08T20:09:48Z</dcterms:modified>
</cp:coreProperties>
</file>