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1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63"/>
  </p:normalViewPr>
  <p:slideViewPr>
    <p:cSldViewPr snapToGrid="0" snapToObjects="1">
      <p:cViewPr varScale="1">
        <p:scale>
          <a:sx n="119" d="100"/>
          <a:sy n="119" d="100"/>
        </p:scale>
        <p:origin x="2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68C8E-10F1-7E47-8C4B-154741DAC5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E71FCA-D0A1-7E47-9F65-0E6AB4D875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35869-E219-454B-BC12-8448390F9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1974-6860-844C-A088-8CAD6297F07A}" type="datetimeFigureOut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FB21BD-0F2D-354B-932A-41B293239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0DD3C-045E-2841-80A0-31AB88049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BA83-1202-6F4E-A1AF-98B0ACA5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84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AF8CD-0D9E-8342-BA83-FB3C99602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2FD016-EEA0-7D40-8B9B-D04B5FF81A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79116-7801-E54A-9C43-881C175B1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1974-6860-844C-A088-8CAD6297F07A}" type="datetimeFigureOut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58F49-1D9E-354D-BC65-D35B94CCB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CDAD41-56AE-7042-9FAD-0C7F84793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BA83-1202-6F4E-A1AF-98B0ACA5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54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06D8BD-DEC3-9D41-B8E5-FCAEF6B8D1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DF15BA-A779-4D4C-B83E-EBA6C41D6B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40704-6527-B641-AA0A-6E8C98545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1974-6860-844C-A088-8CAD6297F07A}" type="datetimeFigureOut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3AF51-9EFC-F84D-B7AD-150FCED79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F8797-00EA-6940-B7E7-2A287C056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BA83-1202-6F4E-A1AF-98B0ACA5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26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50635-7A0E-B94C-BC8A-43F7AE5A8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885CF4-F27A-6A41-8468-7C9F4BF564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2FFD31-92FC-0946-8D98-D4F094B15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1974-6860-844C-A088-8CAD6297F07A}" type="datetimeFigureOut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FE405-D195-B045-ABC1-29E3FA827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8913A7-BF46-F94C-8968-E59DCE743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BA83-1202-6F4E-A1AF-98B0ACA5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949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24116-7B85-B14E-896D-7AA462651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01C893-8ED7-2044-B9D2-6A63F2B5CB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E247D0-D64C-8A40-B9FC-79D359765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1974-6860-844C-A088-8CAD6297F07A}" type="datetimeFigureOut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32CE3-396E-1F44-8EEB-7EF85C1FB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AD945-0573-B34D-AE9E-9C896C41C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BA83-1202-6F4E-A1AF-98B0ACA5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508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07491-06F3-1B4A-A597-6C893C52F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7DE76-6FB6-2E4E-8372-450952B1B2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F9625-715F-204A-9429-48A5F45668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7CF438-FD95-B948-BE12-E273B9033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1974-6860-844C-A088-8CAD6297F07A}" type="datetimeFigureOut">
              <a:rPr lang="en-US" smtClean="0"/>
              <a:t>3/29/20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CEA785-9A94-5E48-80A1-99C986244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4071C8-840C-0243-AEEA-F2C5226E4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BA83-1202-6F4E-A1AF-98B0ACA5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81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915CD-6FCF-FE46-8B57-1900F3872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10026D-FB12-A449-B960-838D2E492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44B966-F229-6748-87A7-FCBDE51261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EF79AE-62BF-744B-8D7A-500024E4AC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A45085-1578-A04D-B8E2-DBE4D6EFE4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296E2F-CBBB-2F48-A379-0C34C6DB7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1974-6860-844C-A088-8CAD6297F07A}" type="datetimeFigureOut">
              <a:rPr lang="en-US" smtClean="0"/>
              <a:t>3/29/20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30B89B-90CB-CE42-BCB8-30775C0DB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550CF3-B7CB-474A-B0D1-8D8E2A0E2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BA83-1202-6F4E-A1AF-98B0ACA5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546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5F689-D98C-954E-A5C3-EB07B5387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7D0820-B2EC-2C48-B367-A089363D3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1974-6860-844C-A088-8CAD6297F07A}" type="datetimeFigureOut">
              <a:rPr lang="en-US" smtClean="0"/>
              <a:t>3/29/20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EFDFA5-8812-6846-94E3-E6539400B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D4E01-91B9-2244-8255-7CBC01EBC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BA83-1202-6F4E-A1AF-98B0ACA5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830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0BEEB9-C887-2549-AA6E-1A8BC9296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1974-6860-844C-A088-8CAD6297F07A}" type="datetimeFigureOut">
              <a:rPr lang="en-US" smtClean="0"/>
              <a:t>3/29/20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05406A-6E7A-D745-847B-D076580D1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B91147-B486-3F44-B7AF-9BFCD35F1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BA83-1202-6F4E-A1AF-98B0ACA5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147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05A05-FC02-5047-9F5B-C0101E6AB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0FF2-207F-5B42-B1D9-8D15C2E96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2ABD6E-54C7-2E47-A9E1-17FE93049C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7F1EB9-B07E-704D-8972-A7CE962C4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1974-6860-844C-A088-8CAD6297F07A}" type="datetimeFigureOut">
              <a:rPr lang="en-US" smtClean="0"/>
              <a:t>3/29/20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4CE766-5D59-E34E-9DD4-3F087CC20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3A2CF5-DE7B-C44A-B171-7D4EDCDD6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BA83-1202-6F4E-A1AF-98B0ACA5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599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4DD6-DAB2-054B-840E-4E87AD842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4E7F79-A42D-1F43-A596-E3E1276B1A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843DE2-74B1-F44F-B6B3-EAFD625300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E58954-41D6-0D48-A1C3-ACA098F62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1974-6860-844C-A088-8CAD6297F07A}" type="datetimeFigureOut">
              <a:rPr lang="en-US" smtClean="0"/>
              <a:t>3/29/20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D9E5EA-9FF0-3F4C-8743-B8F763A05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9FEEEF-DDAC-184D-8319-7BFF82CCD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BA83-1202-6F4E-A1AF-98B0ACA5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395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4A6969-C5C4-1549-90D1-4DEE34261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6F8885-3361-CD43-8844-B487980CC6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A318F-0135-D944-A294-C4BA9208ED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31974-6860-844C-A088-8CAD6297F07A}" type="datetimeFigureOut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45EC07-1ECD-694C-9151-176DC5824C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9DDCE-E96D-D645-B5B5-FE61424995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9BA83-1202-6F4E-A1AF-98B0ACA5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03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13CB2FD-1F9D-8646-B451-A186BE60F11E}"/>
              </a:ext>
            </a:extLst>
          </p:cNvPr>
          <p:cNvSpPr txBox="1"/>
          <p:nvPr/>
        </p:nvSpPr>
        <p:spPr>
          <a:xfrm>
            <a:off x="1956856" y="4394914"/>
            <a:ext cx="7414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N=51781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8A3700-1B19-1746-9612-38442E32FC0A}"/>
              </a:ext>
            </a:extLst>
          </p:cNvPr>
          <p:cNvSpPr txBox="1"/>
          <p:nvPr/>
        </p:nvSpPr>
        <p:spPr>
          <a:xfrm>
            <a:off x="7558007" y="4389273"/>
            <a:ext cx="7056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N=18431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AD19EF-641D-CC4A-A1F7-0AB2D5D4E9C3}"/>
              </a:ext>
            </a:extLst>
          </p:cNvPr>
          <p:cNvSpPr txBox="1"/>
          <p:nvPr/>
        </p:nvSpPr>
        <p:spPr>
          <a:xfrm>
            <a:off x="8715902" y="4389273"/>
            <a:ext cx="7056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N=16625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380C8E-DD3B-694A-AFCE-579048988BDF}"/>
              </a:ext>
            </a:extLst>
          </p:cNvPr>
          <p:cNvSpPr txBox="1"/>
          <p:nvPr/>
        </p:nvSpPr>
        <p:spPr>
          <a:xfrm>
            <a:off x="8144956" y="4389273"/>
            <a:ext cx="6351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N=1806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0EA39A-5E9F-CC48-BA64-D138F7D19F4F}"/>
              </a:ext>
            </a:extLst>
          </p:cNvPr>
          <p:cNvSpPr txBox="1"/>
          <p:nvPr/>
        </p:nvSpPr>
        <p:spPr>
          <a:xfrm>
            <a:off x="2551294" y="4389274"/>
            <a:ext cx="7409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N=9553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1D489C-3A52-C740-A453-BA7F51A4BAB4}"/>
              </a:ext>
            </a:extLst>
          </p:cNvPr>
          <p:cNvSpPr txBox="1"/>
          <p:nvPr/>
        </p:nvSpPr>
        <p:spPr>
          <a:xfrm>
            <a:off x="3145211" y="4394912"/>
            <a:ext cx="775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N=42228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42C086-415C-5140-BD01-14D7AABBF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415" y="555622"/>
            <a:ext cx="9939170" cy="39567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76F9CF-97A2-6C40-8A5D-91918B574C7C}"/>
              </a:ext>
            </a:extLst>
          </p:cNvPr>
          <p:cNvSpPr txBox="1"/>
          <p:nvPr/>
        </p:nvSpPr>
        <p:spPr>
          <a:xfrm>
            <a:off x="1570613" y="5346547"/>
            <a:ext cx="8887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1. 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Number of non-oncology (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 and oncology (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 trials as a function of age of eligibility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and sponsorship type.  Note that vertical axis scales differ between panels A and B.   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386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CBD2AD0-C1E3-6E42-8A32-DF9D8C5DFA4D}"/>
              </a:ext>
            </a:extLst>
          </p:cNvPr>
          <p:cNvGrpSpPr/>
          <p:nvPr/>
        </p:nvGrpSpPr>
        <p:grpSpPr>
          <a:xfrm>
            <a:off x="1060450" y="1385887"/>
            <a:ext cx="10071100" cy="4734765"/>
            <a:chOff x="1060450" y="1385887"/>
            <a:chExt cx="10071100" cy="473476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D1C371D-6A43-474E-A734-6A999401D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60450" y="1385887"/>
              <a:ext cx="10071100" cy="33147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FF7F28F-C4A6-4241-84AF-0764DFED4623}"/>
                </a:ext>
              </a:extLst>
            </p:cNvPr>
            <p:cNvSpPr txBox="1"/>
            <p:nvPr/>
          </p:nvSpPr>
          <p:spPr>
            <a:xfrm>
              <a:off x="1961079" y="4555591"/>
              <a:ext cx="7414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N=51,781 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09C483F-5B12-964A-9C19-86A12D4A4A2B}"/>
                </a:ext>
              </a:extLst>
            </p:cNvPr>
            <p:cNvSpPr txBox="1"/>
            <p:nvPr/>
          </p:nvSpPr>
          <p:spPr>
            <a:xfrm>
              <a:off x="6797094" y="4555591"/>
              <a:ext cx="7761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N= 18,431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2F11C56-C812-A94D-AE3B-D715750CDA77}"/>
                </a:ext>
              </a:extLst>
            </p:cNvPr>
            <p:cNvSpPr txBox="1"/>
            <p:nvPr/>
          </p:nvSpPr>
          <p:spPr>
            <a:xfrm>
              <a:off x="8182431" y="4555591"/>
              <a:ext cx="7056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N= 1,806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3C1BC25-F8DE-2942-A40D-EDEF25C0E288}"/>
                </a:ext>
              </a:extLst>
            </p:cNvPr>
            <p:cNvSpPr txBox="1"/>
            <p:nvPr/>
          </p:nvSpPr>
          <p:spPr>
            <a:xfrm>
              <a:off x="7495989" y="4555591"/>
              <a:ext cx="7761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N= 16,625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4390958-066D-9D42-A3BF-DC1C21E8429E}"/>
                </a:ext>
              </a:extLst>
            </p:cNvPr>
            <p:cNvSpPr txBox="1"/>
            <p:nvPr/>
          </p:nvSpPr>
          <p:spPr>
            <a:xfrm>
              <a:off x="2631976" y="4555591"/>
              <a:ext cx="7409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N=42,228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A0C0528-3EF5-584A-B2DB-335EB7F447E2}"/>
                </a:ext>
              </a:extLst>
            </p:cNvPr>
            <p:cNvSpPr txBox="1"/>
            <p:nvPr/>
          </p:nvSpPr>
          <p:spPr>
            <a:xfrm>
              <a:off x="3285760" y="4555591"/>
              <a:ext cx="6880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N=9,553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634350E-59F3-A142-BC40-F474DA4207CF}"/>
                </a:ext>
              </a:extLst>
            </p:cNvPr>
            <p:cNvSpPr txBox="1"/>
            <p:nvPr/>
          </p:nvSpPr>
          <p:spPr>
            <a:xfrm>
              <a:off x="1863090" y="5197322"/>
              <a:ext cx="781811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Figure 2. 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Sponsorship mix of U.S. interventional clinical trials stratified by age of eligibility for all non-oncology trials (n=51,781; panel 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) and for interventional oncology trials (n=18,431; panel 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).  </a:t>
              </a:r>
            </a:p>
            <a:p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90C90-0E5B-9C44-A5FC-21900104C5DE}"/>
                </a:ext>
              </a:extLst>
            </p:cNvPr>
            <p:cNvSpPr/>
            <p:nvPr/>
          </p:nvSpPr>
          <p:spPr>
            <a:xfrm>
              <a:off x="1527859" y="4328932"/>
              <a:ext cx="7546694" cy="2266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FC3CA8A-4749-9A4D-9E21-88574CFDC903}"/>
                </a:ext>
              </a:extLst>
            </p:cNvPr>
            <p:cNvSpPr txBox="1"/>
            <p:nvPr/>
          </p:nvSpPr>
          <p:spPr>
            <a:xfrm>
              <a:off x="2132949" y="428837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All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EB28F7E-F4D4-6145-92A2-FA3A45863B47}"/>
                </a:ext>
              </a:extLst>
            </p:cNvPr>
            <p:cNvSpPr txBox="1"/>
            <p:nvPr/>
          </p:nvSpPr>
          <p:spPr>
            <a:xfrm>
              <a:off x="2634079" y="4291168"/>
              <a:ext cx="7360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u="sng" dirty="0">
                  <a:latin typeface="Arial" panose="020B0604020202020204" pitchFamily="34" charset="0"/>
                  <a:cs typeface="Arial" panose="020B0604020202020204" pitchFamily="34" charset="0"/>
                </a:rPr>
                <a:t>&gt;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18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yrs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AD9BD5B-2322-0949-B1E8-8B2BF7DDAECA}"/>
                </a:ext>
              </a:extLst>
            </p:cNvPr>
            <p:cNvSpPr txBox="1"/>
            <p:nvPr/>
          </p:nvSpPr>
          <p:spPr>
            <a:xfrm>
              <a:off x="3295509" y="4288372"/>
              <a:ext cx="7360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&lt; 18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yrs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21C7F1B-858C-694E-A3E8-67FF29E6D73F}"/>
                </a:ext>
              </a:extLst>
            </p:cNvPr>
            <p:cNvSpPr txBox="1"/>
            <p:nvPr/>
          </p:nvSpPr>
          <p:spPr>
            <a:xfrm>
              <a:off x="6991059" y="427859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All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ED7727E-0935-C84E-84B5-D1447041076B}"/>
                </a:ext>
              </a:extLst>
            </p:cNvPr>
            <p:cNvSpPr txBox="1"/>
            <p:nvPr/>
          </p:nvSpPr>
          <p:spPr>
            <a:xfrm>
              <a:off x="7492189" y="4281388"/>
              <a:ext cx="7360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u="sng" dirty="0">
                  <a:latin typeface="Arial" panose="020B0604020202020204" pitchFamily="34" charset="0"/>
                  <a:cs typeface="Arial" panose="020B0604020202020204" pitchFamily="34" charset="0"/>
                </a:rPr>
                <a:t>&gt;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18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yrs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F2C8BB8-7710-FD45-AF64-56460C47497C}"/>
                </a:ext>
              </a:extLst>
            </p:cNvPr>
            <p:cNvSpPr txBox="1"/>
            <p:nvPr/>
          </p:nvSpPr>
          <p:spPr>
            <a:xfrm>
              <a:off x="8210769" y="4278592"/>
              <a:ext cx="7360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&lt; 18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yrs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8120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624798-FFAB-1B4A-B2CD-65BE57591E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914"/>
          <a:stretch/>
        </p:blipFill>
        <p:spPr>
          <a:xfrm>
            <a:off x="1157227" y="1189942"/>
            <a:ext cx="4769011" cy="3251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43857AE-1CFC-3D49-A1EE-9A656E3E9F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617"/>
          <a:stretch/>
        </p:blipFill>
        <p:spPr>
          <a:xfrm>
            <a:off x="5997057" y="1179000"/>
            <a:ext cx="5018188" cy="3238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D43BF3-0EFE-CF44-B653-C64BBF274123}"/>
              </a:ext>
            </a:extLst>
          </p:cNvPr>
          <p:cNvSpPr txBox="1"/>
          <p:nvPr/>
        </p:nvSpPr>
        <p:spPr>
          <a:xfrm>
            <a:off x="1280156" y="5303519"/>
            <a:ext cx="967123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3. 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Number of oncology trials the included patients &lt; 18 years (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 or patients </a:t>
            </a:r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18 years (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 as a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function of year of trial start and sponsorship type.  Note that vertical axis scales differ between panels A and B and that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2007 includes only partial year data, accounting for the apparent increase from 2007 to 2008 in both panels.   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547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203</Words>
  <Application>Microsoft Macintosh PowerPoint</Application>
  <PresentationFormat>Widescreen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Dubois, Steven G.,M.D.</dc:creator>
  <cp:lastModifiedBy>Dubois, Steven G.,M.D.</cp:lastModifiedBy>
  <cp:revision>5</cp:revision>
  <dcterms:created xsi:type="dcterms:W3CDTF">2020-03-27T10:12:04Z</dcterms:created>
  <dcterms:modified xsi:type="dcterms:W3CDTF">2020-03-29T21:51:47Z</dcterms:modified>
</cp:coreProperties>
</file>