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5"/>
  </p:notesMasterIdLst>
  <p:sldIdLst>
    <p:sldId id="308" r:id="rId2"/>
    <p:sldId id="305" r:id="rId3"/>
    <p:sldId id="261" r:id="rId4"/>
  </p:sldIdLst>
  <p:sldSz cx="10801350" cy="7704138"/>
  <p:notesSz cx="6889750" cy="10021888"/>
  <p:defaultTextStyle>
    <a:defPPr>
      <a:defRPr lang="ko-KR"/>
    </a:defPPr>
    <a:lvl1pPr marL="0" algn="l" defTabSz="1059515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9758" algn="l" defTabSz="1059515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59515" algn="l" defTabSz="1059515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89273" algn="l" defTabSz="1059515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19031" algn="l" defTabSz="1059515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48788" algn="l" defTabSz="1059515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78546" algn="l" defTabSz="1059515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08303" algn="l" defTabSz="1059515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38061" algn="l" defTabSz="1059515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7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7" autoAdjust="0"/>
    <p:restoredTop sz="99820" autoAdjust="0"/>
  </p:normalViewPr>
  <p:slideViewPr>
    <p:cSldViewPr>
      <p:cViewPr varScale="1">
        <p:scale>
          <a:sx n="74" d="100"/>
          <a:sy n="74" d="100"/>
        </p:scale>
        <p:origin x="1622" y="62"/>
      </p:cViewPr>
      <p:guideLst>
        <p:guide orient="horz" pos="2427"/>
        <p:guide pos="34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HKIM-SNUH\Tubulosine\JAK3\kinase%20assay\ATP-depende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HKIM-SNUH\Tubulosine\JAK3\kinase%20assay\ATP-dependen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HKIM-SNUH\Tubulosine\JAK3\kinase%20assay\ATP-depende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2700">
              <a:noFill/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trendline>
            <c:spPr>
              <a:ln w="15875"/>
            </c:spPr>
            <c:trendlineType val="log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'[ATP-dependent.xlsx]Sheet1'!$N$57:$N$62</c:f>
                <c:numCache>
                  <c:formatCode>General</c:formatCode>
                  <c:ptCount val="6"/>
                  <c:pt idx="0">
                    <c:v>1.2734129959504699</c:v>
                  </c:pt>
                  <c:pt idx="1">
                    <c:v>2.1600368219022092</c:v>
                  </c:pt>
                  <c:pt idx="2">
                    <c:v>2.7536467287756872</c:v>
                  </c:pt>
                  <c:pt idx="3">
                    <c:v>3.9438538455647545</c:v>
                  </c:pt>
                  <c:pt idx="4">
                    <c:v>3.9438538455647545</c:v>
                  </c:pt>
                  <c:pt idx="5">
                    <c:v>4.8358206246391937</c:v>
                  </c:pt>
                </c:numCache>
              </c:numRef>
            </c:plus>
            <c:minus>
              <c:numRef>
                <c:f>'[ATP-dependent.xlsx]Sheet1'!$N$57:$N$62</c:f>
                <c:numCache>
                  <c:formatCode>General</c:formatCode>
                  <c:ptCount val="6"/>
                  <c:pt idx="0">
                    <c:v>1.2734129959504699</c:v>
                  </c:pt>
                  <c:pt idx="1">
                    <c:v>2.1600368219022092</c:v>
                  </c:pt>
                  <c:pt idx="2">
                    <c:v>2.7536467287756872</c:v>
                  </c:pt>
                  <c:pt idx="3">
                    <c:v>3.9438538455647545</c:v>
                  </c:pt>
                  <c:pt idx="4">
                    <c:v>3.9438538455647545</c:v>
                  </c:pt>
                  <c:pt idx="5">
                    <c:v>4.8358206246391937</c:v>
                  </c:pt>
                </c:numCache>
              </c:numRef>
            </c:minus>
          </c:errBars>
          <c:cat>
            <c:numRef>
              <c:f>'[ATP-dependent.xlsx]Sheet1'!$L$57:$L$62</c:f>
              <c:numCache>
                <c:formatCode>0_ </c:formatCode>
                <c:ptCount val="6"/>
                <c:pt idx="0">
                  <c:v>10</c:v>
                </c:pt>
                <c:pt idx="1">
                  <c:v>45</c:v>
                </c:pt>
                <c:pt idx="2">
                  <c:v>90</c:v>
                </c:pt>
                <c:pt idx="3">
                  <c:v>200</c:v>
                </c:pt>
                <c:pt idx="4">
                  <c:v>500</c:v>
                </c:pt>
                <c:pt idx="5">
                  <c:v>1000</c:v>
                </c:pt>
              </c:numCache>
            </c:numRef>
          </c:cat>
          <c:val>
            <c:numRef>
              <c:f>'[ATP-dependent.xlsx]Sheet1'!$M$57:$M$62</c:f>
              <c:numCache>
                <c:formatCode>0.0_ </c:formatCode>
                <c:ptCount val="6"/>
                <c:pt idx="0">
                  <c:v>4.8658026151676985</c:v>
                </c:pt>
                <c:pt idx="1">
                  <c:v>20.117494039905363</c:v>
                </c:pt>
                <c:pt idx="2">
                  <c:v>36.984762618604414</c:v>
                </c:pt>
                <c:pt idx="3">
                  <c:v>50.693147552780054</c:v>
                </c:pt>
                <c:pt idx="4">
                  <c:v>59.03420986202255</c:v>
                </c:pt>
                <c:pt idx="5">
                  <c:v>65.863962381312746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460-4AF9-B189-E526ED77CC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369728"/>
        <c:axId val="325400768"/>
      </c:lineChart>
      <c:catAx>
        <c:axId val="143369728"/>
        <c:scaling>
          <c:orientation val="minMax"/>
        </c:scaling>
        <c:delete val="0"/>
        <c:axPos val="b"/>
        <c:numFmt formatCode="0_ 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325400768"/>
        <c:crosses val="autoZero"/>
        <c:auto val="1"/>
        <c:lblAlgn val="ctr"/>
        <c:lblOffset val="100"/>
        <c:noMultiLvlLbl val="0"/>
      </c:catAx>
      <c:valAx>
        <c:axId val="325400768"/>
        <c:scaling>
          <c:orientation val="minMax"/>
        </c:scaling>
        <c:delete val="0"/>
        <c:axPos val="l"/>
        <c:majorGridlines>
          <c:spPr>
            <a:ln>
              <a:solidFill>
                <a:prstClr val="white"/>
              </a:solidFill>
            </a:ln>
          </c:spPr>
        </c:majorGridlines>
        <c:numFmt formatCode="#,##0_);\(#,##0\)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143369728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2700">
              <a:noFill/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trendline>
            <c:spPr>
              <a:ln w="15875"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'[ATP-dependent.xlsx]Sheet1'!$K$43:$K$48</c:f>
                <c:numCache>
                  <c:formatCode>General</c:formatCode>
                  <c:ptCount val="6"/>
                  <c:pt idx="0">
                    <c:v>1.600368219022025</c:v>
                  </c:pt>
                  <c:pt idx="1">
                    <c:v>1.8980236487127968</c:v>
                  </c:pt>
                  <c:pt idx="2">
                    <c:v>3.0689429713823992</c:v>
                  </c:pt>
                  <c:pt idx="3">
                    <c:v>3.1145142696522892</c:v>
                  </c:pt>
                  <c:pt idx="4">
                    <c:v>2.4276948518193215</c:v>
                  </c:pt>
                  <c:pt idx="5">
                    <c:v>3.6291948967259495</c:v>
                  </c:pt>
                </c:numCache>
              </c:numRef>
            </c:plus>
            <c:minus>
              <c:numRef>
                <c:f>'[ATP-dependent.xlsx]Sheet1'!$K$43:$K$48</c:f>
                <c:numCache>
                  <c:formatCode>General</c:formatCode>
                  <c:ptCount val="6"/>
                  <c:pt idx="0">
                    <c:v>1.600368219022025</c:v>
                  </c:pt>
                  <c:pt idx="1">
                    <c:v>1.8980236487127968</c:v>
                  </c:pt>
                  <c:pt idx="2">
                    <c:v>3.0689429713823992</c:v>
                  </c:pt>
                  <c:pt idx="3">
                    <c:v>3.1145142696522892</c:v>
                  </c:pt>
                  <c:pt idx="4">
                    <c:v>2.4276948518193215</c:v>
                  </c:pt>
                  <c:pt idx="5">
                    <c:v>3.6291948967259495</c:v>
                  </c:pt>
                </c:numCache>
              </c:numRef>
            </c:minus>
          </c:errBars>
          <c:cat>
            <c:numRef>
              <c:f>'[ATP-dependent.xlsx]Sheet1'!$I$43:$I$48</c:f>
              <c:numCache>
                <c:formatCode>0_ </c:formatCode>
                <c:ptCount val="6"/>
                <c:pt idx="0">
                  <c:v>10</c:v>
                </c:pt>
                <c:pt idx="1">
                  <c:v>45</c:v>
                </c:pt>
                <c:pt idx="2">
                  <c:v>90</c:v>
                </c:pt>
                <c:pt idx="3">
                  <c:v>200</c:v>
                </c:pt>
                <c:pt idx="4">
                  <c:v>500</c:v>
                </c:pt>
                <c:pt idx="5">
                  <c:v>1000</c:v>
                </c:pt>
              </c:numCache>
            </c:numRef>
          </c:cat>
          <c:val>
            <c:numRef>
              <c:f>'[ATP-dependent.xlsx]Sheet1'!$J$43:$J$48</c:f>
              <c:numCache>
                <c:formatCode>0.00_ </c:formatCode>
                <c:ptCount val="6"/>
                <c:pt idx="0">
                  <c:v>4.5488302043571966</c:v>
                </c:pt>
                <c:pt idx="1">
                  <c:v>8.5507521512143772</c:v>
                </c:pt>
                <c:pt idx="2">
                  <c:v>15.526646205357174</c:v>
                </c:pt>
                <c:pt idx="3">
                  <c:v>24.840531850178106</c:v>
                </c:pt>
                <c:pt idx="4">
                  <c:v>34.827012904758163</c:v>
                </c:pt>
                <c:pt idx="5">
                  <c:v>48.575803981623274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8B7-45E4-B977-6381D961E6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370752"/>
        <c:axId val="346178688"/>
      </c:lineChart>
      <c:catAx>
        <c:axId val="143370752"/>
        <c:scaling>
          <c:orientation val="minMax"/>
        </c:scaling>
        <c:delete val="0"/>
        <c:axPos val="b"/>
        <c:numFmt formatCode="0_ 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346178688"/>
        <c:crosses val="autoZero"/>
        <c:auto val="1"/>
        <c:lblAlgn val="ctr"/>
        <c:lblOffset val="100"/>
        <c:noMultiLvlLbl val="0"/>
      </c:catAx>
      <c:valAx>
        <c:axId val="346178688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#,##0_);\(#,##0\)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143370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834872482731799"/>
          <c:y val="6.0416666666666834E-2"/>
          <c:w val="0.74268635144124551"/>
          <c:h val="0.70298957421989239"/>
        </c:manualLayout>
      </c:layout>
      <c:lineChart>
        <c:grouping val="standard"/>
        <c:varyColors val="0"/>
        <c:ser>
          <c:idx val="0"/>
          <c:order val="0"/>
          <c:tx>
            <c:strRef>
              <c:f>'[ATP-dependent.xlsx]Sheet1'!$J$14</c:f>
              <c:strCache>
                <c:ptCount val="1"/>
                <c:pt idx="0">
                  <c:v>10 mM </c:v>
                </c:pt>
              </c:strCache>
            </c:strRef>
          </c:tx>
          <c:spPr>
            <a:ln w="9525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'[ATP-dependent.xlsx]Sheet1'!$P$15:$P$24</c:f>
                <c:numCache>
                  <c:formatCode>General</c:formatCode>
                  <c:ptCount val="10"/>
                  <c:pt idx="0">
                    <c:v>0.73546695908369097</c:v>
                  </c:pt>
                  <c:pt idx="1">
                    <c:v>2.3330424646537313</c:v>
                  </c:pt>
                  <c:pt idx="2">
                    <c:v>2.7512526650845777</c:v>
                  </c:pt>
                  <c:pt idx="3">
                    <c:v>3.8875206525771731</c:v>
                  </c:pt>
                  <c:pt idx="4">
                    <c:v>3.1188654678465237</c:v>
                  </c:pt>
                  <c:pt idx="5">
                    <c:v>3.4387402869706234</c:v>
                  </c:pt>
                  <c:pt idx="6">
                    <c:v>1.5250468100910122</c:v>
                  </c:pt>
                  <c:pt idx="7">
                    <c:v>0.5942941137779183</c:v>
                  </c:pt>
                  <c:pt idx="8">
                    <c:v>0.21786623499468491</c:v>
                  </c:pt>
                  <c:pt idx="9">
                    <c:v>2.5502087022307666E-2</c:v>
                  </c:pt>
                </c:numCache>
              </c:numRef>
            </c:plus>
            <c:minus>
              <c:numRef>
                <c:f>'[ATP-dependent.xlsx]Sheet1'!$P$15:$P$24</c:f>
                <c:numCache>
                  <c:formatCode>General</c:formatCode>
                  <c:ptCount val="10"/>
                  <c:pt idx="0">
                    <c:v>0.73546695908369097</c:v>
                  </c:pt>
                  <c:pt idx="1">
                    <c:v>2.3330424646537313</c:v>
                  </c:pt>
                  <c:pt idx="2">
                    <c:v>2.7512526650845777</c:v>
                  </c:pt>
                  <c:pt idx="3">
                    <c:v>3.8875206525771731</c:v>
                  </c:pt>
                  <c:pt idx="4">
                    <c:v>3.1188654678465237</c:v>
                  </c:pt>
                  <c:pt idx="5">
                    <c:v>3.4387402869706234</c:v>
                  </c:pt>
                  <c:pt idx="6">
                    <c:v>1.5250468100910122</c:v>
                  </c:pt>
                  <c:pt idx="7">
                    <c:v>0.5942941137779183</c:v>
                  </c:pt>
                  <c:pt idx="8">
                    <c:v>0.21786623499468491</c:v>
                  </c:pt>
                  <c:pt idx="9">
                    <c:v>2.5502087022307666E-2</c:v>
                  </c:pt>
                </c:numCache>
              </c:numRef>
            </c:minus>
            <c:spPr>
              <a:ln>
                <a:solidFill>
                  <a:prstClr val="black"/>
                </a:solidFill>
              </a:ln>
            </c:spPr>
          </c:errBars>
          <c:cat>
            <c:numRef>
              <c:f>'[ATP-dependent.xlsx]Sheet1'!$I$15:$I$24</c:f>
              <c:numCache>
                <c:formatCode>0.0_ </c:formatCode>
                <c:ptCount val="10"/>
                <c:pt idx="0">
                  <c:v>0.1</c:v>
                </c:pt>
                <c:pt idx="1">
                  <c:v>0.30000000000000032</c:v>
                </c:pt>
                <c:pt idx="2" formatCode="0_ ">
                  <c:v>1</c:v>
                </c:pt>
                <c:pt idx="3" formatCode="0_ ">
                  <c:v>3</c:v>
                </c:pt>
                <c:pt idx="4" formatCode="0_ ">
                  <c:v>10</c:v>
                </c:pt>
                <c:pt idx="5" formatCode="0_ ">
                  <c:v>30</c:v>
                </c:pt>
                <c:pt idx="6" formatCode="0_ ">
                  <c:v>100</c:v>
                </c:pt>
                <c:pt idx="7" formatCode="0_ ">
                  <c:v>300</c:v>
                </c:pt>
                <c:pt idx="8" formatCode="0_ ">
                  <c:v>1000</c:v>
                </c:pt>
                <c:pt idx="9" formatCode="0_ ">
                  <c:v>3000</c:v>
                </c:pt>
              </c:numCache>
            </c:numRef>
          </c:cat>
          <c:val>
            <c:numRef>
              <c:f>'[ATP-dependent.xlsx]Sheet1'!$J$15:$J$24</c:f>
              <c:numCache>
                <c:formatCode>0.0_ </c:formatCode>
                <c:ptCount val="10"/>
                <c:pt idx="0">
                  <c:v>97.472646399999988</c:v>
                </c:pt>
                <c:pt idx="1">
                  <c:v>93.320252799999949</c:v>
                </c:pt>
                <c:pt idx="2">
                  <c:v>80.173999999999978</c:v>
                </c:pt>
                <c:pt idx="3">
                  <c:v>53.726005760000113</c:v>
                </c:pt>
                <c:pt idx="4">
                  <c:v>27.846421119999999</c:v>
                </c:pt>
                <c:pt idx="5">
                  <c:v>15.413373439999997</c:v>
                </c:pt>
                <c:pt idx="6">
                  <c:v>11.548785919999998</c:v>
                </c:pt>
                <c:pt idx="7">
                  <c:v>10.533902719999999</c:v>
                </c:pt>
                <c:pt idx="8">
                  <c:v>10.280051200000001</c:v>
                </c:pt>
                <c:pt idx="9">
                  <c:v>10.217343999999999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835-4FBB-BCBA-4FF73BD49A34}"/>
            </c:ext>
          </c:extLst>
        </c:ser>
        <c:ser>
          <c:idx val="1"/>
          <c:order val="1"/>
          <c:tx>
            <c:strRef>
              <c:f>'[ATP-dependent.xlsx]Sheet1'!$K$14</c:f>
              <c:strCache>
                <c:ptCount val="1"/>
                <c:pt idx="0">
                  <c:v>45 mM </c:v>
                </c:pt>
              </c:strCache>
            </c:strRef>
          </c:tx>
          <c:spPr>
            <a:ln w="9525">
              <a:solidFill>
                <a:prstClr val="black"/>
              </a:solidFill>
            </a:ln>
          </c:spPr>
          <c:marker>
            <c:symbol val="circle"/>
            <c:size val="6"/>
            <c:spPr>
              <a:solidFill>
                <a:schemeClr val="bg1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'[ATP-dependent.xlsx]Sheet1'!$Q$15:$Q$24</c:f>
                <c:numCache>
                  <c:formatCode>General</c:formatCode>
                  <c:ptCount val="10"/>
                  <c:pt idx="0">
                    <c:v>1.7570973910347019</c:v>
                  </c:pt>
                  <c:pt idx="1">
                    <c:v>5.3264947488485666</c:v>
                  </c:pt>
                  <c:pt idx="2">
                    <c:v>4.6553830451762686</c:v>
                  </c:pt>
                  <c:pt idx="3">
                    <c:v>3.5066200767908025</c:v>
                  </c:pt>
                  <c:pt idx="4">
                    <c:v>1.3350416879559308</c:v>
                  </c:pt>
                  <c:pt idx="5">
                    <c:v>0.7467795209698822</c:v>
                  </c:pt>
                  <c:pt idx="6">
                    <c:v>0.18991799691546227</c:v>
                  </c:pt>
                  <c:pt idx="7">
                    <c:v>4.7108019406263864E-2</c:v>
                  </c:pt>
                  <c:pt idx="8">
                    <c:v>1.1612234844991796E-2</c:v>
                  </c:pt>
                  <c:pt idx="9">
                    <c:v>1.0503967504385764E-3</c:v>
                  </c:pt>
                </c:numCache>
              </c:numRef>
            </c:plus>
            <c:minus>
              <c:numRef>
                <c:f>'[ATP-dependent.xlsx]Sheet1'!$Q$15:$Q$24</c:f>
                <c:numCache>
                  <c:formatCode>General</c:formatCode>
                  <c:ptCount val="10"/>
                  <c:pt idx="0">
                    <c:v>1.7570973910347019</c:v>
                  </c:pt>
                  <c:pt idx="1">
                    <c:v>5.3264947488485666</c:v>
                  </c:pt>
                  <c:pt idx="2">
                    <c:v>4.6553830451762686</c:v>
                  </c:pt>
                  <c:pt idx="3">
                    <c:v>3.5066200767908025</c:v>
                  </c:pt>
                  <c:pt idx="4">
                    <c:v>1.3350416879559308</c:v>
                  </c:pt>
                  <c:pt idx="5">
                    <c:v>0.7467795209698822</c:v>
                  </c:pt>
                  <c:pt idx="6">
                    <c:v>0.18991799691546227</c:v>
                  </c:pt>
                  <c:pt idx="7">
                    <c:v>4.7108019406263864E-2</c:v>
                  </c:pt>
                  <c:pt idx="8">
                    <c:v>1.1612234844991796E-2</c:v>
                  </c:pt>
                  <c:pt idx="9">
                    <c:v>1.0503967504385764E-3</c:v>
                  </c:pt>
                </c:numCache>
              </c:numRef>
            </c:minus>
            <c:spPr>
              <a:ln>
                <a:solidFill>
                  <a:prstClr val="black"/>
                </a:solidFill>
              </a:ln>
            </c:spPr>
          </c:errBars>
          <c:val>
            <c:numRef>
              <c:f>'[ATP-dependent.xlsx]Sheet1'!$K$15:$K$24</c:f>
              <c:numCache>
                <c:formatCode>0.0_ </c:formatCode>
                <c:ptCount val="10"/>
                <c:pt idx="0">
                  <c:v>96.851078399999494</c:v>
                </c:pt>
                <c:pt idx="1">
                  <c:v>95.830847999999989</c:v>
                </c:pt>
                <c:pt idx="2">
                  <c:v>91.070654719999979</c:v>
                </c:pt>
                <c:pt idx="3">
                  <c:v>73.823491839999477</c:v>
                </c:pt>
                <c:pt idx="4">
                  <c:v>41.257526399999996</c:v>
                </c:pt>
                <c:pt idx="5">
                  <c:v>17.226251519999987</c:v>
                </c:pt>
                <c:pt idx="6">
                  <c:v>9.2254864000000047</c:v>
                </c:pt>
                <c:pt idx="7">
                  <c:v>7.4073757439999985</c:v>
                </c:pt>
                <c:pt idx="8">
                  <c:v>7.0367280000000134</c:v>
                </c:pt>
                <c:pt idx="9">
                  <c:v>6.9629340159999771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835-4FBB-BCBA-4FF73BD49A34}"/>
            </c:ext>
          </c:extLst>
        </c:ser>
        <c:ser>
          <c:idx val="2"/>
          <c:order val="2"/>
          <c:tx>
            <c:strRef>
              <c:f>'[ATP-dependent.xlsx]Sheet1'!$L$14</c:f>
              <c:strCache>
                <c:ptCount val="1"/>
                <c:pt idx="0">
                  <c:v>90 mM </c:v>
                </c:pt>
              </c:strCache>
            </c:strRef>
          </c:tx>
          <c:spPr>
            <a:ln w="9525">
              <a:solidFill>
                <a:srgbClr val="0000FF"/>
              </a:solidFill>
            </a:ln>
          </c:spPr>
          <c:marker>
            <c:symbol val="triangle"/>
            <c:size val="6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'[ATP-dependent.xlsx]Sheet1'!$R$15:$R$24</c:f>
                <c:numCache>
                  <c:formatCode>General</c:formatCode>
                  <c:ptCount val="10"/>
                  <c:pt idx="0">
                    <c:v>0.45176202629576839</c:v>
                  </c:pt>
                  <c:pt idx="1">
                    <c:v>2.0851420402313212</c:v>
                  </c:pt>
                  <c:pt idx="2">
                    <c:v>3.5689802643940491</c:v>
                  </c:pt>
                  <c:pt idx="3">
                    <c:v>5.4511131975164542</c:v>
                  </c:pt>
                  <c:pt idx="4">
                    <c:v>2.8173485451525222</c:v>
                  </c:pt>
                  <c:pt idx="5">
                    <c:v>1.4798444508030895</c:v>
                  </c:pt>
                  <c:pt idx="6">
                    <c:v>0.31190282334028291</c:v>
                  </c:pt>
                  <c:pt idx="7">
                    <c:v>6.2522825783716485E-2</c:v>
                  </c:pt>
                  <c:pt idx="8">
                    <c:v>1.2405399230442567E-2</c:v>
                  </c:pt>
                  <c:pt idx="9">
                    <c:v>9.6697518065366988E-4</c:v>
                  </c:pt>
                </c:numCache>
              </c:numRef>
            </c:plus>
            <c:minus>
              <c:numRef>
                <c:f>'[ATP-dependent.xlsx]Sheet1'!$R$15:$R$24</c:f>
                <c:numCache>
                  <c:formatCode>General</c:formatCode>
                  <c:ptCount val="10"/>
                  <c:pt idx="0">
                    <c:v>0.45176202629576839</c:v>
                  </c:pt>
                  <c:pt idx="1">
                    <c:v>2.0851420402313212</c:v>
                  </c:pt>
                  <c:pt idx="2">
                    <c:v>3.5689802643940491</c:v>
                  </c:pt>
                  <c:pt idx="3">
                    <c:v>5.4511131975164542</c:v>
                  </c:pt>
                  <c:pt idx="4">
                    <c:v>2.8173485451525222</c:v>
                  </c:pt>
                  <c:pt idx="5">
                    <c:v>1.4798444508030895</c:v>
                  </c:pt>
                  <c:pt idx="6">
                    <c:v>0.31190282334028291</c:v>
                  </c:pt>
                  <c:pt idx="7">
                    <c:v>6.2522825783716485E-2</c:v>
                  </c:pt>
                  <c:pt idx="8">
                    <c:v>1.2405399230442567E-2</c:v>
                  </c:pt>
                  <c:pt idx="9">
                    <c:v>9.6697518065366988E-4</c:v>
                  </c:pt>
                </c:numCache>
              </c:numRef>
            </c:minus>
            <c:spPr>
              <a:ln>
                <a:solidFill>
                  <a:srgbClr val="0000FF"/>
                </a:solidFill>
              </a:ln>
            </c:spPr>
          </c:errBars>
          <c:val>
            <c:numRef>
              <c:f>'[ATP-dependent.xlsx]Sheet1'!$L$15:$L$24</c:f>
              <c:numCache>
                <c:formatCode>0.0_ </c:formatCode>
                <c:ptCount val="10"/>
                <c:pt idx="0">
                  <c:v>94.714122879999991</c:v>
                </c:pt>
                <c:pt idx="1">
                  <c:v>93.827874559999671</c:v>
                </c:pt>
                <c:pt idx="2">
                  <c:v>90.501058559999919</c:v>
                </c:pt>
                <c:pt idx="3">
                  <c:v>79.67170496</c:v>
                </c:pt>
                <c:pt idx="4">
                  <c:v>55.605700479999982</c:v>
                </c:pt>
                <c:pt idx="5">
                  <c:v>28.079934079999987</c:v>
                </c:pt>
                <c:pt idx="6">
                  <c:v>12.775732736000041</c:v>
                </c:pt>
                <c:pt idx="7">
                  <c:v>7.5708394879999998</c:v>
                </c:pt>
                <c:pt idx="8">
                  <c:v>6.1374955519999732</c:v>
                </c:pt>
                <c:pt idx="9">
                  <c:v>5.7677208319999789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835-4FBB-BCBA-4FF73BD49A34}"/>
            </c:ext>
          </c:extLst>
        </c:ser>
        <c:ser>
          <c:idx val="3"/>
          <c:order val="3"/>
          <c:tx>
            <c:strRef>
              <c:f>'[ATP-dependent.xlsx]Sheet1'!$M$14</c:f>
              <c:strCache>
                <c:ptCount val="1"/>
                <c:pt idx="0">
                  <c:v>200 mM </c:v>
                </c:pt>
              </c:strCache>
            </c:strRef>
          </c:tx>
          <c:spPr>
            <a:ln w="9525">
              <a:solidFill>
                <a:srgbClr val="0000FF"/>
              </a:solidFill>
            </a:ln>
          </c:spPr>
          <c:marker>
            <c:symbol val="triangle"/>
            <c:size val="6"/>
            <c:spPr>
              <a:solidFill>
                <a:sysClr val="window" lastClr="FFFFFF"/>
              </a:solidFill>
              <a:ln>
                <a:solidFill>
                  <a:srgbClr val="0000FF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'[ATP-dependent.xlsx]Sheet1'!$S$15:$S$24</c:f>
                <c:numCache>
                  <c:formatCode>General</c:formatCode>
                  <c:ptCount val="10"/>
                  <c:pt idx="0">
                    <c:v>0.3778567898568907</c:v>
                  </c:pt>
                  <c:pt idx="1">
                    <c:v>1.4063063026199369</c:v>
                  </c:pt>
                  <c:pt idx="2">
                    <c:v>2.2131946324046812</c:v>
                  </c:pt>
                  <c:pt idx="3">
                    <c:v>4.3922138498532055</c:v>
                  </c:pt>
                  <c:pt idx="4">
                    <c:v>3.9640151961453087</c:v>
                  </c:pt>
                  <c:pt idx="5">
                    <c:v>3.4473255015048752</c:v>
                  </c:pt>
                  <c:pt idx="6">
                    <c:v>1.0314089277774534</c:v>
                  </c:pt>
                  <c:pt idx="7">
                    <c:v>0.27224644194001885</c:v>
                  </c:pt>
                  <c:pt idx="8">
                    <c:v>6.9426262192137503E-2</c:v>
                  </c:pt>
                  <c:pt idx="9">
                    <c:v>6.4102477331223536E-3</c:v>
                  </c:pt>
                </c:numCache>
              </c:numRef>
            </c:plus>
            <c:minus>
              <c:numRef>
                <c:f>'[ATP-dependent.xlsx]Sheet1'!$S$15:$S$24</c:f>
                <c:numCache>
                  <c:formatCode>General</c:formatCode>
                  <c:ptCount val="10"/>
                  <c:pt idx="0">
                    <c:v>0.3778567898568907</c:v>
                  </c:pt>
                  <c:pt idx="1">
                    <c:v>1.4063063026199369</c:v>
                  </c:pt>
                  <c:pt idx="2">
                    <c:v>2.2131946324046812</c:v>
                  </c:pt>
                  <c:pt idx="3">
                    <c:v>4.3922138498532055</c:v>
                  </c:pt>
                  <c:pt idx="4">
                    <c:v>3.9640151961453087</c:v>
                  </c:pt>
                  <c:pt idx="5">
                    <c:v>3.4473255015048752</c:v>
                  </c:pt>
                  <c:pt idx="6">
                    <c:v>1.0314089277774534</c:v>
                  </c:pt>
                  <c:pt idx="7">
                    <c:v>0.27224644194001885</c:v>
                  </c:pt>
                  <c:pt idx="8">
                    <c:v>6.9426262192137503E-2</c:v>
                  </c:pt>
                  <c:pt idx="9">
                    <c:v>6.4102477331223536E-3</c:v>
                  </c:pt>
                </c:numCache>
              </c:numRef>
            </c:minus>
            <c:spPr>
              <a:ln>
                <a:solidFill>
                  <a:srgbClr val="0000FF"/>
                </a:solidFill>
              </a:ln>
            </c:spPr>
          </c:errBars>
          <c:val>
            <c:numRef>
              <c:f>'[ATP-dependent.xlsx]Sheet1'!$M$15:$M$24</c:f>
              <c:numCache>
                <c:formatCode>0.0_ </c:formatCode>
                <c:ptCount val="10"/>
                <c:pt idx="0">
                  <c:v>98.424135296000003</c:v>
                </c:pt>
                <c:pt idx="1">
                  <c:v>96.665212031999758</c:v>
                </c:pt>
                <c:pt idx="2">
                  <c:v>90.975307519999504</c:v>
                </c:pt>
                <c:pt idx="3">
                  <c:v>76.607718399999598</c:v>
                </c:pt>
                <c:pt idx="4">
                  <c:v>53.346996351999991</c:v>
                </c:pt>
                <c:pt idx="5">
                  <c:v>31.25403225599991</c:v>
                </c:pt>
                <c:pt idx="6">
                  <c:v>17.554987763200149</c:v>
                </c:pt>
                <c:pt idx="7">
                  <c:v>11.007170777600001</c:v>
                </c:pt>
                <c:pt idx="8">
                  <c:v>8.3374972416000048</c:v>
                </c:pt>
                <c:pt idx="9">
                  <c:v>7.3384073344000003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835-4FBB-BCBA-4FF73BD49A34}"/>
            </c:ext>
          </c:extLst>
        </c:ser>
        <c:ser>
          <c:idx val="4"/>
          <c:order val="4"/>
          <c:tx>
            <c:strRef>
              <c:f>'[ATP-dependent.xlsx]Sheet1'!$N$14</c:f>
              <c:strCache>
                <c:ptCount val="1"/>
                <c:pt idx="0">
                  <c:v>500 mM </c:v>
                </c:pt>
              </c:strCache>
            </c:strRef>
          </c:tx>
          <c:spPr>
            <a:ln w="9525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'[ATP-dependent.xlsx]Sheet1'!$T$15:$T$24</c:f>
                <c:numCache>
                  <c:formatCode>General</c:formatCode>
                  <c:ptCount val="10"/>
                  <c:pt idx="0">
                    <c:v>0.63622475453703964</c:v>
                  </c:pt>
                  <c:pt idx="1">
                    <c:v>1.6734184336196647</c:v>
                  </c:pt>
                  <c:pt idx="2">
                    <c:v>1.9366057822940408</c:v>
                  </c:pt>
                  <c:pt idx="3">
                    <c:v>3.3982270677461592</c:v>
                  </c:pt>
                  <c:pt idx="4">
                    <c:v>3.8033568547264252</c:v>
                  </c:pt>
                  <c:pt idx="5">
                    <c:v>5.1974035354742085</c:v>
                  </c:pt>
                  <c:pt idx="6">
                    <c:v>2.4818769850684177</c:v>
                  </c:pt>
                  <c:pt idx="7">
                    <c:v>0.98509904202499465</c:v>
                  </c:pt>
                  <c:pt idx="8">
                    <c:v>0.36202475090951497</c:v>
                  </c:pt>
                  <c:pt idx="9">
                    <c:v>4.2275358476698152E-2</c:v>
                  </c:pt>
                </c:numCache>
              </c:numRef>
            </c:plus>
            <c:minus>
              <c:numRef>
                <c:f>'[ATP-dependent.xlsx]Sheet1'!$T$15:$T$24</c:f>
                <c:numCache>
                  <c:formatCode>General</c:formatCode>
                  <c:ptCount val="10"/>
                  <c:pt idx="0">
                    <c:v>0.63622475453703964</c:v>
                  </c:pt>
                  <c:pt idx="1">
                    <c:v>1.6734184336196647</c:v>
                  </c:pt>
                  <c:pt idx="2">
                    <c:v>1.9366057822940408</c:v>
                  </c:pt>
                  <c:pt idx="3">
                    <c:v>3.3982270677461592</c:v>
                  </c:pt>
                  <c:pt idx="4">
                    <c:v>3.8033568547264252</c:v>
                  </c:pt>
                  <c:pt idx="5">
                    <c:v>5.1974035354742085</c:v>
                  </c:pt>
                  <c:pt idx="6">
                    <c:v>2.4818769850684177</c:v>
                  </c:pt>
                  <c:pt idx="7">
                    <c:v>0.98509904202499465</c:v>
                  </c:pt>
                  <c:pt idx="8">
                    <c:v>0.36202475090951497</c:v>
                  </c:pt>
                  <c:pt idx="9">
                    <c:v>4.2275358476698152E-2</c:v>
                  </c:pt>
                </c:numCache>
              </c:numRef>
            </c:minus>
            <c:spPr>
              <a:ln>
                <a:solidFill>
                  <a:srgbClr val="FF0000"/>
                </a:solidFill>
              </a:ln>
            </c:spPr>
          </c:errBars>
          <c:val>
            <c:numRef>
              <c:f>'[ATP-dependent.xlsx]Sheet1'!$N$15:$N$24</c:f>
              <c:numCache>
                <c:formatCode>0.0_ </c:formatCode>
                <c:ptCount val="10"/>
                <c:pt idx="0">
                  <c:v>100.90241920000012</c:v>
                </c:pt>
                <c:pt idx="1">
                  <c:v>99.312160000000006</c:v>
                </c:pt>
                <c:pt idx="2">
                  <c:v>95.082405759999958</c:v>
                </c:pt>
                <c:pt idx="3">
                  <c:v>84.994407679999995</c:v>
                </c:pt>
                <c:pt idx="4">
                  <c:v>65.979176960000004</c:v>
                </c:pt>
                <c:pt idx="5">
                  <c:v>41.727996800000113</c:v>
                </c:pt>
                <c:pt idx="6">
                  <c:v>22.343517439999989</c:v>
                </c:pt>
                <c:pt idx="7">
                  <c:v>11.919522816000054</c:v>
                </c:pt>
                <c:pt idx="8">
                  <c:v>7.5183030399999975</c:v>
                </c:pt>
                <c:pt idx="9">
                  <c:v>5.8587601279999975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835-4FBB-BCBA-4FF73BD49A34}"/>
            </c:ext>
          </c:extLst>
        </c:ser>
        <c:ser>
          <c:idx val="5"/>
          <c:order val="5"/>
          <c:tx>
            <c:strRef>
              <c:f>'[ATP-dependent.xlsx]Sheet1'!$O$14</c:f>
              <c:strCache>
                <c:ptCount val="1"/>
                <c:pt idx="0">
                  <c:v>1000 mM </c:v>
                </c:pt>
              </c:strCache>
            </c:strRef>
          </c:tx>
          <c:spPr>
            <a:ln w="9525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chemeClr val="bg1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'[ATP-dependent.xlsx]Sheet1'!$U$15:$U$24</c:f>
                <c:numCache>
                  <c:formatCode>General</c:formatCode>
                  <c:ptCount val="10"/>
                  <c:pt idx="0">
                    <c:v>0.45536126286091538</c:v>
                  </c:pt>
                  <c:pt idx="1">
                    <c:v>1.1780670825349386</c:v>
                  </c:pt>
                  <c:pt idx="2">
                    <c:v>1.3964639833005161</c:v>
                  </c:pt>
                  <c:pt idx="3">
                    <c:v>2.7184533146734267</c:v>
                  </c:pt>
                  <c:pt idx="4">
                    <c:v>3.7023173990395426</c:v>
                  </c:pt>
                  <c:pt idx="5">
                    <c:v>6.3417371602393224</c:v>
                  </c:pt>
                  <c:pt idx="6">
                    <c:v>3.6138576874317447</c:v>
                  </c:pt>
                  <c:pt idx="7">
                    <c:v>1.6051487244368361</c:v>
                  </c:pt>
                  <c:pt idx="8">
                    <c:v>0.6339920941116659</c:v>
                  </c:pt>
                  <c:pt idx="9">
                    <c:v>7.6807726462468209E-2</c:v>
                  </c:pt>
                </c:numCache>
              </c:numRef>
            </c:plus>
            <c:minus>
              <c:numRef>
                <c:f>'[ATP-dependent.xlsx]Sheet1'!$U$15:$U$24</c:f>
                <c:numCache>
                  <c:formatCode>General</c:formatCode>
                  <c:ptCount val="10"/>
                  <c:pt idx="0">
                    <c:v>0.45536126286091538</c:v>
                  </c:pt>
                  <c:pt idx="1">
                    <c:v>1.1780670825349386</c:v>
                  </c:pt>
                  <c:pt idx="2">
                    <c:v>1.3964639833005161</c:v>
                  </c:pt>
                  <c:pt idx="3">
                    <c:v>2.7184533146734267</c:v>
                  </c:pt>
                  <c:pt idx="4">
                    <c:v>3.7023173990395426</c:v>
                  </c:pt>
                  <c:pt idx="5">
                    <c:v>6.3417371602393224</c:v>
                  </c:pt>
                  <c:pt idx="6">
                    <c:v>3.6138576874317447</c:v>
                  </c:pt>
                  <c:pt idx="7">
                    <c:v>1.6051487244368361</c:v>
                  </c:pt>
                  <c:pt idx="8">
                    <c:v>0.6339920941116659</c:v>
                  </c:pt>
                  <c:pt idx="9">
                    <c:v>7.6807726462468209E-2</c:v>
                  </c:pt>
                </c:numCache>
              </c:numRef>
            </c:minus>
            <c:spPr>
              <a:ln>
                <a:solidFill>
                  <a:srgbClr val="FF0000"/>
                </a:solidFill>
              </a:ln>
            </c:spPr>
          </c:errBars>
          <c:val>
            <c:numRef>
              <c:f>'[ATP-dependent.xlsx]Sheet1'!$O$15:$O$24</c:f>
              <c:numCache>
                <c:formatCode>0.0_ </c:formatCode>
                <c:ptCount val="10"/>
                <c:pt idx="0">
                  <c:v>102.1804096</c:v>
                </c:pt>
                <c:pt idx="1">
                  <c:v>101.0349248000003</c:v>
                </c:pt>
                <c:pt idx="2">
                  <c:v>98.048418559999988</c:v>
                </c:pt>
                <c:pt idx="3">
                  <c:v>90.822981760000019</c:v>
                </c:pt>
                <c:pt idx="4">
                  <c:v>76.04615680000002</c:v>
                </c:pt>
                <c:pt idx="5">
                  <c:v>53.822605440000011</c:v>
                </c:pt>
                <c:pt idx="6">
                  <c:v>31.881416319999989</c:v>
                </c:pt>
                <c:pt idx="7">
                  <c:v>17.604213119999994</c:v>
                </c:pt>
                <c:pt idx="8">
                  <c:v>10.714908415999998</c:v>
                </c:pt>
                <c:pt idx="9">
                  <c:v>7.8852776960000002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835-4FBB-BCBA-4FF73BD49A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0485760"/>
        <c:axId val="346180416"/>
      </c:lineChart>
      <c:catAx>
        <c:axId val="290485760"/>
        <c:scaling>
          <c:orientation val="minMax"/>
        </c:scaling>
        <c:delete val="0"/>
        <c:axPos val="b"/>
        <c:numFmt formatCode="0.0_ 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346180416"/>
        <c:crosses val="autoZero"/>
        <c:auto val="1"/>
        <c:lblAlgn val="ctr"/>
        <c:lblOffset val="100"/>
        <c:noMultiLvlLbl val="0"/>
      </c:catAx>
      <c:valAx>
        <c:axId val="346180416"/>
        <c:scaling>
          <c:orientation val="minMax"/>
          <c:max val="110"/>
          <c:min val="0"/>
        </c:scaling>
        <c:delete val="0"/>
        <c:axPos val="l"/>
        <c:majorGridlines>
          <c:spPr>
            <a:ln>
              <a:solidFill>
                <a:prstClr val="white"/>
              </a:solidFill>
            </a:ln>
          </c:spPr>
        </c:majorGridlines>
        <c:numFmt formatCode="#,##0_);\(#,##0\)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290485760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62E78-61D2-4195-B7B8-62BD81023E1A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11213" y="750888"/>
            <a:ext cx="5267325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760913"/>
            <a:ext cx="5511800" cy="45100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B0B1E-2151-4717-920E-637B50D4E3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4483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10101" y="2393279"/>
            <a:ext cx="9181148" cy="165139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20205" y="4365680"/>
            <a:ext cx="7560945" cy="19688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9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59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89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19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48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78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08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38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496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7711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537" y="347759"/>
            <a:ext cx="2870983" cy="742058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579" y="347759"/>
            <a:ext cx="8432930" cy="742058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2194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7409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53232" y="4950625"/>
            <a:ext cx="9181148" cy="15301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53232" y="3265344"/>
            <a:ext cx="9181148" cy="168528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975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595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5892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190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487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785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083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38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711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580" y="2029469"/>
            <a:ext cx="5651956" cy="57388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69559" y="2029469"/>
            <a:ext cx="5651956" cy="57388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5205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0069" y="308525"/>
            <a:ext cx="9721215" cy="1284021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0068" y="1724518"/>
            <a:ext cx="4772472" cy="718696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9758" indent="0">
              <a:buNone/>
              <a:defRPr sz="2300" b="1"/>
            </a:lvl2pPr>
            <a:lvl3pPr marL="1059515" indent="0">
              <a:buNone/>
              <a:defRPr sz="2100" b="1"/>
            </a:lvl3pPr>
            <a:lvl4pPr marL="1589273" indent="0">
              <a:buNone/>
              <a:defRPr sz="1900" b="1"/>
            </a:lvl4pPr>
            <a:lvl5pPr marL="2119031" indent="0">
              <a:buNone/>
              <a:defRPr sz="1900" b="1"/>
            </a:lvl5pPr>
            <a:lvl6pPr marL="2648788" indent="0">
              <a:buNone/>
              <a:defRPr sz="1900" b="1"/>
            </a:lvl6pPr>
            <a:lvl7pPr marL="3178546" indent="0">
              <a:buNone/>
              <a:defRPr sz="1900" b="1"/>
            </a:lvl7pPr>
            <a:lvl8pPr marL="3708303" indent="0">
              <a:buNone/>
              <a:defRPr sz="1900" b="1"/>
            </a:lvl8pPr>
            <a:lvl9pPr marL="4238061" indent="0">
              <a:buNone/>
              <a:defRPr sz="1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0068" y="2443213"/>
            <a:ext cx="4772472" cy="4438796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86941" y="1724518"/>
            <a:ext cx="4774347" cy="718696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9758" indent="0">
              <a:buNone/>
              <a:defRPr sz="2300" b="1"/>
            </a:lvl2pPr>
            <a:lvl3pPr marL="1059515" indent="0">
              <a:buNone/>
              <a:defRPr sz="2100" b="1"/>
            </a:lvl3pPr>
            <a:lvl4pPr marL="1589273" indent="0">
              <a:buNone/>
              <a:defRPr sz="1900" b="1"/>
            </a:lvl4pPr>
            <a:lvl5pPr marL="2119031" indent="0">
              <a:buNone/>
              <a:defRPr sz="1900" b="1"/>
            </a:lvl5pPr>
            <a:lvl6pPr marL="2648788" indent="0">
              <a:buNone/>
              <a:defRPr sz="1900" b="1"/>
            </a:lvl6pPr>
            <a:lvl7pPr marL="3178546" indent="0">
              <a:buNone/>
              <a:defRPr sz="1900" b="1"/>
            </a:lvl7pPr>
            <a:lvl8pPr marL="3708303" indent="0">
              <a:buNone/>
              <a:defRPr sz="1900" b="1"/>
            </a:lvl8pPr>
            <a:lvl9pPr marL="4238061" indent="0">
              <a:buNone/>
              <a:defRPr sz="1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86941" y="2443213"/>
            <a:ext cx="4774347" cy="4438796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9471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736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2886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0068" y="306741"/>
            <a:ext cx="3553570" cy="130542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23033" y="306741"/>
            <a:ext cx="6038255" cy="657526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40068" y="1612164"/>
            <a:ext cx="3553570" cy="5269845"/>
          </a:xfrm>
        </p:spPr>
        <p:txBody>
          <a:bodyPr/>
          <a:lstStyle>
            <a:lvl1pPr marL="0" indent="0">
              <a:buNone/>
              <a:defRPr sz="1600"/>
            </a:lvl1pPr>
            <a:lvl2pPr marL="529758" indent="0">
              <a:buNone/>
              <a:defRPr sz="1400"/>
            </a:lvl2pPr>
            <a:lvl3pPr marL="1059515" indent="0">
              <a:buNone/>
              <a:defRPr sz="1200"/>
            </a:lvl3pPr>
            <a:lvl4pPr marL="1589273" indent="0">
              <a:buNone/>
              <a:defRPr sz="1000"/>
            </a:lvl4pPr>
            <a:lvl5pPr marL="2119031" indent="0">
              <a:buNone/>
              <a:defRPr sz="1000"/>
            </a:lvl5pPr>
            <a:lvl6pPr marL="2648788" indent="0">
              <a:buNone/>
              <a:defRPr sz="1000"/>
            </a:lvl6pPr>
            <a:lvl7pPr marL="3178546" indent="0">
              <a:buNone/>
              <a:defRPr sz="1000"/>
            </a:lvl7pPr>
            <a:lvl8pPr marL="3708303" indent="0">
              <a:buNone/>
              <a:defRPr sz="1000"/>
            </a:lvl8pPr>
            <a:lvl9pPr marL="4238061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3833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17140" y="5392898"/>
            <a:ext cx="6480810" cy="63666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117140" y="688380"/>
            <a:ext cx="6480810" cy="4622483"/>
          </a:xfrm>
        </p:spPr>
        <p:txBody>
          <a:bodyPr/>
          <a:lstStyle>
            <a:lvl1pPr marL="0" indent="0">
              <a:buNone/>
              <a:defRPr sz="3700"/>
            </a:lvl1pPr>
            <a:lvl2pPr marL="529758" indent="0">
              <a:buNone/>
              <a:defRPr sz="3200"/>
            </a:lvl2pPr>
            <a:lvl3pPr marL="1059515" indent="0">
              <a:buNone/>
              <a:defRPr sz="2800"/>
            </a:lvl3pPr>
            <a:lvl4pPr marL="1589273" indent="0">
              <a:buNone/>
              <a:defRPr sz="2300"/>
            </a:lvl4pPr>
            <a:lvl5pPr marL="2119031" indent="0">
              <a:buNone/>
              <a:defRPr sz="2300"/>
            </a:lvl5pPr>
            <a:lvl6pPr marL="2648788" indent="0">
              <a:buNone/>
              <a:defRPr sz="2300"/>
            </a:lvl6pPr>
            <a:lvl7pPr marL="3178546" indent="0">
              <a:buNone/>
              <a:defRPr sz="2300"/>
            </a:lvl7pPr>
            <a:lvl8pPr marL="3708303" indent="0">
              <a:buNone/>
              <a:defRPr sz="2300"/>
            </a:lvl8pPr>
            <a:lvl9pPr marL="4238061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117140" y="6029560"/>
            <a:ext cx="6480810" cy="904166"/>
          </a:xfrm>
        </p:spPr>
        <p:txBody>
          <a:bodyPr/>
          <a:lstStyle>
            <a:lvl1pPr marL="0" indent="0">
              <a:buNone/>
              <a:defRPr sz="1600"/>
            </a:lvl1pPr>
            <a:lvl2pPr marL="529758" indent="0">
              <a:buNone/>
              <a:defRPr sz="1400"/>
            </a:lvl2pPr>
            <a:lvl3pPr marL="1059515" indent="0">
              <a:buNone/>
              <a:defRPr sz="1200"/>
            </a:lvl3pPr>
            <a:lvl4pPr marL="1589273" indent="0">
              <a:buNone/>
              <a:defRPr sz="1000"/>
            </a:lvl4pPr>
            <a:lvl5pPr marL="2119031" indent="0">
              <a:buNone/>
              <a:defRPr sz="1000"/>
            </a:lvl5pPr>
            <a:lvl6pPr marL="2648788" indent="0">
              <a:buNone/>
              <a:defRPr sz="1000"/>
            </a:lvl6pPr>
            <a:lvl7pPr marL="3178546" indent="0">
              <a:buNone/>
              <a:defRPr sz="1000"/>
            </a:lvl7pPr>
            <a:lvl8pPr marL="3708303" indent="0">
              <a:buNone/>
              <a:defRPr sz="1000"/>
            </a:lvl8pPr>
            <a:lvl9pPr marL="4238061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7418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40069" y="308525"/>
            <a:ext cx="9721215" cy="1284021"/>
          </a:xfrm>
          <a:prstGeom prst="rect">
            <a:avLst/>
          </a:prstGeom>
        </p:spPr>
        <p:txBody>
          <a:bodyPr vert="horz" lIns="105952" tIns="52976" rIns="105952" bIns="52976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0069" y="1797634"/>
            <a:ext cx="9721215" cy="5084375"/>
          </a:xfrm>
          <a:prstGeom prst="rect">
            <a:avLst/>
          </a:prstGeom>
        </p:spPr>
        <p:txBody>
          <a:bodyPr vert="horz" lIns="105952" tIns="52976" rIns="105952" bIns="52976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40067" y="7140597"/>
            <a:ext cx="2520315" cy="410174"/>
          </a:xfrm>
          <a:prstGeom prst="rect">
            <a:avLst/>
          </a:prstGeom>
        </p:spPr>
        <p:txBody>
          <a:bodyPr vert="horz" lIns="105952" tIns="52976" rIns="105952" bIns="5297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64D4A-D221-482C-B27C-2BB5E3FEF08E}" type="datetimeFigureOut">
              <a:rPr lang="ko-KR" altLang="en-US" smtClean="0"/>
              <a:pPr/>
              <a:t>2020-04-17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90461" y="7140597"/>
            <a:ext cx="3420428" cy="410174"/>
          </a:xfrm>
          <a:prstGeom prst="rect">
            <a:avLst/>
          </a:prstGeom>
        </p:spPr>
        <p:txBody>
          <a:bodyPr vert="horz" lIns="105952" tIns="52976" rIns="105952" bIns="5297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740973" y="7140597"/>
            <a:ext cx="2520315" cy="410174"/>
          </a:xfrm>
          <a:prstGeom prst="rect">
            <a:avLst/>
          </a:prstGeom>
        </p:spPr>
        <p:txBody>
          <a:bodyPr vert="horz" lIns="105952" tIns="52976" rIns="105952" bIns="5297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5F80D-410B-4A01-87AD-C74BB6BA78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114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9515" rtl="0" eaLnBrk="1" latinLnBrk="1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7318" indent="-397318" algn="l" defTabSz="1059515" rtl="0" eaLnBrk="1" latinLnBrk="1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0856" indent="-331099" algn="l" defTabSz="1059515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24394" indent="-264879" algn="l" defTabSz="1059515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54152" indent="-264879" algn="l" defTabSz="1059515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83909" indent="-264879" algn="l" defTabSz="1059515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13667" indent="-264879" algn="l" defTabSz="1059515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425" indent="-264879" algn="l" defTabSz="1059515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73182" indent="-264879" algn="l" defTabSz="1059515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02940" indent="-264879" algn="l" defTabSz="1059515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59515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9758" algn="l" defTabSz="1059515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59515" algn="l" defTabSz="1059515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89273" algn="l" defTabSz="1059515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19031" algn="l" defTabSz="1059515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8788" algn="l" defTabSz="1059515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8546" algn="l" defTabSz="1059515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08303" algn="l" defTabSz="1059515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38061" algn="l" defTabSz="1059515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7.jpeg"/><Relationship Id="rId26" Type="http://schemas.openxmlformats.org/officeDocument/2006/relationships/image" Target="../media/image22.png"/><Relationship Id="rId3" Type="http://schemas.openxmlformats.org/officeDocument/2006/relationships/image" Target="../media/image3.png"/><Relationship Id="rId21" Type="http://schemas.microsoft.com/office/2007/relationships/hdphoto" Target="../media/hdphoto3.wdp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microsoft.com/office/2007/relationships/hdphoto" Target="../media/hdphoto1.wdp"/><Relationship Id="rId25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16.jpe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microsoft.com/office/2007/relationships/hdphoto" Target="../media/hdphoto4.wdp"/><Relationship Id="rId28" Type="http://schemas.openxmlformats.org/officeDocument/2006/relationships/image" Target="../media/image24.png"/><Relationship Id="rId10" Type="http://schemas.openxmlformats.org/officeDocument/2006/relationships/image" Target="../media/image10.png"/><Relationship Id="rId19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19.png"/><Relationship Id="rId27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Box 139"/>
          <p:cNvSpPr txBox="1"/>
          <p:nvPr/>
        </p:nvSpPr>
        <p:spPr>
          <a:xfrm>
            <a:off x="72232" y="26353"/>
            <a:ext cx="345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>
                <a:latin typeface="Arial" pitchFamily="34" charset="0"/>
                <a:cs typeface="Arial" pitchFamily="34" charset="0"/>
              </a:rPr>
              <a:t>Supporting Figure S1.</a:t>
            </a:r>
            <a:endParaRPr lang="ko-KR" altLang="en-US" sz="1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01171" y="721817"/>
            <a:ext cx="9619153" cy="3719628"/>
            <a:chOff x="501171" y="721817"/>
            <a:chExt cx="9619153" cy="3719628"/>
          </a:xfrm>
        </p:grpSpPr>
        <p:sp>
          <p:nvSpPr>
            <p:cNvPr id="162" name="TextBox 161"/>
            <p:cNvSpPr txBox="1"/>
            <p:nvPr/>
          </p:nvSpPr>
          <p:spPr>
            <a:xfrm>
              <a:off x="4070623" y="721817"/>
              <a:ext cx="343950" cy="366387"/>
            </a:xfrm>
            <a:prstGeom prst="rect">
              <a:avLst/>
            </a:prstGeom>
            <a:noFill/>
          </p:spPr>
          <p:txBody>
            <a:bodyPr wrap="square" lIns="88523" tIns="44262" rIns="88523" bIns="44262" rtlCol="0">
              <a:spAutoFit/>
            </a:bodyPr>
            <a:lstStyle/>
            <a:p>
              <a:r>
                <a:rPr lang="en-US" altLang="ko-KR" sz="1800" b="1" dirty="0">
                  <a:latin typeface="Arial" pitchFamily="34" charset="0"/>
                  <a:cs typeface="Arial" pitchFamily="34" charset="0"/>
                </a:rPr>
                <a:t>B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7200875" y="721817"/>
              <a:ext cx="343950" cy="366387"/>
            </a:xfrm>
            <a:prstGeom prst="rect">
              <a:avLst/>
            </a:prstGeom>
            <a:noFill/>
          </p:spPr>
          <p:txBody>
            <a:bodyPr wrap="square" lIns="88523" tIns="44262" rIns="88523" bIns="44262" rtlCol="0">
              <a:spAutoFit/>
            </a:bodyPr>
            <a:lstStyle/>
            <a:p>
              <a:r>
                <a:rPr lang="en-US" altLang="ko-KR" sz="1800" b="1" dirty="0">
                  <a:latin typeface="Arial" pitchFamily="34" charset="0"/>
                  <a:cs typeface="Arial" pitchFamily="34" charset="0"/>
                </a:rPr>
                <a:t>C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177" name="차트 17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03894440"/>
                </p:ext>
              </p:extLst>
            </p:nvPr>
          </p:nvGraphicFramePr>
          <p:xfrm>
            <a:off x="7600324" y="989059"/>
            <a:ext cx="2520000" cy="313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78" name="직선 연결선 177"/>
            <p:cNvCxnSpPr/>
            <p:nvPr/>
          </p:nvCxnSpPr>
          <p:spPr bwMode="auto">
            <a:xfrm>
              <a:off x="8084021" y="4111526"/>
              <a:ext cx="1908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9" name="TextBox 178"/>
            <p:cNvSpPr txBox="1"/>
            <p:nvPr/>
          </p:nvSpPr>
          <p:spPr>
            <a:xfrm>
              <a:off x="8444702" y="4121089"/>
              <a:ext cx="117674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0" dirty="0">
                  <a:latin typeface="Arial" pitchFamily="34" charset="0"/>
                  <a:cs typeface="Arial" pitchFamily="34" charset="0"/>
                </a:rPr>
                <a:t>ATP (</a:t>
              </a:r>
              <a:r>
                <a:rPr lang="en-US" altLang="ko-KR" sz="1400" b="0" dirty="0">
                  <a:latin typeface="Arial" pitchFamily="34" charset="0"/>
                  <a:cs typeface="Arial" pitchFamily="34" charset="0"/>
                  <a:sym typeface="Symbol"/>
                </a:rPr>
                <a:t></a:t>
              </a:r>
              <a:r>
                <a:rPr lang="en-US" altLang="ko-KR" sz="1400" b="0" dirty="0">
                  <a:latin typeface="Arial" pitchFamily="34" charset="0"/>
                  <a:cs typeface="Arial" pitchFamily="34" charset="0"/>
                </a:rPr>
                <a:t>M)</a:t>
              </a:r>
              <a:endParaRPr lang="ko-KR" altLang="en-US" sz="14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 rot="16200000">
              <a:off x="6749054" y="2165891"/>
              <a:ext cx="15375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0" dirty="0">
                  <a:latin typeface="Arial" pitchFamily="34" charset="0"/>
                  <a:cs typeface="Arial" pitchFamily="34" charset="0"/>
                </a:rPr>
                <a:t>Activity (U/mg)</a:t>
              </a:r>
              <a:endParaRPr lang="ko-KR" altLang="en-US" sz="1400" b="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173" name="차트 17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40194004"/>
                </p:ext>
              </p:extLst>
            </p:nvPr>
          </p:nvGraphicFramePr>
          <p:xfrm>
            <a:off x="4485156" y="989059"/>
            <a:ext cx="2520000" cy="313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4" name="TextBox 173"/>
            <p:cNvSpPr txBox="1"/>
            <p:nvPr/>
          </p:nvSpPr>
          <p:spPr>
            <a:xfrm rot="16200000">
              <a:off x="3666520" y="2171224"/>
              <a:ext cx="1452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0" dirty="0">
                  <a:latin typeface="Arial" pitchFamily="34" charset="0"/>
                  <a:cs typeface="Arial" pitchFamily="34" charset="0"/>
                </a:rPr>
                <a:t>EC</a:t>
              </a:r>
              <a:r>
                <a:rPr lang="en-US" altLang="ko-KR" sz="1400" b="0" baseline="-25000" dirty="0">
                  <a:latin typeface="Arial" pitchFamily="34" charset="0"/>
                  <a:cs typeface="Arial" pitchFamily="34" charset="0"/>
                </a:rPr>
                <a:t>50</a:t>
              </a:r>
              <a:r>
                <a:rPr lang="en-US" altLang="ko-KR" sz="1400" b="0" dirty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altLang="ko-KR" sz="1400" b="0" dirty="0" err="1">
                  <a:latin typeface="Arial" pitchFamily="34" charset="0"/>
                  <a:cs typeface="Arial" pitchFamily="34" charset="0"/>
                </a:rPr>
                <a:t>nM</a:t>
              </a:r>
              <a:r>
                <a:rPr lang="en-US" altLang="ko-KR" sz="1400" b="0" dirty="0">
                  <a:latin typeface="Arial" pitchFamily="34" charset="0"/>
                  <a:cs typeface="Arial" pitchFamily="34" charset="0"/>
                </a:rPr>
                <a:t>)</a:t>
              </a:r>
              <a:endParaRPr lang="ko-KR" altLang="en-US" sz="1400" b="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5" name="직선 연결선 174"/>
            <p:cNvCxnSpPr/>
            <p:nvPr/>
          </p:nvCxnSpPr>
          <p:spPr bwMode="auto">
            <a:xfrm>
              <a:off x="4968627" y="4111526"/>
              <a:ext cx="1908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6" name="TextBox 175"/>
            <p:cNvSpPr txBox="1"/>
            <p:nvPr/>
          </p:nvSpPr>
          <p:spPr>
            <a:xfrm>
              <a:off x="5313809" y="4121089"/>
              <a:ext cx="117674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0" dirty="0">
                  <a:latin typeface="Arial" pitchFamily="34" charset="0"/>
                  <a:cs typeface="Arial" pitchFamily="34" charset="0"/>
                </a:rPr>
                <a:t>ATP (</a:t>
              </a:r>
              <a:r>
                <a:rPr lang="en-US" altLang="ko-KR" sz="1400" b="0" dirty="0">
                  <a:latin typeface="Arial" pitchFamily="34" charset="0"/>
                  <a:cs typeface="Arial" pitchFamily="34" charset="0"/>
                  <a:sym typeface="Symbol"/>
                </a:rPr>
                <a:t></a:t>
              </a:r>
              <a:r>
                <a:rPr lang="en-US" altLang="ko-KR" sz="1400" b="0" dirty="0">
                  <a:latin typeface="Arial" pitchFamily="34" charset="0"/>
                  <a:cs typeface="Arial" pitchFamily="34" charset="0"/>
                </a:rPr>
                <a:t>M)</a:t>
              </a:r>
              <a:endParaRPr lang="ko-KR" altLang="en-US" sz="14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01171" y="721817"/>
              <a:ext cx="343950" cy="366387"/>
            </a:xfrm>
            <a:prstGeom prst="rect">
              <a:avLst/>
            </a:prstGeom>
            <a:noFill/>
          </p:spPr>
          <p:txBody>
            <a:bodyPr wrap="square" lIns="88523" tIns="44262" rIns="88523" bIns="44262" rtlCol="0">
              <a:spAutoFit/>
            </a:bodyPr>
            <a:lstStyle/>
            <a:p>
              <a:r>
                <a:rPr lang="en-US" altLang="ko-KR" sz="1800" b="1" dirty="0">
                  <a:latin typeface="Arial" pitchFamily="34" charset="0"/>
                  <a:cs typeface="Arial" pitchFamily="34" charset="0"/>
                </a:rPr>
                <a:t>A</a:t>
              </a:r>
              <a:endParaRPr lang="ko-KR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168" name="차트 16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75514150"/>
                </p:ext>
              </p:extLst>
            </p:nvPr>
          </p:nvGraphicFramePr>
          <p:xfrm>
            <a:off x="962998" y="865013"/>
            <a:ext cx="3060000" cy="342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169" name="직선 연결선 168"/>
            <p:cNvCxnSpPr/>
            <p:nvPr/>
          </p:nvCxnSpPr>
          <p:spPr>
            <a:xfrm>
              <a:off x="1477660" y="4124185"/>
              <a:ext cx="22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TextBox 169"/>
            <p:cNvSpPr txBox="1"/>
            <p:nvPr/>
          </p:nvSpPr>
          <p:spPr>
            <a:xfrm>
              <a:off x="1872283" y="4133669"/>
              <a:ext cx="151216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err="1">
                  <a:latin typeface="Arial" pitchFamily="34" charset="0"/>
                  <a:cs typeface="Arial" pitchFamily="34" charset="0"/>
                </a:rPr>
                <a:t>Tubulosine</a:t>
              </a:r>
              <a:r>
                <a:rPr lang="en-US" altLang="ko-KR" sz="1400" dirty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altLang="ko-KR" sz="1400" dirty="0" err="1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US" altLang="ko-KR" sz="1400" dirty="0" err="1">
                  <a:latin typeface="Arial" pitchFamily="34" charset="0"/>
                  <a:cs typeface="Arial" pitchFamily="34" charset="0"/>
                </a:rPr>
                <a:t>M</a:t>
              </a:r>
              <a:r>
                <a:rPr lang="en-US" altLang="ko-KR" sz="1400" dirty="0">
                  <a:latin typeface="Arial" pitchFamily="34" charset="0"/>
                  <a:cs typeface="Arial" pitchFamily="34" charset="0"/>
                </a:rPr>
                <a:t>)</a:t>
              </a:r>
              <a:endParaRPr lang="ko-KR" alt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 rot="16200000">
              <a:off x="-399143" y="2121497"/>
              <a:ext cx="24523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latin typeface="Arial" pitchFamily="34" charset="0"/>
                  <a:cs typeface="Arial" pitchFamily="34" charset="0"/>
                </a:rPr>
                <a:t>JAK3 activity (% of control)</a:t>
              </a:r>
              <a:endParaRPr lang="ko-KR" altLang="en-US" sz="1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72" name="Picture 2"/>
            <p:cNvPicPr>
              <a:picLocks noChangeAspect="1" noChangeArrowheads="1"/>
            </p:cNvPicPr>
            <p:nvPr/>
          </p:nvPicPr>
          <p:blipFill>
            <a:blip r:embed="rId5" cstate="print">
              <a:lum bright="-10000" contrast="20000"/>
            </a:blip>
            <a:srcRect l="12326" t="5202" r="1761" b="9103"/>
            <a:stretch>
              <a:fillRect/>
            </a:stretch>
          </p:blipFill>
          <p:spPr bwMode="auto">
            <a:xfrm>
              <a:off x="2838978" y="1187773"/>
              <a:ext cx="1011429" cy="1359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985801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/>
          <p:cNvSpPr txBox="1"/>
          <p:nvPr/>
        </p:nvSpPr>
        <p:spPr>
          <a:xfrm>
            <a:off x="72232" y="26353"/>
            <a:ext cx="345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>
                <a:latin typeface="Arial" pitchFamily="34" charset="0"/>
                <a:cs typeface="Arial" pitchFamily="34" charset="0"/>
              </a:rPr>
              <a:t>Supporting Figure S2.</a:t>
            </a:r>
            <a:endParaRPr lang="ko-KR" altLang="en-US" sz="1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60115" y="818309"/>
            <a:ext cx="8712968" cy="4338858"/>
            <a:chOff x="360115" y="818309"/>
            <a:chExt cx="8712968" cy="4338858"/>
          </a:xfrm>
        </p:grpSpPr>
        <p:grpSp>
          <p:nvGrpSpPr>
            <p:cNvPr id="8" name="그룹 7"/>
            <p:cNvGrpSpPr/>
            <p:nvPr/>
          </p:nvGrpSpPr>
          <p:grpSpPr>
            <a:xfrm>
              <a:off x="360115" y="818309"/>
              <a:ext cx="5362500" cy="4338858"/>
              <a:chOff x="360115" y="818309"/>
              <a:chExt cx="5362500" cy="4338858"/>
            </a:xfrm>
          </p:grpSpPr>
          <p:sp>
            <p:nvSpPr>
              <p:cNvPr id="91" name="TextBox 90"/>
              <p:cNvSpPr txBox="1"/>
              <p:nvPr/>
            </p:nvSpPr>
            <p:spPr>
              <a:xfrm>
                <a:off x="360115" y="818309"/>
                <a:ext cx="343950" cy="366387"/>
              </a:xfrm>
              <a:prstGeom prst="rect">
                <a:avLst/>
              </a:prstGeom>
              <a:noFill/>
            </p:spPr>
            <p:txBody>
              <a:bodyPr wrap="square" lIns="88523" tIns="44262" rIns="88523" bIns="44262" rtlCol="0">
                <a:spAutoFit/>
              </a:bodyPr>
              <a:lstStyle/>
              <a:p>
                <a:r>
                  <a:rPr lang="en-US" altLang="ko-KR" sz="1800" b="1" dirty="0">
                    <a:latin typeface="Arial" pitchFamily="34" charset="0"/>
                    <a:cs typeface="Arial" pitchFamily="34" charset="0"/>
                  </a:rPr>
                  <a:t>A</a:t>
                </a:r>
                <a:endParaRPr lang="ko-KR" altLang="en-US" sz="18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4628097" y="4535734"/>
                <a:ext cx="9879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GAPDH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4632858" y="3813273"/>
                <a:ext cx="10897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pY-JAK3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4628097" y="3446089"/>
                <a:ext cx="9879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4632858" y="3064618"/>
                <a:ext cx="10897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618185" y="4849390"/>
                <a:ext cx="9607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HDLM-2</a:t>
                </a:r>
                <a:endParaRPr lang="ko-KR" altLang="en-US" sz="14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4628097" y="2699245"/>
                <a:ext cx="9879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JAK1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4632858" y="2329400"/>
                <a:ext cx="10897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pY-JAK1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4628097" y="1949956"/>
                <a:ext cx="9879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STAT3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4632858" y="1568999"/>
                <a:ext cx="10897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pY-STAT3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4628097" y="4175694"/>
                <a:ext cx="9879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JAK3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644505" y="4849390"/>
                <a:ext cx="9607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DU145</a:t>
                </a:r>
                <a:endParaRPr lang="ko-KR" altLang="en-US" sz="14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3" name="Picture 6"/>
              <p:cNvPicPr>
                <a:picLocks noChangeArrowheads="1"/>
              </p:cNvPicPr>
              <p:nvPr/>
            </p:nvPicPr>
            <p:blipFill>
              <a:blip r:embed="rId2" cstate="print">
                <a:lum bright="25000" contrast="79000"/>
              </a:blip>
              <a:srcRect l="12409" t="26843" r="20644" b="17895"/>
              <a:stretch>
                <a:fillRect/>
              </a:stretch>
            </p:blipFill>
            <p:spPr bwMode="auto">
              <a:xfrm>
                <a:off x="621888" y="2317776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04" name="Picture 7"/>
              <p:cNvPicPr>
                <a:picLocks noChangeArrowheads="1"/>
              </p:cNvPicPr>
              <p:nvPr/>
            </p:nvPicPr>
            <p:blipFill>
              <a:blip r:embed="rId3" cstate="print">
                <a:lum bright="28000" contrast="76000"/>
              </a:blip>
              <a:srcRect l="12790" t="20019" r="21131" b="15014"/>
              <a:stretch>
                <a:fillRect/>
              </a:stretch>
            </p:blipFill>
            <p:spPr bwMode="auto">
              <a:xfrm>
                <a:off x="621887" y="2688712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05" name="Picture 8"/>
              <p:cNvPicPr>
                <a:picLocks noChangeArrowheads="1"/>
              </p:cNvPicPr>
              <p:nvPr/>
            </p:nvPicPr>
            <p:blipFill>
              <a:blip r:embed="rId4" cstate="print">
                <a:lum bright="31000" contrast="75000"/>
              </a:blip>
              <a:srcRect l="11379" t="34885" r="22757" b="14951"/>
              <a:stretch>
                <a:fillRect/>
              </a:stretch>
            </p:blipFill>
            <p:spPr bwMode="auto">
              <a:xfrm>
                <a:off x="621888" y="3057473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06" name="Picture 9"/>
              <p:cNvPicPr>
                <a:picLocks noChangeArrowheads="1"/>
              </p:cNvPicPr>
              <p:nvPr/>
            </p:nvPicPr>
            <p:blipFill>
              <a:blip r:embed="rId5" cstate="print">
                <a:lum bright="30000" contrast="71000"/>
              </a:blip>
              <a:srcRect l="11832" t="24521" r="26354" b="20434"/>
              <a:stretch>
                <a:fillRect/>
              </a:stretch>
            </p:blipFill>
            <p:spPr bwMode="auto">
              <a:xfrm>
                <a:off x="621887" y="3428411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07" name="Picture 10"/>
              <p:cNvPicPr>
                <a:picLocks noChangeArrowheads="1"/>
              </p:cNvPicPr>
              <p:nvPr/>
            </p:nvPicPr>
            <p:blipFill>
              <a:blip r:embed="rId6" cstate="print">
                <a:lum bright="28000" contrast="73000"/>
              </a:blip>
              <a:srcRect l="11986" t="20812" r="21527" b="23414"/>
              <a:stretch>
                <a:fillRect/>
              </a:stretch>
            </p:blipFill>
            <p:spPr bwMode="auto">
              <a:xfrm>
                <a:off x="621888" y="4541069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08" name="Picture 11"/>
              <p:cNvPicPr>
                <a:picLocks noChangeArrowheads="1"/>
              </p:cNvPicPr>
              <p:nvPr/>
            </p:nvPicPr>
            <p:blipFill>
              <a:blip r:embed="rId7" cstate="print">
                <a:lum bright="26000" contrast="71000"/>
              </a:blip>
              <a:srcRect l="11930" t="13787" r="22906" b="4596"/>
              <a:stretch>
                <a:fillRect/>
              </a:stretch>
            </p:blipFill>
            <p:spPr bwMode="auto">
              <a:xfrm>
                <a:off x="621888" y="4169923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09" name="Picture 12"/>
              <p:cNvPicPr>
                <a:picLocks noChangeArrowheads="1"/>
              </p:cNvPicPr>
              <p:nvPr/>
            </p:nvPicPr>
            <p:blipFill>
              <a:blip r:embed="rId8" cstate="print">
                <a:lum bright="28000" contrast="64000"/>
              </a:blip>
              <a:srcRect/>
              <a:stretch>
                <a:fillRect/>
              </a:stretch>
            </p:blipFill>
            <p:spPr bwMode="auto">
              <a:xfrm>
                <a:off x="621888" y="3798987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10" name="Picture 12"/>
              <p:cNvPicPr>
                <a:picLocks noChangeArrowheads="1"/>
              </p:cNvPicPr>
              <p:nvPr/>
            </p:nvPicPr>
            <p:blipFill>
              <a:blip r:embed="rId9" cstate="print">
                <a:lum bright="38000" contrast="63000"/>
              </a:blip>
              <a:srcRect l="12773" t="30932" r="19463" b="22094"/>
              <a:stretch>
                <a:fillRect/>
              </a:stretch>
            </p:blipFill>
            <p:spPr bwMode="auto">
              <a:xfrm>
                <a:off x="2647702" y="3057473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11" name="Picture 13"/>
              <p:cNvPicPr>
                <a:picLocks noChangeArrowheads="1"/>
              </p:cNvPicPr>
              <p:nvPr/>
            </p:nvPicPr>
            <p:blipFill>
              <a:blip r:embed="rId10" cstate="print">
                <a:lum bright="35000" contrast="80000"/>
              </a:blip>
              <a:srcRect l="13051" t="21438" r="20169" b="17151"/>
              <a:stretch>
                <a:fillRect/>
              </a:stretch>
            </p:blipFill>
            <p:spPr bwMode="auto">
              <a:xfrm>
                <a:off x="2647702" y="3428411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12" name="Picture 14"/>
              <p:cNvPicPr>
                <a:picLocks noChangeArrowheads="1"/>
              </p:cNvPicPr>
              <p:nvPr/>
            </p:nvPicPr>
            <p:blipFill>
              <a:blip r:embed="rId11" cstate="print">
                <a:lum bright="40000" contrast="66000"/>
              </a:blip>
              <a:srcRect l="12470" t="30568" r="23806" b="17831"/>
              <a:stretch>
                <a:fillRect/>
              </a:stretch>
            </p:blipFill>
            <p:spPr bwMode="auto">
              <a:xfrm>
                <a:off x="2647702" y="2688712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13" name="Picture 15"/>
              <p:cNvPicPr>
                <a:picLocks noChangeArrowheads="1"/>
              </p:cNvPicPr>
              <p:nvPr/>
            </p:nvPicPr>
            <p:blipFill>
              <a:blip r:embed="rId12" cstate="print">
                <a:lum bright="30000" contrast="70000"/>
              </a:blip>
              <a:srcRect l="13206" t="30932" r="24761" b="28723"/>
              <a:stretch>
                <a:fillRect/>
              </a:stretch>
            </p:blipFill>
            <p:spPr bwMode="auto">
              <a:xfrm>
                <a:off x="2647702" y="2317776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14" name="Picture 16"/>
              <p:cNvPicPr>
                <a:picLocks noChangeArrowheads="1"/>
              </p:cNvPicPr>
              <p:nvPr/>
            </p:nvPicPr>
            <p:blipFill>
              <a:blip r:embed="rId13" cstate="print">
                <a:lum bright="36000" contrast="56000"/>
              </a:blip>
              <a:srcRect/>
              <a:stretch>
                <a:fillRect/>
              </a:stretch>
            </p:blipFill>
            <p:spPr bwMode="auto">
              <a:xfrm>
                <a:off x="2647702" y="3798987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15" name="Picture 19"/>
              <p:cNvPicPr>
                <a:picLocks noChangeArrowheads="1"/>
              </p:cNvPicPr>
              <p:nvPr/>
            </p:nvPicPr>
            <p:blipFill>
              <a:blip r:embed="rId14" cstate="print">
                <a:lum bright="35000" contrast="62000"/>
              </a:blip>
              <a:srcRect l="3832" t="15843" r="5365" b="15843"/>
              <a:stretch>
                <a:fillRect/>
              </a:stretch>
            </p:blipFill>
            <p:spPr bwMode="auto">
              <a:xfrm>
                <a:off x="2647702" y="4541069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16" name="Picture 21"/>
              <p:cNvPicPr>
                <a:picLocks noChangeArrowheads="1"/>
              </p:cNvPicPr>
              <p:nvPr/>
            </p:nvPicPr>
            <p:blipFill>
              <a:blip r:embed="rId15" cstate="print">
                <a:lum bright="31000" contrast="80000"/>
              </a:blip>
              <a:srcRect l="6736" t="16404" r="6736" b="21872"/>
              <a:stretch>
                <a:fillRect/>
              </a:stretch>
            </p:blipFill>
            <p:spPr bwMode="auto">
              <a:xfrm>
                <a:off x="2647702" y="4169923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17" name="Picture 4"/>
              <p:cNvPicPr>
                <a:picLocks noChangeArrowheads="1"/>
              </p:cNvPicPr>
              <p:nvPr/>
            </p:nvPicPr>
            <p:blipFill rotWithShape="1"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30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550" t="5680" r="24321" b="79159"/>
              <a:stretch/>
            </p:blipFill>
            <p:spPr bwMode="auto">
              <a:xfrm>
                <a:off x="621888" y="1572302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8" name="Picture 4"/>
              <p:cNvPicPr>
                <a:picLocks noChangeArrowheads="1"/>
              </p:cNvPicPr>
              <p:nvPr/>
            </p:nvPicPr>
            <p:blipFill rotWithShape="1">
              <a:blip r:embed="rId18" cstate="print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bright="30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49" t="81009" r="24724" b="8217"/>
              <a:stretch/>
            </p:blipFill>
            <p:spPr bwMode="auto">
              <a:xfrm>
                <a:off x="621888" y="1944242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9" name="Picture 2"/>
              <p:cNvPicPr>
                <a:picLocks noChangeArrowheads="1"/>
              </p:cNvPicPr>
              <p:nvPr/>
            </p:nvPicPr>
            <p:blipFill rotWithShape="1"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rightnessContrast bright="30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59" t="8903" r="29568" b="75943"/>
              <a:stretch/>
            </p:blipFill>
            <p:spPr bwMode="auto">
              <a:xfrm>
                <a:off x="2647702" y="1572302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0" name="Picture 2"/>
              <p:cNvPicPr>
                <a:picLocks noChangeArrowheads="1"/>
              </p:cNvPicPr>
              <p:nvPr/>
            </p:nvPicPr>
            <p:blipFill rotWithShape="1">
              <a:blip r:embed="rId22" cstate="print"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brightnessContrast bright="30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823" t="77964" r="29104" b="10024"/>
              <a:stretch/>
            </p:blipFill>
            <p:spPr bwMode="auto">
              <a:xfrm>
                <a:off x="2647702" y="1944242"/>
                <a:ext cx="198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21" name="그룹 120"/>
              <p:cNvGrpSpPr/>
              <p:nvPr/>
            </p:nvGrpSpPr>
            <p:grpSpPr>
              <a:xfrm>
                <a:off x="2758953" y="1011616"/>
                <a:ext cx="1794865" cy="619414"/>
                <a:chOff x="960562" y="717136"/>
                <a:chExt cx="1794865" cy="619414"/>
              </a:xfrm>
            </p:grpSpPr>
            <p:sp>
              <p:nvSpPr>
                <p:cNvPr id="285" name="AutoShape 150"/>
                <p:cNvSpPr>
                  <a:spLocks noChangeArrowheads="1"/>
                </p:cNvSpPr>
                <p:nvPr/>
              </p:nvSpPr>
              <p:spPr bwMode="auto">
                <a:xfrm rot="10800000" flipV="1">
                  <a:off x="1339483" y="1081879"/>
                  <a:ext cx="1044000" cy="144000"/>
                </a:xfrm>
                <a:prstGeom prst="rtTriangl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 sz="1400"/>
                </a:p>
              </p:txBody>
            </p:sp>
            <p:sp>
              <p:nvSpPr>
                <p:cNvPr id="286" name="TextBox 285"/>
                <p:cNvSpPr txBox="1"/>
                <p:nvPr/>
              </p:nvSpPr>
              <p:spPr>
                <a:xfrm rot="16200000">
                  <a:off x="2349511" y="930633"/>
                  <a:ext cx="50405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dirty="0">
                      <a:latin typeface="Arial" pitchFamily="34" charset="0"/>
                      <a:cs typeface="Arial" pitchFamily="34" charset="0"/>
                    </a:rPr>
                    <a:t>AG</a:t>
                  </a:r>
                  <a:endParaRPr lang="ko-KR" alt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87" name="직선 연결선 286"/>
                <p:cNvCxnSpPr/>
                <p:nvPr/>
              </p:nvCxnSpPr>
              <p:spPr>
                <a:xfrm>
                  <a:off x="1286695" y="1015787"/>
                  <a:ext cx="1116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8" name="TextBox 287"/>
                <p:cNvSpPr txBox="1"/>
                <p:nvPr/>
              </p:nvSpPr>
              <p:spPr>
                <a:xfrm>
                  <a:off x="960562" y="987321"/>
                  <a:ext cx="2880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dirty="0">
                      <a:latin typeface="Arial" pitchFamily="34" charset="0"/>
                      <a:cs typeface="Arial" pitchFamily="34" charset="0"/>
                    </a:rPr>
                    <a:t>0</a:t>
                  </a:r>
                  <a:endParaRPr lang="ko-KR" alt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" name="TextBox 288"/>
                <p:cNvSpPr txBox="1"/>
                <p:nvPr/>
              </p:nvSpPr>
              <p:spPr>
                <a:xfrm>
                  <a:off x="1269456" y="717136"/>
                  <a:ext cx="115212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dirty="0" err="1">
                      <a:latin typeface="Arial" pitchFamily="34" charset="0"/>
                      <a:cs typeface="Arial" pitchFamily="34" charset="0"/>
                    </a:rPr>
                    <a:t>Tubulosine</a:t>
                  </a:r>
                  <a:endParaRPr lang="ko-KR" alt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22" name="그룹 121"/>
              <p:cNvGrpSpPr/>
              <p:nvPr/>
            </p:nvGrpSpPr>
            <p:grpSpPr>
              <a:xfrm>
                <a:off x="739205" y="1011616"/>
                <a:ext cx="1785340" cy="619414"/>
                <a:chOff x="970087" y="717136"/>
                <a:chExt cx="1785340" cy="619414"/>
              </a:xfrm>
            </p:grpSpPr>
            <p:sp>
              <p:nvSpPr>
                <p:cNvPr id="280" name="AutoShape 150"/>
                <p:cNvSpPr>
                  <a:spLocks noChangeArrowheads="1"/>
                </p:cNvSpPr>
                <p:nvPr/>
              </p:nvSpPr>
              <p:spPr bwMode="auto">
                <a:xfrm rot="10800000" flipV="1">
                  <a:off x="1339483" y="1081879"/>
                  <a:ext cx="1044000" cy="144000"/>
                </a:xfrm>
                <a:prstGeom prst="rtTriangl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 sz="1400"/>
                </a:p>
              </p:txBody>
            </p:sp>
            <p:sp>
              <p:nvSpPr>
                <p:cNvPr id="281" name="TextBox 280"/>
                <p:cNvSpPr txBox="1"/>
                <p:nvPr/>
              </p:nvSpPr>
              <p:spPr>
                <a:xfrm rot="16200000">
                  <a:off x="2349511" y="930633"/>
                  <a:ext cx="50405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dirty="0">
                      <a:latin typeface="Arial" pitchFamily="34" charset="0"/>
                      <a:cs typeface="Arial" pitchFamily="34" charset="0"/>
                    </a:rPr>
                    <a:t>AG</a:t>
                  </a:r>
                  <a:endParaRPr lang="ko-KR" alt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82" name="직선 연결선 281"/>
                <p:cNvCxnSpPr/>
                <p:nvPr/>
              </p:nvCxnSpPr>
              <p:spPr>
                <a:xfrm>
                  <a:off x="1286695" y="1015787"/>
                  <a:ext cx="1116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3" name="TextBox 282"/>
                <p:cNvSpPr txBox="1"/>
                <p:nvPr/>
              </p:nvSpPr>
              <p:spPr>
                <a:xfrm>
                  <a:off x="970087" y="987321"/>
                  <a:ext cx="2880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dirty="0">
                      <a:latin typeface="Arial" pitchFamily="34" charset="0"/>
                      <a:cs typeface="Arial" pitchFamily="34" charset="0"/>
                    </a:rPr>
                    <a:t>0</a:t>
                  </a:r>
                  <a:endParaRPr lang="ko-KR" alt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4" name="TextBox 283"/>
                <p:cNvSpPr txBox="1"/>
                <p:nvPr/>
              </p:nvSpPr>
              <p:spPr>
                <a:xfrm>
                  <a:off x="1269456" y="717136"/>
                  <a:ext cx="115212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 dirty="0" err="1">
                      <a:latin typeface="Arial" pitchFamily="34" charset="0"/>
                      <a:cs typeface="Arial" pitchFamily="34" charset="0"/>
                    </a:rPr>
                    <a:t>Tubulosine</a:t>
                  </a:r>
                  <a:endParaRPr lang="ko-KR" alt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9" name="그룹 8"/>
            <p:cNvGrpSpPr/>
            <p:nvPr/>
          </p:nvGrpSpPr>
          <p:grpSpPr>
            <a:xfrm>
              <a:off x="5975061" y="818309"/>
              <a:ext cx="3098022" cy="2862191"/>
              <a:chOff x="5975061" y="818309"/>
              <a:chExt cx="3098022" cy="2862191"/>
            </a:xfrm>
          </p:grpSpPr>
          <p:sp>
            <p:nvSpPr>
              <p:cNvPr id="263" name="TextBox 262"/>
              <p:cNvSpPr txBox="1"/>
              <p:nvPr/>
            </p:nvSpPr>
            <p:spPr>
              <a:xfrm>
                <a:off x="5975061" y="818309"/>
                <a:ext cx="343950" cy="366387"/>
              </a:xfrm>
              <a:prstGeom prst="rect">
                <a:avLst/>
              </a:prstGeom>
              <a:noFill/>
            </p:spPr>
            <p:txBody>
              <a:bodyPr wrap="square" lIns="88523" tIns="44262" rIns="88523" bIns="44262" rtlCol="0">
                <a:spAutoFit/>
              </a:bodyPr>
              <a:lstStyle/>
              <a:p>
                <a:r>
                  <a:rPr lang="en-US" altLang="ko-KR" sz="1800" b="1" dirty="0">
                    <a:latin typeface="Arial" pitchFamily="34" charset="0"/>
                    <a:cs typeface="Arial" pitchFamily="34" charset="0"/>
                  </a:rPr>
                  <a:t>B</a:t>
                </a:r>
                <a:endParaRPr lang="ko-KR" altLang="en-US" sz="18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" name="AutoShape 150"/>
              <p:cNvSpPr>
                <a:spLocks noChangeArrowheads="1"/>
              </p:cNvSpPr>
              <p:nvPr/>
            </p:nvSpPr>
            <p:spPr bwMode="auto">
              <a:xfrm rot="10800000" flipV="1">
                <a:off x="6630389" y="1370501"/>
                <a:ext cx="1008000" cy="144000"/>
              </a:xfrm>
              <a:prstGeom prst="rtTriangl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1400"/>
              </a:p>
            </p:txBody>
          </p:sp>
          <p:sp>
            <p:nvSpPr>
              <p:cNvPr id="265" name="TextBox 264"/>
              <p:cNvSpPr txBox="1"/>
              <p:nvPr/>
            </p:nvSpPr>
            <p:spPr>
              <a:xfrm rot="16200000">
                <a:off x="7594892" y="1219255"/>
                <a:ext cx="5040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AG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66" name="직선 연결선 265"/>
              <p:cNvCxnSpPr/>
              <p:nvPr/>
            </p:nvCxnSpPr>
            <p:spPr>
              <a:xfrm>
                <a:off x="6630686" y="1304409"/>
                <a:ext cx="1008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TextBox 266"/>
              <p:cNvSpPr txBox="1"/>
              <p:nvPr/>
            </p:nvSpPr>
            <p:spPr>
              <a:xfrm>
                <a:off x="6301193" y="1275943"/>
                <a:ext cx="2880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" name="TextBox 267"/>
              <p:cNvSpPr txBox="1"/>
              <p:nvPr/>
            </p:nvSpPr>
            <p:spPr>
              <a:xfrm>
                <a:off x="6552937" y="1005758"/>
                <a:ext cx="1152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 err="1">
                    <a:latin typeface="Arial" pitchFamily="34" charset="0"/>
                    <a:cs typeface="Arial" pitchFamily="34" charset="0"/>
                  </a:rPr>
                  <a:t>Tubulosine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9" name="TextBox 268"/>
              <p:cNvSpPr txBox="1"/>
              <p:nvPr/>
            </p:nvSpPr>
            <p:spPr>
              <a:xfrm>
                <a:off x="8038844" y="2677902"/>
                <a:ext cx="7920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STAT5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0" name="TextBox 269"/>
              <p:cNvSpPr txBox="1"/>
              <p:nvPr/>
            </p:nvSpPr>
            <p:spPr>
              <a:xfrm>
                <a:off x="8038843" y="3059279"/>
                <a:ext cx="8182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GAPDH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" name="TextBox 270"/>
              <p:cNvSpPr txBox="1"/>
              <p:nvPr/>
            </p:nvSpPr>
            <p:spPr>
              <a:xfrm>
                <a:off x="8038844" y="1943119"/>
                <a:ext cx="7920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2" name="TextBox 271"/>
              <p:cNvSpPr txBox="1"/>
              <p:nvPr/>
            </p:nvSpPr>
            <p:spPr>
              <a:xfrm>
                <a:off x="8038843" y="2312949"/>
                <a:ext cx="10342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pY-STAT5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3" name="TextBox 272"/>
              <p:cNvSpPr txBox="1"/>
              <p:nvPr/>
            </p:nvSpPr>
            <p:spPr>
              <a:xfrm>
                <a:off x="8038844" y="1567322"/>
                <a:ext cx="890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4" name="TextBox 273"/>
              <p:cNvSpPr txBox="1"/>
              <p:nvPr/>
            </p:nvSpPr>
            <p:spPr>
              <a:xfrm>
                <a:off x="6227730" y="3372723"/>
                <a:ext cx="15968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BaF3/TEL-JAK2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75" name="Picture 2"/>
              <p:cNvPicPr>
                <a:picLocks noChangeArrowheads="1"/>
              </p:cNvPicPr>
              <p:nvPr/>
            </p:nvPicPr>
            <p:blipFill>
              <a:blip r:embed="rId24" cstate="print">
                <a:lum bright="15000" contrast="40000"/>
              </a:blip>
              <a:srcRect l="10256" t="31783" r="7521" b="27810"/>
              <a:stretch>
                <a:fillRect/>
              </a:stretch>
            </p:blipFill>
            <p:spPr bwMode="auto">
              <a:xfrm>
                <a:off x="6241226" y="3043955"/>
                <a:ext cx="180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76" name="Picture 9"/>
              <p:cNvPicPr>
                <a:picLocks noChangeArrowheads="1"/>
              </p:cNvPicPr>
              <p:nvPr/>
            </p:nvPicPr>
            <p:blipFill>
              <a:blip r:embed="rId25" cstate="print">
                <a:lum bright="23000" contrast="46000"/>
              </a:blip>
              <a:srcRect l="7965" t="25600" r="6222" b="21334"/>
              <a:stretch>
                <a:fillRect/>
              </a:stretch>
            </p:blipFill>
            <p:spPr bwMode="auto">
              <a:xfrm>
                <a:off x="6241215" y="1933111"/>
                <a:ext cx="180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77" name="Picture 11"/>
              <p:cNvPicPr>
                <a:picLocks noChangeArrowheads="1"/>
              </p:cNvPicPr>
              <p:nvPr/>
            </p:nvPicPr>
            <p:blipFill>
              <a:blip r:embed="rId26" cstate="print">
                <a:lum bright="21000" contrast="70000"/>
              </a:blip>
              <a:srcRect l="8193" t="24348" r="8193" b="20870"/>
              <a:stretch>
                <a:fillRect/>
              </a:stretch>
            </p:blipFill>
            <p:spPr bwMode="auto">
              <a:xfrm>
                <a:off x="6241226" y="2673325"/>
                <a:ext cx="180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78" name="Picture 19"/>
              <p:cNvPicPr>
                <a:picLocks noChangeArrowheads="1"/>
              </p:cNvPicPr>
              <p:nvPr/>
            </p:nvPicPr>
            <p:blipFill>
              <a:blip r:embed="rId27" cstate="print">
                <a:lum bright="23000" contrast="55000"/>
              </a:blip>
              <a:srcRect l="3902" t="27988" r="7024" b="25189"/>
              <a:stretch>
                <a:fillRect/>
              </a:stretch>
            </p:blipFill>
            <p:spPr bwMode="auto">
              <a:xfrm>
                <a:off x="6241226" y="1562689"/>
                <a:ext cx="180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279" name="Picture 20"/>
              <p:cNvPicPr>
                <a:picLocks noChangeArrowheads="1"/>
              </p:cNvPicPr>
              <p:nvPr/>
            </p:nvPicPr>
            <p:blipFill>
              <a:blip r:embed="rId28" cstate="print">
                <a:lum bright="21000" contrast="61000"/>
              </a:blip>
              <a:srcRect l="11007" t="28314" r="13970" b="26292"/>
              <a:stretch>
                <a:fillRect/>
              </a:stretch>
            </p:blipFill>
            <p:spPr bwMode="auto">
              <a:xfrm>
                <a:off x="6241217" y="2300838"/>
                <a:ext cx="1800000" cy="32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79000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Box 113"/>
          <p:cNvSpPr txBox="1"/>
          <p:nvPr/>
        </p:nvSpPr>
        <p:spPr>
          <a:xfrm>
            <a:off x="72232" y="26353"/>
            <a:ext cx="345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>
                <a:latin typeface="Arial" pitchFamily="34" charset="0"/>
                <a:cs typeface="Arial" pitchFamily="34" charset="0"/>
              </a:rPr>
              <a:t>Supporting Figure S3.</a:t>
            </a:r>
            <a:endParaRPr lang="ko-KR" altLang="en-US" sz="1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926451" y="1190154"/>
            <a:ext cx="8621910" cy="4683902"/>
            <a:chOff x="926451" y="1190154"/>
            <a:chExt cx="8621910" cy="4683902"/>
          </a:xfrm>
        </p:grpSpPr>
        <p:grpSp>
          <p:nvGrpSpPr>
            <p:cNvPr id="6" name="그룹 5"/>
            <p:cNvGrpSpPr/>
            <p:nvPr/>
          </p:nvGrpSpPr>
          <p:grpSpPr>
            <a:xfrm>
              <a:off x="5387987" y="1190154"/>
              <a:ext cx="4160374" cy="3077951"/>
              <a:chOff x="5387987" y="1190154"/>
              <a:chExt cx="4160374" cy="3077951"/>
            </a:xfrm>
          </p:grpSpPr>
          <p:sp>
            <p:nvSpPr>
              <p:cNvPr id="119" name="TextBox 118"/>
              <p:cNvSpPr txBox="1"/>
              <p:nvPr/>
            </p:nvSpPr>
            <p:spPr>
              <a:xfrm>
                <a:off x="5387987" y="1190154"/>
                <a:ext cx="343950" cy="366387"/>
              </a:xfrm>
              <a:prstGeom prst="rect">
                <a:avLst/>
              </a:prstGeom>
              <a:noFill/>
            </p:spPr>
            <p:txBody>
              <a:bodyPr wrap="square" lIns="88523" tIns="44262" rIns="88523" bIns="44262" rtlCol="0">
                <a:spAutoFit/>
              </a:bodyPr>
              <a:lstStyle/>
              <a:p>
                <a:r>
                  <a:rPr lang="en-US" altLang="ko-KR" sz="1800" b="1" dirty="0">
                    <a:latin typeface="Arial" pitchFamily="34" charset="0"/>
                    <a:cs typeface="Arial" pitchFamily="34" charset="0"/>
                  </a:rPr>
                  <a:t>B</a:t>
                </a:r>
                <a:endParaRPr lang="ko-KR" altLang="en-US" sz="1800" b="1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20" name="Picture 3"/>
              <p:cNvPicPr>
                <a:picLocks noChangeArrowheads="1"/>
              </p:cNvPicPr>
              <p:nvPr/>
            </p:nvPicPr>
            <p:blipFill>
              <a:blip r:embed="rId2" cstate="print">
                <a:lum bright="15000" contrast="66000"/>
              </a:blip>
              <a:srcRect l="10615" t="23681" r="18860" b="29601"/>
              <a:stretch>
                <a:fillRect/>
              </a:stretch>
            </p:blipFill>
            <p:spPr bwMode="auto">
              <a:xfrm>
                <a:off x="5650723" y="2400521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21" name="Picture 7"/>
              <p:cNvPicPr>
                <a:picLocks noChangeArrowheads="1"/>
              </p:cNvPicPr>
              <p:nvPr/>
            </p:nvPicPr>
            <p:blipFill>
              <a:blip r:embed="rId3" cstate="print">
                <a:lum bright="15000" contrast="50000"/>
              </a:blip>
              <a:srcRect l="10171" t="26292" r="15529" b="22247"/>
              <a:stretch>
                <a:fillRect/>
              </a:stretch>
            </p:blipFill>
            <p:spPr bwMode="auto">
              <a:xfrm>
                <a:off x="5650724" y="3602596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22" name="Picture 12"/>
              <p:cNvPicPr>
                <a:picLocks noChangeArrowheads="1"/>
              </p:cNvPicPr>
              <p:nvPr/>
            </p:nvPicPr>
            <p:blipFill>
              <a:blip r:embed="rId4" cstate="print">
                <a:lum bright="10000" contrast="60000"/>
              </a:blip>
              <a:srcRect l="11135" t="35145" r="19261" b="25773"/>
              <a:stretch>
                <a:fillRect/>
              </a:stretch>
            </p:blipFill>
            <p:spPr bwMode="auto">
              <a:xfrm>
                <a:off x="5650724" y="2801583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23" name="Picture 13"/>
              <p:cNvPicPr>
                <a:picLocks noChangeArrowheads="1"/>
              </p:cNvPicPr>
              <p:nvPr/>
            </p:nvPicPr>
            <p:blipFill>
              <a:blip r:embed="rId5" cstate="print">
                <a:lum bright="20000" contrast="40000"/>
              </a:blip>
              <a:srcRect l="11375" t="31500" r="14583" b="28875"/>
              <a:stretch>
                <a:fillRect/>
              </a:stretch>
            </p:blipFill>
            <p:spPr bwMode="auto">
              <a:xfrm>
                <a:off x="5650723" y="3202645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24" name="Picture 18"/>
              <p:cNvPicPr>
                <a:picLocks noChangeArrowheads="1"/>
              </p:cNvPicPr>
              <p:nvPr/>
            </p:nvPicPr>
            <p:blipFill>
              <a:blip r:embed="rId6" cstate="print">
                <a:lum bright="20000" contrast="40000"/>
              </a:blip>
              <a:srcRect l="10457" t="28350" r="18920" b="36855"/>
              <a:stretch>
                <a:fillRect/>
              </a:stretch>
            </p:blipFill>
            <p:spPr bwMode="auto">
              <a:xfrm>
                <a:off x="5650724" y="2001840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26" name="TextBox 125"/>
              <p:cNvSpPr txBox="1"/>
              <p:nvPr/>
            </p:nvSpPr>
            <p:spPr>
              <a:xfrm>
                <a:off x="5659929" y="3960328"/>
                <a:ext cx="15448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BaF3/TEL-JAK2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8540249" y="3624525"/>
                <a:ext cx="8640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GAPDH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8540250" y="2439952"/>
                <a:ext cx="7920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8540249" y="2849923"/>
                <a:ext cx="10081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pY-STAT5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8540249" y="2026014"/>
                <a:ext cx="9361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8540250" y="3236707"/>
                <a:ext cx="7920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STAT5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7" name="직선 연결선 136"/>
              <p:cNvCxnSpPr/>
              <p:nvPr/>
            </p:nvCxnSpPr>
            <p:spPr>
              <a:xfrm>
                <a:off x="5823916" y="1690744"/>
                <a:ext cx="2268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/>
              <p:cNvSpPr txBox="1"/>
              <p:nvPr/>
            </p:nvSpPr>
            <p:spPr>
              <a:xfrm>
                <a:off x="6216170" y="1386231"/>
                <a:ext cx="1512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 err="1">
                    <a:latin typeface="Arial" pitchFamily="34" charset="0"/>
                    <a:cs typeface="Arial" pitchFamily="34" charset="0"/>
                  </a:rPr>
                  <a:t>Tubulosine</a:t>
                </a:r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US" altLang="ko-KR" sz="1400" dirty="0">
                    <a:latin typeface="Arial" pitchFamily="34" charset="0"/>
                    <a:cs typeface="Arial" pitchFamily="34" charset="0"/>
                    <a:sym typeface="Symbol"/>
                  </a:rPr>
                  <a:t></a:t>
                </a:r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M)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7397457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0.8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8087930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AG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6032489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0.1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6379513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6710057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0.4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7070097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0.6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5721609" y="1683389"/>
                <a:ext cx="3894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7777161" y="1683389"/>
                <a:ext cx="3894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1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" name="그룹 1"/>
            <p:cNvGrpSpPr/>
            <p:nvPr/>
          </p:nvGrpSpPr>
          <p:grpSpPr>
            <a:xfrm>
              <a:off x="926451" y="1190154"/>
              <a:ext cx="4157414" cy="4683902"/>
              <a:chOff x="926451" y="1190154"/>
              <a:chExt cx="4157414" cy="4683902"/>
            </a:xfrm>
          </p:grpSpPr>
          <p:sp>
            <p:nvSpPr>
              <p:cNvPr id="125" name="TextBox 124"/>
              <p:cNvSpPr txBox="1"/>
              <p:nvPr/>
            </p:nvSpPr>
            <p:spPr>
              <a:xfrm>
                <a:off x="1213666" y="5566280"/>
                <a:ext cx="855387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HDLM-2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4075753" y="5235553"/>
                <a:ext cx="8640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GAPDH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4075754" y="4024381"/>
                <a:ext cx="7920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TYK2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4075753" y="4418392"/>
                <a:ext cx="10081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pY-STAT3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4075753" y="3633789"/>
                <a:ext cx="890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pY-TYK2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4075754" y="4826459"/>
                <a:ext cx="7920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STAT3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39" name="Picture 4"/>
              <p:cNvPicPr>
                <a:picLocks noChangeArrowheads="1"/>
              </p:cNvPicPr>
              <p:nvPr/>
            </p:nvPicPr>
            <p:blipFill>
              <a:blip r:embed="rId7" cstate="print">
                <a:lum bright="15000" contrast="51000"/>
              </a:blip>
              <a:srcRect l="11854" t="18032" r="16474" b="22540"/>
              <a:stretch>
                <a:fillRect/>
              </a:stretch>
            </p:blipFill>
            <p:spPr bwMode="auto">
              <a:xfrm>
                <a:off x="1195432" y="4802130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40" name="Picture 6"/>
              <p:cNvPicPr>
                <a:picLocks noChangeArrowheads="1"/>
              </p:cNvPicPr>
              <p:nvPr/>
            </p:nvPicPr>
            <p:blipFill>
              <a:blip r:embed="rId8" cstate="print">
                <a:lum bright="15000" contrast="51000"/>
              </a:blip>
              <a:srcRect l="11295" t="27286" r="16135" b="23388"/>
              <a:stretch>
                <a:fillRect/>
              </a:stretch>
            </p:blipFill>
            <p:spPr bwMode="auto">
              <a:xfrm>
                <a:off x="1195433" y="5203193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41" name="Picture 11"/>
              <p:cNvPicPr>
                <a:picLocks noChangeArrowheads="1"/>
              </p:cNvPicPr>
              <p:nvPr/>
            </p:nvPicPr>
            <p:blipFill>
              <a:blip r:embed="rId9" cstate="print">
                <a:lum bright="15000" contrast="60000"/>
              </a:blip>
              <a:srcRect l="12225" t="30678" r="19748" b="23008"/>
              <a:stretch>
                <a:fillRect/>
              </a:stretch>
            </p:blipFill>
            <p:spPr bwMode="auto">
              <a:xfrm>
                <a:off x="1195433" y="4403449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42" name="Picture 2"/>
              <p:cNvPicPr>
                <a:picLocks noChangeArrowheads="1"/>
              </p:cNvPicPr>
              <p:nvPr/>
            </p:nvPicPr>
            <p:blipFill>
              <a:blip r:embed="rId10" cstate="print">
                <a:lum bright="20000" contrast="40000"/>
              </a:blip>
              <a:srcRect l="11264" t="19408" r="16843" b="38815"/>
              <a:stretch>
                <a:fillRect/>
              </a:stretch>
            </p:blipFill>
            <p:spPr bwMode="auto">
              <a:xfrm>
                <a:off x="1195433" y="3202645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43" name="Picture 8"/>
              <p:cNvPicPr>
                <a:picLocks noChangeArrowheads="1"/>
              </p:cNvPicPr>
              <p:nvPr/>
            </p:nvPicPr>
            <p:blipFill>
              <a:blip r:embed="rId11" cstate="print">
                <a:lum bright="10000" contrast="60000"/>
              </a:blip>
              <a:srcRect l="11883" t="34738" r="17567" b="24813"/>
              <a:stretch>
                <a:fillRect/>
              </a:stretch>
            </p:blipFill>
            <p:spPr bwMode="auto">
              <a:xfrm>
                <a:off x="1195433" y="2801583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44" name="TextBox 143"/>
              <p:cNvSpPr txBox="1"/>
              <p:nvPr/>
            </p:nvSpPr>
            <p:spPr>
              <a:xfrm>
                <a:off x="4075754" y="2433005"/>
                <a:ext cx="7920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JAK1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4075753" y="2831014"/>
                <a:ext cx="890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4075753" y="2026014"/>
                <a:ext cx="9361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pY-JAK1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4075754" y="3227444"/>
                <a:ext cx="7920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JAK2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48" name="Picture 4"/>
              <p:cNvPicPr>
                <a:picLocks noChangeArrowheads="1"/>
              </p:cNvPicPr>
              <p:nvPr/>
            </p:nvPicPr>
            <p:blipFill>
              <a:blip r:embed="rId12" cstate="print">
                <a:lum bright="20000" contrast="40000"/>
              </a:blip>
              <a:srcRect l="9430" t="13271" r="8251" b="15483"/>
              <a:stretch>
                <a:fillRect/>
              </a:stretch>
            </p:blipFill>
            <p:spPr bwMode="auto">
              <a:xfrm>
                <a:off x="1195753" y="2001879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49" name="Picture 3"/>
              <p:cNvPicPr>
                <a:picLocks noChangeArrowheads="1"/>
              </p:cNvPicPr>
              <p:nvPr/>
            </p:nvPicPr>
            <p:blipFill>
              <a:blip r:embed="rId13" cstate="print">
                <a:lum bright="20000" contrast="50000"/>
              </a:blip>
              <a:srcRect l="4508" t="26407" r="5538" b="9602"/>
              <a:stretch>
                <a:fillRect/>
              </a:stretch>
            </p:blipFill>
            <p:spPr bwMode="auto">
              <a:xfrm>
                <a:off x="1195433" y="2400521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50" name="Picture 4"/>
              <p:cNvPicPr>
                <a:picLocks noChangeArrowheads="1"/>
              </p:cNvPicPr>
              <p:nvPr/>
            </p:nvPicPr>
            <p:blipFill>
              <a:blip r:embed="rId14" cstate="print">
                <a:lum bright="15000" contrast="50000"/>
              </a:blip>
              <a:srcRect l="9392" t="34743" r="24002" b="31963"/>
              <a:stretch>
                <a:fillRect/>
              </a:stretch>
            </p:blipFill>
            <p:spPr bwMode="auto">
              <a:xfrm>
                <a:off x="1195433" y="3602596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151" name="Picture 5"/>
              <p:cNvPicPr>
                <a:picLocks noChangeArrowheads="1"/>
              </p:cNvPicPr>
              <p:nvPr/>
            </p:nvPicPr>
            <p:blipFill>
              <a:blip r:embed="rId15" cstate="print">
                <a:lum bright="20000" contrast="40000"/>
              </a:blip>
              <a:srcRect l="10917" t="33432" r="18422" b="18722"/>
              <a:stretch>
                <a:fillRect/>
              </a:stretch>
            </p:blipFill>
            <p:spPr bwMode="auto">
              <a:xfrm>
                <a:off x="1195434" y="4004769"/>
                <a:ext cx="2880000" cy="35011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53" name="TextBox 152"/>
              <p:cNvSpPr txBox="1"/>
              <p:nvPr/>
            </p:nvSpPr>
            <p:spPr>
              <a:xfrm>
                <a:off x="926451" y="1190154"/>
                <a:ext cx="343950" cy="366387"/>
              </a:xfrm>
              <a:prstGeom prst="rect">
                <a:avLst/>
              </a:prstGeom>
              <a:noFill/>
            </p:spPr>
            <p:txBody>
              <a:bodyPr wrap="square" lIns="88523" tIns="44262" rIns="88523" bIns="44262" rtlCol="0">
                <a:spAutoFit/>
              </a:bodyPr>
              <a:lstStyle/>
              <a:p>
                <a:r>
                  <a:rPr lang="en-US" altLang="ko-KR" sz="1800" b="1" dirty="0">
                    <a:latin typeface="Arial" pitchFamily="34" charset="0"/>
                    <a:cs typeface="Arial" pitchFamily="34" charset="0"/>
                  </a:rPr>
                  <a:t>A</a:t>
                </a:r>
                <a:endParaRPr lang="ko-KR" altLang="en-US" sz="18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54" name="직선 연결선 153"/>
              <p:cNvCxnSpPr/>
              <p:nvPr/>
            </p:nvCxnSpPr>
            <p:spPr>
              <a:xfrm>
                <a:off x="1359272" y="1690744"/>
                <a:ext cx="2268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TextBox 154"/>
              <p:cNvSpPr txBox="1"/>
              <p:nvPr/>
            </p:nvSpPr>
            <p:spPr>
              <a:xfrm>
                <a:off x="1751526" y="1386231"/>
                <a:ext cx="1512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 err="1">
                    <a:latin typeface="Arial" pitchFamily="34" charset="0"/>
                    <a:cs typeface="Arial" pitchFamily="34" charset="0"/>
                  </a:rPr>
                  <a:t>Tubulosine</a:t>
                </a:r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US" altLang="ko-KR" sz="1400" dirty="0">
                    <a:latin typeface="Arial" pitchFamily="34" charset="0"/>
                    <a:cs typeface="Arial" pitchFamily="34" charset="0"/>
                    <a:sym typeface="Symbol"/>
                  </a:rPr>
                  <a:t></a:t>
                </a:r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M)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923018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0.8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3642987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AG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1577714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0.1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1934570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0.2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2255282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0.4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2605490" y="1683389"/>
                <a:ext cx="4614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0.6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1276666" y="1683389"/>
                <a:ext cx="3894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0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3332218" y="1683389"/>
                <a:ext cx="3894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dirty="0">
                    <a:latin typeface="Arial" pitchFamily="34" charset="0"/>
                    <a:cs typeface="Arial" pitchFamily="34" charset="0"/>
                  </a:rPr>
                  <a:t>1</a:t>
                </a:r>
                <a:endParaRPr lang="ko-KR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8614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19001</TotalTime>
  <Words>121</Words>
  <Application>Microsoft Office PowerPoint</Application>
  <PresentationFormat>사용자 지정</PresentationFormat>
  <Paragraphs>76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BHKim</dc:creator>
  <cp:lastModifiedBy>User</cp:lastModifiedBy>
  <cp:revision>486</cp:revision>
  <cp:lastPrinted>2018-03-26T01:37:07Z</cp:lastPrinted>
  <dcterms:created xsi:type="dcterms:W3CDTF">2016-05-10T03:47:04Z</dcterms:created>
  <dcterms:modified xsi:type="dcterms:W3CDTF">2020-04-17T00:37:19Z</dcterms:modified>
</cp:coreProperties>
</file>