
<file path=[Content_Types].xml><?xml version="1.0" encoding="utf-8"?>
<Types xmlns="http://schemas.openxmlformats.org/package/2006/content-types">
  <Default Extension="jpeg" ContentType="image/jpeg"/>
  <Default Extension="png" ContentType="image/png"/>
  <Default Extension="tiff" ContentType="image/tiff"/>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viewProps" Target="viewProps.xml"/><Relationship Id="rId8" Type="http://schemas.openxmlformats.org/officeDocument/2006/relationships/presProps" Target="presProps.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hdphoto" Target="../media/image5.wdp"/><Relationship Id="rId4" Type="http://schemas.openxmlformats.org/officeDocument/2006/relationships/image" Target="../media/image4.png"/><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tiff"/><Relationship Id="rId2" Type="http://schemas.openxmlformats.org/officeDocument/2006/relationships/image" Target="../media/image6.png"/><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tiff"/></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1" name="文本框 100"/>
          <p:cNvSpPr txBox="1"/>
          <p:nvPr/>
        </p:nvSpPr>
        <p:spPr>
          <a:xfrm>
            <a:off x="3247390" y="5501005"/>
            <a:ext cx="6266180" cy="714375"/>
          </a:xfrm>
          <a:prstGeom prst="rect">
            <a:avLst/>
          </a:prstGeom>
          <a:noFill/>
          <a:ln w="9525">
            <a:noFill/>
          </a:ln>
        </p:spPr>
        <p:txBody>
          <a:bodyPr wrap="square">
            <a:spAutoFit/>
          </a:bodyPr>
          <a:p>
            <a:pPr indent="0"/>
            <a:r>
              <a:rPr lang="en-US" sz="1050" b="0">
                <a:latin typeface="Calibri" panose="020F0502020204030204" charset="0"/>
                <a:ea typeface="宋体" panose="02010600030101010101" pitchFamily="2" charset="-122"/>
                <a:cs typeface="Times New Roman" panose="02020603050405020304" charset="0"/>
              </a:rPr>
              <a:t> </a:t>
            </a:r>
            <a:r>
              <a:rPr lang="en-US" sz="1000" b="0">
                <a:latin typeface="Times New Roman" panose="02020603050405020304" charset="0"/>
                <a:ea typeface="宋体" panose="02010600030101010101" pitchFamily="2" charset="-122"/>
              </a:rPr>
              <a:t>Figure</a:t>
            </a:r>
            <a:r>
              <a:rPr lang="en-US" sz="1000" b="0">
                <a:latin typeface="Times New Roman" panose="02020603050405020304" charset="0"/>
                <a:ea typeface="宋体" panose="02010600030101010101" pitchFamily="2" charset="-122"/>
                <a:cs typeface="Times New Roman" panose="02020603050405020304" charset="0"/>
              </a:rPr>
              <a:t> S1  </a:t>
            </a:r>
            <a:r>
              <a:rPr lang="en-US" sz="1000" b="0">
                <a:latin typeface="Times New Roman" panose="02020603050405020304" charset="0"/>
                <a:ea typeface="宋体" panose="02010600030101010101" pitchFamily="2" charset="-122"/>
              </a:rPr>
              <a:t>Expression profiling of Ps</a:t>
            </a:r>
            <a:r>
              <a:rPr lang="en-US" sz="1000" b="0">
                <a:latin typeface="Times New Roman" panose="02020603050405020304" charset="0"/>
                <a:ea typeface="宋体" panose="02010600030101010101" pitchFamily="2" charset="-122"/>
                <a:cs typeface="Times New Roman" panose="02020603050405020304" charset="0"/>
              </a:rPr>
              <a:t>GH7a</a:t>
            </a:r>
            <a:r>
              <a:rPr lang="en-US" sz="1000" b="0">
                <a:latin typeface="Times New Roman" panose="02020603050405020304" charset="0"/>
                <a:ea typeface="宋体" panose="02010600030101010101" pitchFamily="2" charset="-122"/>
              </a:rPr>
              <a:t> during the infection stages. Expression levels were determined by quantitative real-time PCR using RNAs extracted from </a:t>
            </a:r>
            <a:r>
              <a:rPr lang="en-US" sz="1000" b="0" i="1">
                <a:latin typeface="Times New Roman" panose="02020603050405020304" charset="0"/>
                <a:ea typeface="宋体" panose="02010600030101010101" pitchFamily="2" charset="-122"/>
                <a:cs typeface="Times New Roman" panose="02020603050405020304" charset="0"/>
              </a:rPr>
              <a:t>P.sojae</a:t>
            </a:r>
            <a:r>
              <a:rPr lang="en-US" sz="1000" b="0">
                <a:latin typeface="Times New Roman" panose="02020603050405020304" charset="0"/>
                <a:ea typeface="宋体" panose="02010600030101010101" pitchFamily="2" charset="-122"/>
                <a:cs typeface="Times New Roman" panose="02020603050405020304" charset="0"/>
              </a:rPr>
              <a:t> (strain P6497)</a:t>
            </a:r>
            <a:r>
              <a:rPr lang="en-US" sz="1000" b="0">
                <a:latin typeface="Times New Roman" panose="02020603050405020304" charset="0"/>
                <a:ea typeface="宋体" panose="02010600030101010101" pitchFamily="2" charset="-122"/>
              </a:rPr>
              <a:t> mycelia (MY) and infection stages (IF </a:t>
            </a:r>
            <a:r>
              <a:rPr lang="en-US" sz="1000" b="0">
                <a:latin typeface="Times New Roman" panose="02020603050405020304" charset="0"/>
                <a:ea typeface="宋体" panose="02010600030101010101" pitchFamily="2" charset="-122"/>
                <a:cs typeface="Times New Roman" panose="02020603050405020304" charset="0"/>
              </a:rPr>
              <a:t>10min</a:t>
            </a:r>
            <a:r>
              <a:rPr lang="en-US" sz="1000" b="0">
                <a:latin typeface="Times New Roman" panose="02020603050405020304" charset="0"/>
                <a:ea typeface="宋体" panose="02010600030101010101" pitchFamily="2" charset="-122"/>
              </a:rPr>
              <a:t>, 3</a:t>
            </a:r>
            <a:r>
              <a:rPr lang="en-US" sz="1000" b="0">
                <a:latin typeface="Times New Roman" panose="02020603050405020304" charset="0"/>
                <a:ea typeface="宋体" panose="02010600030101010101" pitchFamily="2" charset="-122"/>
                <a:cs typeface="Times New Roman" panose="02020603050405020304" charset="0"/>
              </a:rPr>
              <a:t>0min</a:t>
            </a:r>
            <a:r>
              <a:rPr lang="en-US" sz="1000" b="0">
                <a:latin typeface="Times New Roman" panose="02020603050405020304" charset="0"/>
                <a:ea typeface="宋体" panose="02010600030101010101" pitchFamily="2" charset="-122"/>
              </a:rPr>
              <a:t>, </a:t>
            </a:r>
            <a:r>
              <a:rPr lang="en-US" sz="1000" b="0">
                <a:latin typeface="Times New Roman" panose="02020603050405020304" charset="0"/>
                <a:ea typeface="宋体" panose="02010600030101010101" pitchFamily="2" charset="-122"/>
                <a:cs typeface="Times New Roman" panose="02020603050405020304" charset="0"/>
              </a:rPr>
              <a:t>1h</a:t>
            </a:r>
            <a:r>
              <a:rPr lang="en-US" sz="1000" b="0">
                <a:latin typeface="Times New Roman" panose="02020603050405020304" charset="0"/>
                <a:ea typeface="宋体" panose="02010600030101010101" pitchFamily="2" charset="-122"/>
              </a:rPr>
              <a:t>, </a:t>
            </a:r>
            <a:r>
              <a:rPr lang="en-US" sz="1000" b="0">
                <a:latin typeface="Times New Roman" panose="02020603050405020304" charset="0"/>
                <a:ea typeface="宋体" panose="02010600030101010101" pitchFamily="2" charset="-122"/>
                <a:cs typeface="Times New Roman" panose="02020603050405020304" charset="0"/>
              </a:rPr>
              <a:t>6h</a:t>
            </a:r>
            <a:r>
              <a:rPr lang="en-US" sz="1000" b="0">
                <a:latin typeface="Times New Roman" panose="02020603050405020304" charset="0"/>
                <a:ea typeface="宋体" panose="02010600030101010101" pitchFamily="2" charset="-122"/>
              </a:rPr>
              <a:t>, </a:t>
            </a:r>
            <a:r>
              <a:rPr lang="en-US" sz="1000" b="0">
                <a:latin typeface="Times New Roman" panose="02020603050405020304" charset="0"/>
                <a:ea typeface="宋体" panose="02010600030101010101" pitchFamily="2" charset="-122"/>
                <a:cs typeface="Times New Roman" panose="02020603050405020304" charset="0"/>
              </a:rPr>
              <a:t>12h </a:t>
            </a:r>
            <a:r>
              <a:rPr lang="en-US" sz="1000" b="0">
                <a:latin typeface="Times New Roman" panose="02020603050405020304" charset="0"/>
                <a:ea typeface="宋体" panose="02010600030101010101" pitchFamily="2" charset="-122"/>
              </a:rPr>
              <a:t>and 24h). Relative expression levels were calculated using the MY values as a reference. </a:t>
            </a:r>
            <a:endParaRPr lang="zh-CN" altLang="en-US"/>
          </a:p>
        </p:txBody>
      </p:sp>
      <p:pic>
        <p:nvPicPr>
          <p:cNvPr id="11" name="图片 11"/>
          <p:cNvPicPr>
            <a:picLocks noChangeAspect="1" noChangeArrowheads="1"/>
          </p:cNvPicPr>
          <p:nvPr/>
        </p:nvPicPr>
        <p:blipFill>
          <a:blip r:embed="rId1" cstate="print">
            <a:extLst>
              <a:ext uri="{28A0092B-C50C-407E-A947-70E740481C1C}">
                <a14:useLocalDpi xmlns:a14="http://schemas.microsoft.com/office/drawing/2010/main" val="0"/>
              </a:ext>
            </a:extLst>
          </a:blip>
          <a:srcRect l="1261" t="1103" r="885" b="2205"/>
          <a:stretch>
            <a:fillRect/>
          </a:stretch>
        </p:blipFill>
        <p:spPr>
          <a:xfrm>
            <a:off x="2753360" y="594360"/>
            <a:ext cx="7156450" cy="496379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6" name="Picture 2"/>
          <p:cNvPicPr>
            <a:picLocks noChangeAspect="1" noChangeArrowheads="1"/>
          </p:cNvPicPr>
          <p:nvPr>
            <p:custDataLst>
              <p:tags r:id="rId1"/>
            </p:custDataLst>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l="10445" t="5861" r="53699"/>
          <a:stretch>
            <a:fillRect/>
          </a:stretch>
        </p:blipFill>
        <p:spPr>
          <a:xfrm>
            <a:off x="1133475" y="257175"/>
            <a:ext cx="4304665" cy="6356985"/>
          </a:xfrm>
          <a:prstGeom prst="rect">
            <a:avLst/>
          </a:prstGeom>
          <a:noFill/>
          <a:ln>
            <a:noFill/>
          </a:ln>
        </p:spPr>
      </p:pic>
      <p:pic>
        <p:nvPicPr>
          <p:cNvPr id="4" name="图片 1"/>
          <p:cNvPicPr>
            <a:picLocks noChangeAspect="1"/>
          </p:cNvPicPr>
          <p:nvPr/>
        </p:nvPicPr>
        <p:blipFill>
          <a:blip r:embed="rId4">
            <a:extLst>
              <a:ext uri="{BEBA8EAE-BF5A-486C-A8C5-ECC9F3942E4B}">
                <a14:imgProps xmlns:a14="http://schemas.microsoft.com/office/drawing/2010/main">
                  <a14:imgLayer r:embed="rId5">
                    <a14:imgEffect>
                      <a14:brightnessContrast contrast="20000"/>
                    </a14:imgEffect>
                  </a14:imgLayer>
                </a14:imgProps>
              </a:ext>
            </a:extLst>
          </a:blip>
          <a:srcRect l="10278" t="15309" r="53889" b="8395"/>
          <a:stretch>
            <a:fillRect/>
          </a:stretch>
        </p:blipFill>
        <p:spPr>
          <a:xfrm>
            <a:off x="6383020" y="257175"/>
            <a:ext cx="4304030" cy="5156200"/>
          </a:xfrm>
          <a:prstGeom prst="rect">
            <a:avLst/>
          </a:prstGeom>
          <a:ln>
            <a:noFill/>
          </a:ln>
        </p:spPr>
      </p:pic>
      <p:sp>
        <p:nvSpPr>
          <p:cNvPr id="101" name="文本框 100"/>
          <p:cNvSpPr txBox="1"/>
          <p:nvPr/>
        </p:nvSpPr>
        <p:spPr>
          <a:xfrm>
            <a:off x="5807710" y="5421630"/>
            <a:ext cx="5733415" cy="1383665"/>
          </a:xfrm>
          <a:prstGeom prst="rect">
            <a:avLst/>
          </a:prstGeom>
          <a:noFill/>
          <a:ln w="9525">
            <a:noFill/>
          </a:ln>
        </p:spPr>
        <p:txBody>
          <a:bodyPr wrap="square">
            <a:spAutoFit/>
          </a:bodyPr>
          <a:p>
            <a:pPr indent="0"/>
            <a:r>
              <a:rPr lang="en-US" sz="1000" b="0">
                <a:latin typeface="Times New Roman" panose="02020603050405020304" charset="0"/>
                <a:ea typeface="宋体" panose="02010600030101010101" pitchFamily="2" charset="-122"/>
              </a:rPr>
              <a:t>Figure</a:t>
            </a:r>
            <a:r>
              <a:rPr lang="en-US" sz="1000" b="0">
                <a:latin typeface="Times New Roman" panose="02020603050405020304" charset="0"/>
                <a:ea typeface="宋体" panose="02010600030101010101" pitchFamily="2" charset="-122"/>
                <a:cs typeface="Times New Roman" panose="02020603050405020304" charset="0"/>
              </a:rPr>
              <a:t> S2 </a:t>
            </a:r>
            <a:r>
              <a:rPr lang="en-US" sz="1050" b="0">
                <a:latin typeface="Calibri" panose="020F0502020204030204" charset="0"/>
                <a:ea typeface="宋体" panose="02010600030101010101" pitchFamily="2" charset="-122"/>
                <a:cs typeface="Times New Roman" panose="02020603050405020304" charset="0"/>
              </a:rPr>
              <a:t>Alignment of the </a:t>
            </a:r>
            <a:r>
              <a:rPr lang="en-US" sz="1050" b="0" i="1">
                <a:latin typeface="Calibri" panose="020F0502020204030204" charset="0"/>
                <a:ea typeface="宋体" panose="02010600030101010101" pitchFamily="2" charset="-122"/>
                <a:cs typeface="Times New Roman" panose="02020603050405020304" charset="0"/>
              </a:rPr>
              <a:t>P. sojae</a:t>
            </a:r>
            <a:r>
              <a:rPr lang="en-US" sz="1050" b="0">
                <a:latin typeface="Calibri" panose="020F0502020204030204" charset="0"/>
                <a:ea typeface="宋体" panose="02010600030101010101" pitchFamily="2" charset="-122"/>
                <a:cs typeface="Times New Roman" panose="02020603050405020304" charset="0"/>
              </a:rPr>
              <a:t> PsGH7a sequence with other 9 homologous enzymes using Clustal Omega, including </a:t>
            </a:r>
            <a:r>
              <a:rPr lang="en-US" sz="1050" b="0" i="1">
                <a:latin typeface="Calibri" panose="020F0502020204030204" charset="0"/>
                <a:ea typeface="宋体" panose="02010600030101010101" pitchFamily="2" charset="-122"/>
                <a:cs typeface="Times New Roman" panose="02020603050405020304" charset="0"/>
              </a:rPr>
              <a:t>P.parasitica </a:t>
            </a:r>
            <a:r>
              <a:rPr lang="en-US" sz="1050" b="0">
                <a:latin typeface="Calibri" panose="020F0502020204030204" charset="0"/>
                <a:ea typeface="宋体" panose="02010600030101010101" pitchFamily="2" charset="-122"/>
                <a:cs typeface="Times New Roman" panose="02020603050405020304" charset="0"/>
              </a:rPr>
              <a:t>(ETL91310, ETM44625), </a:t>
            </a:r>
            <a:r>
              <a:rPr lang="en-US" sz="1050" b="0" i="1">
                <a:latin typeface="Calibri" panose="020F0502020204030204" charset="0"/>
                <a:ea typeface="宋体" panose="02010600030101010101" pitchFamily="2" charset="-122"/>
                <a:cs typeface="Times New Roman" panose="02020603050405020304" charset="0"/>
              </a:rPr>
              <a:t>P. cactorum</a:t>
            </a:r>
            <a:r>
              <a:rPr lang="en-US" sz="1050" b="0">
                <a:latin typeface="Calibri" panose="020F0502020204030204" charset="0"/>
                <a:ea typeface="宋体" panose="02010600030101010101" pitchFamily="2" charset="-122"/>
                <a:cs typeface="Times New Roman" panose="02020603050405020304" charset="0"/>
              </a:rPr>
              <a:t> (KAF1795454), </a:t>
            </a:r>
            <a:r>
              <a:rPr lang="en-US" sz="1050" b="0" i="1">
                <a:latin typeface="Calibri" panose="020F0502020204030204" charset="0"/>
                <a:ea typeface="宋体" panose="02010600030101010101" pitchFamily="2" charset="-122"/>
                <a:cs typeface="Times New Roman" panose="02020603050405020304" charset="0"/>
              </a:rPr>
              <a:t>P. rubi</a:t>
            </a:r>
            <a:r>
              <a:rPr lang="en-US" sz="1050" b="0">
                <a:latin typeface="Calibri" panose="020F0502020204030204" charset="0"/>
                <a:ea typeface="宋体" panose="02010600030101010101" pitchFamily="2" charset="-122"/>
                <a:cs typeface="Times New Roman" panose="02020603050405020304" charset="0"/>
              </a:rPr>
              <a:t> (KAE9019446, KAE9012913), </a:t>
            </a:r>
            <a:r>
              <a:rPr lang="en-US" sz="1050" b="0" i="1">
                <a:latin typeface="Calibri" panose="020F0502020204030204" charset="0"/>
                <a:ea typeface="宋体" panose="02010600030101010101" pitchFamily="2" charset="-122"/>
                <a:cs typeface="Times New Roman" panose="02020603050405020304" charset="0"/>
              </a:rPr>
              <a:t>P. infestans</a:t>
            </a:r>
            <a:r>
              <a:rPr lang="en-US" sz="1050" b="0">
                <a:latin typeface="Calibri" panose="020F0502020204030204" charset="0"/>
                <a:ea typeface="宋体" panose="02010600030101010101" pitchFamily="2" charset="-122"/>
                <a:cs typeface="Times New Roman" panose="02020603050405020304" charset="0"/>
              </a:rPr>
              <a:t> (XP_002902727), </a:t>
            </a:r>
            <a:r>
              <a:rPr lang="en-US" sz="1050" b="0" i="1">
                <a:latin typeface="Calibri" panose="020F0502020204030204" charset="0"/>
                <a:ea typeface="宋体" panose="02010600030101010101" pitchFamily="2" charset="-122"/>
                <a:cs typeface="Times New Roman" panose="02020603050405020304" charset="0"/>
              </a:rPr>
              <a:t>Nothophytophthora</a:t>
            </a:r>
            <a:r>
              <a:rPr lang="en-US" sz="1050" b="0">
                <a:latin typeface="Calibri" panose="020F0502020204030204" charset="0"/>
                <a:ea typeface="宋体" panose="02010600030101010101" pitchFamily="2" charset="-122"/>
                <a:cs typeface="Times New Roman" panose="02020603050405020304" charset="0"/>
              </a:rPr>
              <a:t> sp. (RLN91031), </a:t>
            </a:r>
            <a:r>
              <a:rPr lang="en-US" sz="1050" b="0" i="1">
                <a:latin typeface="Calibri" panose="020F0502020204030204" charset="0"/>
                <a:ea typeface="宋体" panose="02010600030101010101" pitchFamily="2" charset="-122"/>
                <a:cs typeface="Times New Roman" panose="02020603050405020304" charset="0"/>
              </a:rPr>
              <a:t>Peronospora effuse</a:t>
            </a:r>
            <a:r>
              <a:rPr lang="en-US" sz="1050" b="0">
                <a:latin typeface="Calibri" panose="020F0502020204030204" charset="0"/>
                <a:ea typeface="宋体" panose="02010600030101010101" pitchFamily="2" charset="-122"/>
                <a:cs typeface="Times New Roman" panose="02020603050405020304" charset="0"/>
              </a:rPr>
              <a:t> (RMX63503) and </a:t>
            </a:r>
            <a:r>
              <a:rPr lang="en-US" sz="1050" b="0" i="1">
                <a:latin typeface="Calibri" panose="020F0502020204030204" charset="0"/>
                <a:ea typeface="宋体" panose="02010600030101010101" pitchFamily="2" charset="-122"/>
                <a:cs typeface="Times New Roman" panose="02020603050405020304" charset="0"/>
              </a:rPr>
              <a:t>Plasmopara halstedii </a:t>
            </a:r>
            <a:r>
              <a:rPr lang="en-US" sz="1050" b="0">
                <a:latin typeface="Calibri" panose="020F0502020204030204" charset="0"/>
                <a:ea typeface="宋体" panose="02010600030101010101" pitchFamily="2" charset="-122"/>
                <a:cs typeface="Times New Roman" panose="02020603050405020304" charset="0"/>
              </a:rPr>
              <a:t>(XP_024576735). Asterisk indicates the positions which have a single, fully conserved residue. Colon indicates the strongly similar parts among homologous sequences and period means the weakly similar parts among homologous sequences. The potential signal peptide is signed with black arrow. Inverted triangles specify the catalytic residues Glu236 and Glu241 in PsGH7a. </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6" descr="微信图片_20200428103806"/>
          <p:cNvPicPr>
            <a:picLocks noChangeAspect="1"/>
          </p:cNvPicPr>
          <p:nvPr>
            <p:custDataLst>
              <p:tags r:id="rId1"/>
            </p:custDataLst>
          </p:nvPr>
        </p:nvPicPr>
        <p:blipFill>
          <a:blip r:embed="rId2"/>
          <a:srcRect l="10393" t="8855" r="4436" b="3053"/>
          <a:stretch>
            <a:fillRect/>
          </a:stretch>
        </p:blipFill>
        <p:spPr>
          <a:xfrm>
            <a:off x="6949440" y="1322070"/>
            <a:ext cx="3982720" cy="4104640"/>
          </a:xfrm>
          <a:prstGeom prst="rect">
            <a:avLst/>
          </a:prstGeom>
        </p:spPr>
      </p:pic>
      <p:pic>
        <p:nvPicPr>
          <p:cNvPr id="5" name="图片 5" descr="图S4"/>
          <p:cNvPicPr>
            <a:picLocks noChangeAspect="1"/>
          </p:cNvPicPr>
          <p:nvPr/>
        </p:nvPicPr>
        <p:blipFill>
          <a:blip r:embed="rId3"/>
          <a:srcRect l="11703" t="5888"/>
          <a:stretch>
            <a:fillRect/>
          </a:stretch>
        </p:blipFill>
        <p:spPr>
          <a:xfrm>
            <a:off x="2825750" y="1073150"/>
            <a:ext cx="3830955" cy="4353560"/>
          </a:xfrm>
          <a:prstGeom prst="rect">
            <a:avLst/>
          </a:prstGeom>
        </p:spPr>
      </p:pic>
      <p:sp>
        <p:nvSpPr>
          <p:cNvPr id="8" name="文本框 8"/>
          <p:cNvSpPr txBox="1"/>
          <p:nvPr/>
        </p:nvSpPr>
        <p:spPr>
          <a:xfrm>
            <a:off x="2349500" y="1322070"/>
            <a:ext cx="476250" cy="52768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2800" b="1" kern="100">
                <a:latin typeface="Calibri" panose="020F0502020204030204"/>
                <a:ea typeface="宋体" panose="02010600030101010101" pitchFamily="2" charset="-122"/>
                <a:cs typeface="Times New Roman" panose="02020603050405020304"/>
                <a:sym typeface="Times New Roman" panose="02020603050405020304"/>
              </a:rPr>
              <a:t>A</a:t>
            </a:r>
            <a:endParaRPr lang="en-US" altLang="zh-CN" sz="2800" b="1" kern="100">
              <a:latin typeface="Calibri" panose="020F0502020204030204"/>
              <a:ea typeface="宋体" panose="02010600030101010101" pitchFamily="2" charset="-122"/>
              <a:cs typeface="Times New Roman" panose="02020603050405020304"/>
              <a:sym typeface="Times New Roman" panose="02020603050405020304"/>
            </a:endParaRPr>
          </a:p>
        </p:txBody>
      </p:sp>
      <p:sp>
        <p:nvSpPr>
          <p:cNvPr id="4" name="文本框 8"/>
          <p:cNvSpPr txBox="1"/>
          <p:nvPr/>
        </p:nvSpPr>
        <p:spPr>
          <a:xfrm>
            <a:off x="6949440" y="1322070"/>
            <a:ext cx="476250" cy="52768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just"/>
            <a:r>
              <a:rPr lang="en-US" altLang="zh-CN" sz="2800" b="1" kern="100">
                <a:solidFill>
                  <a:schemeClr val="bg1"/>
                </a:solidFill>
                <a:latin typeface="Calibri" panose="020F0502020204030204"/>
                <a:ea typeface="宋体" panose="02010600030101010101" pitchFamily="2" charset="-122"/>
                <a:cs typeface="Times New Roman" panose="02020603050405020304"/>
                <a:sym typeface="Times New Roman" panose="02020603050405020304"/>
              </a:rPr>
              <a:t>B</a:t>
            </a:r>
            <a:endParaRPr lang="en-US" altLang="zh-CN" sz="2800" b="1" kern="100">
              <a:solidFill>
                <a:schemeClr val="bg1"/>
              </a:solidFill>
              <a:latin typeface="Calibri" panose="020F0502020204030204"/>
              <a:ea typeface="宋体" panose="02010600030101010101" pitchFamily="2" charset="-122"/>
              <a:cs typeface="Times New Roman" panose="02020603050405020304"/>
              <a:sym typeface="Times New Roman" panose="02020603050405020304"/>
            </a:endParaRPr>
          </a:p>
        </p:txBody>
      </p:sp>
      <p:sp>
        <p:nvSpPr>
          <p:cNvPr id="101" name="文本框 100"/>
          <p:cNvSpPr txBox="1"/>
          <p:nvPr/>
        </p:nvSpPr>
        <p:spPr>
          <a:xfrm>
            <a:off x="3195320" y="5817235"/>
            <a:ext cx="7736840" cy="553085"/>
          </a:xfrm>
          <a:prstGeom prst="rect">
            <a:avLst/>
          </a:prstGeom>
          <a:noFill/>
          <a:ln w="9525">
            <a:noFill/>
          </a:ln>
        </p:spPr>
        <p:txBody>
          <a:bodyPr wrap="square">
            <a:spAutoFit/>
          </a:bodyPr>
          <a:p>
            <a:pPr indent="0"/>
            <a:r>
              <a:rPr lang="en-US" sz="1000" b="0">
                <a:latin typeface="Times New Roman" panose="02020603050405020304" charset="0"/>
                <a:ea typeface="宋体" panose="02010600030101010101" pitchFamily="2" charset="-122"/>
              </a:rPr>
              <a:t>Figure</a:t>
            </a:r>
            <a:r>
              <a:rPr lang="en-US" sz="1000" b="0">
                <a:latin typeface="Times New Roman" panose="02020603050405020304" charset="0"/>
                <a:ea typeface="宋体" panose="02010600030101010101" pitchFamily="2" charset="-122"/>
                <a:cs typeface="Times New Roman" panose="02020603050405020304" charset="0"/>
              </a:rPr>
              <a:t> S3  </a:t>
            </a:r>
            <a:r>
              <a:rPr lang="en-US" sz="1000" b="0">
                <a:latin typeface="Times New Roman" panose="02020603050405020304" charset="0"/>
                <a:ea typeface="宋体" panose="02010600030101010101" pitchFamily="2" charset="-122"/>
              </a:rPr>
              <a:t>Western blotting </a:t>
            </a:r>
            <a:r>
              <a:rPr lang="en-US" sz="1000" b="0">
                <a:latin typeface="Times New Roman" panose="02020603050405020304" charset="0"/>
                <a:ea typeface="宋体" panose="02010600030101010101" pitchFamily="2" charset="-122"/>
                <a:cs typeface="Times New Roman" panose="02020603050405020304" charset="0"/>
              </a:rPr>
              <a:t>of </a:t>
            </a:r>
            <a:r>
              <a:rPr lang="en-US" sz="1000" b="0">
                <a:latin typeface="Times New Roman" panose="02020603050405020304" charset="0"/>
                <a:ea typeface="宋体" panose="02010600030101010101" pitchFamily="2" charset="-122"/>
              </a:rPr>
              <a:t>recombinant PsGH7a</a:t>
            </a:r>
            <a:r>
              <a:rPr lang="en-US" sz="1000" b="0">
                <a:latin typeface="Times New Roman" panose="02020603050405020304" charset="0"/>
                <a:ea typeface="宋体" panose="02010600030101010101" pitchFamily="2" charset="-122"/>
                <a:cs typeface="Times New Roman" panose="02020603050405020304" charset="0"/>
              </a:rPr>
              <a:t> and </a:t>
            </a:r>
            <a:r>
              <a:rPr lang="en-US" sz="1000" b="0">
                <a:latin typeface="Times New Roman" panose="02020603050405020304" charset="0"/>
                <a:ea typeface="宋体" panose="02010600030101010101" pitchFamily="2" charset="-122"/>
              </a:rPr>
              <a:t>PsGH7a</a:t>
            </a:r>
            <a:r>
              <a:rPr lang="en-US" sz="1000" b="0" baseline="30000">
                <a:latin typeface="Times New Roman" panose="02020603050405020304" charset="0"/>
                <a:ea typeface="宋体" panose="02010600030101010101" pitchFamily="2" charset="-122"/>
              </a:rPr>
              <a:t>E236A</a:t>
            </a:r>
            <a:r>
              <a:rPr lang="en-US" sz="1000" b="0">
                <a:latin typeface="Times New Roman" panose="02020603050405020304" charset="0"/>
                <a:ea typeface="宋体" panose="02010600030101010101" pitchFamily="2" charset="-122"/>
                <a:cs typeface="Times New Roman" panose="02020603050405020304" charset="0"/>
              </a:rPr>
              <a:t>. A, T</a:t>
            </a:r>
            <a:r>
              <a:rPr lang="en-US" sz="1000" b="0">
                <a:latin typeface="Times New Roman" panose="02020603050405020304" charset="0"/>
                <a:ea typeface="宋体" panose="02010600030101010101" pitchFamily="2" charset="-122"/>
              </a:rPr>
              <a:t>he purified protein</a:t>
            </a:r>
            <a:r>
              <a:rPr lang="en-US" sz="1000" b="0">
                <a:latin typeface="Times New Roman" panose="02020603050405020304" charset="0"/>
                <a:ea typeface="宋体" panose="02010600030101010101" pitchFamily="2" charset="-122"/>
                <a:cs typeface="Times New Roman" panose="02020603050405020304" charset="0"/>
              </a:rPr>
              <a:t>s</a:t>
            </a:r>
            <a:r>
              <a:rPr lang="en-US" sz="1000" b="0">
                <a:latin typeface="Times New Roman" panose="02020603050405020304" charset="0"/>
                <a:ea typeface="宋体" panose="02010600030101010101" pitchFamily="2" charset="-122"/>
              </a:rPr>
              <a:t> appeared as single band with an approximate molecular mass of 48 kDa</a:t>
            </a:r>
            <a:r>
              <a:rPr lang="en-US" sz="1000" b="0">
                <a:latin typeface="Times New Roman" panose="02020603050405020304" charset="0"/>
                <a:ea typeface="宋体" panose="02010600030101010101" pitchFamily="2" charset="-122"/>
                <a:cs typeface="Times New Roman" panose="02020603050405020304" charset="0"/>
              </a:rPr>
              <a:t>.B, The the purified PsGH7AE236A protein can not induce cell death at 5dpi. EV, empty vector. </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7" descr="图S3"/>
          <p:cNvPicPr>
            <a:picLocks noChangeAspect="1"/>
          </p:cNvPicPr>
          <p:nvPr>
            <p:ph idx="1"/>
          </p:nvPr>
        </p:nvPicPr>
        <p:blipFill>
          <a:blip r:embed="rId1"/>
          <a:stretch>
            <a:fillRect/>
          </a:stretch>
        </p:blipFill>
        <p:spPr>
          <a:xfrm>
            <a:off x="718185" y="365125"/>
            <a:ext cx="10515600" cy="4275455"/>
          </a:xfrm>
          <a:prstGeom prst="rect">
            <a:avLst/>
          </a:prstGeom>
        </p:spPr>
      </p:pic>
      <p:sp>
        <p:nvSpPr>
          <p:cNvPr id="101" name="文本框 100"/>
          <p:cNvSpPr txBox="1"/>
          <p:nvPr/>
        </p:nvSpPr>
        <p:spPr>
          <a:xfrm>
            <a:off x="3134995" y="5267960"/>
            <a:ext cx="5080000" cy="652780"/>
          </a:xfrm>
          <a:prstGeom prst="rect">
            <a:avLst/>
          </a:prstGeom>
          <a:noFill/>
          <a:ln w="9525">
            <a:noFill/>
          </a:ln>
        </p:spPr>
        <p:txBody>
          <a:bodyPr>
            <a:spAutoFit/>
          </a:bodyPr>
          <a:p>
            <a:pPr indent="0"/>
            <a:r>
              <a:rPr lang="en-US" sz="1000" b="0">
                <a:latin typeface="Times New Roman" panose="02020603050405020304" charset="0"/>
                <a:ea typeface="宋体" panose="02010600030101010101" pitchFamily="2" charset="-122"/>
              </a:rPr>
              <a:t>Figure</a:t>
            </a:r>
            <a:r>
              <a:rPr lang="en-US" sz="1000" b="0">
                <a:latin typeface="Times New Roman" panose="02020603050405020304" charset="0"/>
                <a:ea typeface="宋体" panose="02010600030101010101" pitchFamily="2" charset="-122"/>
                <a:cs typeface="Times New Roman" panose="02020603050405020304" charset="0"/>
              </a:rPr>
              <a:t> S4 The s</a:t>
            </a:r>
            <a:r>
              <a:rPr lang="en-US" sz="1000" b="0">
                <a:latin typeface="Times New Roman" panose="02020603050405020304" charset="0"/>
                <a:ea typeface="宋体" panose="02010600030101010101" pitchFamily="2" charset="-122"/>
              </a:rPr>
              <a:t>tructural comparison of PsGH7a</a:t>
            </a:r>
            <a:r>
              <a:rPr lang="en-US" sz="1000" b="0">
                <a:latin typeface="Times New Roman" panose="02020603050405020304" charset="0"/>
                <a:ea typeface="宋体" panose="02010600030101010101" pitchFamily="2" charset="-122"/>
                <a:cs typeface="Times New Roman" panose="02020603050405020304" charset="0"/>
              </a:rPr>
              <a:t> and its mutant </a:t>
            </a:r>
            <a:r>
              <a:rPr lang="en-US" sz="1000" b="0">
                <a:latin typeface="Times New Roman" panose="02020603050405020304" charset="0"/>
                <a:ea typeface="宋体" panose="02010600030101010101" pitchFamily="2" charset="-122"/>
              </a:rPr>
              <a:t>PsGH7a</a:t>
            </a:r>
            <a:r>
              <a:rPr lang="en-US" sz="1000" b="0" baseline="30000">
                <a:latin typeface="Times New Roman" panose="02020603050405020304" charset="0"/>
                <a:ea typeface="宋体" panose="02010600030101010101" pitchFamily="2" charset="-122"/>
              </a:rPr>
              <a:t>E236A</a:t>
            </a:r>
            <a:r>
              <a:rPr lang="en-US" sz="1000" b="0">
                <a:latin typeface="Times New Roman" panose="02020603050405020304" charset="0"/>
                <a:ea typeface="宋体" panose="02010600030101010101" pitchFamily="2" charset="-122"/>
                <a:cs typeface="Times New Roman" panose="02020603050405020304" charset="0"/>
              </a:rPr>
              <a:t>. Residue Glu236 (</a:t>
            </a:r>
            <a:r>
              <a:rPr lang="en-US" sz="1000" b="0">
                <a:latin typeface="Times New Roman" panose="02020603050405020304" charset="0"/>
                <a:ea typeface="宋体" panose="02010600030101010101" pitchFamily="2" charset="-122"/>
              </a:rPr>
              <a:t>cyan</a:t>
            </a:r>
            <a:r>
              <a:rPr lang="en-US" sz="1000" b="0">
                <a:latin typeface="Times New Roman" panose="02020603050405020304" charset="0"/>
                <a:ea typeface="宋体" panose="02010600030101010101" pitchFamily="2" charset="-122"/>
                <a:cs typeface="Times New Roman" panose="02020603050405020304" charset="0"/>
              </a:rPr>
              <a:t> stick) is </a:t>
            </a:r>
            <a:r>
              <a:rPr lang="en-US" sz="1000" b="0">
                <a:latin typeface="Times New Roman" panose="02020603050405020304" charset="0"/>
                <a:ea typeface="宋体" panose="02010600030101010101" pitchFamily="2" charset="-122"/>
              </a:rPr>
              <a:t>substituted</a:t>
            </a:r>
            <a:r>
              <a:rPr lang="en-US" sz="1000" b="0">
                <a:latin typeface="Times New Roman" panose="02020603050405020304" charset="0"/>
                <a:ea typeface="宋体" panose="02010600030101010101" pitchFamily="2" charset="-122"/>
                <a:cs typeface="Times New Roman" panose="02020603050405020304" charset="0"/>
              </a:rPr>
              <a:t> with Ala (green stick). R</a:t>
            </a:r>
            <a:r>
              <a:rPr lang="en-US" sz="1000" b="0">
                <a:latin typeface="Times New Roman" panose="02020603050405020304" charset="0"/>
                <a:ea typeface="宋体" panose="02010600030101010101" pitchFamily="2" charset="-122"/>
              </a:rPr>
              <a:t>ed dashed line</a:t>
            </a:r>
            <a:r>
              <a:rPr lang="en-US" sz="1000" b="0">
                <a:latin typeface="Times New Roman" panose="02020603050405020304" charset="0"/>
                <a:ea typeface="宋体" panose="02010600030101010101" pitchFamily="2" charset="-122"/>
                <a:cs typeface="Times New Roman" panose="02020603050405020304" charset="0"/>
              </a:rPr>
              <a:t>s mean the i</a:t>
            </a:r>
            <a:r>
              <a:rPr lang="en-US" sz="1000" b="0">
                <a:latin typeface="Times New Roman" panose="02020603050405020304" charset="0"/>
                <a:ea typeface="宋体" panose="02010600030101010101" pitchFamily="2" charset="-122"/>
              </a:rPr>
              <a:t>nteratomic distance</a:t>
            </a:r>
            <a:r>
              <a:rPr lang="en-US" sz="1000" b="0">
                <a:latin typeface="Times New Roman" panose="02020603050405020304" charset="0"/>
                <a:ea typeface="宋体" panose="02010600030101010101" pitchFamily="2" charset="-122"/>
                <a:cs typeface="Times New Roman" panose="02020603050405020304" charset="0"/>
              </a:rPr>
              <a:t> </a:t>
            </a:r>
            <a:r>
              <a:rPr lang="en-US" sz="1000" b="0">
                <a:latin typeface="Times New Roman" panose="02020603050405020304" charset="0"/>
                <a:ea typeface="宋体" panose="02010600030101010101" pitchFamily="2" charset="-122"/>
              </a:rPr>
              <a:t>(Å</a:t>
            </a:r>
            <a:r>
              <a:rPr lang="en-US" sz="1000" b="0">
                <a:latin typeface="Times New Roman" panose="02020603050405020304" charset="0"/>
                <a:ea typeface="宋体" panose="02010600030101010101" pitchFamily="2" charset="-122"/>
                <a:cs typeface="Times New Roman" panose="02020603050405020304" charset="0"/>
              </a:rPr>
              <a:t>). Images are </a:t>
            </a:r>
            <a:r>
              <a:rPr lang="en-US" sz="1000" b="0">
                <a:latin typeface="Times New Roman" panose="02020603050405020304" charset="0"/>
                <a:ea typeface="宋体" panose="02010600030101010101" pitchFamily="2" charset="-122"/>
              </a:rPr>
              <a:t>created by SWISS</a:t>
            </a:r>
            <a:r>
              <a:rPr lang="en-US" sz="1000" b="0">
                <a:latin typeface="Times New Roman" panose="02020603050405020304" charset="0"/>
                <a:ea typeface="宋体" panose="02010600030101010101" pitchFamily="2" charset="-122"/>
                <a:cs typeface="Times New Roman" panose="02020603050405020304" charset="0"/>
              </a:rPr>
              <a:t>-</a:t>
            </a:r>
            <a:r>
              <a:rPr lang="en-US" sz="1000" b="0">
                <a:latin typeface="Times New Roman" panose="02020603050405020304" charset="0"/>
                <a:ea typeface="宋体" panose="02010600030101010101" pitchFamily="2" charset="-122"/>
              </a:rPr>
              <a:t>MODEL</a:t>
            </a:r>
            <a:r>
              <a:rPr lang="en-US" sz="1000" b="0">
                <a:latin typeface="Times New Roman" panose="02020603050405020304" charset="0"/>
                <a:ea typeface="宋体" panose="02010600030101010101" pitchFamily="2" charset="-122"/>
                <a:cs typeface="Times New Roman" panose="02020603050405020304" charset="0"/>
              </a:rPr>
              <a:t> and Pymol softwares</a:t>
            </a:r>
            <a:r>
              <a:rPr lang="en-US" sz="1000" b="0">
                <a:latin typeface="Times New Roman" panose="02020603050405020304" charset="0"/>
                <a:ea typeface="宋体" panose="02010600030101010101" pitchFamily="2" charset="-122"/>
              </a:rPr>
              <a:t>.</a:t>
            </a:r>
            <a:r>
              <a:rPr lang="en-US" sz="1000" b="0" baseline="30000">
                <a:latin typeface="Times New Roman" panose="02020603050405020304" charset="0"/>
                <a:ea typeface="宋体" panose="02010600030101010101" pitchFamily="2" charset="-122"/>
              </a:rPr>
              <a:t> </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4" descr="S5"/>
          <p:cNvPicPr>
            <a:picLocks noChangeAspect="1"/>
          </p:cNvPicPr>
          <p:nvPr>
            <p:ph idx="1"/>
          </p:nvPr>
        </p:nvPicPr>
        <p:blipFill>
          <a:blip r:embed="rId1"/>
          <a:stretch>
            <a:fillRect/>
          </a:stretch>
        </p:blipFill>
        <p:spPr>
          <a:xfrm>
            <a:off x="3002915" y="437515"/>
            <a:ext cx="5943600" cy="3981450"/>
          </a:xfrm>
          <a:prstGeom prst="rect">
            <a:avLst/>
          </a:prstGeom>
        </p:spPr>
      </p:pic>
      <p:sp>
        <p:nvSpPr>
          <p:cNvPr id="101" name="文本框 100"/>
          <p:cNvSpPr txBox="1"/>
          <p:nvPr/>
        </p:nvSpPr>
        <p:spPr>
          <a:xfrm>
            <a:off x="3117850" y="4787900"/>
            <a:ext cx="5080000" cy="806450"/>
          </a:xfrm>
          <a:prstGeom prst="rect">
            <a:avLst/>
          </a:prstGeom>
          <a:noFill/>
          <a:ln w="9525">
            <a:noFill/>
          </a:ln>
        </p:spPr>
        <p:txBody>
          <a:bodyPr>
            <a:spAutoFit/>
          </a:bodyPr>
          <a:p>
            <a:pPr indent="0"/>
            <a:r>
              <a:rPr lang="en-US" sz="1000" b="0">
                <a:latin typeface="Times New Roman" panose="02020603050405020304" charset="0"/>
                <a:ea typeface="宋体" panose="02010600030101010101" pitchFamily="2" charset="-122"/>
              </a:rPr>
              <a:t>Figure</a:t>
            </a:r>
            <a:r>
              <a:rPr lang="en-US" sz="1000" b="0">
                <a:latin typeface="Times New Roman" panose="02020603050405020304" charset="0"/>
                <a:ea typeface="宋体" panose="02010600030101010101" pitchFamily="2" charset="-122"/>
                <a:cs typeface="Times New Roman" panose="02020603050405020304" charset="0"/>
              </a:rPr>
              <a:t> S5  </a:t>
            </a:r>
            <a:r>
              <a:rPr lang="en-US" sz="1000" b="0">
                <a:latin typeface="Times New Roman" panose="02020603050405020304" charset="0"/>
                <a:ea typeface="宋体" panose="02010600030101010101" pitchFamily="2" charset="-122"/>
              </a:rPr>
              <a:t>gDNA PCR</a:t>
            </a:r>
            <a:r>
              <a:rPr lang="en-US" sz="1000" b="0">
                <a:latin typeface="Times New Roman" panose="02020603050405020304" charset="0"/>
                <a:ea typeface="宋体" panose="02010600030101010101" pitchFamily="2" charset="-122"/>
                <a:cs typeface="Times New Roman" panose="02020603050405020304" charset="0"/>
              </a:rPr>
              <a:t> of </a:t>
            </a:r>
            <a:r>
              <a:rPr lang="en-US" sz="1000" b="0">
                <a:latin typeface="Times New Roman" panose="02020603050405020304" charset="0"/>
                <a:ea typeface="宋体" panose="02010600030101010101" pitchFamily="2" charset="-122"/>
              </a:rPr>
              <a:t>CRISPR/Cas9 Genome Edit</a:t>
            </a:r>
            <a:r>
              <a:rPr lang="en-US" sz="1000" b="0">
                <a:latin typeface="Times New Roman" panose="02020603050405020304" charset="0"/>
                <a:ea typeface="宋体" panose="02010600030101010101" pitchFamily="2" charset="-122"/>
                <a:cs typeface="Times New Roman" panose="02020603050405020304" charset="0"/>
              </a:rPr>
              <a:t>ed transformants. Using the primers of PsGH7, PCR amplification products can be obtained from the transformant TG3, consist with wild type (WT) strain P6497. Those transformants can not obtain PCR amplification products are selected for further verification. M is the ladders of DL2000 DNA marker.</a:t>
            </a:r>
            <a:r>
              <a:rPr lang="en-US" sz="1000" b="0" baseline="30000">
                <a:latin typeface="Times New Roman" panose="02020603050405020304" charset="0"/>
                <a:ea typeface="宋体" panose="02010600030101010101" pitchFamily="2" charset="-122"/>
              </a:rPr>
              <a:t> </a:t>
            </a:r>
            <a:endParaRPr lang="zh-CN" altLang="en-US"/>
          </a:p>
        </p:txBody>
      </p:sp>
    </p:spTree>
  </p:cSld>
  <p:clrMapOvr>
    <a:masterClrMapping/>
  </p:clrMapOvr>
</p:sld>
</file>

<file path=ppt/tags/tag1.xml><?xml version="1.0" encoding="utf-8"?>
<p:tagLst xmlns:p="http://schemas.openxmlformats.org/presentationml/2006/main">
  <p:tag name="REFSHAPE" val="1760925220"/>
</p:tagLst>
</file>

<file path=ppt/tags/tag2.xml><?xml version="1.0" encoding="utf-8"?>
<p:tagLst xmlns:p="http://schemas.openxmlformats.org/presentationml/2006/main">
  <p:tag name="REFSHAPE" val="-2025301700"/>
  <p:tag name="KSO_WM_UNIT_PLACING_PICTURE_USER_VIEWPORT" val="{&quot;height&quot;:3982,&quot;width&quot;:386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1885</Words>
  <Application>WPS 演示</Application>
  <PresentationFormat>宽屏</PresentationFormat>
  <Paragraphs>19</Paragraphs>
  <Slides>5</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5</vt:i4>
      </vt:variant>
    </vt:vector>
  </HeadingPairs>
  <TitlesOfParts>
    <vt:vector size="15" baseType="lpstr">
      <vt:lpstr>Arial</vt:lpstr>
      <vt:lpstr>宋体</vt:lpstr>
      <vt:lpstr>Wingdings</vt:lpstr>
      <vt:lpstr>Arial Unicode MS</vt:lpstr>
      <vt:lpstr>Calibri</vt:lpstr>
      <vt:lpstr>微软雅黑</vt:lpstr>
      <vt:lpstr>Times New Roman</vt:lpstr>
      <vt:lpstr>Calibri</vt:lpstr>
      <vt:lpstr>Times New Roman</vt:lpstr>
      <vt:lpstr>Office 主题</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Qunqing Wang</dc:creator>
  <cp:lastModifiedBy>群青✨</cp:lastModifiedBy>
  <cp:revision>2</cp:revision>
  <dcterms:created xsi:type="dcterms:W3CDTF">2020-06-23T01:29:00Z</dcterms:created>
  <dcterms:modified xsi:type="dcterms:W3CDTF">2020-06-23T01:35:24Z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2052-11.1.0.9662</vt:lpwstr>
  </property>
</Properties>
</file>