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3" r:id="rId2"/>
    <p:sldId id="315" r:id="rId3"/>
    <p:sldId id="318" r:id="rId4"/>
    <p:sldId id="326" r:id="rId5"/>
    <p:sldId id="286" r:id="rId6"/>
    <p:sldId id="289" r:id="rId7"/>
    <p:sldId id="293" r:id="rId8"/>
    <p:sldId id="292" r:id="rId9"/>
    <p:sldId id="302" r:id="rId10"/>
    <p:sldId id="301" r:id="rId11"/>
    <p:sldId id="297" r:id="rId12"/>
    <p:sldId id="296" r:id="rId13"/>
  </p:sldIdLst>
  <p:sldSz cx="6858000" cy="9906000" type="A4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8" pos="4088" userDrawn="1">
          <p15:clr>
            <a:srgbClr val="A4A3A4"/>
          </p15:clr>
        </p15:guide>
        <p15:guide id="12" orient="horz" pos="6046" userDrawn="1">
          <p15:clr>
            <a:srgbClr val="A4A3A4"/>
          </p15:clr>
        </p15:guide>
        <p15:guide id="17" pos="187" userDrawn="1">
          <p15:clr>
            <a:srgbClr val="A4A3A4"/>
          </p15:clr>
        </p15:guide>
        <p15:guide id="18" orient="horz" pos="194" userDrawn="1">
          <p15:clr>
            <a:srgbClr val="A4A3A4"/>
          </p15:clr>
        </p15:guide>
        <p15:guide id="19" pos="822" userDrawn="1">
          <p15:clr>
            <a:srgbClr val="A4A3A4"/>
          </p15:clr>
        </p15:guide>
        <p15:guide id="20" pos="34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27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2952" y="192"/>
      </p:cViewPr>
      <p:guideLst>
        <p:guide pos="4088"/>
        <p:guide orient="horz" pos="6046"/>
        <p:guide pos="187"/>
        <p:guide orient="horz" pos="194"/>
        <p:guide pos="822"/>
        <p:guide pos="34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reusin\Desktop\20191015%20GA%20&#48156;&#50500;&#49892;&#5474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reum\Desktop\20180312%20&#54364;&#54788;&#54805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reusin\Documents\POSTECH\ABCI20\20180329%20root%20meristem%20cell%20numbe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reusin\Documents\POSTECH\ABCI20\20180226%20&#54364;&#54788;&#54805;%20&#51221;&#47049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80568132123556"/>
          <c:y val="7.9635307912739775E-2"/>
          <c:w val="0.4979808736790271"/>
          <c:h val="0.62118903438341355"/>
        </c:manualLayout>
      </c:layout>
      <c:lineChart>
        <c:grouping val="standard"/>
        <c:varyColors val="0"/>
        <c:ser>
          <c:idx val="0"/>
          <c:order val="0"/>
          <c:tx>
            <c:strRef>
              <c:f>Sheet1!$X$21</c:f>
              <c:strCache>
                <c:ptCount val="1"/>
                <c:pt idx="0">
                  <c:v>-GA Col-0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Sheet1!$AE$22:$AE$28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1.3778911494143125</c:v>
                  </c:pt>
                  <c:pt idx="3">
                    <c:v>8.7455420411620945</c:v>
                  </c:pt>
                  <c:pt idx="4">
                    <c:v>9.65370470140933</c:v>
                  </c:pt>
                  <c:pt idx="5">
                    <c:v>8.3936821037377296</c:v>
                  </c:pt>
                  <c:pt idx="6">
                    <c:v>0</c:v>
                  </c:pt>
                </c:numCache>
              </c:numRef>
            </c:plus>
            <c:minus>
              <c:numRef>
                <c:f>Sheet1!$AE$22:$AE$28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1.3778911494143125</c:v>
                  </c:pt>
                  <c:pt idx="3">
                    <c:v>8.7455420411620945</c:v>
                  </c:pt>
                  <c:pt idx="4">
                    <c:v>9.65370470140933</c:v>
                  </c:pt>
                  <c:pt idx="5">
                    <c:v>8.3936821037377296</c:v>
                  </c:pt>
                  <c:pt idx="6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Sheet1!$W$22:$W$28</c:f>
              <c:numCache>
                <c:formatCode>General</c:formatCode>
                <c:ptCount val="7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32</c:v>
                </c:pt>
                <c:pt idx="4">
                  <c:v>34</c:v>
                </c:pt>
                <c:pt idx="5">
                  <c:v>35</c:v>
                </c:pt>
                <c:pt idx="6">
                  <c:v>48</c:v>
                </c:pt>
              </c:numCache>
            </c:numRef>
          </c:cat>
          <c:val>
            <c:numRef>
              <c:f>Sheet1!$X$22:$X$28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1.9388830347734458</c:v>
                </c:pt>
                <c:pt idx="3">
                  <c:v>38.563400070249386</c:v>
                </c:pt>
                <c:pt idx="4">
                  <c:v>55.119098726404665</c:v>
                </c:pt>
                <c:pt idx="5">
                  <c:v>68.693751707450346</c:v>
                </c:pt>
                <c:pt idx="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BCB-4895-A15A-451ED8CEF165}"/>
            </c:ext>
          </c:extLst>
        </c:ser>
        <c:ser>
          <c:idx val="1"/>
          <c:order val="1"/>
          <c:tx>
            <c:strRef>
              <c:f>Sheet1!$Y$21</c:f>
              <c:strCache>
                <c:ptCount val="1"/>
                <c:pt idx="0">
                  <c:v>-GA abci19/20/21-1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Sheet1!$AF$22:$AF$28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0.76032987224359949</c:v>
                  </c:pt>
                  <c:pt idx="3">
                    <c:v>5.8111685958801305</c:v>
                  </c:pt>
                  <c:pt idx="4">
                    <c:v>9.8798230391117237</c:v>
                  </c:pt>
                  <c:pt idx="5">
                    <c:v>7.2930021824989737</c:v>
                  </c:pt>
                  <c:pt idx="6">
                    <c:v>0</c:v>
                  </c:pt>
                </c:numCache>
              </c:numRef>
            </c:plus>
            <c:minus>
              <c:numRef>
                <c:f>Sheet1!$AF$22:$AF$28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0.76032987224359949</c:v>
                  </c:pt>
                  <c:pt idx="3">
                    <c:v>5.8111685958801305</c:v>
                  </c:pt>
                  <c:pt idx="4">
                    <c:v>9.8798230391117237</c:v>
                  </c:pt>
                  <c:pt idx="5">
                    <c:v>7.2930021824989737</c:v>
                  </c:pt>
                  <c:pt idx="6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Sheet1!$W$22:$W$28</c:f>
              <c:numCache>
                <c:formatCode>General</c:formatCode>
                <c:ptCount val="7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32</c:v>
                </c:pt>
                <c:pt idx="4">
                  <c:v>34</c:v>
                </c:pt>
                <c:pt idx="5">
                  <c:v>35</c:v>
                </c:pt>
                <c:pt idx="6">
                  <c:v>48</c:v>
                </c:pt>
              </c:numCache>
            </c:numRef>
          </c:cat>
          <c:val>
            <c:numRef>
              <c:f>Sheet1!$Y$22:$Y$28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0.5376344086021505</c:v>
                </c:pt>
                <c:pt idx="3">
                  <c:v>28.331580177653109</c:v>
                </c:pt>
                <c:pt idx="4">
                  <c:v>47.47720897615708</c:v>
                </c:pt>
                <c:pt idx="5">
                  <c:v>63.879733520336607</c:v>
                </c:pt>
                <c:pt idx="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BCB-4895-A15A-451ED8CEF165}"/>
            </c:ext>
          </c:extLst>
        </c:ser>
        <c:ser>
          <c:idx val="2"/>
          <c:order val="2"/>
          <c:tx>
            <c:strRef>
              <c:f>Sheet1!$Z$21</c:f>
              <c:strCache>
                <c:ptCount val="1"/>
                <c:pt idx="0">
                  <c:v>+GA Col-0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Sheet1!$AG$22:$AG$28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1.7788849841171006</c:v>
                  </c:pt>
                  <c:pt idx="3">
                    <c:v>2.9865445081661712</c:v>
                  </c:pt>
                  <c:pt idx="4">
                    <c:v>5.1142115100699872</c:v>
                  </c:pt>
                  <c:pt idx="5">
                    <c:v>2.4869791721668051</c:v>
                  </c:pt>
                  <c:pt idx="6">
                    <c:v>0</c:v>
                  </c:pt>
                </c:numCache>
              </c:numRef>
            </c:plus>
            <c:minus>
              <c:numRef>
                <c:f>Sheet1!$AG$22:$AG$28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1.7788849841171006</c:v>
                  </c:pt>
                  <c:pt idx="3">
                    <c:v>2.9865445081661712</c:v>
                  </c:pt>
                  <c:pt idx="4">
                    <c:v>5.1142115100699872</c:v>
                  </c:pt>
                  <c:pt idx="5">
                    <c:v>2.4869791721668051</c:v>
                  </c:pt>
                  <c:pt idx="6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Sheet1!$W$22:$W$28</c:f>
              <c:numCache>
                <c:formatCode>General</c:formatCode>
                <c:ptCount val="7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32</c:v>
                </c:pt>
                <c:pt idx="4">
                  <c:v>34</c:v>
                </c:pt>
                <c:pt idx="5">
                  <c:v>35</c:v>
                </c:pt>
                <c:pt idx="6">
                  <c:v>48</c:v>
                </c:pt>
              </c:numCache>
            </c:numRef>
          </c:cat>
          <c:val>
            <c:numRef>
              <c:f>Sheet1!$Z$22:$Z$28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1.2578616352201257</c:v>
                </c:pt>
                <c:pt idx="3">
                  <c:v>70.160726764500353</c:v>
                </c:pt>
                <c:pt idx="4">
                  <c:v>82.102925027453338</c:v>
                </c:pt>
                <c:pt idx="5">
                  <c:v>93.019367075970862</c:v>
                </c:pt>
                <c:pt idx="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BCB-4895-A15A-451ED8CEF165}"/>
            </c:ext>
          </c:extLst>
        </c:ser>
        <c:ser>
          <c:idx val="3"/>
          <c:order val="3"/>
          <c:tx>
            <c:strRef>
              <c:f>Sheet1!$AA$21</c:f>
              <c:strCache>
                <c:ptCount val="1"/>
                <c:pt idx="0">
                  <c:v>+GA abci19/20/21-1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Sheet1!$AH$22:$AH$28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0.58925565098878963</c:v>
                  </c:pt>
                  <c:pt idx="3">
                    <c:v>9.6867275669991173</c:v>
                  </c:pt>
                  <c:pt idx="4">
                    <c:v>7.9302281068662959</c:v>
                  </c:pt>
                  <c:pt idx="5">
                    <c:v>0.57033121778446294</c:v>
                  </c:pt>
                  <c:pt idx="6">
                    <c:v>0</c:v>
                  </c:pt>
                </c:numCache>
              </c:numRef>
            </c:plus>
            <c:minus>
              <c:numRef>
                <c:f>Sheet1!$AH$22:$AH$28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0.58925565098878963</c:v>
                  </c:pt>
                  <c:pt idx="3">
                    <c:v>9.6867275669991173</c:v>
                  </c:pt>
                  <c:pt idx="4">
                    <c:v>7.9302281068662959</c:v>
                  </c:pt>
                  <c:pt idx="5">
                    <c:v>0.57033121778446294</c:v>
                  </c:pt>
                  <c:pt idx="6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Sheet1!$W$22:$W$28</c:f>
              <c:numCache>
                <c:formatCode>General</c:formatCode>
                <c:ptCount val="7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32</c:v>
                </c:pt>
                <c:pt idx="4">
                  <c:v>34</c:v>
                </c:pt>
                <c:pt idx="5">
                  <c:v>35</c:v>
                </c:pt>
                <c:pt idx="6">
                  <c:v>48</c:v>
                </c:pt>
              </c:numCache>
            </c:numRef>
          </c:cat>
          <c:val>
            <c:numRef>
              <c:f>Sheet1!$AA$22:$AA$28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0.41666666666666669</c:v>
                </c:pt>
                <c:pt idx="3">
                  <c:v>54.922316384180789</c:v>
                </c:pt>
                <c:pt idx="4">
                  <c:v>73.340395480225993</c:v>
                </c:pt>
                <c:pt idx="5">
                  <c:v>94.555084745762713</c:v>
                </c:pt>
                <c:pt idx="6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BCB-4895-A15A-451ED8CEF1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1751040"/>
        <c:axId val="75371584"/>
      </c:lineChart>
      <c:catAx>
        <c:axId val="1217510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9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 (hour)</a:t>
                </a:r>
              </a:p>
            </c:rich>
          </c:tx>
          <c:layout>
            <c:manualLayout>
              <c:xMode val="edge"/>
              <c:yMode val="edge"/>
              <c:x val="0.30281798899594353"/>
              <c:y val="0.812706091943097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5371584"/>
        <c:crossesAt val="0"/>
        <c:auto val="1"/>
        <c:lblAlgn val="ctr"/>
        <c:lblOffset val="100"/>
        <c:noMultiLvlLbl val="0"/>
      </c:catAx>
      <c:valAx>
        <c:axId val="75371584"/>
        <c:scaling>
          <c:orientation val="minMax"/>
          <c:max val="1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900" b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Germination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cross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1751040"/>
        <c:crossesAt val="1"/>
        <c:crossBetween val="midCat"/>
        <c:majorUnit val="40"/>
        <c:minorUnit val="20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66821875411118148"/>
          <c:y val="0.18519683944165216"/>
          <c:w val="0.3284793009652599"/>
          <c:h val="0.397939400779935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285930302754864"/>
          <c:y val="6.8953432987579E-2"/>
          <c:w val="0.6437414391613675"/>
          <c:h val="0.77445958919153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Sheet2!$M$5</c:f>
              <c:strCache>
                <c:ptCount val="1"/>
                <c:pt idx="0">
                  <c:v>Col-0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CC-437B-AC45-F3A9F5FFAAE0}"/>
              </c:ext>
            </c:extLst>
          </c:dPt>
          <c:errBars>
            <c:errBarType val="plus"/>
            <c:errValType val="cust"/>
            <c:noEndCap val="0"/>
            <c:plus>
              <c:numRef>
                <c:f>(Sheet2!$M$10,Sheet2!$Q$10)</c:f>
                <c:numCache>
                  <c:formatCode>General</c:formatCode>
                  <c:ptCount val="2"/>
                  <c:pt idx="0">
                    <c:v>0.27870947673514523</c:v>
                  </c:pt>
                  <c:pt idx="1">
                    <c:v>0.29495373521289692</c:v>
                  </c:pt>
                </c:numCache>
              </c:numRef>
            </c:plus>
            <c:minus>
              <c:numRef>
                <c:f>(Sheet2!$M$10,Sheet2!$Q$10)</c:f>
                <c:numCache>
                  <c:formatCode>General</c:formatCode>
                  <c:ptCount val="2"/>
                  <c:pt idx="0">
                    <c:v>0.27870947673514523</c:v>
                  </c:pt>
                  <c:pt idx="1">
                    <c:v>0.29495373521289692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(Sheet2!$L$5,Sheet2!$P$4)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(Sheet2!$M$9,Sheet2!$Q$9)</c:f>
              <c:numCache>
                <c:formatCode>General</c:formatCode>
                <c:ptCount val="2"/>
                <c:pt idx="0">
                  <c:v>4.6278518921565253</c:v>
                </c:pt>
                <c:pt idx="1">
                  <c:v>2.9773261558146142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CC-437B-AC45-F3A9F5FFAAE0}"/>
            </c:ext>
          </c:extLst>
        </c:ser>
        <c:ser>
          <c:idx val="1"/>
          <c:order val="1"/>
          <c:tx>
            <c:strRef>
              <c:f>Sheet2!$N$5</c:f>
              <c:strCache>
                <c:ptCount val="1"/>
                <c:pt idx="0">
                  <c:v>abci20/21-1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(Sheet2!$N$10,Sheet2!$R$10)</c:f>
                <c:numCache>
                  <c:formatCode>General</c:formatCode>
                  <c:ptCount val="2"/>
                  <c:pt idx="0">
                    <c:v>0.13242623819169216</c:v>
                  </c:pt>
                  <c:pt idx="1">
                    <c:v>0.12067995479914283</c:v>
                  </c:pt>
                </c:numCache>
              </c:numRef>
            </c:plus>
            <c:minus>
              <c:numRef>
                <c:f>(Sheet2!$N$10,Sheet2!$R$10)</c:f>
                <c:numCache>
                  <c:formatCode>General</c:formatCode>
                  <c:ptCount val="2"/>
                  <c:pt idx="0">
                    <c:v>0.13242623819169216</c:v>
                  </c:pt>
                  <c:pt idx="1">
                    <c:v>0.12067995479914283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(Sheet2!$L$5,Sheet2!$P$4)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(Sheet2!$N$9,Sheet2!$R$9)</c:f>
              <c:numCache>
                <c:formatCode>General</c:formatCode>
                <c:ptCount val="2"/>
                <c:pt idx="0">
                  <c:v>4.8968338245958209</c:v>
                </c:pt>
                <c:pt idx="1">
                  <c:v>2.2415667353503577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0CC-437B-AC45-F3A9F5FFAAE0}"/>
            </c:ext>
          </c:extLst>
        </c:ser>
        <c:ser>
          <c:idx val="2"/>
          <c:order val="2"/>
          <c:tx>
            <c:strRef>
              <c:f>Sheet2!$O$5</c:f>
              <c:strCache>
                <c:ptCount val="1"/>
                <c:pt idx="0">
                  <c:v>abci20/21-2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(Sheet2!$O$10,Sheet2!$S$10)</c:f>
                <c:numCache>
                  <c:formatCode>General</c:formatCode>
                  <c:ptCount val="2"/>
                  <c:pt idx="0">
                    <c:v>0.32500568064223817</c:v>
                  </c:pt>
                  <c:pt idx="1">
                    <c:v>0.21866780445298456</c:v>
                  </c:pt>
                </c:numCache>
              </c:numRef>
            </c:plus>
            <c:minus>
              <c:numRef>
                <c:f>(Sheet2!$O$10,Sheet2!$S$10)</c:f>
                <c:numCache>
                  <c:formatCode>General</c:formatCode>
                  <c:ptCount val="2"/>
                  <c:pt idx="0">
                    <c:v>0.32500568064223817</c:v>
                  </c:pt>
                  <c:pt idx="1">
                    <c:v>0.21866780445298456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(Sheet2!$L$5,Sheet2!$P$4)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(Sheet2!$O$9,Sheet2!$S$9)</c:f>
              <c:numCache>
                <c:formatCode>General</c:formatCode>
                <c:ptCount val="2"/>
                <c:pt idx="0">
                  <c:v>4.1902079827184346</c:v>
                </c:pt>
                <c:pt idx="1">
                  <c:v>2.1658978995484395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CC-437B-AC45-F3A9F5FFAA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332672"/>
        <c:axId val="120336320"/>
      </c:barChart>
      <c:catAx>
        <c:axId val="13033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336320"/>
        <c:crosses val="autoZero"/>
        <c:auto val="1"/>
        <c:lblAlgn val="ctr"/>
        <c:lblOffset val="100"/>
        <c:noMultiLvlLbl val="0"/>
      </c:catAx>
      <c:valAx>
        <c:axId val="120336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Primary</a:t>
                </a:r>
                <a:r>
                  <a:rPr lang="en-US" altLang="ko-KR" sz="9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root length (</a:t>
                </a:r>
                <a:r>
                  <a:rPr lang="en-US" altLang="ko-KR" sz="9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㎝</a:t>
                </a:r>
                <a:r>
                  <a:rPr lang="en-US" altLang="ko-KR" sz="9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9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cross"/>
        <c:tickLblPos val="nextTo"/>
        <c:spPr>
          <a:noFill/>
          <a:ln w="1270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0332672"/>
        <c:crosses val="autoZero"/>
        <c:crossBetween val="between"/>
        <c:majorUnit val="2"/>
        <c:minorUnit val="1"/>
      </c:valAx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 w="9525"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935895952199397"/>
          <c:y val="4.8649311248333667E-2"/>
          <c:w val="0.64681791687738233"/>
          <c:h val="0.6686884009486402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dk1"/>
            </a:solidFill>
            <a:ln w="12700" cap="flat" cmpd="sng" algn="ctr">
              <a:solidFill>
                <a:schemeClr val="dk1">
                  <a:shade val="50000"/>
                </a:schemeClr>
              </a:solidFill>
              <a:prstDash val="solid"/>
              <a:miter lim="800000"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5295-445C-9372-1F60E884AC8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5295-445C-9372-1F60E884AC8E}"/>
              </c:ext>
            </c:extLst>
          </c:dPt>
          <c:errBars>
            <c:errBarType val="plus"/>
            <c:errValType val="cust"/>
            <c:noEndCap val="0"/>
            <c:plus>
              <c:numRef>
                <c:f>(Sheet1!$B$7,Sheet1!$D$7,Sheet1!$F$7)</c:f>
                <c:numCache>
                  <c:formatCode>General</c:formatCode>
                  <c:ptCount val="3"/>
                  <c:pt idx="0">
                    <c:v>1.699673171197595</c:v>
                  </c:pt>
                  <c:pt idx="1">
                    <c:v>0.81649658092772603</c:v>
                  </c:pt>
                  <c:pt idx="2">
                    <c:v>2.9439202887759488</c:v>
                  </c:pt>
                </c:numCache>
              </c:numRef>
            </c:plus>
            <c:minus>
              <c:numRef>
                <c:f>(Sheet1!$B$7,Sheet1!$D$7,Sheet1!$F$7)</c:f>
                <c:numCache>
                  <c:formatCode>General</c:formatCode>
                  <c:ptCount val="3"/>
                  <c:pt idx="0">
                    <c:v>1.699673171197595</c:v>
                  </c:pt>
                  <c:pt idx="1">
                    <c:v>0.81649658092772603</c:v>
                  </c:pt>
                  <c:pt idx="2">
                    <c:v>2.9439202887759488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cat>
            <c:strRef>
              <c:f>(Sheet1!$B$2,Sheet1!$D$2,Sheet1!$F$2)</c:f>
              <c:strCache>
                <c:ptCount val="3"/>
                <c:pt idx="0">
                  <c:v>WT</c:v>
                </c:pt>
                <c:pt idx="1">
                  <c:v>abci20-1/21</c:v>
                </c:pt>
                <c:pt idx="2">
                  <c:v>abci20-2/21</c:v>
                </c:pt>
              </c:strCache>
            </c:strRef>
          </c:cat>
          <c:val>
            <c:numRef>
              <c:f>(Sheet1!$B$6,Sheet1!$D$6,Sheet1!$F$6)</c:f>
              <c:numCache>
                <c:formatCode>General</c:formatCode>
                <c:ptCount val="3"/>
                <c:pt idx="0">
                  <c:v>30.333333333333332</c:v>
                </c:pt>
                <c:pt idx="1">
                  <c:v>20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95-445C-9372-1F60E884AC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334208"/>
        <c:axId val="120338048"/>
      </c:barChart>
      <c:catAx>
        <c:axId val="130334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338048"/>
        <c:crosses val="autoZero"/>
        <c:auto val="1"/>
        <c:lblAlgn val="ctr"/>
        <c:lblOffset val="100"/>
        <c:noMultiLvlLbl val="0"/>
      </c:catAx>
      <c:valAx>
        <c:axId val="120338048"/>
        <c:scaling>
          <c:orientation val="minMax"/>
          <c:max val="3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900" b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RAM size</a:t>
                </a:r>
                <a:endParaRPr lang="ko-KR" altLang="en-US" sz="900" b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cross"/>
        <c:tickLblPos val="nextTo"/>
        <c:spPr>
          <a:noFill/>
          <a:ln w="9525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0334208"/>
        <c:crosses val="autoZero"/>
        <c:crossBetween val="between"/>
        <c:majorUnit val="10"/>
        <c:minorUnit val="5"/>
      </c:valAx>
      <c:spPr>
        <a:solidFill>
          <a:schemeClr val="lt1"/>
        </a:solidFill>
        <a:ln w="9525" cap="flat" cmpd="sng" algn="ctr">
          <a:solidFill>
            <a:schemeClr val="dk1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(Sheet1!$J$7,Sheet1!$O$7)</c:f>
                <c:numCache>
                  <c:formatCode>General</c:formatCode>
                  <c:ptCount val="2"/>
                  <c:pt idx="0">
                    <c:v>3.954182033689845</c:v>
                  </c:pt>
                  <c:pt idx="1">
                    <c:v>2.5590796956892325</c:v>
                  </c:pt>
                </c:numCache>
              </c:numRef>
            </c:plus>
            <c:minus>
              <c:numRef>
                <c:f>(Sheet1!$J$7,Sheet1!$O$7)</c:f>
                <c:numCache>
                  <c:formatCode>General</c:formatCode>
                  <c:ptCount val="2"/>
                  <c:pt idx="0">
                    <c:v>3.954182033689845</c:v>
                  </c:pt>
                  <c:pt idx="1">
                    <c:v>2.5590796956892325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(Sheet1!$I$3,Sheet1!$N$3)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(Sheet1!$J$6,Sheet1!$O$6)</c:f>
              <c:numCache>
                <c:formatCode>General</c:formatCode>
                <c:ptCount val="2"/>
                <c:pt idx="0">
                  <c:v>53.133333333333333</c:v>
                </c:pt>
                <c:pt idx="1">
                  <c:v>25.733333333333331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DB-48AF-B9F4-C8FAEF1D6643}"/>
            </c:ext>
          </c:extLst>
        </c:ser>
        <c:ser>
          <c:idx val="1"/>
          <c:order val="1"/>
          <c:tx>
            <c:strRef>
              <c:f>Sheet1!$K$2</c:f>
              <c:strCache>
                <c:ptCount val="1"/>
                <c:pt idx="0">
                  <c:v>abci20-1/21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(Sheet1!$K$7,Sheet1!$P$7)</c:f>
                <c:numCache>
                  <c:formatCode>General</c:formatCode>
                  <c:ptCount val="2"/>
                  <c:pt idx="0">
                    <c:v>4.4143704722946229</c:v>
                  </c:pt>
                  <c:pt idx="1">
                    <c:v>2.0832666655999645</c:v>
                  </c:pt>
                </c:numCache>
              </c:numRef>
            </c:plus>
            <c:minus>
              <c:numRef>
                <c:f>(Sheet1!$K$7,Sheet1!$P$7)</c:f>
                <c:numCache>
                  <c:formatCode>General</c:formatCode>
                  <c:ptCount val="2"/>
                  <c:pt idx="0">
                    <c:v>4.4143704722946229</c:v>
                  </c:pt>
                  <c:pt idx="1">
                    <c:v>2.0832666655999645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(Sheet1!$I$3,Sheet1!$N$3)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(Sheet1!$K$6,Sheet1!$P$6)</c:f>
              <c:numCache>
                <c:formatCode>General</c:formatCode>
                <c:ptCount val="2"/>
                <c:pt idx="0">
                  <c:v>48.6</c:v>
                </c:pt>
                <c:pt idx="1">
                  <c:v>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DB-48AF-B9F4-C8FAEF1D6643}"/>
            </c:ext>
          </c:extLst>
        </c:ser>
        <c:ser>
          <c:idx val="2"/>
          <c:order val="2"/>
          <c:tx>
            <c:strRef>
              <c:f>Sheet1!$L$2</c:f>
              <c:strCache>
                <c:ptCount val="1"/>
                <c:pt idx="0">
                  <c:v>abci20-2/21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(Sheet1!$L$7,Sheet1!$Q$7)</c:f>
                <c:numCache>
                  <c:formatCode>General</c:formatCode>
                  <c:ptCount val="2"/>
                  <c:pt idx="0">
                    <c:v>6.494613152451798</c:v>
                  </c:pt>
                  <c:pt idx="1">
                    <c:v>1.8926759422104589</c:v>
                  </c:pt>
                </c:numCache>
              </c:numRef>
            </c:plus>
            <c:minus>
              <c:numRef>
                <c:f>(Sheet1!$L$7,Sheet1!$Q$7)</c:f>
                <c:numCache>
                  <c:formatCode>General</c:formatCode>
                  <c:ptCount val="2"/>
                  <c:pt idx="0">
                    <c:v>6.494613152451798</c:v>
                  </c:pt>
                  <c:pt idx="1">
                    <c:v>1.8926759422104589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(Sheet1!$I$3,Sheet1!$N$3)</c:f>
              <c:strCache>
                <c:ptCount val="2"/>
                <c:pt idx="0">
                  <c:v>½ MS</c:v>
                </c:pt>
                <c:pt idx="1">
                  <c:v>0.1 µM tZ</c:v>
                </c:pt>
              </c:strCache>
            </c:strRef>
          </c:cat>
          <c:val>
            <c:numRef>
              <c:f>(Sheet1!$L$6,Sheet1!$Q$6)</c:f>
              <c:numCache>
                <c:formatCode>General</c:formatCode>
                <c:ptCount val="2"/>
                <c:pt idx="0">
                  <c:v>50.800000000000004</c:v>
                </c:pt>
                <c:pt idx="1">
                  <c:v>14.533333333333331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DB-48AF-B9F4-C8FAEF1D66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5128416"/>
        <c:axId val="995127584"/>
      </c:barChart>
      <c:catAx>
        <c:axId val="99512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95127584"/>
        <c:crosses val="autoZero"/>
        <c:auto val="1"/>
        <c:lblAlgn val="ctr"/>
        <c:lblOffset val="100"/>
        <c:noMultiLvlLbl val="0"/>
      </c:catAx>
      <c:valAx>
        <c:axId val="995127584"/>
        <c:scaling>
          <c:orientation val="minMax"/>
          <c:max val="7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sz="900" b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Shoot fresh weight (㎎)</a:t>
                </a:r>
                <a:endParaRPr lang="ko-KR" altLang="en-US" sz="900" b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cross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95128416"/>
        <c:crosses val="autoZero"/>
        <c:crossBetween val="between"/>
        <c:majorUnit val="15"/>
        <c:minorUnit val="7.5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52738117761971104"/>
          <c:y val="7.7358164845695632E-2"/>
          <c:w val="0.42502257929006509"/>
          <c:h val="0.197820818019619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1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501640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A3F6DBC3-8253-4D8C-B85A-C64BE53A8145}" type="datetimeFigureOut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9363"/>
            <a:ext cx="2335212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811574"/>
            <a:ext cx="5492750" cy="3936742"/>
          </a:xfrm>
          <a:prstGeom prst="rect">
            <a:avLst/>
          </a:prstGeom>
        </p:spPr>
        <p:txBody>
          <a:bodyPr vert="horz" lIns="96350" tIns="48175" rIns="96350" bIns="48175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7"/>
            <a:ext cx="2975240" cy="501639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BC12C906-D82A-46FD-A8E8-2E1917D8334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79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D6EA-93A7-436A-A1E2-0C5718652B7D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28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592D-2186-4300-9E25-A8B32EE60D77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44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F6E5-68D8-43F7-B895-08D769ECBC95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9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023B-3C0E-46DE-882D-E4E2F6397B2F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33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A27-BA58-4547-87F4-0A7BD249CC7A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51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78C6-1C83-4D0B-840C-0B506CAB2156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385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C83D-16D1-41FA-9541-703F07EA9193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72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71D94-EA9C-4AB3-8159-8B15AAD5887F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178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A0DB-C698-41B4-9ADA-EBCF6C0F3079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522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1FBD-95A5-4368-A4A8-95BBC3E083A1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76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E2282-73BE-40DA-9BD4-E71A4270BF94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C7F4-7B43-42B6-A9B9-6BF68B3482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839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4DB07-B9B6-4F1D-A87D-B48F3E14100A}" type="datetime1">
              <a:rPr lang="ko-KR" altLang="en-US" smtClean="0"/>
              <a:t>2020. 5. 14.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00B8C7F4-7B43-42B6-A9B9-6BF68B34821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14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54983" y="8813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664" y="50347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552506" y="-22489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S1</a:t>
            </a:r>
            <a:endParaRPr lang="ko-KR" altLang="en-US" sz="1600" dirty="0"/>
          </a:p>
        </p:txBody>
      </p:sp>
      <p:cxnSp>
        <p:nvCxnSpPr>
          <p:cNvPr id="57" name="직선 연결선 56"/>
          <p:cNvCxnSpPr/>
          <p:nvPr/>
        </p:nvCxnSpPr>
        <p:spPr>
          <a:xfrm>
            <a:off x="2084104" y="4042936"/>
            <a:ext cx="202952" cy="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141874" y="6580801"/>
            <a:ext cx="649188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Seedling growth of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abci19 abci20 abci21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mutants did not differ from that of the wild type upon treatment with IAA, ABA, GA, ACC, or BR. 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wild type (WT) and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abci19 abci20 abci21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mutants were germinated and grown on ½ MS-agar medium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0.2 µM IAA-containing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or 1 µM ABA-containing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½ MS-agar medium for 12 days. Scale bar = 1 cm.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Seed germination of WT and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abci19 abci20 abci21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observed on ½ MS-agar media supplemented or not with 1 µM GA. Data (mean values ±SD) of a representative experiment are given (n=3).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e-g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WT and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abci19 abci20 abci21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grown on ½ MS-agar medium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½ MS-agar media supplemented with 1 µM ACC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100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brassinolide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(BL, 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for 5 days under darkness. Scale bar = 1 cm.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281325" y="8813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02744" y="8813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983" y="30438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325635" y="5034797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22569" y="503479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0" name="차트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888219"/>
              </p:ext>
            </p:extLst>
          </p:nvPr>
        </p:nvGraphicFramePr>
        <p:xfrm>
          <a:off x="231826" y="3052228"/>
          <a:ext cx="3846218" cy="2040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61687" y="1221829"/>
            <a:ext cx="6586968" cy="1596232"/>
            <a:chOff x="261687" y="1221829"/>
            <a:chExt cx="6586968" cy="1596232"/>
          </a:xfrm>
        </p:grpSpPr>
        <p:pic>
          <p:nvPicPr>
            <p:cNvPr id="25" name="그림 2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40" t="28684" r="19295" b="21846"/>
            <a:stretch/>
          </p:blipFill>
          <p:spPr>
            <a:xfrm>
              <a:off x="261687" y="1417962"/>
              <a:ext cx="1978039" cy="1158232"/>
            </a:xfrm>
            <a:prstGeom prst="rect">
              <a:avLst/>
            </a:prstGeom>
          </p:spPr>
        </p:pic>
        <p:cxnSp>
          <p:nvCxnSpPr>
            <p:cNvPr id="27" name="직선 연결선 26"/>
            <p:cNvCxnSpPr/>
            <p:nvPr/>
          </p:nvCxnSpPr>
          <p:spPr>
            <a:xfrm>
              <a:off x="1998509" y="2510328"/>
              <a:ext cx="202952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61661" y="2587229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½ 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MS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3098" y="1221829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3189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52977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10639" y="2514624"/>
              <a:ext cx="7056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US" altLang="ko-KR" sz="9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µ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M ABA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34526" y="1221829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91072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03015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85704" y="2182793"/>
              <a:ext cx="7569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0.2 </a:t>
              </a:r>
              <a:r>
                <a:rPr lang="en-US" altLang="ko-KR" sz="900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µ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M IAA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77141" y="1221829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089674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76655" y="122226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0" name="그림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2" t="41667" r="11309" b="20476"/>
            <a:stretch/>
          </p:blipFill>
          <p:spPr>
            <a:xfrm>
              <a:off x="2459931" y="1417962"/>
              <a:ext cx="1953754" cy="737879"/>
            </a:xfrm>
            <a:prstGeom prst="rect">
              <a:avLst/>
            </a:prstGeom>
          </p:spPr>
        </p:pic>
        <p:pic>
          <p:nvPicPr>
            <p:cNvPr id="51" name="그림 5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2" t="36905" r="8989" b="9285"/>
            <a:stretch/>
          </p:blipFill>
          <p:spPr>
            <a:xfrm>
              <a:off x="4633890" y="1413846"/>
              <a:ext cx="2053798" cy="1069490"/>
            </a:xfrm>
            <a:prstGeom prst="rect">
              <a:avLst/>
            </a:prstGeom>
          </p:spPr>
        </p:pic>
        <p:cxnSp>
          <p:nvCxnSpPr>
            <p:cNvPr id="56" name="직선 연결선 55"/>
            <p:cNvCxnSpPr/>
            <p:nvPr/>
          </p:nvCxnSpPr>
          <p:spPr>
            <a:xfrm>
              <a:off x="4188444" y="2106209"/>
              <a:ext cx="202952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>
              <a:off x="6430809" y="2408728"/>
              <a:ext cx="202952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그룹 6"/>
          <p:cNvGrpSpPr/>
          <p:nvPr/>
        </p:nvGrpSpPr>
        <p:grpSpPr>
          <a:xfrm>
            <a:off x="280346" y="5211777"/>
            <a:ext cx="6596727" cy="1816622"/>
            <a:chOff x="280346" y="5211777"/>
            <a:chExt cx="6596727" cy="1816622"/>
          </a:xfrm>
        </p:grpSpPr>
        <p:grpSp>
          <p:nvGrpSpPr>
            <p:cNvPr id="6" name="그룹 5"/>
            <p:cNvGrpSpPr/>
            <p:nvPr/>
          </p:nvGrpSpPr>
          <p:grpSpPr>
            <a:xfrm>
              <a:off x="280346" y="5399275"/>
              <a:ext cx="6407342" cy="1629124"/>
              <a:chOff x="1304676" y="5704316"/>
              <a:chExt cx="6407342" cy="1629124"/>
            </a:xfrm>
          </p:grpSpPr>
          <p:pic>
            <p:nvPicPr>
              <p:cNvPr id="40" name="그림 39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56" t="48945" r="18692" b="36202"/>
              <a:stretch/>
            </p:blipFill>
            <p:spPr>
              <a:xfrm>
                <a:off x="3501798" y="5713993"/>
                <a:ext cx="2004835" cy="359319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4044981" y="6091216"/>
                <a:ext cx="7184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 </a:t>
                </a:r>
                <a:r>
                  <a:rPr lang="en-US" altLang="ko-KR" sz="9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µ</a:t>
                </a:r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M ACC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237936" y="6185933"/>
                <a:ext cx="74251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altLang="ko-KR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nM</a:t>
                </a:r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 BL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172" t="42899" r="18616" b="28414"/>
              <a:stretch/>
            </p:blipFill>
            <p:spPr>
              <a:xfrm>
                <a:off x="1304676" y="5704316"/>
                <a:ext cx="1974520" cy="694015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2076525" y="6424358"/>
                <a:ext cx="48603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½ </a:t>
                </a:r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MS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8" name="직선 연결선 57"/>
              <p:cNvCxnSpPr/>
              <p:nvPr/>
            </p:nvCxnSpPr>
            <p:spPr>
              <a:xfrm>
                <a:off x="3040222" y="6360390"/>
                <a:ext cx="205451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/>
              <p:cNvCxnSpPr/>
              <p:nvPr/>
            </p:nvCxnSpPr>
            <p:spPr>
              <a:xfrm>
                <a:off x="5205188" y="6010212"/>
                <a:ext cx="205451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" name="그림 3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4" t="53827" r="3056" b="19262"/>
              <a:stretch/>
            </p:blipFill>
            <p:spPr>
              <a:xfrm>
                <a:off x="5696018" y="5713993"/>
                <a:ext cx="2016000" cy="452148"/>
              </a:xfrm>
              <a:prstGeom prst="rect">
                <a:avLst/>
              </a:prstGeom>
            </p:spPr>
          </p:pic>
          <p:cxnSp>
            <p:nvCxnSpPr>
              <p:cNvPr id="66" name="직선 연결선 65"/>
              <p:cNvCxnSpPr/>
              <p:nvPr/>
            </p:nvCxnSpPr>
            <p:spPr>
              <a:xfrm>
                <a:off x="3084671" y="7333439"/>
                <a:ext cx="205451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직선 연결선 67"/>
            <p:cNvCxnSpPr/>
            <p:nvPr/>
          </p:nvCxnSpPr>
          <p:spPr>
            <a:xfrm>
              <a:off x="6410092" y="5814049"/>
              <a:ext cx="205451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26940" y="5213769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45606" y="521420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48244" y="521420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557999" y="5221949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876665" y="522238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679303" y="5222381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783769" y="5211777"/>
              <a:ext cx="3642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102435" y="5212209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905073" y="5212209"/>
              <a:ext cx="972000" cy="230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abci19/20/21-2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858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320732"/>
              </p:ext>
            </p:extLst>
          </p:nvPr>
        </p:nvGraphicFramePr>
        <p:xfrm>
          <a:off x="333375" y="1098550"/>
          <a:ext cx="5976000" cy="566928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489585">
                  <a:extLst>
                    <a:ext uri="{9D8B030D-6E8A-4147-A177-3AD203B41FA5}">
                      <a16:colId xmlns:a16="http://schemas.microsoft.com/office/drawing/2014/main" val="719063025"/>
                    </a:ext>
                  </a:extLst>
                </a:gridCol>
                <a:gridCol w="864015">
                  <a:extLst>
                    <a:ext uri="{9D8B030D-6E8A-4147-A177-3AD203B41FA5}">
                      <a16:colId xmlns:a16="http://schemas.microsoft.com/office/drawing/2014/main" val="3735262925"/>
                    </a:ext>
                  </a:extLst>
                </a:gridCol>
                <a:gridCol w="1303200">
                  <a:extLst>
                    <a:ext uri="{9D8B030D-6E8A-4147-A177-3AD203B41FA5}">
                      <a16:colId xmlns:a16="http://schemas.microsoft.com/office/drawing/2014/main" val="1212788850"/>
                    </a:ext>
                  </a:extLst>
                </a:gridCol>
                <a:gridCol w="3319200">
                  <a:extLst>
                    <a:ext uri="{9D8B030D-6E8A-4147-A177-3AD203B41FA5}">
                      <a16:colId xmlns:a16="http://schemas.microsoft.com/office/drawing/2014/main" val="4233853027"/>
                    </a:ext>
                  </a:extLst>
                </a:gridCol>
              </a:tblGrid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Gene</a:t>
                      </a:r>
                      <a:r>
                        <a:rPr lang="en-US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name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63909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At5g02270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NAP9 (ABCI20)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non-intrinsic ABC protein 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4974600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At2g25530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AFG1-like ATPase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2676329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At5g08640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FLS1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flavonol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synthase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121666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At3g51240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flavanone 3-hydroxylase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239906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At1g12370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photolyase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849949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At2g47460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PFG1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myb domain protein 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476380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At5g05270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Chalcone-flavanone isomerase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4321849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At5g02280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SNARE-like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SNARE-like superfamily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6746210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At5g15910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Rossmann-fold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NAD(P)-binding Rossmann-fold superfamily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449765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At5g24850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cryptochrome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450481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At5g20070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NUDX19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nudix hydrolase homolog 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40302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At1g06000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transferase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UDP-Glycosyltransferase superfamily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2812958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At5g17050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UGT78D2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UDP-glucosyl transferase 78D2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0465185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At1g65060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4CL3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4-coumarate:CoA ligase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988017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At5g37550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34018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At3g55120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Chalcone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-flavanone isomerase 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8239950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At3g52740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298422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At5g13930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Chalcone and stilbene synthase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326187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At3g15090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dehydrogenase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GroES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-like zinc-binding alcohol dehydrogenase 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1048149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At4g15480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UGT84A1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UDP-Glycosyltransferase superfamily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967485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At1g03905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P-loop containing nucleoside triphosphate hydrolases superfamily protein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1007390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259745" y="821551"/>
            <a:ext cx="19639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ABCI21 co-expression gene list</a:t>
            </a:r>
            <a:endParaRPr lang="en-US" altLang="ko-KR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405645" y="0"/>
            <a:ext cx="3452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S2 continued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91171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164464"/>
              </p:ext>
            </p:extLst>
          </p:nvPr>
        </p:nvGraphicFramePr>
        <p:xfrm>
          <a:off x="333375" y="563429"/>
          <a:ext cx="6191250" cy="804672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3686175">
                  <a:extLst>
                    <a:ext uri="{9D8B030D-6E8A-4147-A177-3AD203B41FA5}">
                      <a16:colId xmlns:a16="http://schemas.microsoft.com/office/drawing/2014/main" val="1552018427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val="1098674673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32236771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Detected proteins in LTQ-MS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Locus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Peptide Coverage (%)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393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Transporter activity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98914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 transporter C family member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At3g13080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746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Importin subunit beta-1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At5g53480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655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 transporter F family member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At5g60790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354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 transporter I family 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At1g03905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487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 transporter I family 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At5g02270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557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 transporter I family 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At5g44110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3004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ko-KR" alt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07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Signal transducer activity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ko-KR" alt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4823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Receptor for activated C kinase 1B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At1g48630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569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Receptor for activated C kinase 1A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At1g18080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579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ko-KR" alt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515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Catalytic activity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134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Alba DNA/RNA-binding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At1g20220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28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Cysteine proteinase RD21A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At1g47128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427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Adenosylhomocysteinase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At4g13940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1764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S-adenosylmethionine synthase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At1g02500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09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Brefeldin A-inhibited guanine nucleotide-exchange protein 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At3g43300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37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DNA-directed RNA polymerase II subunit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At4g35800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536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Pre-mRNA-processing-splicing factor 8A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At1g80070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940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disulfide isomerase-like 1-2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At1g77510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7721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Peroxisomal (S)-2-hydroxy-acid oxidase GLO2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At3g14415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24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Putative uncharacterized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At1g32220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2639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S-adenosylmethionine synthase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At2g36880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3598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Aspartate aminotransferase, cytoplasmic isozyme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At5g19550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383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Pyridoxal 5'-phosphate synthase subunit PDX1.1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At2g38230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121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UDP-glucuronic acid decarboxylase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At2g47650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9128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DExH-box ATP-dependent RNA helicase DExH12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At3g46960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831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26S proteasome non-ATPase regulatory subunit 2 homolog 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At2g20580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021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40S ribosomal protein S3-1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At2g31610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1174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Probable mediator of RNA polymerase II transcription subunit 37c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At3g12580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6222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40S ribosomal protein S3-2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At3g53870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6606063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4442787" y="0"/>
            <a:ext cx="2415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S3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259745" y="266720"/>
            <a:ext cx="47920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3.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candidate components of ABCI20 complex</a:t>
            </a:r>
            <a:endParaRPr lang="ko-KR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18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64975"/>
              </p:ext>
            </p:extLst>
          </p:nvPr>
        </p:nvGraphicFramePr>
        <p:xfrm>
          <a:off x="333375" y="563429"/>
          <a:ext cx="6191250" cy="755904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3686175">
                  <a:extLst>
                    <a:ext uri="{9D8B030D-6E8A-4147-A177-3AD203B41FA5}">
                      <a16:colId xmlns:a16="http://schemas.microsoft.com/office/drawing/2014/main" val="1552018427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val="1098674673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32236771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Detected proteins in LTQ-MS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Locus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Peptide Coverage (%)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393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Catalytic activity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65134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Enoyl</a:t>
                      </a:r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-CoA delta isomerase 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At4g14440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0761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Enoyl-CoA delta isomerase 1, peroxisomal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At1g65520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5611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Delta-1-pyrroline-5-carboxylate synthase 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At3g55610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7387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DNA-directed RNA polymerases IV and V subunit 3B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At2g15400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33249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DNA-directed RNA polymerase subunit beta′′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AtCg00170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6773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DNA-directed RNA polymerase II subunit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At4g21710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094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Serine/threonine-protein kinase 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At1g50030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6813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S-adenosylmethionine synthase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At3g17390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219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Phosphoglycerate kinase 3, cytosolic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At1g79550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67444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Adenosylhomocysteinase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At3g23810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0639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Nitrilase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At3g44310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936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Flavone 3</a:t>
                      </a:r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′</a:t>
                      </a:r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-O-methyltransferase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At5g54160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7706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Peroxisomal (S)-2-hydroxy-acid oxidase GLO1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At3g14420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4479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Serine/threonine-protein kinase SRK2B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At1g60940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1357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Mediator of RNA polymerase II transcription subunit 37f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At5g42020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1253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9194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Membrane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9204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Calcium-dependent lipid-binding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At1g48090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192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alpha-1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At1g62020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43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alpha-2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At2g21390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295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beta-1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At4g31480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948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beta′-1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At1g79990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4529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beta-2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At4g31490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4149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beta′-3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At3g15980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817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epsilon-1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At1g30630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120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Coatomer subunit gamma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At4g34450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23161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Importin subunit beta-1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At5g53480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0611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transport protein SEC31 homolog 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At3g63460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283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Putative GTP-binding protein ara-3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At5g59840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744857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429000" y="0"/>
            <a:ext cx="3452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S3 continued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38710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1265238" y="1975653"/>
            <a:ext cx="4197969" cy="1385706"/>
            <a:chOff x="1692751" y="7767093"/>
            <a:chExt cx="6328737" cy="2089049"/>
          </a:xfrm>
        </p:grpSpPr>
        <p:sp>
          <p:nvSpPr>
            <p:cNvPr id="53" name="TextBox 52"/>
            <p:cNvSpPr txBox="1"/>
            <p:nvPr/>
          </p:nvSpPr>
          <p:spPr>
            <a:xfrm>
              <a:off x="4404328" y="9523523"/>
              <a:ext cx="922096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20 </a:t>
              </a:r>
              <a:r>
                <a:rPr lang="en-US" altLang="ko-KR" sz="900" dirty="0" err="1"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 tZ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321651" y="9523523"/>
              <a:ext cx="700348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½ MS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44853" y="7767093"/>
              <a:ext cx="933740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22342" y="7767093"/>
              <a:ext cx="976906" cy="532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891504" y="7767093"/>
              <a:ext cx="933740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803309" y="7767093"/>
              <a:ext cx="976906" cy="532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그림 4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14" t="22969" r="4040" b="7946"/>
            <a:stretch/>
          </p:blipFill>
          <p:spPr>
            <a:xfrm>
              <a:off x="1692751" y="8046559"/>
              <a:ext cx="2023110" cy="1492250"/>
            </a:xfrm>
            <a:prstGeom prst="rect">
              <a:avLst/>
            </a:prstGeom>
          </p:spPr>
        </p:pic>
        <p:pic>
          <p:nvPicPr>
            <p:cNvPr id="45" name="그림 4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63" t="23814" r="2733" b="6865"/>
            <a:stretch/>
          </p:blipFill>
          <p:spPr>
            <a:xfrm>
              <a:off x="3844765" y="8046559"/>
              <a:ext cx="2016125" cy="1497330"/>
            </a:xfrm>
            <a:prstGeom prst="rect">
              <a:avLst/>
            </a:prstGeom>
          </p:spPr>
        </p:pic>
        <p:cxnSp>
          <p:nvCxnSpPr>
            <p:cNvPr id="75" name="직선 연결선 74"/>
            <p:cNvCxnSpPr/>
            <p:nvPr/>
          </p:nvCxnSpPr>
          <p:spPr>
            <a:xfrm>
              <a:off x="5618692" y="9446443"/>
              <a:ext cx="142344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>
              <a:off x="3485527" y="9446443"/>
              <a:ext cx="142344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2" t="24667" r="534" b="5745"/>
            <a:stretch/>
          </p:blipFill>
          <p:spPr>
            <a:xfrm>
              <a:off x="6014888" y="8043384"/>
              <a:ext cx="2006600" cy="1498599"/>
            </a:xfrm>
            <a:prstGeom prst="rect">
              <a:avLst/>
            </a:prstGeom>
          </p:spPr>
        </p:pic>
        <p:cxnSp>
          <p:nvCxnSpPr>
            <p:cNvPr id="77" name="직선 연결선 76"/>
            <p:cNvCxnSpPr/>
            <p:nvPr/>
          </p:nvCxnSpPr>
          <p:spPr>
            <a:xfrm>
              <a:off x="7777692" y="9446443"/>
              <a:ext cx="142344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6118402" y="7767093"/>
              <a:ext cx="933740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947852" y="7767093"/>
              <a:ext cx="976906" cy="532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531732" y="9523522"/>
              <a:ext cx="972912" cy="332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0.1 </a:t>
              </a:r>
              <a:r>
                <a:rPr lang="en-US" altLang="ko-KR" sz="900" dirty="0">
                  <a:latin typeface="맑은 고딕" panose="020B0503020000020004" pitchFamily="50" charset="-127"/>
                  <a:ea typeface="맑은 고딕" panose="020B0503020000020004" pitchFamily="50" charset="-127"/>
                  <a:cs typeface="Arial" panose="020B0604020202020204" pitchFamily="34" charset="0"/>
                </a:rPr>
                <a:t>µ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M tZ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1" name="직사각형 80"/>
          <p:cNvSpPr/>
          <p:nvPr/>
        </p:nvSpPr>
        <p:spPr>
          <a:xfrm>
            <a:off x="4460743" y="0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S2</a:t>
            </a:r>
            <a:endParaRPr lang="ko-KR" altLang="en-US" sz="1600" dirty="0"/>
          </a:p>
        </p:txBody>
      </p:sp>
      <p:sp>
        <p:nvSpPr>
          <p:cNvPr id="95" name="직사각형 94"/>
          <p:cNvSpPr/>
          <p:nvPr/>
        </p:nvSpPr>
        <p:spPr>
          <a:xfrm>
            <a:off x="203291" y="3706625"/>
            <a:ext cx="6402875" cy="93358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S2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abci20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single knockout mutant did not exhibit altered cytokinin sensitivity during seedling growth. 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r>
              <a:rPr lang="en-US" altLang="ko-KR" sz="1200" dirty="0">
                <a:latin typeface="Times New Roman" panose="02020603050405020304" pitchFamily="18" charset="0"/>
              </a:rPr>
              <a:t>The wild type (WT) and 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abci20</a:t>
            </a:r>
            <a:r>
              <a:rPr lang="en-US" altLang="ko-KR" sz="1200" dirty="0">
                <a:latin typeface="Times New Roman" panose="02020603050405020304" pitchFamily="18" charset="0"/>
              </a:rPr>
              <a:t> knockout mutant (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abci20-1</a:t>
            </a:r>
            <a:r>
              <a:rPr lang="en-US" altLang="ko-KR" sz="1200" dirty="0">
                <a:latin typeface="Times New Roman" panose="02020603050405020304" pitchFamily="18" charset="0"/>
              </a:rPr>
              <a:t>) were grown in the absence or presence of cytokinin (20 </a:t>
            </a:r>
            <a:r>
              <a:rPr lang="en-US" altLang="ko-KR" sz="1200" dirty="0" err="1">
                <a:latin typeface="Times New Roman" panose="02020603050405020304" pitchFamily="18" charset="0"/>
              </a:rPr>
              <a:t>nM</a:t>
            </a:r>
            <a:r>
              <a:rPr lang="en-US" altLang="ko-KR" sz="1200" dirty="0">
                <a:latin typeface="Times New Roman" panose="02020603050405020304" pitchFamily="18" charset="0"/>
              </a:rPr>
              <a:t> and 0.1 µM tZ). Scale bar = 1cm.</a:t>
            </a:r>
            <a:endParaRPr lang="ko-KR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5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611180" y="2106440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76918" y="2106440"/>
            <a:ext cx="238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1180" y="394048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8691" y="2106440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055740" y="532547"/>
            <a:ext cx="3573634" cy="1670484"/>
            <a:chOff x="1732671" y="388871"/>
            <a:chExt cx="3573634" cy="1670484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31" t="29802" r="21344" b="30708"/>
            <a:stretch/>
          </p:blipFill>
          <p:spPr>
            <a:xfrm>
              <a:off x="3625599" y="567834"/>
              <a:ext cx="1680706" cy="128217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148542" y="1828523"/>
              <a:ext cx="6735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0.1 µM </a:t>
              </a:r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tZ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02745" y="1828523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½ MS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48183" y="388871"/>
              <a:ext cx="6840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00882" y="388871"/>
              <a:ext cx="7987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abci20-1/21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37376" y="388871"/>
              <a:ext cx="8144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abci20-2/21</a:t>
              </a:r>
              <a:endParaRPr lang="ko-KR" alt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직선 연결선 27"/>
            <p:cNvCxnSpPr/>
            <p:nvPr/>
          </p:nvCxnSpPr>
          <p:spPr>
            <a:xfrm>
              <a:off x="5135077" y="1771036"/>
              <a:ext cx="142344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85" t="25972" r="23229" b="33750"/>
            <a:stretch/>
          </p:blipFill>
          <p:spPr>
            <a:xfrm>
              <a:off x="1732671" y="567834"/>
              <a:ext cx="1674498" cy="1290859"/>
            </a:xfrm>
            <a:prstGeom prst="rect">
              <a:avLst/>
            </a:prstGeom>
          </p:spPr>
        </p:pic>
        <p:cxnSp>
          <p:nvCxnSpPr>
            <p:cNvPr id="48" name="직선 연결선 47"/>
            <p:cNvCxnSpPr/>
            <p:nvPr/>
          </p:nvCxnSpPr>
          <p:spPr>
            <a:xfrm>
              <a:off x="3209557" y="1771036"/>
              <a:ext cx="142344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직사각형 80"/>
          <p:cNvSpPr/>
          <p:nvPr/>
        </p:nvSpPr>
        <p:spPr>
          <a:xfrm>
            <a:off x="4621786" y="0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S3</a:t>
            </a:r>
            <a:endParaRPr lang="ko-KR" altLang="en-US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705574" y="4387158"/>
            <a:ext cx="4139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experiment in progress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46200" y="4787045"/>
            <a:ext cx="2852456" cy="19884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867115" y="512814"/>
            <a:ext cx="6840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19814" y="512814"/>
            <a:ext cx="798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abci20-1/21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6308" y="512814"/>
            <a:ext cx="814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abci20-2/21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09900" y="2225248"/>
            <a:ext cx="5465280" cy="2397220"/>
            <a:chOff x="509900" y="2225248"/>
            <a:chExt cx="5465280" cy="2397220"/>
          </a:xfrm>
        </p:grpSpPr>
        <p:grpSp>
          <p:nvGrpSpPr>
            <p:cNvPr id="6" name="그룹 5"/>
            <p:cNvGrpSpPr/>
            <p:nvPr/>
          </p:nvGrpSpPr>
          <p:grpSpPr>
            <a:xfrm>
              <a:off x="1876023" y="2250624"/>
              <a:ext cx="4099157" cy="2371844"/>
              <a:chOff x="1876023" y="2250624"/>
              <a:chExt cx="4099157" cy="2371844"/>
            </a:xfrm>
          </p:grpSpPr>
          <p:graphicFrame>
            <p:nvGraphicFramePr>
              <p:cNvPr id="58" name="차트 5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90739455"/>
                  </p:ext>
                </p:extLst>
              </p:nvPr>
            </p:nvGraphicFramePr>
            <p:xfrm>
              <a:off x="2295367" y="2250624"/>
              <a:ext cx="1903289" cy="202600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60" name="TextBox 13"/>
              <p:cNvSpPr txBox="1"/>
              <p:nvPr/>
            </p:nvSpPr>
            <p:spPr>
              <a:xfrm>
                <a:off x="3632037" y="3178271"/>
                <a:ext cx="242374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900" dirty="0">
                    <a:solidFill>
                      <a:sysClr val="windowText" lastClr="000000"/>
                    </a:solidFill>
                  </a:rPr>
                  <a:t>*</a:t>
                </a:r>
                <a:endParaRPr lang="ko-KR" altLang="en-US" sz="9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1" name="TextBox 13"/>
              <p:cNvSpPr txBox="1"/>
              <p:nvPr/>
            </p:nvSpPr>
            <p:spPr>
              <a:xfrm>
                <a:off x="1876023" y="3459686"/>
                <a:ext cx="242374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900" dirty="0">
                    <a:solidFill>
                      <a:sysClr val="windowText" lastClr="000000"/>
                    </a:solidFill>
                  </a:rPr>
                  <a:t>*</a:t>
                </a:r>
                <a:endParaRPr lang="ko-KR" altLang="en-US" sz="9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2" name="TextBox 13"/>
              <p:cNvSpPr txBox="1"/>
              <p:nvPr/>
            </p:nvSpPr>
            <p:spPr>
              <a:xfrm>
                <a:off x="2005507" y="3462786"/>
                <a:ext cx="242374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900" dirty="0">
                    <a:solidFill>
                      <a:sysClr val="windowText" lastClr="000000"/>
                    </a:solidFill>
                  </a:rPr>
                  <a:t>*</a:t>
                </a:r>
                <a:endParaRPr lang="ko-KR" altLang="en-US" sz="900" dirty="0">
                  <a:solidFill>
                    <a:sysClr val="windowText" lastClr="000000"/>
                  </a:solidFill>
                </a:endParaRPr>
              </a:p>
            </p:txBody>
          </p:sp>
          <p:graphicFrame>
            <p:nvGraphicFramePr>
              <p:cNvPr id="56" name="차트 5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7212869"/>
                  </p:ext>
                </p:extLst>
              </p:nvPr>
            </p:nvGraphicFramePr>
            <p:xfrm>
              <a:off x="4082819" y="2273000"/>
              <a:ext cx="1892361" cy="2349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63" name="TextBox 13"/>
              <p:cNvSpPr txBox="1"/>
              <p:nvPr/>
            </p:nvSpPr>
            <p:spPr>
              <a:xfrm>
                <a:off x="5101369" y="2844177"/>
                <a:ext cx="242374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900" dirty="0">
                    <a:solidFill>
                      <a:sysClr val="windowText" lastClr="000000"/>
                    </a:solidFill>
                  </a:rPr>
                  <a:t>*</a:t>
                </a:r>
                <a:endParaRPr lang="ko-KR" altLang="en-US" sz="9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4" name="TextBox 13"/>
              <p:cNvSpPr txBox="1"/>
              <p:nvPr/>
            </p:nvSpPr>
            <p:spPr>
              <a:xfrm>
                <a:off x="5511458" y="2794789"/>
                <a:ext cx="242374" cy="23083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900" dirty="0">
                    <a:solidFill>
                      <a:sysClr val="windowText" lastClr="000000"/>
                    </a:solidFill>
                  </a:rPr>
                  <a:t>*</a:t>
                </a:r>
                <a:endParaRPr lang="ko-KR" altLang="en-US" sz="900" dirty="0">
                  <a:solidFill>
                    <a:sysClr val="windowText" lastClr="000000"/>
                  </a:solidFill>
                </a:endParaRPr>
              </a:p>
            </p:txBody>
          </p:sp>
        </p:grpSp>
        <p:graphicFrame>
          <p:nvGraphicFramePr>
            <p:cNvPr id="36" name="차트 3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00721000"/>
                </p:ext>
              </p:extLst>
            </p:nvPr>
          </p:nvGraphicFramePr>
          <p:xfrm>
            <a:off x="509900" y="2225248"/>
            <a:ext cx="1918599" cy="20390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8994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43"/>
          <p:cNvSpPr/>
          <p:nvPr/>
        </p:nvSpPr>
        <p:spPr>
          <a:xfrm>
            <a:off x="177210" y="3656722"/>
            <a:ext cx="6595780" cy="32726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S3.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cytokinin sensitivity of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abci20 abci21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mutants. 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Twelve-day-old seedlings grown on ½ MS-agar plates without (½ MS) or with 0.1 µM tZ supplementation. Scale bar = 1 cm.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b, 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Total shoot fresh weight per plate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the primary root length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quantified from 12-day-old seedlings. Combined data of three independent experiments (7 biological replicates) are presented. Asterisks indicate statistically significant differences from the wild type (WT) value (*; p &lt; 0.03, Student’s t test).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Number of cortical cells in root apical meristem (RAM) counted from root tip images of 8-day-old seedlings. Representative data (mean values ±SD) are given (n=3). Asterisks indicate statistically significant differences (*; p &lt; 0.03, Student’s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test). 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r>
              <a:rPr lang="en-US" altLang="ko-KR" sz="1200" dirty="0">
                <a:latin typeface="Times New Roman" panose="02020603050405020304" pitchFamily="18" charset="0"/>
              </a:rPr>
              <a:t>(</a:t>
            </a:r>
            <a:r>
              <a:rPr lang="en-US" altLang="ko-KR" sz="1200" b="1" dirty="0">
                <a:latin typeface="Times New Roman" panose="02020603050405020304" pitchFamily="18" charset="0"/>
              </a:rPr>
              <a:t>e</a:t>
            </a:r>
            <a:r>
              <a:rPr lang="en-US" altLang="ko-KR" sz="1200" dirty="0">
                <a:latin typeface="Times New Roman" panose="02020603050405020304" pitchFamily="18" charset="0"/>
              </a:rPr>
              <a:t>) Comparison of seedling growth between 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abci20 abci21</a:t>
            </a:r>
            <a:r>
              <a:rPr lang="en-US" altLang="ko-KR" sz="1200" dirty="0">
                <a:latin typeface="Times New Roman" panose="02020603050405020304" pitchFamily="18" charset="0"/>
              </a:rPr>
              <a:t> (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abci20-1/21</a:t>
            </a:r>
            <a:r>
              <a:rPr lang="en-US" altLang="ko-KR" sz="1200" dirty="0">
                <a:latin typeface="Times New Roman" panose="02020603050405020304" pitchFamily="18" charset="0"/>
              </a:rPr>
              <a:t>) and 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abci19 abci20 abci21</a:t>
            </a:r>
            <a:r>
              <a:rPr lang="en-US" altLang="ko-KR" sz="1200" dirty="0">
                <a:latin typeface="Times New Roman" panose="02020603050405020304" pitchFamily="18" charset="0"/>
              </a:rPr>
              <a:t> (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abci19/20/21-1</a:t>
            </a:r>
            <a:r>
              <a:rPr lang="en-US" altLang="ko-KR" sz="1200" dirty="0">
                <a:latin typeface="Times New Roman" panose="02020603050405020304" pitchFamily="18" charset="0"/>
              </a:rPr>
              <a:t>) in the absence or presence of </a:t>
            </a:r>
            <a:r>
              <a:rPr lang="en-US" altLang="ko-KR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r>
              <a:rPr lang="en-US" altLang="ko-KR" sz="12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nM</a:t>
            </a:r>
            <a:r>
              <a:rPr lang="en-US" altLang="ko-KR" sz="1200" dirty="0">
                <a:latin typeface="Times New Roman" panose="02020603050405020304" pitchFamily="18" charset="0"/>
              </a:rPr>
              <a:t> tZ. Values of shoot fresh weight and primary root length were normalized by those of WT grown on ½ MS-agar. Combined data (mean values ±SD) of two independent experiments (6 biological replicates) are given. Asterisks indicate statistically significant differences from WT under each condition (*; </a:t>
            </a:r>
            <a:r>
              <a:rPr lang="en-US" altLang="ko-KR" sz="1200" i="1" dirty="0">
                <a:latin typeface="Times New Roman" panose="02020603050405020304" pitchFamily="18" charset="0"/>
              </a:rPr>
              <a:t>p</a:t>
            </a:r>
            <a:r>
              <a:rPr lang="en-US" altLang="ko-KR" sz="1200" dirty="0">
                <a:latin typeface="Times New Roman" panose="02020603050405020304" pitchFamily="18" charset="0"/>
              </a:rPr>
              <a:t> &lt; 0.05, Student’s </a:t>
            </a:r>
            <a:r>
              <a:rPr lang="en-US" altLang="ko-KR" sz="1200" i="1" dirty="0">
                <a:latin typeface="Times New Roman" panose="02020603050405020304" pitchFamily="18" charset="0"/>
              </a:rPr>
              <a:t>t</a:t>
            </a:r>
            <a:r>
              <a:rPr lang="en-US" altLang="ko-KR" sz="1200" dirty="0">
                <a:latin typeface="Times New Roman" panose="02020603050405020304" pitchFamily="18" charset="0"/>
              </a:rPr>
              <a:t> test).</a:t>
            </a:r>
            <a:endParaRPr lang="en-U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352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306025" y="1863221"/>
            <a:ext cx="4140200" cy="1302375"/>
            <a:chOff x="662294" y="1078502"/>
            <a:chExt cx="6055055" cy="1904727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28" t="71805" r="21373" b="10846"/>
            <a:stretch/>
          </p:blipFill>
          <p:spPr>
            <a:xfrm>
              <a:off x="5241527" y="1407716"/>
              <a:ext cx="1475822" cy="1570882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01" t="21705" r="71403" b="60926"/>
            <a:stretch/>
          </p:blipFill>
          <p:spPr>
            <a:xfrm>
              <a:off x="2187613" y="1410637"/>
              <a:ext cx="1475501" cy="1572592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88" t="71805" r="71735" b="10846"/>
            <a:stretch/>
          </p:blipFill>
          <p:spPr>
            <a:xfrm>
              <a:off x="662294" y="1410334"/>
              <a:ext cx="1473805" cy="1570882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79" t="21705" r="21325" b="60939"/>
            <a:stretch/>
          </p:blipFill>
          <p:spPr>
            <a:xfrm>
              <a:off x="3714628" y="1409728"/>
              <a:ext cx="1475385" cy="1571488"/>
            </a:xfrm>
            <a:prstGeom prst="rect">
              <a:avLst/>
            </a:prstGeom>
          </p:spPr>
        </p:pic>
        <p:cxnSp>
          <p:nvCxnSpPr>
            <p:cNvPr id="16" name="직선 연결선 15"/>
            <p:cNvCxnSpPr/>
            <p:nvPr/>
          </p:nvCxnSpPr>
          <p:spPr>
            <a:xfrm>
              <a:off x="1719823" y="2883344"/>
              <a:ext cx="35022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70603" y="1078616"/>
              <a:ext cx="1151568" cy="36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Bright field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44082" y="1116859"/>
              <a:ext cx="1362563" cy="36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YFP-ABCI20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42179" y="1104966"/>
              <a:ext cx="1020282" cy="36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BiP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-RFP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68935" y="1078502"/>
              <a:ext cx="821007" cy="36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537824" y="3420691"/>
            <a:ext cx="5710525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S4.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 localization of ABCI20.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r>
              <a:rPr lang="en-US" altLang="ko-KR" sz="1200" dirty="0">
                <a:latin typeface="Times New Roman" panose="02020603050405020304" pitchFamily="18" charset="0"/>
              </a:rPr>
              <a:t>YFP-AtABCI20 and BiP-RFP (ER marker) are co-localized when expressed together transiently in Arabidopsis leaf protoplasts. Scale bars = 5 µm.</a:t>
            </a:r>
            <a:endParaRPr lang="en-US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493250" y="0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S4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13703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8582" y="1325881"/>
            <a:ext cx="5019607" cy="1519900"/>
            <a:chOff x="497482" y="2552674"/>
            <a:chExt cx="5911657" cy="1690692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227" b="50091"/>
            <a:stretch/>
          </p:blipFill>
          <p:spPr>
            <a:xfrm>
              <a:off x="517109" y="2749187"/>
              <a:ext cx="1440000" cy="1437577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000" b="49926"/>
            <a:stretch/>
          </p:blipFill>
          <p:spPr>
            <a:xfrm>
              <a:off x="1995209" y="2753441"/>
              <a:ext cx="1440000" cy="1432721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0" b="49835"/>
            <a:stretch/>
          </p:blipFill>
          <p:spPr>
            <a:xfrm>
              <a:off x="3473309" y="2750848"/>
              <a:ext cx="1440000" cy="1435314"/>
            </a:xfrm>
            <a:prstGeom prst="rect">
              <a:avLst/>
            </a:prstGeom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74" r="65983"/>
            <a:stretch/>
          </p:blipFill>
          <p:spPr>
            <a:xfrm>
              <a:off x="4951409" y="2752655"/>
              <a:ext cx="1440000" cy="1433507"/>
            </a:xfrm>
            <a:prstGeom prst="rect">
              <a:avLst/>
            </a:prstGeom>
          </p:spPr>
        </p:pic>
        <p:sp>
          <p:nvSpPr>
            <p:cNvPr id="25" name="직사각형 24"/>
            <p:cNvSpPr/>
            <p:nvPr/>
          </p:nvSpPr>
          <p:spPr>
            <a:xfrm>
              <a:off x="505139" y="2707494"/>
              <a:ext cx="5904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7" name="직선 연결선 26"/>
            <p:cNvCxnSpPr/>
            <p:nvPr/>
          </p:nvCxnSpPr>
          <p:spPr>
            <a:xfrm>
              <a:off x="1717259" y="4120073"/>
              <a:ext cx="1686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직사각형 27"/>
            <p:cNvSpPr/>
            <p:nvPr/>
          </p:nvSpPr>
          <p:spPr>
            <a:xfrm>
              <a:off x="497482" y="4171366"/>
              <a:ext cx="5904000" cy="7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66020" y="2559579"/>
              <a:ext cx="1347032" cy="350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ABCI20-GFP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48929" y="2559579"/>
              <a:ext cx="1337903" cy="350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RFP-ABCI21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70325" y="2552674"/>
              <a:ext cx="927325" cy="2738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Bright field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71774" y="2559579"/>
              <a:ext cx="799272" cy="350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579407" y="3191793"/>
            <a:ext cx="5639410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S5.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Co-localization of ABCI20 and ABCI21 at the ER.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ABCI20-GFP and RFP-ABCI21 were co-expressed in tobacco leaf epidermal cells using particle bombardment. Scale bars = 20 µm.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339362" y="-14112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S5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2098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직사각형 67"/>
          <p:cNvSpPr/>
          <p:nvPr/>
        </p:nvSpPr>
        <p:spPr>
          <a:xfrm>
            <a:off x="558477" y="5369957"/>
            <a:ext cx="5994641" cy="21749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S6.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assessment of anti-ABCI20 antibody.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Rabbit serum immunized with ABCI20 antigens detected native ABCI20 at the expected size (37 kDa, red arrowheads) in the wild type but not in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abci20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knockout mutants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abci20-3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SALK_051857</a:t>
            </a:r>
            <a:r>
              <a:rPr lang="en-US" altLang="ko-KR" sz="1200" dirty="0">
                <a:latin typeface="Times New Roman" panose="02020603050405020304" pitchFamily="18" charset="0"/>
              </a:rPr>
              <a:t> or </a:t>
            </a:r>
            <a:r>
              <a:rPr lang="en-US" altLang="ko-KR" sz="1200" i="1" dirty="0">
                <a:latin typeface="Times New Roman" panose="02020603050405020304" pitchFamily="18" charset="0"/>
              </a:rPr>
              <a:t>abci20-1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Western blot results with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preimmune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serum (left), immunized serum (center), and purified antibody (right) are presented. 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spcAft>
                <a:spcPts val="800"/>
              </a:spcAft>
            </a:pP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b, 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Western blot analyses of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thaliana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 that stably express V5-tagged ABCI20 proteins with anti-ABCI20 antibody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anti-V5 antibody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The membrane used for immunoblot with anti-ABCI20 was stripped off and re-probed with anti-V5 antibody. Note that anti-ABCI20 antibody detected native ABCI20 protein band in wild type (red arrowhead), while anti-V5 antibody did not (black arrowhead).</a:t>
            </a:r>
            <a:endParaRPr lang="ko-KR" altLang="ko-KR" sz="9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247629" y="93359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153694" y="333918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175850" y="33660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1360670" y="1059980"/>
            <a:ext cx="2532917" cy="2110346"/>
            <a:chOff x="1410912" y="366644"/>
            <a:chExt cx="2532917" cy="2110346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/>
            <a:srcRect l="19314" t="731" r="75679" b="66097"/>
            <a:stretch/>
          </p:blipFill>
          <p:spPr>
            <a:xfrm>
              <a:off x="3039837" y="590482"/>
              <a:ext cx="607597" cy="162401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4" name="직선 연결선 3"/>
            <p:cNvCxnSpPr/>
            <p:nvPr/>
          </p:nvCxnSpPr>
          <p:spPr>
            <a:xfrm>
              <a:off x="2891156" y="1067187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2688681" y="967161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70</a:t>
              </a:r>
              <a:endParaRPr lang="ko-KR" altLang="en-US" sz="700" dirty="0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2891156" y="1232443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688681" y="1135593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55</a:t>
              </a:r>
              <a:endParaRPr lang="ko-KR" altLang="en-US" sz="700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>
              <a:off x="2891156" y="1502319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88681" y="1403880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40</a:t>
              </a:r>
              <a:endParaRPr lang="ko-KR" altLang="en-US" sz="700" dirty="0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2891156" y="1756625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688681" y="1656597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35</a:t>
              </a:r>
              <a:endParaRPr lang="ko-KR" altLang="en-US" sz="700" dirty="0"/>
            </a:p>
          </p:txBody>
        </p:sp>
        <p:pic>
          <p:nvPicPr>
            <p:cNvPr id="21" name="그림 20"/>
            <p:cNvPicPr>
              <a:picLocks noChangeAspect="1"/>
            </p:cNvPicPr>
            <p:nvPr/>
          </p:nvPicPr>
          <p:blipFill rotWithShape="1">
            <a:blip r:embed="rId2"/>
            <a:srcRect l="10971" t="1330" r="83116" b="65603"/>
            <a:stretch/>
          </p:blipFill>
          <p:spPr>
            <a:xfrm>
              <a:off x="1776470" y="595578"/>
              <a:ext cx="717550" cy="16189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26" name="직선 연결선 25"/>
            <p:cNvCxnSpPr/>
            <p:nvPr/>
          </p:nvCxnSpPr>
          <p:spPr>
            <a:xfrm>
              <a:off x="1620170" y="1236749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1620170" y="1402005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620170" y="1649021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1620170" y="1903327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410912" y="1135593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70</a:t>
              </a:r>
              <a:endParaRPr lang="ko-KR" altLang="en-US" sz="7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10912" y="1304025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55</a:t>
              </a:r>
              <a:endParaRPr lang="ko-KR" altLang="en-US" sz="7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10912" y="1546912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40</a:t>
              </a:r>
              <a:endParaRPr lang="ko-KR" altLang="en-US" sz="7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0912" y="1799629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35</a:t>
              </a:r>
              <a:endParaRPr lang="ko-KR" altLang="en-US" sz="7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742859" y="2229047"/>
              <a:ext cx="1200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Immunized serum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052611" y="366644"/>
              <a:ext cx="6735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abci20-3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60158" y="373548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69754" y="2230769"/>
              <a:ext cx="12731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Preimmune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 serum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245719" y="373548"/>
              <a:ext cx="6735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abci20-3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964672" y="373548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이등변 삼각형 101"/>
            <p:cNvSpPr/>
            <p:nvPr/>
          </p:nvSpPr>
          <p:spPr>
            <a:xfrm rot="5400000">
              <a:off x="2851147" y="1540571"/>
              <a:ext cx="119604" cy="18741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3828840" y="1066884"/>
            <a:ext cx="1912703" cy="2108575"/>
            <a:chOff x="3879082" y="373548"/>
            <a:chExt cx="1912703" cy="2163524"/>
          </a:xfrm>
        </p:grpSpPr>
        <p:sp>
          <p:nvSpPr>
            <p:cNvPr id="51" name="TextBox 50"/>
            <p:cNvSpPr txBox="1"/>
            <p:nvPr/>
          </p:nvSpPr>
          <p:spPr>
            <a:xfrm>
              <a:off x="4442509" y="373548"/>
              <a:ext cx="673582" cy="252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abci20-1</a:t>
              </a:r>
              <a:endParaRPr lang="ko-KR" alt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172845" y="373548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4" name="그림 53"/>
            <p:cNvPicPr>
              <a:picLocks noChangeAspect="1"/>
            </p:cNvPicPr>
            <p:nvPr/>
          </p:nvPicPr>
          <p:blipFill rotWithShape="1">
            <a:blip r:embed="rId3"/>
            <a:srcRect l="70320"/>
            <a:stretch/>
          </p:blipFill>
          <p:spPr>
            <a:xfrm>
              <a:off x="4245892" y="588992"/>
              <a:ext cx="589542" cy="16734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70" name="직선 연결선 69"/>
            <p:cNvCxnSpPr/>
            <p:nvPr/>
          </p:nvCxnSpPr>
          <p:spPr>
            <a:xfrm>
              <a:off x="4097901" y="1018211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895426" y="918185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70</a:t>
              </a:r>
              <a:endParaRPr lang="ko-KR" altLang="en-US" sz="700" dirty="0"/>
            </a:p>
          </p:txBody>
        </p:sp>
        <p:cxnSp>
          <p:nvCxnSpPr>
            <p:cNvPr id="72" name="직선 연결선 71"/>
            <p:cNvCxnSpPr/>
            <p:nvPr/>
          </p:nvCxnSpPr>
          <p:spPr>
            <a:xfrm>
              <a:off x="4097901" y="1159652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895426" y="1062802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55</a:t>
              </a:r>
              <a:endParaRPr lang="ko-KR" altLang="en-US" sz="700" dirty="0"/>
            </a:p>
          </p:txBody>
        </p:sp>
        <p:cxnSp>
          <p:nvCxnSpPr>
            <p:cNvPr id="74" name="직선 연결선 73"/>
            <p:cNvCxnSpPr/>
            <p:nvPr/>
          </p:nvCxnSpPr>
          <p:spPr>
            <a:xfrm>
              <a:off x="4097901" y="1329515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3895426" y="1231076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40</a:t>
              </a:r>
              <a:endParaRPr lang="ko-KR" altLang="en-US" sz="700" dirty="0"/>
            </a:p>
          </p:txBody>
        </p:sp>
        <p:cxnSp>
          <p:nvCxnSpPr>
            <p:cNvPr id="76" name="직선 연결선 75"/>
            <p:cNvCxnSpPr/>
            <p:nvPr/>
          </p:nvCxnSpPr>
          <p:spPr>
            <a:xfrm>
              <a:off x="4097901" y="1540954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3895426" y="1440926"/>
              <a:ext cx="274434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/>
                <a:t>35</a:t>
              </a:r>
              <a:endParaRPr lang="ko-KR" altLang="en-US" sz="7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79082" y="2284435"/>
              <a:ext cx="1912703" cy="252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Purified Anti-ABCI20 antibody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이등변 삼각형 102"/>
            <p:cNvSpPr/>
            <p:nvPr/>
          </p:nvSpPr>
          <p:spPr>
            <a:xfrm rot="5400000">
              <a:off x="4053570" y="1343727"/>
              <a:ext cx="119604" cy="18741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358169" y="3308959"/>
            <a:ext cx="3666567" cy="1816526"/>
            <a:chOff x="1408411" y="2615623"/>
            <a:chExt cx="3666567" cy="1816526"/>
          </a:xfrm>
        </p:grpSpPr>
        <p:pic>
          <p:nvPicPr>
            <p:cNvPr id="49" name="그림 48"/>
            <p:cNvPicPr>
              <a:picLocks noChangeAspect="1"/>
            </p:cNvPicPr>
            <p:nvPr/>
          </p:nvPicPr>
          <p:blipFill rotWithShape="1">
            <a:blip r:embed="rId4"/>
            <a:srcRect l="8144" t="64683" r="84286" b="1021"/>
            <a:stretch/>
          </p:blipFill>
          <p:spPr>
            <a:xfrm>
              <a:off x="1774713" y="2974126"/>
              <a:ext cx="238125" cy="11902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9" name="TextBox 58"/>
            <p:cNvSpPr txBox="1"/>
            <p:nvPr/>
          </p:nvSpPr>
          <p:spPr>
            <a:xfrm>
              <a:off x="2003432" y="2772932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pic>
          <p:nvPicPr>
            <p:cNvPr id="62" name="그림 61"/>
            <p:cNvPicPr>
              <a:picLocks noChangeAspect="1"/>
            </p:cNvPicPr>
            <p:nvPr/>
          </p:nvPicPr>
          <p:blipFill rotWithShape="1">
            <a:blip r:embed="rId5"/>
            <a:srcRect l="7532" t="63728" r="85206" b="1976"/>
            <a:stretch/>
          </p:blipFill>
          <p:spPr>
            <a:xfrm>
              <a:off x="3688021" y="2982364"/>
              <a:ext cx="228122" cy="11902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78" name="직선 연결선 77"/>
            <p:cNvCxnSpPr/>
            <p:nvPr/>
          </p:nvCxnSpPr>
          <p:spPr>
            <a:xfrm>
              <a:off x="1610886" y="3076765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408411" y="2978326"/>
              <a:ext cx="284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ko-KR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직선 연결선 79"/>
            <p:cNvCxnSpPr/>
            <p:nvPr/>
          </p:nvCxnSpPr>
          <p:spPr>
            <a:xfrm>
              <a:off x="1610886" y="3283441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1408411" y="3183413"/>
              <a:ext cx="284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ko-KR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직선 연결선 81"/>
            <p:cNvCxnSpPr/>
            <p:nvPr/>
          </p:nvCxnSpPr>
          <p:spPr>
            <a:xfrm>
              <a:off x="3524463" y="3075640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3321988" y="2977201"/>
              <a:ext cx="284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ko-KR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4" name="직선 연결선 83"/>
            <p:cNvCxnSpPr/>
            <p:nvPr/>
          </p:nvCxnSpPr>
          <p:spPr>
            <a:xfrm>
              <a:off x="3524463" y="3282316"/>
              <a:ext cx="1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321988" y="3182288"/>
              <a:ext cx="284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ko-KR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7" name="그림 86"/>
            <p:cNvPicPr>
              <a:picLocks noChangeAspect="1"/>
            </p:cNvPicPr>
            <p:nvPr/>
          </p:nvPicPr>
          <p:blipFill rotWithShape="1">
            <a:blip r:embed="rId5"/>
            <a:srcRect l="63429" t="63728" r="23651" b="1976"/>
            <a:stretch/>
          </p:blipFill>
          <p:spPr>
            <a:xfrm>
              <a:off x="3935182" y="2982364"/>
              <a:ext cx="405838" cy="11902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8" name="그림 87"/>
            <p:cNvPicPr>
              <a:picLocks noChangeAspect="1"/>
            </p:cNvPicPr>
            <p:nvPr/>
          </p:nvPicPr>
          <p:blipFill rotWithShape="1">
            <a:blip r:embed="rId4"/>
            <a:srcRect l="69882" t="64683" r="17043" b="1021"/>
            <a:stretch/>
          </p:blipFill>
          <p:spPr>
            <a:xfrm>
              <a:off x="2031876" y="2974126"/>
              <a:ext cx="411288" cy="11902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0" name="TextBox 89"/>
            <p:cNvSpPr txBox="1"/>
            <p:nvPr/>
          </p:nvSpPr>
          <p:spPr>
            <a:xfrm>
              <a:off x="1903477" y="2615623"/>
              <a:ext cx="12602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T2 35S:V5:ABCI20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직선 연결선 90"/>
            <p:cNvCxnSpPr/>
            <p:nvPr/>
          </p:nvCxnSpPr>
          <p:spPr>
            <a:xfrm>
              <a:off x="2041949" y="2806543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2194425" y="2772932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911173" y="2785632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102166" y="2785632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70128" y="4181770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anti-ABCI20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688021" y="4185928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anti-V5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이등변 삼각형 103"/>
            <p:cNvSpPr/>
            <p:nvPr/>
          </p:nvSpPr>
          <p:spPr>
            <a:xfrm rot="5400000">
              <a:off x="1660109" y="3164874"/>
              <a:ext cx="59802" cy="9370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이등변 삼각형 104"/>
            <p:cNvSpPr/>
            <p:nvPr/>
          </p:nvSpPr>
          <p:spPr>
            <a:xfrm rot="5400000">
              <a:off x="3572728" y="3174947"/>
              <a:ext cx="59802" cy="9370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03137" y="2710488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609561" y="2726125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814697" y="2628323"/>
              <a:ext cx="12602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T2 35S:V5:ABCI20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9" name="직선 연결선 108"/>
            <p:cNvCxnSpPr/>
            <p:nvPr/>
          </p:nvCxnSpPr>
          <p:spPr>
            <a:xfrm>
              <a:off x="3946823" y="2820933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직사각형 92"/>
          <p:cNvSpPr/>
          <p:nvPr/>
        </p:nvSpPr>
        <p:spPr>
          <a:xfrm>
            <a:off x="4394595" y="1903"/>
            <a:ext cx="2260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S6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03357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79532"/>
              </p:ext>
            </p:extLst>
          </p:nvPr>
        </p:nvGraphicFramePr>
        <p:xfrm>
          <a:off x="1376363" y="762506"/>
          <a:ext cx="4140200" cy="45360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319117">
                  <a:extLst>
                    <a:ext uri="{9D8B030D-6E8A-4147-A177-3AD203B41FA5}">
                      <a16:colId xmlns:a16="http://schemas.microsoft.com/office/drawing/2014/main" val="3391865627"/>
                    </a:ext>
                  </a:extLst>
                </a:gridCol>
                <a:gridCol w="2821083">
                  <a:extLst>
                    <a:ext uri="{9D8B030D-6E8A-4147-A177-3AD203B41FA5}">
                      <a16:colId xmlns:a16="http://schemas.microsoft.com/office/drawing/2014/main" val="388559728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name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sequence (5</a:t>
                      </a:r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′</a:t>
                      </a:r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′</a:t>
                      </a:r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341185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SALK_064144_LP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ACTGCTGGTTCTGCTGTGAG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800953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SALK_064144_RP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CAAAATTGTCCCAATTGAAGC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424051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ABCI21_RT_Fw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GTTCAAGGTATTACTACTGGATGAAG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88924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ABCI21_RT_Rv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TAGACGACATAAATGGAGAGGTAAC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72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ABCI20 GT1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TCCATTGGCAATGCTAACTGC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01556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ABCI20 GT2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CGGGATCGAAACCACTTATTG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72740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ABCI20 GT3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CCCAGAACCCTAACCATATGC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962326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 GT1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GTATGACGTGGATTTAGCGTTG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185004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 GT2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TCTATGGAAAATAACGACTGGT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1258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ABCI19_RT_Fw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TGACGCCATTAGAGTTAGCG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2118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ABCI19_RT_Rv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CGATTGTAGCTCCTCTCTGATC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95589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TUB8_Fw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GCCAGCAAAAACGCCATAATGGTG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68574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TUB8_Rv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GACGAAGTGGAAGTGCAGGAGGAGC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630684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ACT1_Fw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CATCAGGAAGGACTTGTACGG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161663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ACT1_Rv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GATGGACCTGACTCGTCATAC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954868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HY5_Fw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CAAGCAGCGAGAGGTCATCA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18214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HY5_Rv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CATCGCTTTCAATTCCTTCTTTG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9288868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4117109" y="-34338"/>
            <a:ext cx="2415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S1</a:t>
            </a:r>
            <a:endParaRPr lang="ko-KR" altLang="en-US" sz="1600" dirty="0"/>
          </a:p>
        </p:txBody>
      </p:sp>
      <p:sp>
        <p:nvSpPr>
          <p:cNvPr id="4" name="직사각형 3"/>
          <p:cNvSpPr/>
          <p:nvPr/>
        </p:nvSpPr>
        <p:spPr>
          <a:xfrm>
            <a:off x="1276647" y="290654"/>
            <a:ext cx="28632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>
                <a:latin typeface="Times New Roman" panose="02020603050405020304" pitchFamily="18" charset="0"/>
              </a:rPr>
              <a:t>Supplemental Table 1.</a:t>
            </a:r>
            <a:r>
              <a:rPr lang="en-US" altLang="ko-KR" sz="1000" dirty="0">
                <a:latin typeface="Times New Roman" panose="02020603050405020304" pitchFamily="18" charset="0"/>
              </a:rPr>
              <a:t> Primers used in this study.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78858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165671"/>
              </p:ext>
            </p:extLst>
          </p:nvPr>
        </p:nvGraphicFramePr>
        <p:xfrm>
          <a:off x="333375" y="1098550"/>
          <a:ext cx="6026400" cy="667512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489600">
                  <a:extLst>
                    <a:ext uri="{9D8B030D-6E8A-4147-A177-3AD203B41FA5}">
                      <a16:colId xmlns:a16="http://schemas.microsoft.com/office/drawing/2014/main" val="869574714"/>
                    </a:ext>
                  </a:extLst>
                </a:gridCol>
                <a:gridCol w="885600">
                  <a:extLst>
                    <a:ext uri="{9D8B030D-6E8A-4147-A177-3AD203B41FA5}">
                      <a16:colId xmlns:a16="http://schemas.microsoft.com/office/drawing/2014/main" val="617324932"/>
                    </a:ext>
                  </a:extLst>
                </a:gridCol>
                <a:gridCol w="1411815">
                  <a:extLst>
                    <a:ext uri="{9D8B030D-6E8A-4147-A177-3AD203B41FA5}">
                      <a16:colId xmlns:a16="http://schemas.microsoft.com/office/drawing/2014/main" val="3146256274"/>
                    </a:ext>
                  </a:extLst>
                </a:gridCol>
                <a:gridCol w="3239385">
                  <a:extLst>
                    <a:ext uri="{9D8B030D-6E8A-4147-A177-3AD203B41FA5}">
                      <a16:colId xmlns:a16="http://schemas.microsoft.com/office/drawing/2014/main" val="363110212"/>
                    </a:ext>
                  </a:extLst>
                </a:gridCol>
              </a:tblGrid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97891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At5g44110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ABCI21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P-loop containing nucleoside triphosphate hydrolases superfamily protein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3794710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At3g15090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dehydrogenase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GroES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-like zinc-binding alcohol dehydrogenase 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516576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At2g25530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ATPase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AFG1-like ATPase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655148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At3g19450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GroES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-like zinc-binding alcohol dehydrogenase 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7015045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At3g51240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flavanone 3-hydroxylase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65151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At5g17050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UGT78D2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UDP-</a:t>
                      </a:r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glucosyl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transferase 78D2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86977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At5g15910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Rossmann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-fold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NAD(P)-binding </a:t>
                      </a:r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Rossmann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-fold superfamily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5058155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At4g01660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ATH10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 transporter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9026577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At5g11260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TED 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Basic-leucine zipper (bZIP) transcription factor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706383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At3g29200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chorismate mutase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242083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At1g06000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UDP-Glycosyltransferase superfamily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353053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At1g78570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rhamnose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biosynthesis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127053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At3g24170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glutathione-disulfide reductase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2731757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At1g12370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photolyase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1204436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At5g37550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173548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At3g57010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phosphotriesterase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Calcium-dependent </a:t>
                      </a:r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phosphotriesterase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superfamily protein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1691996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At5g08640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FLS1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flavonol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synthase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508172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At4g36640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Sec14p-like phosphatidylinositol transfer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Sec14p-like phosphatidylinositol transfer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0998174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At5g24850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cryptochrome</a:t>
                      </a:r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460605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At5g05270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Chalcone-flavanone isomerase family protein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4328438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5721665"/>
                  </a:ext>
                </a:extLst>
              </a:tr>
              <a:tr h="1310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At1g03905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ABCI19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P-loop containing nucleoside triphosphate hydrolases superfamily protein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183261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259745" y="821551"/>
            <a:ext cx="19639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ABCI20 co-expression gene list</a:t>
            </a:r>
            <a:endParaRPr lang="en-US" altLang="ko-KR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442787" y="-9445"/>
            <a:ext cx="2415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S2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259745" y="436830"/>
            <a:ext cx="51474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>
                <a:latin typeface="Times New Roman" panose="02020603050405020304" pitchFamily="18" charset="0"/>
              </a:rPr>
              <a:t>Supplemental Table 2. </a:t>
            </a:r>
            <a:r>
              <a:rPr lang="en-US" altLang="ko-KR" sz="1200" dirty="0">
                <a:latin typeface="Times New Roman" panose="02020603050405020304" pitchFamily="18" charset="0"/>
              </a:rPr>
              <a:t>Lists of Co-expression genes of  ABCI20 and ABCI21.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92374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6604</TotalTime>
  <Words>1714</Words>
  <Application>Microsoft Macintosh PowerPoint</Application>
  <PresentationFormat>A4 Paper (210x297 mm)</PresentationFormat>
  <Paragraphs>532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 Areum</dc:creator>
  <cp:lastModifiedBy>Microsoft Office User</cp:lastModifiedBy>
  <cp:revision>638</cp:revision>
  <cp:lastPrinted>2019-10-21T05:29:58Z</cp:lastPrinted>
  <dcterms:created xsi:type="dcterms:W3CDTF">2019-08-19T04:43:57Z</dcterms:created>
  <dcterms:modified xsi:type="dcterms:W3CDTF">2020-05-15T03:44:57Z</dcterms:modified>
</cp:coreProperties>
</file>