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밝은 스타일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6" d="100"/>
          <a:sy n="76" d="100"/>
        </p:scale>
        <p:origin x="72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8EB31-91B7-4CDB-B68D-72B5EC963D36}" type="datetimeFigureOut">
              <a:rPr lang="ko-KR" altLang="en-US" smtClean="0"/>
              <a:t>2020-05-29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064BD-2BFE-46A2-BA34-603E27A525D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04593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8EB31-91B7-4CDB-B68D-72B5EC963D36}" type="datetimeFigureOut">
              <a:rPr lang="ko-KR" altLang="en-US" smtClean="0"/>
              <a:t>2020-05-29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064BD-2BFE-46A2-BA34-603E27A525D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1173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8EB31-91B7-4CDB-B68D-72B5EC963D36}" type="datetimeFigureOut">
              <a:rPr lang="ko-KR" altLang="en-US" smtClean="0"/>
              <a:t>2020-05-29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064BD-2BFE-46A2-BA34-603E27A525D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2587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8EB31-91B7-4CDB-B68D-72B5EC963D36}" type="datetimeFigureOut">
              <a:rPr lang="ko-KR" altLang="en-US" smtClean="0"/>
              <a:t>2020-05-29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064BD-2BFE-46A2-BA34-603E27A525D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39335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8EB31-91B7-4CDB-B68D-72B5EC963D36}" type="datetimeFigureOut">
              <a:rPr lang="ko-KR" altLang="en-US" smtClean="0"/>
              <a:t>2020-05-29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064BD-2BFE-46A2-BA34-603E27A525D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520368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8EB31-91B7-4CDB-B68D-72B5EC963D36}" type="datetimeFigureOut">
              <a:rPr lang="ko-KR" altLang="en-US" smtClean="0"/>
              <a:t>2020-05-29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064BD-2BFE-46A2-BA34-603E27A525D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76459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8EB31-91B7-4CDB-B68D-72B5EC963D36}" type="datetimeFigureOut">
              <a:rPr lang="ko-KR" altLang="en-US" smtClean="0"/>
              <a:t>2020-05-29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064BD-2BFE-46A2-BA34-603E27A525D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06406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8EB31-91B7-4CDB-B68D-72B5EC963D36}" type="datetimeFigureOut">
              <a:rPr lang="ko-KR" altLang="en-US" smtClean="0"/>
              <a:t>2020-05-29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064BD-2BFE-46A2-BA34-603E27A525D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66685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8EB31-91B7-4CDB-B68D-72B5EC963D36}" type="datetimeFigureOut">
              <a:rPr lang="ko-KR" altLang="en-US" smtClean="0"/>
              <a:t>2020-05-29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064BD-2BFE-46A2-BA34-603E27A525D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482789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8EB31-91B7-4CDB-B68D-72B5EC963D36}" type="datetimeFigureOut">
              <a:rPr lang="ko-KR" altLang="en-US" smtClean="0"/>
              <a:t>2020-05-29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064BD-2BFE-46A2-BA34-603E27A525D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423067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8EB31-91B7-4CDB-B68D-72B5EC963D36}" type="datetimeFigureOut">
              <a:rPr lang="ko-KR" altLang="en-US" smtClean="0"/>
              <a:t>2020-05-29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064BD-2BFE-46A2-BA34-603E27A525D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37163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8EB31-91B7-4CDB-B68D-72B5EC963D36}" type="datetimeFigureOut">
              <a:rPr lang="ko-KR" altLang="en-US" smtClean="0"/>
              <a:t>2020-05-29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E064BD-2BFE-46A2-BA34-603E27A525D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12044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4240" b="51813"/>
          <a:stretch/>
        </p:blipFill>
        <p:spPr>
          <a:xfrm>
            <a:off x="184639" y="1781906"/>
            <a:ext cx="3297115" cy="257028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78269" y="1143000"/>
            <a:ext cx="15738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MERS-</a:t>
            </a:r>
            <a:r>
              <a:rPr lang="en-US" altLang="ko-K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CoV</a:t>
            </a:r>
            <a:endParaRPr lang="ko-KR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20354" y="1143000"/>
            <a:ext cx="15738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SARS-CoV-2</a:t>
            </a:r>
            <a:endParaRPr lang="ko-KR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148" b="45220"/>
          <a:stretch/>
        </p:blipFill>
        <p:spPr>
          <a:xfrm>
            <a:off x="6421314" y="1606059"/>
            <a:ext cx="3121269" cy="2921977"/>
          </a:xfrm>
          <a:prstGeom prst="rect">
            <a:avLst/>
          </a:prstGeom>
        </p:spPr>
      </p:pic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5115971"/>
              </p:ext>
            </p:extLst>
          </p:nvPr>
        </p:nvGraphicFramePr>
        <p:xfrm>
          <a:off x="9094177" y="1781906"/>
          <a:ext cx="2996946" cy="2072640"/>
        </p:xfrm>
        <a:graphic>
          <a:graphicData uri="http://schemas.openxmlformats.org/drawingml/2006/table">
            <a:tbl>
              <a:tblPr/>
              <a:tblGrid>
                <a:gridCol w="1057910">
                  <a:extLst>
                    <a:ext uri="{9D8B030D-6E8A-4147-A177-3AD203B41FA5}">
                      <a16:colId xmlns:a16="http://schemas.microsoft.com/office/drawing/2014/main" val="2314738898"/>
                    </a:ext>
                  </a:extLst>
                </a:gridCol>
                <a:gridCol w="969518">
                  <a:extLst>
                    <a:ext uri="{9D8B030D-6E8A-4147-A177-3AD203B41FA5}">
                      <a16:colId xmlns:a16="http://schemas.microsoft.com/office/drawing/2014/main" val="2022115124"/>
                    </a:ext>
                  </a:extLst>
                </a:gridCol>
                <a:gridCol w="969518">
                  <a:extLst>
                    <a:ext uri="{9D8B030D-6E8A-4147-A177-3AD203B41FA5}">
                      <a16:colId xmlns:a16="http://schemas.microsoft.com/office/drawing/2014/main" val="3208761802"/>
                    </a:ext>
                  </a:extLst>
                </a:gridCol>
              </a:tblGrid>
              <a:tr h="220980">
                <a:tc rowSpan="2" gridSpan="2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Gene title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fold change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63962010"/>
                  </a:ext>
                </a:extLst>
              </a:tr>
              <a:tr h="220980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SARS-CoV-2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1102803"/>
                  </a:ext>
                </a:extLst>
              </a:tr>
              <a:tr h="220980">
                <a:tc rowSpan="6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Anti-viral related gene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GBP4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4.14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45302580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CCL2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2.36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3990780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CCL11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3.97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11932802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CCL20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2.10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16553840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CLDN1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2.50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63608009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IL33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2.20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7117086"/>
                  </a:ext>
                </a:extLst>
              </a:tr>
            </a:tbl>
          </a:graphicData>
        </a:graphic>
      </p:graphicFrame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4505121"/>
              </p:ext>
            </p:extLst>
          </p:nvPr>
        </p:nvGraphicFramePr>
        <p:xfrm>
          <a:off x="3157671" y="2030727"/>
          <a:ext cx="2996946" cy="2072640"/>
        </p:xfrm>
        <a:graphic>
          <a:graphicData uri="http://schemas.openxmlformats.org/drawingml/2006/table">
            <a:tbl>
              <a:tblPr/>
              <a:tblGrid>
                <a:gridCol w="1032510">
                  <a:extLst>
                    <a:ext uri="{9D8B030D-6E8A-4147-A177-3AD203B41FA5}">
                      <a16:colId xmlns:a16="http://schemas.microsoft.com/office/drawing/2014/main" val="3067694874"/>
                    </a:ext>
                  </a:extLst>
                </a:gridCol>
                <a:gridCol w="982218">
                  <a:extLst>
                    <a:ext uri="{9D8B030D-6E8A-4147-A177-3AD203B41FA5}">
                      <a16:colId xmlns:a16="http://schemas.microsoft.com/office/drawing/2014/main" val="139377506"/>
                    </a:ext>
                  </a:extLst>
                </a:gridCol>
                <a:gridCol w="982218">
                  <a:extLst>
                    <a:ext uri="{9D8B030D-6E8A-4147-A177-3AD203B41FA5}">
                      <a16:colId xmlns:a16="http://schemas.microsoft.com/office/drawing/2014/main" val="3737249621"/>
                    </a:ext>
                  </a:extLst>
                </a:gridCol>
              </a:tblGrid>
              <a:tr h="220980">
                <a:tc rowSpan="2" gridSpan="2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Gene title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fold change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34047342"/>
                  </a:ext>
                </a:extLst>
              </a:tr>
              <a:tr h="220980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SARS-CoV-2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53965916"/>
                  </a:ext>
                </a:extLst>
              </a:tr>
              <a:tr h="220980">
                <a:tc rowSpan="6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Anti-viral related gene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BIRC3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2.13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106322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ICAM1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3.51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03862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CCL20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3.32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207865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TNFAIP3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4.50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2565590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PDCD1LG2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2.08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0422595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IL33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2.07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2029939"/>
                  </a:ext>
                </a:extLst>
              </a:tr>
            </a:tbl>
          </a:graphicData>
        </a:graphic>
      </p:graphicFrame>
      <p:sp>
        <p:nvSpPr>
          <p:cNvPr id="7" name="직사각형 6">
            <a:extLst>
              <a:ext uri="{FF2B5EF4-FFF2-40B4-BE49-F238E27FC236}">
                <a16:creationId xmlns:a16="http://schemas.microsoft.com/office/drawing/2014/main" id="{A556F5C9-25B3-4952-87E6-863AF01219DE}"/>
              </a:ext>
            </a:extLst>
          </p:cNvPr>
          <p:cNvSpPr/>
          <p:nvPr/>
        </p:nvSpPr>
        <p:spPr>
          <a:xfrm>
            <a:off x="0" y="46892"/>
            <a:ext cx="8515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Fig. S1</a:t>
            </a:r>
            <a:endParaRPr lang="ko-KR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79805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978269" y="1143000"/>
            <a:ext cx="15738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MERS-</a:t>
            </a:r>
            <a:r>
              <a:rPr lang="en-US" altLang="ko-K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CoV</a:t>
            </a:r>
            <a:endParaRPr lang="ko-KR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20354" y="1143000"/>
            <a:ext cx="15738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SARS-CoV-2</a:t>
            </a:r>
            <a:endParaRPr lang="ko-KR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478" b="37802"/>
          <a:stretch/>
        </p:blipFill>
        <p:spPr>
          <a:xfrm>
            <a:off x="184638" y="1887416"/>
            <a:ext cx="3367454" cy="3317631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4908" b="46703"/>
          <a:stretch/>
        </p:blipFill>
        <p:spPr>
          <a:xfrm>
            <a:off x="6267448" y="2203939"/>
            <a:ext cx="3235569" cy="2842846"/>
          </a:xfrm>
          <a:prstGeom prst="rect">
            <a:avLst/>
          </a:prstGeom>
        </p:spPr>
      </p:pic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7834155"/>
              </p:ext>
            </p:extLst>
          </p:nvPr>
        </p:nvGraphicFramePr>
        <p:xfrm>
          <a:off x="3024183" y="1887416"/>
          <a:ext cx="2978404" cy="2849880"/>
        </p:xfrm>
        <a:graphic>
          <a:graphicData uri="http://schemas.openxmlformats.org/drawingml/2006/table">
            <a:tbl>
              <a:tblPr/>
              <a:tblGrid>
                <a:gridCol w="1046734">
                  <a:extLst>
                    <a:ext uri="{9D8B030D-6E8A-4147-A177-3AD203B41FA5}">
                      <a16:colId xmlns:a16="http://schemas.microsoft.com/office/drawing/2014/main" val="4121749993"/>
                    </a:ext>
                  </a:extLst>
                </a:gridCol>
                <a:gridCol w="965835">
                  <a:extLst>
                    <a:ext uri="{9D8B030D-6E8A-4147-A177-3AD203B41FA5}">
                      <a16:colId xmlns:a16="http://schemas.microsoft.com/office/drawing/2014/main" val="2485282616"/>
                    </a:ext>
                  </a:extLst>
                </a:gridCol>
                <a:gridCol w="965835">
                  <a:extLst>
                    <a:ext uri="{9D8B030D-6E8A-4147-A177-3AD203B41FA5}">
                      <a16:colId xmlns:a16="http://schemas.microsoft.com/office/drawing/2014/main" val="1589646480"/>
                    </a:ext>
                  </a:extLst>
                </a:gridCol>
              </a:tblGrid>
              <a:tr h="220980">
                <a:tc rowSpan="2" gridSpan="2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Gene title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fold change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0964676"/>
                  </a:ext>
                </a:extLst>
              </a:tr>
              <a:tr h="220980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SARS-CoV-2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59237"/>
                  </a:ext>
                </a:extLst>
              </a:tr>
              <a:tr h="220980">
                <a:tc rowSpan="9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Cell damage related gene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BIRC3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2.13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39178981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MMP3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2.36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2786766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DDIT3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0.34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95793108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GREM1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2.06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9881899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ICAM1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3.51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0747473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PREX1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2.13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11111994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KDR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0.40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5686896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TNFAIP3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4.50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9400807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IL33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2.07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6925181"/>
                  </a:ext>
                </a:extLst>
              </a:tr>
            </a:tbl>
          </a:graphicData>
        </a:graphic>
      </p:graphicFrame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1316302"/>
              </p:ext>
            </p:extLst>
          </p:nvPr>
        </p:nvGraphicFramePr>
        <p:xfrm>
          <a:off x="8974128" y="2321756"/>
          <a:ext cx="3000883" cy="1981200"/>
        </p:xfrm>
        <a:graphic>
          <a:graphicData uri="http://schemas.openxmlformats.org/drawingml/2006/table">
            <a:tbl>
              <a:tblPr/>
              <a:tblGrid>
                <a:gridCol w="1078103">
                  <a:extLst>
                    <a:ext uri="{9D8B030D-6E8A-4147-A177-3AD203B41FA5}">
                      <a16:colId xmlns:a16="http://schemas.microsoft.com/office/drawing/2014/main" val="1938099665"/>
                    </a:ext>
                  </a:extLst>
                </a:gridCol>
                <a:gridCol w="961390">
                  <a:extLst>
                    <a:ext uri="{9D8B030D-6E8A-4147-A177-3AD203B41FA5}">
                      <a16:colId xmlns:a16="http://schemas.microsoft.com/office/drawing/2014/main" val="991562339"/>
                    </a:ext>
                  </a:extLst>
                </a:gridCol>
                <a:gridCol w="961390">
                  <a:extLst>
                    <a:ext uri="{9D8B030D-6E8A-4147-A177-3AD203B41FA5}">
                      <a16:colId xmlns:a16="http://schemas.microsoft.com/office/drawing/2014/main" val="3517612858"/>
                    </a:ext>
                  </a:extLst>
                </a:gridCol>
              </a:tblGrid>
              <a:tr h="220980">
                <a:tc rowSpan="2" gridSpan="2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Gene title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fold change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4437973"/>
                  </a:ext>
                </a:extLst>
              </a:tr>
              <a:tr h="220980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SARS-CoV-2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6673252"/>
                  </a:ext>
                </a:extLst>
              </a:tr>
              <a:tr h="220980">
                <a:tc rowSpan="5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Cell damage related gene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PTGS2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3.23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1886140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MMP3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2.11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1994150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CCL2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2.36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9270595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IL33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2.20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37060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MAOB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2.16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6576487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21D8BEE1-4072-4AAA-BC80-6681CAE092D2}"/>
              </a:ext>
            </a:extLst>
          </p:cNvPr>
          <p:cNvSpPr txBox="1"/>
          <p:nvPr/>
        </p:nvSpPr>
        <p:spPr>
          <a:xfrm>
            <a:off x="184638" y="46892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Fig. S2</a:t>
            </a:r>
            <a:endParaRPr lang="ko-KR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35171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978267" y="877779"/>
            <a:ext cx="15738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MERS-</a:t>
            </a:r>
            <a:r>
              <a:rPr lang="en-US" altLang="ko-K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CoV</a:t>
            </a:r>
            <a:endParaRPr lang="ko-KR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20354" y="877779"/>
            <a:ext cx="15738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SARS-CoV-2</a:t>
            </a:r>
            <a:endParaRPr lang="ko-KR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287"/>
          <a:stretch/>
        </p:blipFill>
        <p:spPr>
          <a:xfrm>
            <a:off x="87922" y="1524000"/>
            <a:ext cx="3385038" cy="5334000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573" b="28571"/>
          <a:stretch/>
        </p:blipFill>
        <p:spPr>
          <a:xfrm>
            <a:off x="6043246" y="1699847"/>
            <a:ext cx="3358662" cy="3810000"/>
          </a:xfrm>
          <a:prstGeom prst="rect">
            <a:avLst/>
          </a:prstGeom>
        </p:spPr>
      </p:pic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307054"/>
              </p:ext>
            </p:extLst>
          </p:nvPr>
        </p:nvGraphicFramePr>
        <p:xfrm>
          <a:off x="3043325" y="1524000"/>
          <a:ext cx="2979802" cy="5223856"/>
        </p:xfrm>
        <a:graphic>
          <a:graphicData uri="http://schemas.openxmlformats.org/drawingml/2006/table">
            <a:tbl>
              <a:tblPr/>
              <a:tblGrid>
                <a:gridCol w="1033878">
                  <a:extLst>
                    <a:ext uri="{9D8B030D-6E8A-4147-A177-3AD203B41FA5}">
                      <a16:colId xmlns:a16="http://schemas.microsoft.com/office/drawing/2014/main" val="3213054031"/>
                    </a:ext>
                  </a:extLst>
                </a:gridCol>
                <a:gridCol w="972962">
                  <a:extLst>
                    <a:ext uri="{9D8B030D-6E8A-4147-A177-3AD203B41FA5}">
                      <a16:colId xmlns:a16="http://schemas.microsoft.com/office/drawing/2014/main" val="3296566039"/>
                    </a:ext>
                  </a:extLst>
                </a:gridCol>
                <a:gridCol w="972962">
                  <a:extLst>
                    <a:ext uri="{9D8B030D-6E8A-4147-A177-3AD203B41FA5}">
                      <a16:colId xmlns:a16="http://schemas.microsoft.com/office/drawing/2014/main" val="3025425915"/>
                    </a:ext>
                  </a:extLst>
                </a:gridCol>
              </a:tblGrid>
              <a:tr h="217519">
                <a:tc rowSpan="2" gridSpan="2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Gene title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9808" marR="69808" marT="34904" marB="34904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fold change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9808" marR="69808" marT="34904" marB="3490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88829701"/>
                  </a:ext>
                </a:extLst>
              </a:tr>
              <a:tr h="217519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SARS-CoV-2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808" marR="69808" marT="34904" marB="3490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0857736"/>
                  </a:ext>
                </a:extLst>
              </a:tr>
              <a:tr h="217519">
                <a:tc rowSpan="20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Immune response related gene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808" marR="69808" marT="34904" marB="34904" anchor="ctr">
                    <a:lnL>
                      <a:noFill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BIRC3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808" marR="69808" marT="34904" marB="3490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2.13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808" marR="69808" marT="34904" marB="3490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2146465"/>
                  </a:ext>
                </a:extLst>
              </a:tr>
              <a:tr h="21751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EDNRB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9808" marR="69808" marT="34904" marB="3490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0.49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9808" marR="69808" marT="34904" marB="3490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2626310"/>
                  </a:ext>
                </a:extLst>
              </a:tr>
              <a:tr h="21751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SLC27A2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9808" marR="69808" marT="34904" marB="3490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0.29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9808" marR="69808" marT="34904" marB="3490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45380785"/>
                  </a:ext>
                </a:extLst>
              </a:tr>
              <a:tr h="21751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SEMA7A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9808" marR="69808" marT="34904" marB="3490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2.51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9808" marR="69808" marT="34904" marB="3490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09585082"/>
                  </a:ext>
                </a:extLst>
              </a:tr>
              <a:tr h="21751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IL32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9808" marR="69808" marT="34904" marB="3490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3.29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9808" marR="69808" marT="34904" marB="3490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9449020"/>
                  </a:ext>
                </a:extLst>
              </a:tr>
              <a:tr h="21751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CSF3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9808" marR="69808" marT="34904" marB="3490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3.46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9808" marR="69808" marT="34904" marB="3490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51575144"/>
                  </a:ext>
                </a:extLst>
              </a:tr>
              <a:tr h="21751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ICAM1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9808" marR="69808" marT="34904" marB="3490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3.51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9808" marR="69808" marT="34904" marB="3490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4044770"/>
                  </a:ext>
                </a:extLst>
              </a:tr>
              <a:tr h="21751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C3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9808" marR="69808" marT="34904" marB="3490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3.36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9808" marR="69808" marT="34904" marB="3490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116141"/>
                  </a:ext>
                </a:extLst>
              </a:tr>
              <a:tr h="21751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IGKV1D-16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9808" marR="69808" marT="34904" marB="3490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2.04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9808" marR="69808" marT="34904" marB="3490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2453683"/>
                  </a:ext>
                </a:extLst>
              </a:tr>
              <a:tr h="21751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CCL20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9808" marR="69808" marT="34904" marB="3490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3.32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9808" marR="69808" marT="34904" marB="3490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6460896"/>
                  </a:ext>
                </a:extLst>
              </a:tr>
              <a:tr h="21751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PREX1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9808" marR="69808" marT="34904" marB="3490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2.13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9808" marR="69808" marT="34904" marB="3490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2581009"/>
                  </a:ext>
                </a:extLst>
              </a:tr>
              <a:tr h="21751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CD200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9808" marR="69808" marT="34904" marB="3490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0.44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9808" marR="69808" marT="34904" marB="3490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5097363"/>
                  </a:ext>
                </a:extLst>
              </a:tr>
              <a:tr h="21751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CXCL8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9808" marR="69808" marT="34904" marB="3490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5.03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9808" marR="69808" marT="34904" marB="3490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5560643"/>
                  </a:ext>
                </a:extLst>
              </a:tr>
              <a:tr h="21751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CXCL6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9808" marR="69808" marT="34904" marB="3490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6.50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9808" marR="69808" marT="34904" marB="3490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9553546"/>
                  </a:ext>
                </a:extLst>
              </a:tr>
              <a:tr h="21751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CXCL1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9808" marR="69808" marT="34904" marB="3490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4.69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9808" marR="69808" marT="34904" marB="3490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2539171"/>
                  </a:ext>
                </a:extLst>
              </a:tr>
              <a:tr h="21751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CXCL5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9808" marR="69808" marT="34904" marB="3490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3.68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9808" marR="69808" marT="34904" marB="3490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2994542"/>
                  </a:ext>
                </a:extLst>
              </a:tr>
              <a:tr h="21751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IL7R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9808" marR="69808" marT="34904" marB="3490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2.25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9808" marR="69808" marT="34904" marB="3490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612299"/>
                  </a:ext>
                </a:extLst>
              </a:tr>
              <a:tr h="21751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TNFAIP3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9808" marR="69808" marT="34904" marB="3490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4.50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9808" marR="69808" marT="34904" marB="3490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570012"/>
                  </a:ext>
                </a:extLst>
              </a:tr>
              <a:tr h="21751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PDCD1LG2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9808" marR="69808" marT="34904" marB="3490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2.08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9808" marR="69808" marT="34904" marB="3490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8809004"/>
                  </a:ext>
                </a:extLst>
              </a:tr>
              <a:tr h="21751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IL33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808" marR="69808" marT="34904" marB="3490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2.07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808" marR="69808" marT="34904" marB="34904"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0175819"/>
                  </a:ext>
                </a:extLst>
              </a:tr>
            </a:tbl>
          </a:graphicData>
        </a:graphic>
      </p:graphicFrame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3168954"/>
              </p:ext>
            </p:extLst>
          </p:nvPr>
        </p:nvGraphicFramePr>
        <p:xfrm>
          <a:off x="8982809" y="1633233"/>
          <a:ext cx="2979801" cy="3276600"/>
        </p:xfrm>
        <a:graphic>
          <a:graphicData uri="http://schemas.openxmlformats.org/drawingml/2006/table">
            <a:tbl>
              <a:tblPr/>
              <a:tblGrid>
                <a:gridCol w="1081913">
                  <a:extLst>
                    <a:ext uri="{9D8B030D-6E8A-4147-A177-3AD203B41FA5}">
                      <a16:colId xmlns:a16="http://schemas.microsoft.com/office/drawing/2014/main" val="4166127094"/>
                    </a:ext>
                  </a:extLst>
                </a:gridCol>
                <a:gridCol w="948944">
                  <a:extLst>
                    <a:ext uri="{9D8B030D-6E8A-4147-A177-3AD203B41FA5}">
                      <a16:colId xmlns:a16="http://schemas.microsoft.com/office/drawing/2014/main" val="801142697"/>
                    </a:ext>
                  </a:extLst>
                </a:gridCol>
                <a:gridCol w="948944">
                  <a:extLst>
                    <a:ext uri="{9D8B030D-6E8A-4147-A177-3AD203B41FA5}">
                      <a16:colId xmlns:a16="http://schemas.microsoft.com/office/drawing/2014/main" val="2847910565"/>
                    </a:ext>
                  </a:extLst>
                </a:gridCol>
              </a:tblGrid>
              <a:tr h="220980">
                <a:tc rowSpan="2" gridSpan="2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Gene title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fold change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773222"/>
                  </a:ext>
                </a:extLst>
              </a:tr>
              <a:tr h="220980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SARS-CoV-2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5758942"/>
                  </a:ext>
                </a:extLst>
              </a:tr>
              <a:tr h="220980">
                <a:tc rowSpan="10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Immune response related gene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GBP4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4.14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2756821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TNFSF18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2.77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5024344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CCL2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2.36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87217063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CCL11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3.97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84396178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CCL20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2.10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5686996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CLDN1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2.50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6268840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CXCL8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3.76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5147604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CXCL6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8.63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409648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CXCL5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4.89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26412691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IL33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2.20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6875226"/>
                  </a:ext>
                </a:extLst>
              </a:tr>
            </a:tbl>
          </a:graphicData>
        </a:graphic>
      </p:graphicFrame>
      <p:sp>
        <p:nvSpPr>
          <p:cNvPr id="9" name="직사각형 8">
            <a:extLst>
              <a:ext uri="{FF2B5EF4-FFF2-40B4-BE49-F238E27FC236}">
                <a16:creationId xmlns:a16="http://schemas.microsoft.com/office/drawing/2014/main" id="{EE6FCAD7-A97B-45E0-BFDC-923EF2F81821}"/>
              </a:ext>
            </a:extLst>
          </p:cNvPr>
          <p:cNvSpPr/>
          <p:nvPr/>
        </p:nvSpPr>
        <p:spPr>
          <a:xfrm>
            <a:off x="0" y="46892"/>
            <a:ext cx="8515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Fig. S3</a:t>
            </a:r>
            <a:endParaRPr lang="ko-KR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96776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978269" y="1143000"/>
            <a:ext cx="15738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MERS-</a:t>
            </a:r>
            <a:r>
              <a:rPr lang="en-US" altLang="ko-K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CoV</a:t>
            </a:r>
            <a:endParaRPr lang="ko-KR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20354" y="1143000"/>
            <a:ext cx="15738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SARS-CoV-2</a:t>
            </a:r>
            <a:endParaRPr lang="ko-KR" altLang="en-US" dirty="0"/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861" b="29395"/>
          <a:stretch/>
        </p:blipFill>
        <p:spPr>
          <a:xfrm>
            <a:off x="6267450" y="1948962"/>
            <a:ext cx="3147646" cy="3766038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098" b="30714"/>
          <a:stretch/>
        </p:blipFill>
        <p:spPr>
          <a:xfrm>
            <a:off x="218341" y="1948962"/>
            <a:ext cx="3217985" cy="3695700"/>
          </a:xfrm>
          <a:prstGeom prst="rect">
            <a:avLst/>
          </a:prstGeom>
        </p:spPr>
      </p:pic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3004750"/>
              </p:ext>
            </p:extLst>
          </p:nvPr>
        </p:nvGraphicFramePr>
        <p:xfrm>
          <a:off x="9022217" y="1948962"/>
          <a:ext cx="2992628" cy="3368040"/>
        </p:xfrm>
        <a:graphic>
          <a:graphicData uri="http://schemas.openxmlformats.org/drawingml/2006/table">
            <a:tbl>
              <a:tblPr/>
              <a:tblGrid>
                <a:gridCol w="1017016">
                  <a:extLst>
                    <a:ext uri="{9D8B030D-6E8A-4147-A177-3AD203B41FA5}">
                      <a16:colId xmlns:a16="http://schemas.microsoft.com/office/drawing/2014/main" val="2506885665"/>
                    </a:ext>
                  </a:extLst>
                </a:gridCol>
                <a:gridCol w="987806">
                  <a:extLst>
                    <a:ext uri="{9D8B030D-6E8A-4147-A177-3AD203B41FA5}">
                      <a16:colId xmlns:a16="http://schemas.microsoft.com/office/drawing/2014/main" val="2310002381"/>
                    </a:ext>
                  </a:extLst>
                </a:gridCol>
                <a:gridCol w="987806">
                  <a:extLst>
                    <a:ext uri="{9D8B030D-6E8A-4147-A177-3AD203B41FA5}">
                      <a16:colId xmlns:a16="http://schemas.microsoft.com/office/drawing/2014/main" val="1453969046"/>
                    </a:ext>
                  </a:extLst>
                </a:gridCol>
              </a:tblGrid>
              <a:tr h="220980">
                <a:tc rowSpan="2" gridSpan="2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Gene title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fold change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5907789"/>
                  </a:ext>
                </a:extLst>
              </a:tr>
              <a:tr h="220980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SARS-CoV-2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4864022"/>
                  </a:ext>
                </a:extLst>
              </a:tr>
              <a:tr h="220980">
                <a:tc rowSpan="11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Inflammatory response related gene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GREM1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2.06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72281244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SEMA7A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2.51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37121081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ICAM1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3.51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3974913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C3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3.36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4102858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CCL20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3.32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3165607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CXCL8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5.03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1827813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CXCL6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6.50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1148463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CXCL1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4.69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32644792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CXCL5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3.68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2831430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TNFAIP3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4.50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3551758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IL33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2.07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6206810"/>
                  </a:ext>
                </a:extLst>
              </a:tr>
            </a:tbl>
          </a:graphicData>
        </a:graphic>
      </p:graphicFrame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6862710"/>
              </p:ext>
            </p:extLst>
          </p:nvPr>
        </p:nvGraphicFramePr>
        <p:xfrm>
          <a:off x="3109800" y="1948962"/>
          <a:ext cx="2895092" cy="3794760"/>
        </p:xfrm>
        <a:graphic>
          <a:graphicData uri="http://schemas.openxmlformats.org/drawingml/2006/table">
            <a:tbl>
              <a:tblPr/>
              <a:tblGrid>
                <a:gridCol w="974344">
                  <a:extLst>
                    <a:ext uri="{9D8B030D-6E8A-4147-A177-3AD203B41FA5}">
                      <a16:colId xmlns:a16="http://schemas.microsoft.com/office/drawing/2014/main" val="845537658"/>
                    </a:ext>
                  </a:extLst>
                </a:gridCol>
                <a:gridCol w="960374">
                  <a:extLst>
                    <a:ext uri="{9D8B030D-6E8A-4147-A177-3AD203B41FA5}">
                      <a16:colId xmlns:a16="http://schemas.microsoft.com/office/drawing/2014/main" val="3592750489"/>
                    </a:ext>
                  </a:extLst>
                </a:gridCol>
                <a:gridCol w="960374">
                  <a:extLst>
                    <a:ext uri="{9D8B030D-6E8A-4147-A177-3AD203B41FA5}">
                      <a16:colId xmlns:a16="http://schemas.microsoft.com/office/drawing/2014/main" val="2467266551"/>
                    </a:ext>
                  </a:extLst>
                </a:gridCol>
              </a:tblGrid>
              <a:tr h="220980">
                <a:tc rowSpan="2" gridSpan="2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Gene title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fold change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6100874"/>
                  </a:ext>
                </a:extLst>
              </a:tr>
              <a:tr h="220980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SARS-CoV-2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26620340"/>
                  </a:ext>
                </a:extLst>
              </a:tr>
              <a:tr h="220980">
                <a:tc rowSpan="12"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Inflammatory response related gene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anchor="ctr">
                    <a:lnL>
                      <a:noFill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PTGS2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3.23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3800673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BDKRB2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2.04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1482862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BDKRB1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2.99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96008659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HPR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0.44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31734398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CCL2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2.36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5704537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CCL11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3.97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8862562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CCL20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2.10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79732668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CLDN1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2.50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7838949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CXCL8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3.76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5667176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CXCL6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8.63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5722352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CXCL5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4.89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2802408"/>
                  </a:ext>
                </a:extLst>
              </a:tr>
              <a:tr h="22098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IL33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2.20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83200"/>
                  </a:ext>
                </a:extLst>
              </a:tr>
            </a:tbl>
          </a:graphicData>
        </a:graphic>
      </p:graphicFrame>
      <p:sp>
        <p:nvSpPr>
          <p:cNvPr id="9" name="직사각형 8">
            <a:extLst>
              <a:ext uri="{FF2B5EF4-FFF2-40B4-BE49-F238E27FC236}">
                <a16:creationId xmlns:a16="http://schemas.microsoft.com/office/drawing/2014/main" id="{C057CD3E-866E-40E2-BA13-399B300CB791}"/>
              </a:ext>
            </a:extLst>
          </p:cNvPr>
          <p:cNvSpPr/>
          <p:nvPr/>
        </p:nvSpPr>
        <p:spPr>
          <a:xfrm>
            <a:off x="0" y="46892"/>
            <a:ext cx="8515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Fig. S4</a:t>
            </a:r>
            <a:endParaRPr lang="ko-KR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69281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</TotalTime>
  <Words>248</Words>
  <Application>Microsoft Office PowerPoint</Application>
  <PresentationFormat>와이드스크린</PresentationFormat>
  <Paragraphs>202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9" baseType="lpstr">
      <vt:lpstr>맑은 고딕</vt:lpstr>
      <vt:lpstr>Arial</vt:lpstr>
      <vt:lpstr>Calibri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JANG YUN YUENG</dc:creator>
  <cp:lastModifiedBy>seos</cp:lastModifiedBy>
  <cp:revision>32</cp:revision>
  <dcterms:created xsi:type="dcterms:W3CDTF">2020-03-26T10:50:28Z</dcterms:created>
  <dcterms:modified xsi:type="dcterms:W3CDTF">2020-05-29T05:55:12Z</dcterms:modified>
</cp:coreProperties>
</file>