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mura, Kosuke (NIH/NHLBI) [C]" initials="TK([" lastIdx="2" clrIdx="0">
    <p:extLst>
      <p:ext uri="{19B8F6BF-5375-455C-9EA6-DF929625EA0E}">
        <p15:presenceInfo xmlns:p15="http://schemas.microsoft.com/office/powerpoint/2012/main" userId="S::tamurak2@nih.gov::0cd80b30-67c9-4604-a2c6-16a7d1007b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0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hl-share.nhlbi.nih.gov\tmb\Lab-Powell\Jackson%20Heart%20Study\Depression-Project\Manuscript\Figures\forest%20plot%20SN%20-%208-1-2019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Estimates of Depressive Symptoms Score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5854415970449348E-2"/>
          <c:y val="0.11180938745435939"/>
          <c:w val="0.91202038599345481"/>
          <c:h val="0.558450289036001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'Neighborhood Problems (2)'!$B$1</c:f>
              <c:strCache>
                <c:ptCount val="1"/>
                <c:pt idx="0">
                  <c:v>Age &lt; 55; Females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plus"/>
              <c:size val="18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A127-4FB7-8800-CE197C1E9D4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it-IT" dirty="0"/>
                      <a:t>B = 4.80</a:t>
                    </a:r>
                    <a:r>
                      <a:rPr lang="it-IT" baseline="0" dirty="0"/>
                      <a:t> (95% CI 1.44, 8.16)</a:t>
                    </a:r>
                    <a:endParaRPr lang="it-IT" dirty="0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127-4FB7-8800-CE197C1E9D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Dir val="x"/>
            <c:errBarType val="both"/>
            <c:errValType val="cust"/>
            <c:noEndCap val="0"/>
            <c:plus>
              <c:numRef>
                <c:f>'Neighborhood Problems (2)'!$B$7</c:f>
                <c:numCache>
                  <c:formatCode>General</c:formatCode>
                  <c:ptCount val="1"/>
                  <c:pt idx="0">
                    <c:v>3.38</c:v>
                  </c:pt>
                </c:numCache>
              </c:numRef>
            </c:plus>
            <c:minus>
              <c:numRef>
                <c:f>'Neighborhood Problems (2)'!$B$7</c:f>
                <c:numCache>
                  <c:formatCode>General</c:formatCode>
                  <c:ptCount val="1"/>
                  <c:pt idx="0">
                    <c:v>3.38</c:v>
                  </c:pt>
                </c:numCache>
              </c:numRef>
            </c:minus>
            <c:spPr>
              <a:noFill/>
              <a:ln w="25400" cap="rnd" cmpd="sng" algn="ctr">
                <a:solidFill>
                  <a:schemeClr val="accent1"/>
                </a:solidFill>
                <a:prstDash val="solid"/>
                <a:round/>
                <a:headEnd type="oval" w="lg" len="lg"/>
                <a:tailEnd type="oval" w="lg" len="lg"/>
              </a:ln>
              <a:effectLst/>
            </c:spPr>
          </c:errBars>
          <c:xVal>
            <c:numRef>
              <c:f>'Neighborhood Problems (2)'!$B$2</c:f>
              <c:numCache>
                <c:formatCode>General</c:formatCode>
                <c:ptCount val="1"/>
                <c:pt idx="0">
                  <c:v>4.8</c:v>
                </c:pt>
              </c:numCache>
            </c:numRef>
          </c:xVal>
          <c:yVal>
            <c:numLit>
              <c:formatCode>General</c:formatCode>
              <c:ptCount val="1"/>
              <c:pt idx="0">
                <c:v>4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1-A127-4FB7-8800-CE197C1E9D4C}"/>
            </c:ext>
          </c:extLst>
        </c:ser>
        <c:ser>
          <c:idx val="1"/>
          <c:order val="1"/>
          <c:tx>
            <c:strRef>
              <c:f>'Neighborhood Problems (2)'!$C$1</c:f>
              <c:strCache>
                <c:ptCount val="1"/>
                <c:pt idx="0">
                  <c:v>Age ≥ 55; Females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1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it-IT" dirty="0"/>
                      <a:t>B = 2.10 (95% CI -1.71, 5.90)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127-4FB7-8800-CE197C1E9D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Dir val="x"/>
            <c:errBarType val="both"/>
            <c:errValType val="cust"/>
            <c:noEndCap val="0"/>
            <c:plus>
              <c:numRef>
                <c:f>'Neighborhood Problems (2)'!$C$7</c:f>
                <c:numCache>
                  <c:formatCode>General</c:formatCode>
                  <c:ptCount val="1"/>
                  <c:pt idx="0">
                    <c:v>3.82</c:v>
                  </c:pt>
                </c:numCache>
              </c:numRef>
            </c:plus>
            <c:minus>
              <c:numRef>
                <c:f>'Neighborhood Problems (2)'!$C$7</c:f>
                <c:numCache>
                  <c:formatCode>General</c:formatCode>
                  <c:ptCount val="1"/>
                  <c:pt idx="0">
                    <c:v>3.82</c:v>
                  </c:pt>
                </c:numCache>
              </c:numRef>
            </c:minus>
            <c:spPr>
              <a:noFill/>
              <a:ln w="25400" cap="rnd" cmpd="sng" algn="ctr">
                <a:solidFill>
                  <a:schemeClr val="accent2"/>
                </a:solidFill>
                <a:prstDash val="solid"/>
                <a:round/>
                <a:headEnd type="oval" w="lg" len="lg"/>
                <a:tailEnd type="oval" w="lg" len="lg"/>
              </a:ln>
              <a:effectLst/>
            </c:spPr>
          </c:errBars>
          <c:xVal>
            <c:numRef>
              <c:f>'Neighborhood Problems (2)'!$C$2</c:f>
              <c:numCache>
                <c:formatCode>General</c:formatCode>
                <c:ptCount val="1"/>
                <c:pt idx="0">
                  <c:v>2.1</c:v>
                </c:pt>
              </c:numCache>
            </c:numRef>
          </c:xVal>
          <c:yVal>
            <c:numLit>
              <c:formatCode>General</c:formatCode>
              <c:ptCount val="1"/>
              <c:pt idx="0">
                <c:v>3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3-A127-4FB7-8800-CE197C1E9D4C}"/>
            </c:ext>
          </c:extLst>
        </c:ser>
        <c:ser>
          <c:idx val="2"/>
          <c:order val="2"/>
          <c:tx>
            <c:strRef>
              <c:f>'Neighborhood Problems (2)'!$D$1</c:f>
              <c:strCache>
                <c:ptCount val="1"/>
                <c:pt idx="0">
                  <c:v>Age &lt; 55; Males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1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it-IT" dirty="0"/>
                      <a:t>B</a:t>
                    </a:r>
                    <a:r>
                      <a:rPr lang="it-IT" baseline="0" dirty="0"/>
                      <a:t> = 2.70 (95% CI -0.75, 6.41)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127-4FB7-8800-CE197C1E9D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Dir val="x"/>
            <c:errBarType val="both"/>
            <c:errValType val="cust"/>
            <c:noEndCap val="0"/>
            <c:plus>
              <c:numRef>
                <c:f>'Neighborhood Problems (2)'!$D$7</c:f>
                <c:numCache>
                  <c:formatCode>General</c:formatCode>
                  <c:ptCount val="1"/>
                  <c:pt idx="0">
                    <c:v>3.46</c:v>
                  </c:pt>
                </c:numCache>
              </c:numRef>
            </c:plus>
            <c:minus>
              <c:numRef>
                <c:f>'Neighborhood Problems (2)'!$D$7</c:f>
                <c:numCache>
                  <c:formatCode>General</c:formatCode>
                  <c:ptCount val="1"/>
                  <c:pt idx="0">
                    <c:v>3.46</c:v>
                  </c:pt>
                </c:numCache>
              </c:numRef>
            </c:minus>
            <c:spPr>
              <a:noFill/>
              <a:ln w="25400" cap="rnd" cmpd="sng" algn="ctr">
                <a:solidFill>
                  <a:schemeClr val="accent3"/>
                </a:solidFill>
                <a:prstDash val="solid"/>
                <a:round/>
                <a:headEnd type="oval" w="lg" len="lg"/>
                <a:tailEnd type="oval" w="lg" len="lg"/>
              </a:ln>
              <a:effectLst/>
            </c:spPr>
          </c:errBars>
          <c:xVal>
            <c:numRef>
              <c:f>'Neighborhood Problems (2)'!$D$2</c:f>
              <c:numCache>
                <c:formatCode>General</c:formatCode>
                <c:ptCount val="1"/>
                <c:pt idx="0">
                  <c:v>2.7</c:v>
                </c:pt>
              </c:numCache>
            </c:numRef>
          </c:xVal>
          <c:yVal>
            <c:numLit>
              <c:formatCode>General</c:formatCode>
              <c:ptCount val="1"/>
              <c:pt idx="0">
                <c:v>2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5-A127-4FB7-8800-CE197C1E9D4C}"/>
            </c:ext>
          </c:extLst>
        </c:ser>
        <c:ser>
          <c:idx val="3"/>
          <c:order val="3"/>
          <c:tx>
            <c:strRef>
              <c:f>'Neighborhood Problems (2)'!$E$1</c:f>
              <c:strCache>
                <c:ptCount val="1"/>
                <c:pt idx="0">
                  <c:v>Age ≥ 55; Males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1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it-IT" dirty="0"/>
                      <a:t>B = 1.53</a:t>
                    </a:r>
                    <a:r>
                      <a:rPr lang="it-IT" baseline="0" dirty="0"/>
                      <a:t> (95% CI -2.82, 5.87)</a:t>
                    </a:r>
                    <a:endParaRPr lang="it-IT" dirty="0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127-4FB7-8800-CE197C1E9D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Dir val="x"/>
            <c:errBarType val="both"/>
            <c:errValType val="cust"/>
            <c:noEndCap val="0"/>
            <c:plus>
              <c:numRef>
                <c:f>'Neighborhood Problems (2)'!$E$7</c:f>
                <c:numCache>
                  <c:formatCode>General</c:formatCode>
                  <c:ptCount val="1"/>
                  <c:pt idx="0">
                    <c:v>4.3600000000000003</c:v>
                  </c:pt>
                </c:numCache>
              </c:numRef>
            </c:plus>
            <c:minus>
              <c:numRef>
                <c:f>'Neighborhood Problems (2)'!$E$7</c:f>
                <c:numCache>
                  <c:formatCode>General</c:formatCode>
                  <c:ptCount val="1"/>
                  <c:pt idx="0">
                    <c:v>4.3600000000000003</c:v>
                  </c:pt>
                </c:numCache>
              </c:numRef>
            </c:minus>
            <c:spPr>
              <a:noFill/>
              <a:ln w="25400" cap="rnd" cmpd="sng" algn="ctr">
                <a:solidFill>
                  <a:schemeClr val="accent4"/>
                </a:solidFill>
                <a:prstDash val="solid"/>
                <a:round/>
                <a:headEnd type="oval" w="lg" len="lg"/>
                <a:tailEnd type="oval" w="lg" len="lg"/>
              </a:ln>
              <a:effectLst/>
            </c:spPr>
          </c:errBars>
          <c:xVal>
            <c:numRef>
              <c:f>'Neighborhood Problems (2)'!$E$2</c:f>
              <c:numCache>
                <c:formatCode>General</c:formatCode>
                <c:ptCount val="1"/>
                <c:pt idx="0">
                  <c:v>1.53</c:v>
                </c:pt>
              </c:numCache>
            </c:numRef>
          </c:xVal>
          <c:yVal>
            <c:numLit>
              <c:formatCode>General</c:formatCode>
              <c:ptCount val="1"/>
              <c:pt idx="0">
                <c:v>1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7-A127-4FB7-8800-CE197C1E9D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7382415"/>
        <c:axId val="1933735487"/>
      </c:scatterChart>
      <c:valAx>
        <c:axId val="1727382415"/>
        <c:scaling>
          <c:orientation val="minMax"/>
          <c:max val="12"/>
          <c:min val="-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l"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Supplemental Figure 2. </a:t>
                </a:r>
                <a:r>
                  <a:rPr lang="en-US" dirty="0"/>
                  <a:t>Associations between neighborhood problems and depressive symptoms score, adjusting for all individual, health-related, psychosocial, and environmental factors, stratified by age and sex.  </a:t>
                </a:r>
              </a:p>
            </c:rich>
          </c:tx>
          <c:layout>
            <c:manualLayout>
              <c:xMode val="edge"/>
              <c:yMode val="edge"/>
              <c:x val="0.11958374475385541"/>
              <c:y val="0.818376552930883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l"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3735487"/>
        <c:crosses val="autoZero"/>
        <c:crossBetween val="midCat"/>
        <c:majorUnit val="2"/>
      </c:valAx>
      <c:valAx>
        <c:axId val="1933735487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273824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6077103190235736E-2"/>
          <c:y val="0.70976220721901884"/>
          <c:w val="0.94408944324784316"/>
          <c:h val="0.110323288763587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0.45812</cdr:x>
      <cdr:y>0.08968</cdr:y>
    </cdr:from>
    <cdr:to>
      <cdr:x>0.45939</cdr:x>
      <cdr:y>0.67127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B3AF95C2-AA59-40F1-A810-22CF505E8461}"/>
            </a:ext>
          </a:extLst>
        </cdr:cNvPr>
        <cdr:cNvCxnSpPr/>
      </cdr:nvCxnSpPr>
      <cdr:spPr>
        <a:xfrm xmlns:a="http://schemas.openxmlformats.org/drawingml/2006/main" flipH="1" flipV="1">
          <a:off x="2149078" y="316706"/>
          <a:ext cx="5954" cy="2053830"/>
        </a:xfrm>
        <a:prstGeom xmlns:a="http://schemas.openxmlformats.org/drawingml/2006/main" prst="line">
          <a:avLst/>
        </a:prstGeom>
        <a:ln xmlns:a="http://schemas.openxmlformats.org/drawingml/2006/main" w="9525" cap="flat" cmpd="sng" algn="ctr">
          <a:solidFill>
            <a:schemeClr val="accent3"/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E10B1-D4D5-406E-85BD-DEE725E3C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15B14F-E000-480C-AE35-95485DE219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BEAAA-E780-40E3-BC3C-A20DAA4C8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1DFFA-9EF0-48B0-B0C3-BF11CFCD8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5B95C-AB72-4FFD-88D3-B4FD4F365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35F62-791C-4842-8820-17D488534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B65CC2-674C-4633-8358-090376968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CE7D5-30CB-4534-99DC-93ECDDD81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D7EE6-5CD0-4261-80AE-295341DB0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65E1D-5169-4689-999B-2BA9821E1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5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45D36D-74BA-41D9-9EC6-2934D1F983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985E4D-3226-4259-8DFB-178ACD05CB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21B97-22EA-496F-82D9-A2730AD7E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78B46-0CF9-4672-9FEB-7DB5B611A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027B0-4C22-4507-8B29-D0B6DBBE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6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6599-9E9E-4079-8DB6-2F8B9EAD3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046BC-6DCF-4348-9FF5-3B3C9E3A1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556EF-A64A-41B1-B22E-436B4AE98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B2865-BFCB-48FA-B695-3D2279601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544E3-26AF-4170-9585-0A46248ED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1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AD13F-61C4-41B8-A43C-B008AC789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AFA6F-34BE-4002-91F0-0AAD02819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94BDC-6096-4D27-9A15-CE5B260B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C75FB-F63B-40D8-B3D2-4C21DBC31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13F4D-7687-4593-9E26-05DC61C51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1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8DBB2-A3C9-4057-9A2F-BCB96E3E9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E0AFD-B803-41A8-B245-29623A19A5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44FC4E-303A-4308-AB89-F4BD07FB1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C0102-189D-4744-ADE5-6213E5C33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ECBB8-8EB8-4F26-9B7C-2C1C183A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3D739-489E-4EFA-AE7C-5C641E25E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2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9E290-CE8D-4DC0-AEC0-3075D01CE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3842F0-8E0E-42DC-B354-A51855883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1EA38-D14C-4683-8281-AE806E9D6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DAF1FD-5970-4182-BD7B-E8B2D1133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97762E-9804-4EB7-9179-73E40FA07D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4E54E8-F24C-4898-AD35-79C879701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BBC52F-451A-43E4-A382-42507282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299CDD-250A-48B8-A67C-F0B5A2322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7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A30F3-35A6-4C22-B88C-8A8882003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CC334E-8C33-4511-A5C2-01F479A67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C26A45-41E3-4ED6-9D15-E65736CD4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12669-2179-49E4-AC7B-94D9BF197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0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6E2119-CAF4-4FF8-AA5C-58CA2F0D2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C93D29-87B7-46D8-950D-C950CCA43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B3ADE-3229-4A8B-8337-28EF64C07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8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672C5-FA29-4899-979F-1F8386A1F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9CCE9-B663-446F-8DF7-44D29D2DE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AF67F6-2661-4207-9789-4901B42488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362FCF-D717-4BF3-A356-54DD3B703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DFC386-FFE8-423B-9440-754F57EA4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431FFB-D131-466A-A3BF-7B767D0BF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11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17A4C-7B1F-4AA5-BCD6-02D5CF7D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743170-6D04-416F-80FA-FFADE80627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160387-1A93-48A7-81AB-396B927487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F2EF69-2237-44AD-970C-E73352374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640E67-7851-4A33-96C4-0EEA0D1C3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BAFE1-012A-440E-B298-63D4DCAE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4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4A884B-D678-4E24-AC88-416FF21A3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FE7576-2F0B-41A0-9AE2-102F835FA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F3D02-7EA8-441C-912F-29B0FA4480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51116-838D-4102-8D8E-8F0EE3724FE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22FB4-9E5A-47DD-B302-DC6B2ED0D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74597-31FE-4BC8-B32C-670A80F1CE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0C01E-388C-4EF3-A5F4-D2CD3D367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4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B34148E-94C9-4A7E-B38F-7DF9AACADE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9060574"/>
              </p:ext>
            </p:extLst>
          </p:nvPr>
        </p:nvGraphicFramePr>
        <p:xfrm>
          <a:off x="1448972" y="176169"/>
          <a:ext cx="9101798" cy="668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0324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84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Langerman, Steven (NIH/CC/OD) [F]</dc:creator>
  <cp:lastModifiedBy>Tamura, Kosuke (NIH/NHLBI) [C]</cp:lastModifiedBy>
  <cp:revision>38</cp:revision>
  <dcterms:created xsi:type="dcterms:W3CDTF">2019-06-02T19:52:39Z</dcterms:created>
  <dcterms:modified xsi:type="dcterms:W3CDTF">2020-03-12T16:12:35Z</dcterms:modified>
</cp:coreProperties>
</file>