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tiff" ContentType="image/tif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266" r:id="rId2"/>
    <p:sldId id="268" r:id="rId3"/>
    <p:sldId id="269" r:id="rId4"/>
    <p:sldId id="260" r:id="rId5"/>
    <p:sldId id="265" r:id="rId6"/>
    <p:sldId id="264"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0000CC"/>
    <a:srgbClr val="FF00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517"/>
    <p:restoredTop sz="88307"/>
  </p:normalViewPr>
  <p:slideViewPr>
    <p:cSldViewPr snapToGrid="0" snapToObjects="1">
      <p:cViewPr>
        <p:scale>
          <a:sx n="100" d="100"/>
          <a:sy n="100" d="100"/>
        </p:scale>
        <p:origin x="396" y="72"/>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0108705161855"/>
          <c:y val="0.17171296296296301"/>
          <c:w val="0.81600240594925599"/>
          <c:h val="0.48072506561679801"/>
        </c:manualLayout>
      </c:layout>
      <c:barChart>
        <c:barDir val="col"/>
        <c:grouping val="clustered"/>
        <c:varyColors val="0"/>
        <c:ser>
          <c:idx val="0"/>
          <c:order val="0"/>
          <c:tx>
            <c:strRef>
              <c:f>Sheet1!$F$3</c:f>
              <c:strCache>
                <c:ptCount val="1"/>
                <c:pt idx="0">
                  <c:v>WT</c:v>
                </c:pt>
              </c:strCache>
            </c:strRef>
          </c:tx>
          <c:spPr>
            <a:solidFill>
              <a:srgbClr val="FF0000"/>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Sheet1!$E$4:$E$6</c:f>
              <c:strCache>
                <c:ptCount val="2"/>
                <c:pt idx="0">
                  <c:v>Beas-2B </c:v>
                </c:pt>
                <c:pt idx="1">
                  <c:v>A549</c:v>
                </c:pt>
              </c:strCache>
              <c:extLst/>
            </c:strRef>
          </c:cat>
          <c:val>
            <c:numRef>
              <c:f>Sheet1!$F$4:$F$6</c:f>
              <c:numCache>
                <c:formatCode>General</c:formatCode>
                <c:ptCount val="2"/>
                <c:pt idx="0">
                  <c:v>1</c:v>
                </c:pt>
                <c:pt idx="1">
                  <c:v>1</c:v>
                </c:pt>
              </c:numCache>
              <c:extLst/>
            </c:numRef>
          </c:val>
          <c:extLst>
            <c:ext xmlns:c16="http://schemas.microsoft.com/office/drawing/2014/chart" uri="{C3380CC4-5D6E-409C-BE32-E72D297353CC}">
              <c16:uniqueId val="{00000000-D708-4323-93D6-63EEA2DF566C}"/>
            </c:ext>
          </c:extLst>
        </c:ser>
        <c:ser>
          <c:idx val="1"/>
          <c:order val="1"/>
          <c:tx>
            <c:strRef>
              <c:f>Sheet1!$G$3</c:f>
              <c:strCache>
                <c:ptCount val="1"/>
                <c:pt idx="0">
                  <c:v>KO</c:v>
                </c:pt>
              </c:strCache>
            </c:strRef>
          </c:tx>
          <c:spPr>
            <a:solidFill>
              <a:srgbClr val="0000CC"/>
            </a:solidFill>
            <a:ln>
              <a:noFill/>
            </a:ln>
            <a:effectLst/>
          </c:spPr>
          <c:invertIfNegative val="0"/>
          <c:dLbls>
            <c:spPr>
              <a:noFill/>
              <a:ln>
                <a:noFill/>
              </a:ln>
              <a:effectLst/>
            </c:spPr>
            <c:txPr>
              <a:bodyPr rot="0" spcFirstLastPara="1" vertOverflow="ellipsis" vert="horz" wrap="square" anchor="ctr" anchorCtr="1"/>
              <a:lstStyle/>
              <a:p>
                <a:pPr>
                  <a:defRPr sz="1100" b="0"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Sheet1!$E$4:$E$6</c:f>
              <c:strCache>
                <c:ptCount val="2"/>
                <c:pt idx="0">
                  <c:v>Beas-2B </c:v>
                </c:pt>
                <c:pt idx="1">
                  <c:v>A549</c:v>
                </c:pt>
              </c:strCache>
              <c:extLst/>
            </c:strRef>
          </c:cat>
          <c:val>
            <c:numRef>
              <c:f>Sheet1!$G$4:$G$6</c:f>
              <c:numCache>
                <c:formatCode>0.00</c:formatCode>
                <c:ptCount val="2"/>
                <c:pt idx="0">
                  <c:v>1.0332961156909819</c:v>
                </c:pt>
                <c:pt idx="1">
                  <c:v>1.6263167181296869</c:v>
                </c:pt>
              </c:numCache>
              <c:extLst/>
            </c:numRef>
          </c:val>
          <c:extLst>
            <c:ext xmlns:c16="http://schemas.microsoft.com/office/drawing/2014/chart" uri="{C3380CC4-5D6E-409C-BE32-E72D297353CC}">
              <c16:uniqueId val="{00000001-D708-4323-93D6-63EEA2DF566C}"/>
            </c:ext>
          </c:extLst>
        </c:ser>
        <c:dLbls>
          <c:showLegendKey val="0"/>
          <c:showVal val="0"/>
          <c:showCatName val="0"/>
          <c:showSerName val="0"/>
          <c:showPercent val="0"/>
          <c:showBubbleSize val="0"/>
        </c:dLbls>
        <c:gapWidth val="219"/>
        <c:axId val="1827410768"/>
        <c:axId val="1827446016"/>
      </c:barChart>
      <c:catAx>
        <c:axId val="1827410768"/>
        <c:scaling>
          <c:orientation val="minMax"/>
        </c:scaling>
        <c:delete val="0"/>
        <c:axPos val="b"/>
        <c:numFmt formatCode="General"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827446016"/>
        <c:crosses val="autoZero"/>
        <c:auto val="1"/>
        <c:lblAlgn val="ctr"/>
        <c:lblOffset val="100"/>
        <c:noMultiLvlLbl val="0"/>
      </c:catAx>
      <c:valAx>
        <c:axId val="1827446016"/>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1200" dirty="0"/>
                  <a:t>Normalized mdig </a:t>
                </a:r>
                <a:r>
                  <a:rPr lang="en-US" altLang="zh-CN" sz="1200" dirty="0"/>
                  <a:t>value</a:t>
                </a:r>
                <a:endParaRPr lang="en-US" sz="1200" dirty="0"/>
              </a:p>
            </c:rich>
          </c:tx>
          <c:layout>
            <c:manualLayout>
              <c:xMode val="edge"/>
              <c:yMode val="edge"/>
              <c:x val="9.8600174978127702E-4"/>
              <c:y val="0.12772346165062701"/>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out"/>
        <c:minorTickMark val="none"/>
        <c:tickLblPos val="nextTo"/>
        <c:spPr>
          <a:noFill/>
          <a:ln w="12700" cap="sq" cmpd="dbl">
            <a:solidFill>
              <a:schemeClr val="tx1"/>
            </a:solidFill>
            <a:prstDash val="solid"/>
            <a:bevel/>
            <a:headEnd type="none"/>
            <a:tailEnd type="none"/>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827410768"/>
        <c:crosses val="autoZero"/>
        <c:crossBetween val="between"/>
        <c:majorUnit val="0.5"/>
      </c:valAx>
      <c:spPr>
        <a:noFill/>
        <a:ln>
          <a:noFill/>
        </a:ln>
        <a:effectLst/>
      </c:spPr>
    </c:plotArea>
    <c:legend>
      <c:legendPos val="b"/>
      <c:layout>
        <c:manualLayout>
          <c:xMode val="edge"/>
          <c:yMode val="edge"/>
          <c:x val="0.437003062117235"/>
          <c:y val="0.102430008748906"/>
          <c:w val="0.19969050743656999"/>
          <c:h val="8.8690215806357497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w="9525" cap="sq" cmpd="sng" algn="ctr">
      <a:noFill/>
      <a:round/>
    </a:ln>
    <a:effectLst/>
  </c:spPr>
  <c:txPr>
    <a:bodyPr/>
    <a:lstStyle/>
    <a:p>
      <a:pPr>
        <a:defRPr sz="11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3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4" Type="http://schemas.openxmlformats.org/officeDocument/2006/relationships/image" Target="../media/image3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2D6039-8902-7B40-95C5-191648C33E0C}" type="datetimeFigureOut">
              <a:rPr lang="en-US" smtClean="0"/>
              <a:t>5/3/2020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A72242E-13EC-AF44-9645-EB36DD5E2B1C}" type="slidenum">
              <a:rPr lang="en-US" smtClean="0"/>
              <a:t>‹#›</a:t>
            </a:fld>
            <a:endParaRPr lang="en-US"/>
          </a:p>
        </p:txBody>
      </p:sp>
    </p:spTree>
    <p:extLst>
      <p:ext uri="{BB962C8B-B14F-4D97-AF65-F5344CB8AC3E}">
        <p14:creationId xmlns:p14="http://schemas.microsoft.com/office/powerpoint/2010/main" val="564666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88A8EF-264E-1246-95A5-4AB56DF9D5E7}" type="datetimeFigureOut">
              <a:rPr lang="en-US" smtClean="0"/>
              <a:t>5/3/2020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041E7A-5223-9245-947D-A532A8F18A2B}" type="slidenum">
              <a:rPr lang="en-US" smtClean="0"/>
              <a:t>‹#›</a:t>
            </a:fld>
            <a:endParaRPr lang="en-US"/>
          </a:p>
        </p:txBody>
      </p:sp>
    </p:spTree>
    <p:extLst>
      <p:ext uri="{BB962C8B-B14F-4D97-AF65-F5344CB8AC3E}">
        <p14:creationId xmlns:p14="http://schemas.microsoft.com/office/powerpoint/2010/main" val="2189576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a:t>Fig</a:t>
            </a:r>
            <a:r>
              <a:rPr lang="zh-CN" altLang="en-US" dirty="0"/>
              <a:t> </a:t>
            </a:r>
            <a:r>
              <a:rPr lang="en-US" altLang="zh-CN" dirty="0"/>
              <a:t>1.</a:t>
            </a:r>
            <a:r>
              <a:rPr lang="zh-CN" altLang="en-US" dirty="0"/>
              <a:t> </a:t>
            </a:r>
            <a:r>
              <a:rPr lang="en-US" altLang="zh-CN" dirty="0"/>
              <a:t>Knock</a:t>
            </a:r>
            <a:r>
              <a:rPr lang="en-US" altLang="zh-CN" baseline="0" dirty="0"/>
              <a:t>out</a:t>
            </a:r>
            <a:r>
              <a:rPr lang="zh-CN" altLang="en-US" baseline="0" dirty="0"/>
              <a:t> </a:t>
            </a:r>
            <a:r>
              <a:rPr lang="en-US" altLang="zh-CN" baseline="0" dirty="0"/>
              <a:t>of</a:t>
            </a:r>
            <a:r>
              <a:rPr lang="zh-CN" altLang="en-US" baseline="0" dirty="0"/>
              <a:t> </a:t>
            </a:r>
            <a:r>
              <a:rPr lang="en-US" altLang="zh-CN" baseline="0" dirty="0"/>
              <a:t>mdig</a:t>
            </a:r>
            <a:r>
              <a:rPr lang="zh-CN" altLang="en-US" baseline="0" dirty="0"/>
              <a:t> </a:t>
            </a:r>
            <a:r>
              <a:rPr lang="en-US" altLang="zh-CN" baseline="0" dirty="0"/>
              <a:t>by</a:t>
            </a:r>
            <a:r>
              <a:rPr lang="zh-CN" altLang="en-US" baseline="0" dirty="0"/>
              <a:t> </a:t>
            </a:r>
            <a:r>
              <a:rPr lang="en-US" altLang="zh-CN" dirty="0" err="1"/>
              <a:t>sgRNAs</a:t>
            </a:r>
            <a:r>
              <a:rPr lang="en-US" altLang="zh-CN" dirty="0"/>
              <a:t>.</a:t>
            </a:r>
            <a:r>
              <a:rPr lang="zh-CN" altLang="en-US" dirty="0"/>
              <a:t> </a:t>
            </a:r>
            <a:r>
              <a:rPr lang="en-US" altLang="zh-CN" dirty="0"/>
              <a:t>A.</a:t>
            </a:r>
            <a:r>
              <a:rPr lang="zh-CN" altLang="en-US" dirty="0"/>
              <a:t> </a:t>
            </a:r>
            <a:r>
              <a:rPr lang="en-US" altLang="zh-CN" dirty="0"/>
              <a:t>Sequence</a:t>
            </a:r>
            <a:r>
              <a:rPr lang="zh-CN" altLang="en-US" baseline="0" dirty="0"/>
              <a:t> </a:t>
            </a:r>
            <a:r>
              <a:rPr lang="en-US" altLang="zh-CN" baseline="0" dirty="0"/>
              <a:t>and</a:t>
            </a:r>
            <a:r>
              <a:rPr lang="zh-CN" altLang="en-US" baseline="0" dirty="0"/>
              <a:t> </a:t>
            </a:r>
            <a:r>
              <a:rPr lang="en-US" altLang="zh-CN" baseline="0" dirty="0"/>
              <a:t>s</a:t>
            </a:r>
            <a:r>
              <a:rPr lang="en-US" altLang="zh-CN" dirty="0"/>
              <a:t>chematic</a:t>
            </a:r>
            <a:r>
              <a:rPr lang="zh-CN" altLang="en-US" dirty="0"/>
              <a:t> </a:t>
            </a:r>
            <a:r>
              <a:rPr lang="en-US" altLang="zh-CN" dirty="0"/>
              <a:t>of</a:t>
            </a:r>
            <a:r>
              <a:rPr lang="zh-CN" altLang="en-US" dirty="0"/>
              <a:t> </a:t>
            </a:r>
            <a:r>
              <a:rPr lang="en-US" altLang="zh-CN" dirty="0" err="1"/>
              <a:t>sgRNAs</a:t>
            </a:r>
            <a:r>
              <a:rPr lang="zh-CN" altLang="en-US" dirty="0"/>
              <a:t> </a:t>
            </a:r>
            <a:r>
              <a:rPr lang="en-US" altLang="zh-CN" dirty="0"/>
              <a:t>targeting</a:t>
            </a:r>
            <a:r>
              <a:rPr lang="zh-CN" altLang="en-US" dirty="0"/>
              <a:t> </a:t>
            </a:r>
            <a:r>
              <a:rPr lang="en-US" altLang="zh-CN" dirty="0"/>
              <a:t>on</a:t>
            </a:r>
            <a:r>
              <a:rPr lang="zh-CN" altLang="en-US" dirty="0"/>
              <a:t> </a:t>
            </a:r>
            <a:r>
              <a:rPr lang="en-US" altLang="zh-CN" dirty="0"/>
              <a:t>the</a:t>
            </a:r>
            <a:r>
              <a:rPr lang="zh-CN" altLang="en-US" dirty="0"/>
              <a:t> </a:t>
            </a:r>
            <a:r>
              <a:rPr lang="en-US" altLang="zh-CN" dirty="0"/>
              <a:t>third</a:t>
            </a:r>
            <a:r>
              <a:rPr lang="zh-CN" altLang="en-US" baseline="0" dirty="0"/>
              <a:t> </a:t>
            </a:r>
            <a:r>
              <a:rPr lang="en-US" altLang="zh-CN" baseline="0" dirty="0"/>
              <a:t>exon</a:t>
            </a:r>
            <a:r>
              <a:rPr lang="zh-CN" altLang="en-US" baseline="0" dirty="0"/>
              <a:t> </a:t>
            </a:r>
            <a:r>
              <a:rPr lang="en-US" altLang="zh-CN" dirty="0"/>
              <a:t>of</a:t>
            </a:r>
            <a:r>
              <a:rPr lang="zh-CN" altLang="en-US" dirty="0"/>
              <a:t> </a:t>
            </a:r>
            <a:r>
              <a:rPr lang="en-US" altLang="zh-CN" i="1" dirty="0"/>
              <a:t>Mdig</a:t>
            </a:r>
            <a:r>
              <a:rPr lang="zh-CN" altLang="en-US" baseline="0" dirty="0"/>
              <a:t> </a:t>
            </a:r>
            <a:r>
              <a:rPr lang="en-US" altLang="zh-CN" baseline="0" dirty="0"/>
              <a:t>gene</a:t>
            </a:r>
            <a:r>
              <a:rPr lang="en-US" altLang="zh-CN" dirty="0"/>
              <a:t>.</a:t>
            </a:r>
            <a:r>
              <a:rPr lang="zh-CN" altLang="en-US" dirty="0"/>
              <a:t> </a:t>
            </a:r>
            <a:r>
              <a:rPr lang="en-US" altLang="zh-CN" dirty="0"/>
              <a:t>The</a:t>
            </a:r>
            <a:r>
              <a:rPr lang="zh-CN" altLang="en-US" baseline="0" dirty="0"/>
              <a:t> </a:t>
            </a:r>
            <a:r>
              <a:rPr lang="en-US" altLang="zh-CN" baseline="0" dirty="0"/>
              <a:t>red</a:t>
            </a:r>
            <a:r>
              <a:rPr lang="zh-CN" altLang="en-US" baseline="0" dirty="0"/>
              <a:t> </a:t>
            </a:r>
            <a:r>
              <a:rPr lang="en-US" altLang="zh-CN" baseline="0" dirty="0"/>
              <a:t>arrow</a:t>
            </a:r>
            <a:r>
              <a:rPr lang="zh-CN" altLang="en-US" baseline="0" dirty="0"/>
              <a:t> </a:t>
            </a:r>
            <a:r>
              <a:rPr lang="en-US" altLang="zh-CN" baseline="0" dirty="0"/>
              <a:t>indicated</a:t>
            </a:r>
            <a:r>
              <a:rPr lang="zh-CN" altLang="en-US" baseline="0" dirty="0"/>
              <a:t> </a:t>
            </a:r>
            <a:r>
              <a:rPr lang="en-US" altLang="zh-CN" baseline="0" dirty="0"/>
              <a:t>the</a:t>
            </a:r>
            <a:r>
              <a:rPr lang="zh-CN" altLang="en-US" baseline="0" dirty="0"/>
              <a:t> </a:t>
            </a:r>
            <a:r>
              <a:rPr lang="en-US" altLang="zh-CN" baseline="0" dirty="0"/>
              <a:t>sgRNA-1,</a:t>
            </a:r>
            <a:r>
              <a:rPr lang="zh-CN" altLang="en-US" baseline="0" dirty="0"/>
              <a:t> </a:t>
            </a:r>
            <a:r>
              <a:rPr lang="en-US" altLang="zh-CN" baseline="0" dirty="0"/>
              <a:t>and</a:t>
            </a:r>
            <a:r>
              <a:rPr lang="zh-CN" altLang="en-US" baseline="0" dirty="0"/>
              <a:t> </a:t>
            </a:r>
            <a:r>
              <a:rPr lang="en-US" altLang="zh-CN" baseline="0" dirty="0"/>
              <a:t>the</a:t>
            </a:r>
            <a:r>
              <a:rPr lang="zh-CN" altLang="en-US" baseline="0" dirty="0"/>
              <a:t> </a:t>
            </a:r>
            <a:r>
              <a:rPr lang="en-US" altLang="zh-CN" baseline="0" dirty="0"/>
              <a:t>green</a:t>
            </a:r>
            <a:r>
              <a:rPr lang="zh-CN" altLang="en-US" baseline="0" dirty="0"/>
              <a:t> </a:t>
            </a:r>
            <a:r>
              <a:rPr lang="en-US" altLang="zh-CN" baseline="0" dirty="0"/>
              <a:t>arrow</a:t>
            </a:r>
            <a:r>
              <a:rPr lang="zh-CN" altLang="en-US" baseline="0" dirty="0"/>
              <a:t> </a:t>
            </a:r>
            <a:r>
              <a:rPr lang="en-US" altLang="zh-CN" baseline="0" dirty="0"/>
              <a:t>pointed</a:t>
            </a:r>
            <a:r>
              <a:rPr lang="zh-CN" altLang="en-US" baseline="0" dirty="0"/>
              <a:t> </a:t>
            </a:r>
            <a:r>
              <a:rPr lang="en-US" altLang="zh-CN" baseline="0" dirty="0"/>
              <a:t>sgRNA-3.</a:t>
            </a:r>
            <a:r>
              <a:rPr lang="zh-CN" altLang="en-US" baseline="0" dirty="0"/>
              <a:t> </a:t>
            </a:r>
            <a:r>
              <a:rPr lang="en-US" altLang="zh-CN" baseline="0" dirty="0"/>
              <a:t>B.</a:t>
            </a:r>
            <a:r>
              <a:rPr lang="zh-CN" altLang="en-US" baseline="0" dirty="0"/>
              <a:t> </a:t>
            </a:r>
            <a:r>
              <a:rPr lang="en-US" altLang="zh-CN" baseline="0" dirty="0"/>
              <a:t>Western</a:t>
            </a:r>
            <a:r>
              <a:rPr lang="zh-CN" altLang="en-US" baseline="0" dirty="0"/>
              <a:t> </a:t>
            </a:r>
            <a:r>
              <a:rPr lang="en-US" altLang="zh-CN" baseline="0" dirty="0"/>
              <a:t>blotting</a:t>
            </a:r>
            <a:r>
              <a:rPr lang="zh-CN" altLang="en-US" baseline="0" dirty="0"/>
              <a:t> </a:t>
            </a:r>
            <a:r>
              <a:rPr lang="en-US" altLang="zh-CN" baseline="0" dirty="0"/>
              <a:t>showing</a:t>
            </a:r>
            <a:r>
              <a:rPr lang="zh-CN" altLang="en-US" baseline="0" dirty="0"/>
              <a:t> </a:t>
            </a:r>
            <a:r>
              <a:rPr lang="en-US" altLang="zh-CN" baseline="0" dirty="0"/>
              <a:t>the</a:t>
            </a:r>
            <a:r>
              <a:rPr lang="zh-CN" altLang="en-US" baseline="0" dirty="0"/>
              <a:t> </a:t>
            </a:r>
            <a:r>
              <a:rPr lang="en-US" altLang="zh-CN" baseline="0" dirty="0"/>
              <a:t>mdig</a:t>
            </a:r>
            <a:r>
              <a:rPr lang="zh-CN" altLang="en-US" baseline="0" dirty="0"/>
              <a:t> </a:t>
            </a:r>
            <a:r>
              <a:rPr lang="en-US" altLang="zh-CN" baseline="0" dirty="0"/>
              <a:t>protein</a:t>
            </a:r>
            <a:r>
              <a:rPr lang="zh-CN" altLang="en-US" baseline="0" dirty="0"/>
              <a:t> </a:t>
            </a:r>
            <a:r>
              <a:rPr lang="en-US" altLang="zh-CN" baseline="0" dirty="0"/>
              <a:t>expression</a:t>
            </a:r>
            <a:r>
              <a:rPr lang="zh-CN" altLang="en-US" baseline="0" dirty="0"/>
              <a:t> </a:t>
            </a:r>
            <a:r>
              <a:rPr lang="en-US" altLang="zh-CN" baseline="0" dirty="0"/>
              <a:t>in</a:t>
            </a:r>
            <a:r>
              <a:rPr lang="zh-CN" altLang="en-US" baseline="0" dirty="0"/>
              <a:t> </a:t>
            </a:r>
            <a:r>
              <a:rPr lang="en-US" altLang="zh-CN" baseline="0" dirty="0"/>
              <a:t>BEAS-2B</a:t>
            </a:r>
            <a:r>
              <a:rPr lang="zh-CN" altLang="en-US" baseline="0" dirty="0"/>
              <a:t> </a:t>
            </a:r>
            <a:r>
              <a:rPr lang="en-US" altLang="zh-CN" baseline="0" dirty="0"/>
              <a:t>clones</a:t>
            </a:r>
            <a:r>
              <a:rPr lang="zh-CN" altLang="en-US" baseline="0" dirty="0"/>
              <a:t> </a:t>
            </a:r>
            <a:r>
              <a:rPr lang="en-US" altLang="zh-CN" baseline="0" dirty="0"/>
              <a:t>and</a:t>
            </a:r>
            <a:r>
              <a:rPr lang="zh-CN" altLang="en-US" baseline="0" dirty="0"/>
              <a:t> </a:t>
            </a:r>
            <a:r>
              <a:rPr lang="en-US" altLang="zh-CN" baseline="0" dirty="0"/>
              <a:t>A549</a:t>
            </a:r>
            <a:r>
              <a:rPr lang="zh-CN" altLang="en-US" baseline="0" dirty="0"/>
              <a:t> </a:t>
            </a:r>
            <a:r>
              <a:rPr lang="en-US" altLang="zh-CN" baseline="0" dirty="0"/>
              <a:t>clones.</a:t>
            </a:r>
            <a:r>
              <a:rPr lang="zh-CN" altLang="en-US" baseline="0" dirty="0"/>
              <a:t> </a:t>
            </a:r>
            <a:r>
              <a:rPr lang="en-US" altLang="zh-CN" baseline="0" dirty="0"/>
              <a:t>C.</a:t>
            </a:r>
            <a:r>
              <a:rPr lang="zh-CN" altLang="en-US" baseline="0" dirty="0"/>
              <a:t> </a:t>
            </a:r>
            <a:r>
              <a:rPr lang="en-US" altLang="zh-CN" baseline="0" dirty="0"/>
              <a:t>Normalized</a:t>
            </a:r>
            <a:r>
              <a:rPr lang="zh-CN" altLang="en-US" baseline="0" dirty="0"/>
              <a:t> </a:t>
            </a:r>
            <a:r>
              <a:rPr lang="en-US" altLang="zh-CN" baseline="0" dirty="0"/>
              <a:t>mdig</a:t>
            </a:r>
            <a:r>
              <a:rPr lang="zh-CN" altLang="en-US" baseline="0" dirty="0"/>
              <a:t> </a:t>
            </a:r>
            <a:r>
              <a:rPr lang="en-US" altLang="zh-CN" baseline="0" dirty="0"/>
              <a:t>value</a:t>
            </a:r>
            <a:r>
              <a:rPr lang="zh-CN" altLang="en-US" baseline="0" dirty="0"/>
              <a:t> </a:t>
            </a:r>
            <a:r>
              <a:rPr lang="en-US" altLang="zh-CN" baseline="0" dirty="0"/>
              <a:t>from</a:t>
            </a:r>
            <a:r>
              <a:rPr lang="zh-CN" altLang="en-US" baseline="0" dirty="0"/>
              <a:t> </a:t>
            </a:r>
            <a:r>
              <a:rPr lang="en-US" altLang="zh-CN" baseline="0" dirty="0"/>
              <a:t>RNA</a:t>
            </a:r>
            <a:r>
              <a:rPr lang="zh-CN" altLang="en-US" baseline="0" dirty="0"/>
              <a:t> </a:t>
            </a:r>
            <a:r>
              <a:rPr lang="en-US" altLang="zh-CN" baseline="0" dirty="0"/>
              <a:t>sequencing</a:t>
            </a:r>
            <a:r>
              <a:rPr lang="zh-CN" altLang="en-US" baseline="0" dirty="0"/>
              <a:t> </a:t>
            </a:r>
            <a:r>
              <a:rPr lang="en-US" altLang="zh-CN" baseline="0" dirty="0"/>
              <a:t>(RNA-</a:t>
            </a:r>
            <a:r>
              <a:rPr lang="en-US" altLang="zh-CN" baseline="0" dirty="0" err="1"/>
              <a:t>seq</a:t>
            </a:r>
            <a:r>
              <a:rPr lang="en-US" altLang="zh-CN" baseline="0" dirty="0"/>
              <a:t>)</a:t>
            </a:r>
            <a:r>
              <a:rPr lang="zh-CN" altLang="en-US" baseline="0" dirty="0"/>
              <a:t> </a:t>
            </a:r>
            <a:r>
              <a:rPr lang="en-US" altLang="zh-CN" baseline="0" dirty="0"/>
              <a:t>of</a:t>
            </a:r>
            <a:r>
              <a:rPr lang="zh-CN" altLang="en-US" baseline="0" dirty="0"/>
              <a:t> </a:t>
            </a:r>
            <a:r>
              <a:rPr lang="en-US" altLang="zh-CN" baseline="0" dirty="0"/>
              <a:t>WT</a:t>
            </a:r>
            <a:r>
              <a:rPr lang="zh-CN" altLang="en-US" baseline="0" dirty="0"/>
              <a:t> </a:t>
            </a:r>
            <a:r>
              <a:rPr lang="en-US" altLang="zh-CN" baseline="0" dirty="0"/>
              <a:t>(red)</a:t>
            </a:r>
            <a:r>
              <a:rPr lang="zh-CN" altLang="en-US" baseline="0" dirty="0"/>
              <a:t> </a:t>
            </a:r>
            <a:r>
              <a:rPr lang="en-US" altLang="zh-CN" baseline="0" dirty="0"/>
              <a:t>and</a:t>
            </a:r>
            <a:r>
              <a:rPr lang="zh-CN" altLang="en-US" baseline="0" dirty="0"/>
              <a:t> </a:t>
            </a:r>
            <a:r>
              <a:rPr lang="en-US" altLang="zh-CN" baseline="0" dirty="0"/>
              <a:t>KO</a:t>
            </a:r>
            <a:r>
              <a:rPr lang="zh-CN" altLang="en-US" baseline="0" dirty="0"/>
              <a:t> </a:t>
            </a:r>
            <a:r>
              <a:rPr lang="en-US" altLang="zh-CN" baseline="0" dirty="0"/>
              <a:t>(blue)</a:t>
            </a:r>
            <a:r>
              <a:rPr lang="zh-CN" altLang="en-US" baseline="0" dirty="0"/>
              <a:t> </a:t>
            </a:r>
            <a:r>
              <a:rPr lang="en-US" altLang="zh-CN" baseline="0" dirty="0"/>
              <a:t>of</a:t>
            </a:r>
            <a:r>
              <a:rPr lang="zh-CN" altLang="en-US" baseline="0" dirty="0"/>
              <a:t> </a:t>
            </a:r>
            <a:r>
              <a:rPr lang="en-US" altLang="zh-CN" baseline="0" dirty="0"/>
              <a:t>BEAS-2B</a:t>
            </a:r>
            <a:r>
              <a:rPr lang="zh-CN" altLang="en-US" baseline="0" dirty="0"/>
              <a:t> </a:t>
            </a:r>
            <a:r>
              <a:rPr lang="en-US" altLang="zh-CN" baseline="0" dirty="0"/>
              <a:t>and</a:t>
            </a:r>
            <a:r>
              <a:rPr lang="zh-CN" altLang="en-US" baseline="0" dirty="0"/>
              <a:t> </a:t>
            </a:r>
            <a:r>
              <a:rPr lang="en-US" altLang="zh-CN" baseline="0" dirty="0"/>
              <a:t>A549</a:t>
            </a:r>
            <a:r>
              <a:rPr lang="zh-CN" altLang="en-US" baseline="0" dirty="0"/>
              <a:t> </a:t>
            </a:r>
            <a:r>
              <a:rPr lang="en-US" altLang="zh-CN" baseline="0" dirty="0"/>
              <a:t>clones.</a:t>
            </a:r>
            <a:r>
              <a:rPr lang="zh-CN" altLang="en-US" baseline="0" dirty="0"/>
              <a:t> </a:t>
            </a:r>
            <a:r>
              <a:rPr lang="en-US" altLang="zh-CN" baseline="0" dirty="0"/>
              <a:t>D.</a:t>
            </a:r>
            <a:r>
              <a:rPr lang="zh-CN" altLang="en-US" baseline="0" dirty="0"/>
              <a:t> </a:t>
            </a:r>
            <a:r>
              <a:rPr lang="en-US" altLang="zh-CN" baseline="0" dirty="0"/>
              <a:t>RNA-</a:t>
            </a:r>
            <a:r>
              <a:rPr lang="en-US" altLang="zh-CN" baseline="0" dirty="0" err="1"/>
              <a:t>seq</a:t>
            </a:r>
            <a:r>
              <a:rPr lang="zh-CN" altLang="en-US" baseline="0" dirty="0"/>
              <a:t> </a:t>
            </a:r>
            <a:r>
              <a:rPr lang="en-US" altLang="zh-CN" baseline="0" dirty="0"/>
              <a:t>showing</a:t>
            </a:r>
            <a:r>
              <a:rPr lang="zh-CN" altLang="en-US" baseline="0" dirty="0"/>
              <a:t> </a:t>
            </a:r>
            <a:r>
              <a:rPr lang="en-US" altLang="zh-CN" baseline="0" dirty="0"/>
              <a:t>the</a:t>
            </a:r>
            <a:r>
              <a:rPr lang="zh-CN" altLang="en-US" baseline="0" dirty="0"/>
              <a:t> </a:t>
            </a:r>
            <a:r>
              <a:rPr lang="en-US" altLang="zh-CN" baseline="0" dirty="0"/>
              <a:t>reads</a:t>
            </a:r>
            <a:r>
              <a:rPr lang="zh-CN" altLang="en-US" baseline="0" dirty="0"/>
              <a:t> </a:t>
            </a:r>
            <a:r>
              <a:rPr lang="en-US" altLang="zh-CN" baseline="0" dirty="0"/>
              <a:t>of</a:t>
            </a:r>
            <a:r>
              <a:rPr lang="zh-CN" altLang="en-US" baseline="0" dirty="0"/>
              <a:t> </a:t>
            </a:r>
            <a:r>
              <a:rPr lang="en-US" altLang="zh-CN" baseline="0" dirty="0"/>
              <a:t>mdig</a:t>
            </a:r>
            <a:r>
              <a:rPr lang="zh-CN" altLang="en-US" baseline="0" dirty="0"/>
              <a:t> </a:t>
            </a:r>
            <a:r>
              <a:rPr lang="en-US" altLang="zh-CN" baseline="0" dirty="0"/>
              <a:t>in</a:t>
            </a:r>
            <a:r>
              <a:rPr lang="zh-CN" altLang="en-US" baseline="0" dirty="0"/>
              <a:t> </a:t>
            </a:r>
            <a:r>
              <a:rPr lang="en-US" altLang="zh-CN" baseline="0" dirty="0"/>
              <a:t>WT</a:t>
            </a:r>
            <a:r>
              <a:rPr lang="zh-CN" altLang="en-US" baseline="0" dirty="0"/>
              <a:t> </a:t>
            </a:r>
            <a:r>
              <a:rPr lang="en-US" altLang="zh-CN" baseline="0" dirty="0"/>
              <a:t>(red)</a:t>
            </a:r>
            <a:r>
              <a:rPr lang="zh-CN" altLang="en-US" baseline="0" dirty="0"/>
              <a:t> </a:t>
            </a:r>
            <a:r>
              <a:rPr lang="en-US" altLang="zh-CN" baseline="0" dirty="0"/>
              <a:t>and</a:t>
            </a:r>
            <a:r>
              <a:rPr lang="zh-CN" altLang="en-US" baseline="0" dirty="0"/>
              <a:t> </a:t>
            </a:r>
            <a:r>
              <a:rPr lang="en-US" altLang="zh-CN" baseline="0" dirty="0"/>
              <a:t>KO</a:t>
            </a:r>
            <a:r>
              <a:rPr lang="zh-CN" altLang="en-US" baseline="0" dirty="0"/>
              <a:t> </a:t>
            </a:r>
            <a:r>
              <a:rPr lang="en-US" altLang="zh-CN" baseline="0" dirty="0"/>
              <a:t>(blue)</a:t>
            </a:r>
            <a:r>
              <a:rPr lang="zh-CN" altLang="en-US" baseline="0" dirty="0"/>
              <a:t> </a:t>
            </a:r>
            <a:r>
              <a:rPr lang="en-US" altLang="zh-CN" baseline="0" dirty="0" smtClean="0"/>
              <a:t>of</a:t>
            </a:r>
            <a:r>
              <a:rPr lang="zh-CN" altLang="en-US" baseline="0" dirty="0" smtClean="0"/>
              <a:t> </a:t>
            </a:r>
            <a:r>
              <a:rPr lang="en-US" altLang="zh-CN" baseline="0" dirty="0" smtClean="0"/>
              <a:t>BEAS-2B</a:t>
            </a:r>
            <a:r>
              <a:rPr lang="zh-CN" altLang="en-US" baseline="0" dirty="0" smtClean="0"/>
              <a:t> </a:t>
            </a:r>
            <a:r>
              <a:rPr lang="en-US" altLang="zh-CN" baseline="0" dirty="0"/>
              <a:t>and</a:t>
            </a:r>
            <a:r>
              <a:rPr lang="zh-CN" altLang="en-US" baseline="0" dirty="0"/>
              <a:t> </a:t>
            </a:r>
            <a:r>
              <a:rPr lang="en-US" altLang="zh-CN" baseline="0" dirty="0"/>
              <a:t>A549</a:t>
            </a:r>
            <a:r>
              <a:rPr lang="zh-CN" altLang="en-US" baseline="0" dirty="0"/>
              <a:t> </a:t>
            </a:r>
            <a:r>
              <a:rPr lang="en-US" altLang="zh-CN" baseline="0" dirty="0"/>
              <a:t>clones</a:t>
            </a:r>
            <a:r>
              <a:rPr lang="en-US" altLang="zh-CN" baseline="0" dirty="0" smtClean="0"/>
              <a:t>.</a:t>
            </a:r>
            <a:r>
              <a:rPr lang="zh-CN" altLang="en-US" baseline="0" dirty="0" smtClean="0"/>
              <a:t> </a:t>
            </a:r>
            <a:r>
              <a:rPr lang="en-US" altLang="zh-CN" baseline="0" dirty="0" smtClean="0"/>
              <a:t>Green</a:t>
            </a:r>
            <a:r>
              <a:rPr lang="zh-CN" altLang="en-US" baseline="0" dirty="0" smtClean="0"/>
              <a:t> </a:t>
            </a:r>
            <a:r>
              <a:rPr lang="en-US" altLang="zh-CN" baseline="0" dirty="0" smtClean="0"/>
              <a:t>arrow</a:t>
            </a:r>
            <a:r>
              <a:rPr lang="zh-CN" altLang="en-US" baseline="0" dirty="0" smtClean="0"/>
              <a:t> </a:t>
            </a:r>
            <a:r>
              <a:rPr lang="en-US" altLang="zh-CN" baseline="0" dirty="0" smtClean="0"/>
              <a:t>indicated</a:t>
            </a:r>
            <a:r>
              <a:rPr lang="zh-CN" altLang="en-US" baseline="0" dirty="0" smtClean="0"/>
              <a:t> </a:t>
            </a:r>
            <a:r>
              <a:rPr lang="en-US" altLang="zh-CN" baseline="0" dirty="0" smtClean="0"/>
              <a:t>the</a:t>
            </a:r>
            <a:r>
              <a:rPr lang="zh-CN" altLang="en-US" baseline="0" dirty="0" smtClean="0"/>
              <a:t> </a:t>
            </a:r>
            <a:r>
              <a:rPr lang="en-US" altLang="zh-CN" baseline="0" dirty="0" smtClean="0"/>
              <a:t>exon</a:t>
            </a:r>
            <a:r>
              <a:rPr lang="zh-CN" altLang="en-US" baseline="0" dirty="0" smtClean="0"/>
              <a:t> </a:t>
            </a:r>
            <a:r>
              <a:rPr lang="en-US" altLang="zh-CN" baseline="0" dirty="0" smtClean="0"/>
              <a:t>3</a:t>
            </a:r>
            <a:r>
              <a:rPr lang="zh-CN" altLang="en-US" baseline="0" dirty="0" smtClean="0"/>
              <a:t> </a:t>
            </a:r>
            <a:r>
              <a:rPr lang="en-US" altLang="zh-CN" baseline="0" dirty="0" smtClean="0"/>
              <a:t>of</a:t>
            </a:r>
            <a:r>
              <a:rPr lang="zh-CN" altLang="en-US" baseline="0" dirty="0" smtClean="0"/>
              <a:t> </a:t>
            </a:r>
            <a:r>
              <a:rPr lang="en-US" altLang="zh-CN" baseline="0" dirty="0" err="1" smtClean="0"/>
              <a:t>midg</a:t>
            </a:r>
            <a:r>
              <a:rPr lang="en-US" altLang="zh-CN" baseline="0" dirty="0" smtClean="0"/>
              <a:t>.</a:t>
            </a:r>
            <a:r>
              <a:rPr lang="zh-CN" altLang="en-US" baseline="0" dirty="0" smtClean="0"/>
              <a:t> </a:t>
            </a:r>
            <a:r>
              <a:rPr lang="en-US" altLang="zh-CN" baseline="0" dirty="0" smtClean="0"/>
              <a:t>The</a:t>
            </a:r>
            <a:r>
              <a:rPr lang="zh-CN" altLang="en-US" baseline="0" dirty="0" smtClean="0"/>
              <a:t> </a:t>
            </a:r>
            <a:r>
              <a:rPr lang="en-US" altLang="zh-CN" baseline="0" dirty="0" smtClean="0"/>
              <a:t>triangle</a:t>
            </a:r>
            <a:r>
              <a:rPr lang="zh-CN" altLang="en-US" baseline="0" dirty="0" smtClean="0"/>
              <a:t> </a:t>
            </a:r>
            <a:r>
              <a:rPr lang="en-US" altLang="zh-CN" baseline="0" dirty="0" smtClean="0"/>
              <a:t>indicated</a:t>
            </a:r>
            <a:r>
              <a:rPr lang="zh-CN" altLang="en-US" baseline="0" dirty="0" smtClean="0"/>
              <a:t> </a:t>
            </a:r>
            <a:r>
              <a:rPr lang="en-US" altLang="zh-CN" baseline="0" dirty="0" smtClean="0"/>
              <a:t>the</a:t>
            </a:r>
            <a:r>
              <a:rPr lang="zh-CN" altLang="en-US" baseline="0" dirty="0" smtClean="0"/>
              <a:t> </a:t>
            </a:r>
            <a:r>
              <a:rPr lang="en-US" altLang="zh-CN" baseline="0" dirty="0" smtClean="0"/>
              <a:t>intron</a:t>
            </a:r>
            <a:r>
              <a:rPr lang="zh-CN" altLang="en-US" baseline="0" dirty="0" smtClean="0"/>
              <a:t> </a:t>
            </a:r>
            <a:r>
              <a:rPr lang="en-US" altLang="zh-CN" baseline="0" dirty="0" smtClean="0"/>
              <a:t>3.</a:t>
            </a:r>
            <a:endParaRPr lang="en-US" dirty="0"/>
          </a:p>
        </p:txBody>
      </p:sp>
      <p:sp>
        <p:nvSpPr>
          <p:cNvPr id="4" name="Slide Number Placeholder 3"/>
          <p:cNvSpPr>
            <a:spLocks noGrp="1"/>
          </p:cNvSpPr>
          <p:nvPr>
            <p:ph type="sldNum" sz="quarter" idx="10"/>
          </p:nvPr>
        </p:nvSpPr>
        <p:spPr/>
        <p:txBody>
          <a:bodyPr/>
          <a:lstStyle/>
          <a:p>
            <a:fld id="{49041E7A-5223-9245-947D-A532A8F18A2B}" type="slidenum">
              <a:rPr lang="en-US" smtClean="0"/>
              <a:t>1</a:t>
            </a:fld>
            <a:endParaRPr lang="en-US"/>
          </a:p>
        </p:txBody>
      </p:sp>
    </p:spTree>
    <p:extLst>
      <p:ext uri="{BB962C8B-B14F-4D97-AF65-F5344CB8AC3E}">
        <p14:creationId xmlns:p14="http://schemas.microsoft.com/office/powerpoint/2010/main" val="89967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Fig 3</a:t>
            </a:r>
            <a:r>
              <a:rPr lang="en-US" sz="1200" kern="1200" dirty="0" smtClean="0">
                <a:solidFill>
                  <a:schemeClr val="tx1"/>
                </a:solidFill>
                <a:effectLst/>
                <a:latin typeface="+mn-lt"/>
                <a:ea typeface="+mn-ea"/>
                <a:cs typeface="+mn-cs"/>
              </a:rPr>
              <a:t>. CRISPR-Cas9 causes alternative splicing of mdig mRNA. A. Typical image showing the PCR product of mdig in BEAS-2B and A549 clones. B. Chromatograms showing the entire exon three skipping of mdig by sanger sequencing in clones compared to mdig WT. C. Chromatograms of the new alternative spliced form of mdig in KO colonies compared to Mdig WT.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49041E7A-5223-9245-947D-A532A8F18A2B}" type="slidenum">
              <a:rPr lang="en-US" smtClean="0"/>
              <a:t>2</a:t>
            </a:fld>
            <a:endParaRPr lang="en-US"/>
          </a:p>
        </p:txBody>
      </p:sp>
    </p:spTree>
    <p:extLst>
      <p:ext uri="{BB962C8B-B14F-4D97-AF65-F5344CB8AC3E}">
        <p14:creationId xmlns:p14="http://schemas.microsoft.com/office/powerpoint/2010/main" val="630771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Fig 3</a:t>
            </a:r>
            <a:r>
              <a:rPr lang="en-US" sz="1200" kern="1200" dirty="0" smtClean="0">
                <a:solidFill>
                  <a:schemeClr val="tx1"/>
                </a:solidFill>
                <a:effectLst/>
                <a:latin typeface="+mn-lt"/>
                <a:ea typeface="+mn-ea"/>
                <a:cs typeface="+mn-cs"/>
              </a:rPr>
              <a:t>. CRISPR-Cas9 causes alternative splicing of mdig mRNAs. A. RT-PCR product of mdig in BEAS-2B clones. B. Chromatograms showing </a:t>
            </a:r>
            <a:r>
              <a:rPr lang="en-US" altLang="zh-CN" sz="1200" kern="1200" dirty="0" smtClean="0">
                <a:solidFill>
                  <a:schemeClr val="tx1"/>
                </a:solidFill>
                <a:effectLst/>
                <a:latin typeface="+mn-lt"/>
                <a:ea typeface="+mn-ea"/>
                <a:cs typeface="+mn-cs"/>
              </a:rPr>
              <a:t>the</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missing</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of</a:t>
            </a:r>
            <a:r>
              <a:rPr lang="zh-CN" alt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a:t>
            </a:r>
            <a:r>
              <a:rPr lang="en-US" altLang="zh-CN" sz="1200" kern="1200" dirty="0" smtClean="0">
                <a:solidFill>
                  <a:schemeClr val="tx1"/>
                </a:solidFill>
                <a:effectLst/>
                <a:latin typeface="+mn-lt"/>
                <a:ea typeface="+mn-ea"/>
                <a:cs typeface="+mn-cs"/>
              </a:rPr>
              <a:t>third</a:t>
            </a:r>
            <a:r>
              <a:rPr lang="zh-CN" alt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exon</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of</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mdig</a:t>
            </a:r>
            <a:r>
              <a:rPr 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in</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dig</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mRNAs</a:t>
            </a:r>
            <a:r>
              <a:rPr lang="en-US" sz="1200" kern="1200" dirty="0" smtClean="0">
                <a:solidFill>
                  <a:schemeClr val="tx1"/>
                </a:solidFill>
                <a:effectLst/>
                <a:latin typeface="+mn-lt"/>
                <a:ea typeface="+mn-ea"/>
                <a:cs typeface="+mn-cs"/>
              </a:rPr>
              <a:t> in</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KO</a:t>
            </a:r>
            <a:r>
              <a:rPr lang="en-US" sz="1200" kern="1200" dirty="0" smtClean="0">
                <a:solidFill>
                  <a:schemeClr val="tx1"/>
                </a:solidFill>
                <a:effectLst/>
                <a:latin typeface="+mn-lt"/>
                <a:ea typeface="+mn-ea"/>
                <a:cs typeface="+mn-cs"/>
              </a:rPr>
              <a:t> clones. C. Chromatograms of the new alternative spliced form of mdig in KO</a:t>
            </a:r>
            <a:r>
              <a:rPr lang="en-US" altLang="zh-CN" sz="1200" kern="1200" dirty="0" smtClean="0">
                <a:solidFill>
                  <a:schemeClr val="tx1"/>
                </a:solidFill>
                <a:effectLst/>
                <a:latin typeface="+mn-lt"/>
                <a:ea typeface="+mn-ea"/>
                <a:cs typeface="+mn-cs"/>
              </a:rPr>
              <a:t>-3</a:t>
            </a:r>
            <a:r>
              <a:rPr lang="zh-CN" altLang="en-US" sz="1200" kern="1200" baseline="0" dirty="0" smtClean="0">
                <a:solidFill>
                  <a:schemeClr val="tx1"/>
                </a:solidFill>
                <a:effectLst/>
                <a:latin typeface="+mn-lt"/>
                <a:ea typeface="+mn-ea"/>
                <a:cs typeface="+mn-cs"/>
              </a:rPr>
              <a:t> </a:t>
            </a:r>
            <a:r>
              <a:rPr lang="en-US" altLang="zh-CN" sz="1200" kern="1200" baseline="0" dirty="0" smtClean="0">
                <a:solidFill>
                  <a:schemeClr val="tx1"/>
                </a:solidFill>
                <a:effectLst/>
                <a:latin typeface="+mn-lt"/>
                <a:ea typeface="+mn-ea"/>
                <a:cs typeface="+mn-cs"/>
              </a:rPr>
              <a:t>BEAS-2B</a:t>
            </a:r>
            <a:r>
              <a:rPr lang="zh-CN" altLang="en-US" sz="1200" kern="1200" baseline="0" dirty="0" smtClean="0">
                <a:solidFill>
                  <a:schemeClr val="tx1"/>
                </a:solidFill>
                <a:effectLst/>
                <a:latin typeface="+mn-lt"/>
                <a:ea typeface="+mn-ea"/>
                <a:cs typeface="+mn-cs"/>
              </a:rPr>
              <a:t> </a:t>
            </a:r>
            <a:r>
              <a:rPr lang="en-US" altLang="zh-CN" sz="1200" kern="1200" baseline="0" dirty="0" smtClean="0">
                <a:solidFill>
                  <a:schemeClr val="tx1"/>
                </a:solidFill>
                <a:effectLst/>
                <a:latin typeface="+mn-lt"/>
                <a:ea typeface="+mn-ea"/>
                <a:cs typeface="+mn-cs"/>
              </a:rPr>
              <a:t>clone</a:t>
            </a:r>
            <a:r>
              <a:rPr lang="zh-CN" alt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compared to </a:t>
            </a:r>
            <a:r>
              <a:rPr lang="en-US" altLang="zh-CN" sz="1200" kern="1200" dirty="0" smtClean="0">
                <a:solidFill>
                  <a:schemeClr val="tx1"/>
                </a:solidFill>
                <a:effectLst/>
                <a:latin typeface="+mn-lt"/>
                <a:ea typeface="+mn-ea"/>
                <a:cs typeface="+mn-cs"/>
              </a:rPr>
              <a:t>m</a:t>
            </a:r>
            <a:r>
              <a:rPr lang="en-US" sz="1200" kern="1200" dirty="0" smtClean="0">
                <a:solidFill>
                  <a:schemeClr val="tx1"/>
                </a:solidFill>
                <a:effectLst/>
                <a:latin typeface="+mn-lt"/>
                <a:ea typeface="+mn-ea"/>
                <a:cs typeface="+mn-cs"/>
              </a:rPr>
              <a:t>dig WT.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9041E7A-5223-9245-947D-A532A8F18A2B}" type="slidenum">
              <a:rPr lang="en-US" smtClean="0"/>
              <a:t>3</a:t>
            </a:fld>
            <a:endParaRPr lang="en-US"/>
          </a:p>
        </p:txBody>
      </p:sp>
    </p:spTree>
    <p:extLst>
      <p:ext uri="{BB962C8B-B14F-4D97-AF65-F5344CB8AC3E}">
        <p14:creationId xmlns:p14="http://schemas.microsoft.com/office/powerpoint/2010/main" val="4623879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Fig 4</a:t>
            </a:r>
            <a:r>
              <a:rPr lang="en-US" sz="1200" kern="1200" dirty="0" smtClean="0">
                <a:solidFill>
                  <a:schemeClr val="tx1"/>
                </a:solidFill>
                <a:effectLst/>
                <a:latin typeface="+mn-lt"/>
                <a:ea typeface="+mn-ea"/>
                <a:cs typeface="+mn-cs"/>
              </a:rPr>
              <a:t>. Summary of the deletion and alternative splicing in mdig mRNA from KO clones. A. Schematic of deletions and alternative splicing in KO clones. White bars represent exons and blank lines are introns. Red slash bars represent deletion or alternative spliced nucleotides. The red and green arrow indicate where the sgRNA-1 and sgRNA-3 are targeted respectively. B. Corresponding protein sequence.  Mdig protein sequence is in black. The third exon protein sequence is shaded in pink. The nine and twenty-four nucleotides are corresponding to amino acids shown in black underlines or red underlines respectively. The amino acid substitute in KO cells are marked with bold. The sequence in red is the new alternative spliced form with new stop codon (*). </a:t>
            </a:r>
          </a:p>
        </p:txBody>
      </p:sp>
      <p:sp>
        <p:nvSpPr>
          <p:cNvPr id="4" name="Slide Number Placeholder 3"/>
          <p:cNvSpPr>
            <a:spLocks noGrp="1"/>
          </p:cNvSpPr>
          <p:nvPr>
            <p:ph type="sldNum" sz="quarter" idx="10"/>
          </p:nvPr>
        </p:nvSpPr>
        <p:spPr/>
        <p:txBody>
          <a:bodyPr/>
          <a:lstStyle/>
          <a:p>
            <a:fld id="{49041E7A-5223-9245-947D-A532A8F18A2B}" type="slidenum">
              <a:rPr lang="en-US" smtClean="0"/>
              <a:t>4</a:t>
            </a:fld>
            <a:endParaRPr lang="en-US"/>
          </a:p>
        </p:txBody>
      </p:sp>
    </p:spTree>
    <p:extLst>
      <p:ext uri="{BB962C8B-B14F-4D97-AF65-F5344CB8AC3E}">
        <p14:creationId xmlns:p14="http://schemas.microsoft.com/office/powerpoint/2010/main" val="16647798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Fig 5</a:t>
            </a:r>
            <a:r>
              <a:rPr lang="en-US" sz="1200" kern="1200" dirty="0" smtClean="0">
                <a:solidFill>
                  <a:schemeClr val="tx1"/>
                </a:solidFill>
                <a:effectLst/>
                <a:latin typeface="+mn-lt"/>
                <a:ea typeface="+mn-ea"/>
                <a:cs typeface="+mn-cs"/>
              </a:rPr>
              <a:t>. Single nuclear polymorphisms (SNPs) of mdig gene identified from RNA-seq. A. and B. The SNP of A to C of the exon 5 of mdig in both WT and KO of BEAS-2B and A549 cells. This is comparable to the exchange of 1330T to G in NM_032778 sequence. C. The substitution of C to G of the exon 2 in WT and KO BEAS-2B cells which is equal to the substitution of 626G to C in NM_032778 sequence. D. The SNP of C to T in exon 9 in WT and KO A549 cells. This is equal to the exchange of 1730G to A in NM_032778 sequence.</a:t>
            </a:r>
          </a:p>
        </p:txBody>
      </p:sp>
      <p:sp>
        <p:nvSpPr>
          <p:cNvPr id="4" name="Slide Number Placeholder 3"/>
          <p:cNvSpPr>
            <a:spLocks noGrp="1"/>
          </p:cNvSpPr>
          <p:nvPr>
            <p:ph type="sldNum" sz="quarter" idx="10"/>
          </p:nvPr>
        </p:nvSpPr>
        <p:spPr/>
        <p:txBody>
          <a:bodyPr/>
          <a:lstStyle/>
          <a:p>
            <a:fld id="{49041E7A-5223-9245-947D-A532A8F18A2B}" type="slidenum">
              <a:rPr lang="en-US" smtClean="0"/>
              <a:t>5</a:t>
            </a:fld>
            <a:endParaRPr lang="en-US"/>
          </a:p>
        </p:txBody>
      </p:sp>
    </p:spTree>
    <p:extLst>
      <p:ext uri="{BB962C8B-B14F-4D97-AF65-F5344CB8AC3E}">
        <p14:creationId xmlns:p14="http://schemas.microsoft.com/office/powerpoint/2010/main" val="515594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err="1"/>
              <a:t>sFig</a:t>
            </a:r>
            <a:r>
              <a:rPr lang="zh-CN" altLang="en-US" dirty="0"/>
              <a:t> </a:t>
            </a:r>
            <a:r>
              <a:rPr lang="en-US" altLang="zh-CN" dirty="0"/>
              <a:t>1.</a:t>
            </a:r>
            <a:r>
              <a:rPr lang="zh-CN" altLang="en-US" dirty="0"/>
              <a:t> </a:t>
            </a:r>
            <a:r>
              <a:rPr lang="en-US" altLang="zh-CN" dirty="0"/>
              <a:t>Transcripts</a:t>
            </a:r>
            <a:r>
              <a:rPr lang="zh-CN" altLang="en-US" baseline="0" dirty="0"/>
              <a:t> </a:t>
            </a:r>
            <a:r>
              <a:rPr lang="en-US" altLang="zh-CN" baseline="0" dirty="0" smtClean="0"/>
              <a:t>of</a:t>
            </a:r>
            <a:r>
              <a:rPr lang="zh-CN" altLang="en-US" baseline="0" dirty="0" smtClean="0"/>
              <a:t> </a:t>
            </a:r>
            <a:r>
              <a:rPr lang="en-US" altLang="zh-CN" baseline="0" dirty="0" smtClean="0"/>
              <a:t>mdig</a:t>
            </a:r>
            <a:r>
              <a:rPr lang="zh-CN" altLang="en-US" baseline="0" dirty="0" smtClean="0"/>
              <a:t> </a:t>
            </a:r>
            <a:r>
              <a:rPr lang="en-US" altLang="zh-CN" baseline="0" dirty="0" smtClean="0"/>
              <a:t>from</a:t>
            </a:r>
            <a:r>
              <a:rPr lang="zh-CN" altLang="en-US" baseline="0" dirty="0" smtClean="0"/>
              <a:t> </a:t>
            </a:r>
            <a:r>
              <a:rPr lang="en-US" altLang="zh-CN" baseline="0" dirty="0"/>
              <a:t>BEAS-2B</a:t>
            </a:r>
            <a:r>
              <a:rPr lang="zh-CN" altLang="en-US" baseline="0" dirty="0"/>
              <a:t> </a:t>
            </a:r>
            <a:r>
              <a:rPr lang="en-US" altLang="zh-CN" baseline="0" dirty="0"/>
              <a:t>and</a:t>
            </a:r>
            <a:r>
              <a:rPr lang="zh-CN" altLang="en-US" baseline="0" dirty="0"/>
              <a:t> </a:t>
            </a:r>
            <a:r>
              <a:rPr lang="en-US" altLang="zh-CN" baseline="0" dirty="0"/>
              <a:t>A549</a:t>
            </a:r>
            <a:r>
              <a:rPr lang="zh-CN" altLang="en-US" baseline="0" dirty="0"/>
              <a:t> </a:t>
            </a:r>
            <a:r>
              <a:rPr lang="en-US" altLang="zh-CN" baseline="0" dirty="0"/>
              <a:t>clones</a:t>
            </a:r>
            <a:r>
              <a:rPr lang="zh-CN" altLang="en-US" baseline="0" dirty="0"/>
              <a:t> </a:t>
            </a:r>
            <a:r>
              <a:rPr lang="en-US" altLang="zh-CN" baseline="0" dirty="0"/>
              <a:t>from</a:t>
            </a:r>
            <a:r>
              <a:rPr lang="zh-CN" altLang="en-US" baseline="0" dirty="0"/>
              <a:t> </a:t>
            </a:r>
            <a:r>
              <a:rPr lang="en-US" altLang="zh-CN" baseline="0" dirty="0"/>
              <a:t>RNA-seq.</a:t>
            </a:r>
            <a:r>
              <a:rPr lang="zh-CN" altLang="en-US" baseline="0" dirty="0"/>
              <a:t> </a:t>
            </a:r>
            <a:r>
              <a:rPr lang="en-US" altLang="zh-CN" baseline="0" dirty="0" smtClean="0"/>
              <a:t>The</a:t>
            </a:r>
            <a:r>
              <a:rPr lang="zh-CN" altLang="en-US" baseline="0" dirty="0" smtClean="0"/>
              <a:t> </a:t>
            </a:r>
            <a:r>
              <a:rPr lang="en-US" altLang="zh-CN" baseline="0" dirty="0"/>
              <a:t>Lower</a:t>
            </a:r>
            <a:r>
              <a:rPr lang="zh-CN" altLang="en-US" baseline="0" dirty="0"/>
              <a:t> </a:t>
            </a:r>
            <a:r>
              <a:rPr lang="en-US" altLang="zh-CN" baseline="0" dirty="0"/>
              <a:t>panel</a:t>
            </a:r>
            <a:r>
              <a:rPr lang="zh-CN" altLang="en-US" baseline="0" dirty="0"/>
              <a:t> </a:t>
            </a:r>
            <a:r>
              <a:rPr lang="en-US" altLang="zh-CN" baseline="0" dirty="0" smtClean="0"/>
              <a:t>shows</a:t>
            </a:r>
            <a:r>
              <a:rPr lang="zh-CN" altLang="en-US" baseline="0" dirty="0" smtClean="0"/>
              <a:t> </a:t>
            </a:r>
            <a:r>
              <a:rPr lang="en-US" altLang="zh-CN" baseline="0" dirty="0" smtClean="0"/>
              <a:t>transcripts</a:t>
            </a:r>
            <a:r>
              <a:rPr lang="zh-CN" altLang="en-US" baseline="0" dirty="0" smtClean="0"/>
              <a:t> </a:t>
            </a:r>
            <a:r>
              <a:rPr lang="en-US" altLang="zh-CN" baseline="0" dirty="0"/>
              <a:t>of</a:t>
            </a:r>
            <a:r>
              <a:rPr lang="zh-CN" altLang="en-US" baseline="0" dirty="0"/>
              <a:t> </a:t>
            </a:r>
            <a:r>
              <a:rPr lang="en-US" altLang="zh-CN" baseline="0" dirty="0" smtClean="0"/>
              <a:t>the</a:t>
            </a:r>
            <a:r>
              <a:rPr lang="zh-CN" altLang="en-US" baseline="0" dirty="0" smtClean="0"/>
              <a:t> </a:t>
            </a:r>
            <a:r>
              <a:rPr lang="en-US" altLang="zh-CN" baseline="0" dirty="0" smtClean="0"/>
              <a:t>third</a:t>
            </a:r>
            <a:r>
              <a:rPr lang="zh-CN" altLang="en-US" baseline="0" dirty="0" smtClean="0"/>
              <a:t> </a:t>
            </a:r>
            <a:r>
              <a:rPr lang="en-US" altLang="zh-CN" baseline="0" dirty="0" smtClean="0"/>
              <a:t>exon.</a:t>
            </a:r>
            <a:r>
              <a:rPr lang="zh-CN" altLang="en-US" baseline="0" dirty="0" smtClean="0"/>
              <a:t> </a:t>
            </a:r>
            <a:r>
              <a:rPr lang="en-US" altLang="zh-CN" baseline="0" dirty="0"/>
              <a:t>The</a:t>
            </a:r>
            <a:r>
              <a:rPr lang="zh-CN" altLang="en-US" baseline="0" dirty="0"/>
              <a:t> </a:t>
            </a:r>
            <a:r>
              <a:rPr lang="en-US" altLang="zh-CN" baseline="0" dirty="0"/>
              <a:t>double</a:t>
            </a:r>
            <a:r>
              <a:rPr lang="zh-CN" altLang="en-US" baseline="0" dirty="0"/>
              <a:t> </a:t>
            </a:r>
            <a:r>
              <a:rPr lang="en-US" altLang="zh-CN" baseline="0" dirty="0"/>
              <a:t>black</a:t>
            </a:r>
            <a:r>
              <a:rPr lang="zh-CN" altLang="en-US" baseline="0" dirty="0"/>
              <a:t> </a:t>
            </a:r>
            <a:r>
              <a:rPr lang="en-US" altLang="zh-CN" baseline="0" dirty="0"/>
              <a:t>arrow</a:t>
            </a:r>
            <a:r>
              <a:rPr lang="zh-CN" altLang="en-US" baseline="0" dirty="0"/>
              <a:t> </a:t>
            </a:r>
            <a:r>
              <a:rPr lang="en-US" altLang="zh-CN" baseline="0" dirty="0"/>
              <a:t>indicates</a:t>
            </a:r>
            <a:r>
              <a:rPr lang="zh-CN" altLang="en-US" baseline="0" dirty="0"/>
              <a:t> </a:t>
            </a:r>
            <a:r>
              <a:rPr lang="en-US" altLang="zh-CN" baseline="0" dirty="0" smtClean="0"/>
              <a:t>the</a:t>
            </a:r>
            <a:r>
              <a:rPr lang="zh-CN" altLang="en-US" baseline="0" dirty="0" smtClean="0"/>
              <a:t> </a:t>
            </a:r>
            <a:r>
              <a:rPr lang="en-US" altLang="zh-CN" baseline="0" dirty="0" smtClean="0"/>
              <a:t>deletion</a:t>
            </a:r>
            <a:r>
              <a:rPr lang="zh-CN" altLang="en-US" baseline="0" dirty="0" smtClean="0"/>
              <a:t> </a:t>
            </a:r>
            <a:r>
              <a:rPr lang="en-US" altLang="zh-CN" baseline="0" dirty="0" smtClean="0"/>
              <a:t>of</a:t>
            </a:r>
            <a:r>
              <a:rPr lang="zh-CN" altLang="en-US" baseline="0" dirty="0" smtClean="0"/>
              <a:t> </a:t>
            </a:r>
            <a:r>
              <a:rPr lang="en-US" altLang="zh-CN" baseline="0" dirty="0" smtClean="0"/>
              <a:t>sequence</a:t>
            </a:r>
            <a:r>
              <a:rPr lang="zh-CN" altLang="en-US" baseline="0" dirty="0" smtClean="0"/>
              <a:t> </a:t>
            </a:r>
            <a:r>
              <a:rPr lang="en-US" altLang="zh-CN" baseline="0" dirty="0" smtClean="0"/>
              <a:t>5</a:t>
            </a:r>
            <a:r>
              <a:rPr lang="en-US" altLang="zh-CN" baseline="0" dirty="0"/>
              <a:t>’-CCTGCGGA-3</a:t>
            </a:r>
            <a:r>
              <a:rPr lang="en-US" altLang="zh-CN" baseline="0" dirty="0" smtClean="0"/>
              <a:t>’,</a:t>
            </a:r>
            <a:r>
              <a:rPr lang="zh-CN" altLang="en-US" baseline="0" dirty="0" smtClean="0"/>
              <a:t> </a:t>
            </a:r>
            <a:r>
              <a:rPr lang="en-US" sz="1200" kern="1200" dirty="0" smtClean="0">
                <a:solidFill>
                  <a:schemeClr val="tx1"/>
                </a:solidFill>
                <a:effectLst/>
                <a:latin typeface="+mn-lt"/>
                <a:ea typeface="+mn-ea"/>
                <a:cs typeface="+mn-cs"/>
              </a:rPr>
              <a:t>reverse complementary to </a:t>
            </a:r>
            <a:r>
              <a:rPr lang="en-US" altLang="zh-CN" sz="1200" kern="1200" dirty="0" smtClean="0">
                <a:solidFill>
                  <a:schemeClr val="tx1"/>
                </a:solidFill>
                <a:effectLst/>
                <a:latin typeface="+mn-lt"/>
                <a:ea typeface="+mn-ea"/>
                <a:cs typeface="+mn-cs"/>
              </a:rPr>
              <a:t>sequence</a:t>
            </a:r>
            <a:r>
              <a:rPr lang="zh-CN" alt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5’-TCCCGCAGG-3’</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around</a:t>
            </a:r>
            <a:r>
              <a:rPr lang="zh-CN" altLang="en-US" sz="1200" kern="1200" dirty="0" smtClean="0">
                <a:solidFill>
                  <a:schemeClr val="tx1"/>
                </a:solidFill>
                <a:effectLst/>
                <a:latin typeface="+mn-lt"/>
                <a:ea typeface="+mn-ea"/>
                <a:cs typeface="+mn-cs"/>
              </a:rPr>
              <a:t> </a:t>
            </a:r>
            <a:r>
              <a:rPr lang="en-US" altLang="zh-CN" sz="1200" kern="1200" dirty="0" smtClean="0">
                <a:solidFill>
                  <a:schemeClr val="tx1"/>
                </a:solidFill>
                <a:effectLst/>
                <a:latin typeface="+mn-lt"/>
                <a:ea typeface="+mn-ea"/>
                <a:cs typeface="+mn-cs"/>
              </a:rPr>
              <a:t>DSBs</a:t>
            </a:r>
            <a:r>
              <a:rPr lang="en-US" altLang="zh-CN" baseline="0" dirty="0" smtClean="0"/>
              <a:t>.</a:t>
            </a:r>
            <a:r>
              <a:rPr lang="zh-CN" altLang="en-US" baseline="0" dirty="0" smtClean="0"/>
              <a:t> </a:t>
            </a:r>
            <a:r>
              <a:rPr lang="en-US" altLang="zh-CN" baseline="0" dirty="0"/>
              <a:t>The</a:t>
            </a:r>
            <a:r>
              <a:rPr lang="zh-CN" altLang="en-US" baseline="0" dirty="0"/>
              <a:t> </a:t>
            </a:r>
            <a:r>
              <a:rPr lang="en-US" altLang="zh-CN" baseline="0" dirty="0"/>
              <a:t>red</a:t>
            </a:r>
            <a:r>
              <a:rPr lang="zh-CN" altLang="en-US" baseline="0" dirty="0"/>
              <a:t> </a:t>
            </a:r>
            <a:r>
              <a:rPr lang="en-US" altLang="zh-CN" baseline="0" dirty="0"/>
              <a:t>dotted</a:t>
            </a:r>
            <a:r>
              <a:rPr lang="zh-CN" altLang="en-US" baseline="0" dirty="0"/>
              <a:t> </a:t>
            </a:r>
            <a:r>
              <a:rPr lang="en-US" altLang="zh-CN" baseline="0" dirty="0"/>
              <a:t>lines</a:t>
            </a:r>
            <a:r>
              <a:rPr lang="zh-CN" altLang="en-US" baseline="0" dirty="0"/>
              <a:t> </a:t>
            </a:r>
            <a:r>
              <a:rPr lang="en-US" altLang="zh-CN" baseline="0" dirty="0"/>
              <a:t>indicate</a:t>
            </a:r>
            <a:r>
              <a:rPr lang="zh-CN" altLang="en-US" baseline="0" dirty="0"/>
              <a:t> </a:t>
            </a:r>
            <a:r>
              <a:rPr lang="en-US" altLang="zh-CN" baseline="0" dirty="0"/>
              <a:t>the</a:t>
            </a:r>
            <a:r>
              <a:rPr lang="zh-CN" altLang="en-US" baseline="0" dirty="0"/>
              <a:t> </a:t>
            </a:r>
            <a:r>
              <a:rPr lang="en-US" altLang="zh-CN" baseline="0" dirty="0"/>
              <a:t>sgRNA-1</a:t>
            </a:r>
            <a:r>
              <a:rPr lang="zh-CN" altLang="en-US" baseline="0" dirty="0"/>
              <a:t> </a:t>
            </a:r>
            <a:r>
              <a:rPr lang="en-US" altLang="zh-CN" baseline="0" dirty="0"/>
              <a:t>sequence.</a:t>
            </a:r>
            <a:endParaRPr lang="en-US" dirty="0"/>
          </a:p>
        </p:txBody>
      </p:sp>
      <p:sp>
        <p:nvSpPr>
          <p:cNvPr id="4" name="Slide Number Placeholder 3"/>
          <p:cNvSpPr>
            <a:spLocks noGrp="1"/>
          </p:cNvSpPr>
          <p:nvPr>
            <p:ph type="sldNum" sz="quarter" idx="10"/>
          </p:nvPr>
        </p:nvSpPr>
        <p:spPr/>
        <p:txBody>
          <a:bodyPr/>
          <a:lstStyle/>
          <a:p>
            <a:fld id="{49041E7A-5223-9245-947D-A532A8F18A2B}" type="slidenum">
              <a:rPr lang="en-US" smtClean="0"/>
              <a:t>6</a:t>
            </a:fld>
            <a:endParaRPr lang="en-US"/>
          </a:p>
        </p:txBody>
      </p:sp>
    </p:spTree>
    <p:extLst>
      <p:ext uri="{BB962C8B-B14F-4D97-AF65-F5344CB8AC3E}">
        <p14:creationId xmlns:p14="http://schemas.microsoft.com/office/powerpoint/2010/main" val="424569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37DCDB5-F199-FF44-8694-59F9D5C2DF01}" type="datetimeFigureOut">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2048113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7DCDB5-F199-FF44-8694-59F9D5C2DF01}" type="datetimeFigureOut">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393224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7DCDB5-F199-FF44-8694-59F9D5C2DF01}" type="datetimeFigureOut">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11136955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7DCDB5-F199-FF44-8694-59F9D5C2DF01}" type="datetimeFigureOut">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622300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7DCDB5-F199-FF44-8694-59F9D5C2DF01}" type="datetimeFigureOut">
              <a:rPr lang="en-US" smtClean="0"/>
              <a:t>5/3/2020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762050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37DCDB5-F199-FF44-8694-59F9D5C2DF01}" type="datetimeFigureOut">
              <a:rPr lang="en-US" smtClean="0"/>
              <a:t>5/3/2020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185593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37DCDB5-F199-FF44-8694-59F9D5C2DF01}" type="datetimeFigureOut">
              <a:rPr lang="en-US" smtClean="0"/>
              <a:t>5/3/2020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1126035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37DCDB5-F199-FF44-8694-59F9D5C2DF01}" type="datetimeFigureOut">
              <a:rPr lang="en-US" smtClean="0"/>
              <a:t>5/3/2020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1648196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7DCDB5-F199-FF44-8694-59F9D5C2DF01}" type="datetimeFigureOut">
              <a:rPr lang="en-US" smtClean="0"/>
              <a:t>5/3/2020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8459876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37DCDB5-F199-FF44-8694-59F9D5C2DF01}" type="datetimeFigureOut">
              <a:rPr lang="en-US" smtClean="0"/>
              <a:t>5/3/2020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24702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37DCDB5-F199-FF44-8694-59F9D5C2DF01}" type="datetimeFigureOut">
              <a:rPr lang="en-US" smtClean="0"/>
              <a:t>5/3/2020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854B61-AC9D-0547-BE73-5312474018DD}" type="slidenum">
              <a:rPr lang="en-US" smtClean="0"/>
              <a:t>‹#›</a:t>
            </a:fld>
            <a:endParaRPr lang="en-US"/>
          </a:p>
        </p:txBody>
      </p:sp>
    </p:spTree>
    <p:extLst>
      <p:ext uri="{BB962C8B-B14F-4D97-AF65-F5344CB8AC3E}">
        <p14:creationId xmlns:p14="http://schemas.microsoft.com/office/powerpoint/2010/main" val="711464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DCDB5-F199-FF44-8694-59F9D5C2DF01}" type="datetimeFigureOut">
              <a:rPr lang="en-US" smtClean="0"/>
              <a:t>5/3/2020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854B61-AC9D-0547-BE73-5312474018DD}" type="slidenum">
              <a:rPr lang="en-US" smtClean="0"/>
              <a:t>‹#›</a:t>
            </a:fld>
            <a:endParaRPr lang="en-US"/>
          </a:p>
        </p:txBody>
      </p:sp>
    </p:spTree>
    <p:extLst>
      <p:ext uri="{BB962C8B-B14F-4D97-AF65-F5344CB8AC3E}">
        <p14:creationId xmlns:p14="http://schemas.microsoft.com/office/powerpoint/2010/main" val="19592678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3.png"/><Relationship Id="rId12" Type="http://schemas.openxmlformats.org/officeDocument/2006/relationships/image" Target="../media/image5.png"/><Relationship Id="rId2" Type="http://schemas.openxmlformats.org/officeDocument/2006/relationships/notesSlide" Target="../notesSlides/notesSlide1.xml"/><Relationship Id="rId16" Type="http://schemas.microsoft.com/office/2007/relationships/hdphoto" Target="../media/hdphoto6.wdp"/><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chart" Target="../charts/chart1.xml"/><Relationship Id="rId5" Type="http://schemas.openxmlformats.org/officeDocument/2006/relationships/image" Target="../media/image2.png"/><Relationship Id="rId15" Type="http://schemas.openxmlformats.org/officeDocument/2006/relationships/image" Target="../media/image7.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hdphoto" Target="../media/hdphoto5.wdp"/></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tiff"/><Relationship Id="rId9" Type="http://schemas.openxmlformats.org/officeDocument/2006/relationships/image" Target="../media/image14.png"/></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JP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image" Target="../media/image2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5.xml"/><Relationship Id="rId7" Type="http://schemas.openxmlformats.org/officeDocument/2006/relationships/image" Target="../media/image28.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0.wmf"/><Relationship Id="rId5" Type="http://schemas.openxmlformats.org/officeDocument/2006/relationships/image" Target="../media/image27.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29.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6.xml"/><Relationship Id="rId7" Type="http://schemas.openxmlformats.org/officeDocument/2006/relationships/image" Target="../media/image32.w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6.bin"/><Relationship Id="rId11" Type="http://schemas.openxmlformats.org/officeDocument/2006/relationships/image" Target="../media/image34.wmf"/><Relationship Id="rId5" Type="http://schemas.openxmlformats.org/officeDocument/2006/relationships/image" Target="../media/image31.wmf"/><Relationship Id="rId10" Type="http://schemas.openxmlformats.org/officeDocument/2006/relationships/oleObject" Target="../embeddings/oleObject8.bin"/><Relationship Id="rId4" Type="http://schemas.openxmlformats.org/officeDocument/2006/relationships/oleObject" Target="../embeddings/oleObject5.bin"/><Relationship Id="rId9" Type="http://schemas.openxmlformats.org/officeDocument/2006/relationships/image" Target="../media/image3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8778" y="461320"/>
            <a:ext cx="1053948" cy="323165"/>
          </a:xfrm>
          <a:prstGeom prst="rect">
            <a:avLst/>
          </a:prstGeom>
          <a:noFill/>
        </p:spPr>
        <p:txBody>
          <a:bodyPr wrap="square" rtlCol="0">
            <a:spAutoFit/>
          </a:bodyPr>
          <a:lstStyle/>
          <a:p>
            <a:r>
              <a:rPr lang="en-US" sz="1500" dirty="0">
                <a:latin typeface="Times New Roman" panose="02020603050405020304" pitchFamily="18" charset="0"/>
                <a:ea typeface="Arial" charset="0"/>
                <a:cs typeface="Times New Roman" panose="02020603050405020304" pitchFamily="18" charset="0"/>
              </a:rPr>
              <a:t> </a:t>
            </a:r>
            <a:r>
              <a:rPr lang="en-US" altLang="zh-CN" sz="1500" dirty="0">
                <a:latin typeface="Times New Roman" panose="02020603050405020304" pitchFamily="18" charset="0"/>
                <a:ea typeface="Arial" charset="0"/>
                <a:cs typeface="Times New Roman" panose="02020603050405020304" pitchFamily="18" charset="0"/>
              </a:rPr>
              <a:t>A.</a:t>
            </a:r>
            <a:endParaRPr lang="en-US" sz="1500" dirty="0">
              <a:latin typeface="Times New Roman" panose="02020603050405020304" pitchFamily="18" charset="0"/>
              <a:ea typeface="Arial" charset="0"/>
              <a:cs typeface="Times New Roman" panose="02020603050405020304" pitchFamily="18" charset="0"/>
            </a:endParaRPr>
          </a:p>
        </p:txBody>
      </p:sp>
      <p:grpSp>
        <p:nvGrpSpPr>
          <p:cNvPr id="54" name="Group 53"/>
          <p:cNvGrpSpPr/>
          <p:nvPr/>
        </p:nvGrpSpPr>
        <p:grpSpPr>
          <a:xfrm>
            <a:off x="7765724" y="662104"/>
            <a:ext cx="3997484" cy="1412341"/>
            <a:chOff x="832523" y="5203627"/>
            <a:chExt cx="3718864" cy="1509472"/>
          </a:xfrm>
        </p:grpSpPr>
        <p:pic>
          <p:nvPicPr>
            <p:cNvPr id="19" name="Picture 18"/>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saturation sat="0"/>
                      </a14:imgEffect>
                      <a14:imgEffect>
                        <a14:brightnessContrast bright="40000" contrast="40000"/>
                      </a14:imgEffect>
                    </a14:imgLayer>
                  </a14:imgProps>
                </a:ext>
              </a:extLst>
            </a:blip>
            <a:stretch>
              <a:fillRect/>
            </a:stretch>
          </p:blipFill>
          <p:spPr>
            <a:xfrm>
              <a:off x="856120" y="5873112"/>
              <a:ext cx="2494793" cy="274789"/>
            </a:xfrm>
            <a:prstGeom prst="rect">
              <a:avLst/>
            </a:prstGeom>
            <a:ln w="12700">
              <a:solidFill>
                <a:schemeClr val="tx1"/>
              </a:solidFill>
            </a:ln>
          </p:spPr>
        </p:pic>
        <p:pic>
          <p:nvPicPr>
            <p:cNvPr id="20" name="Picture 19"/>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Effect>
                        <a14:saturation sat="0"/>
                      </a14:imgEffect>
                      <a14:imgEffect>
                        <a14:brightnessContrast bright="40000" contrast="40000"/>
                      </a14:imgEffect>
                    </a14:imgLayer>
                  </a14:imgProps>
                </a:ext>
              </a:extLst>
            </a:blip>
            <a:stretch>
              <a:fillRect/>
            </a:stretch>
          </p:blipFill>
          <p:spPr>
            <a:xfrm>
              <a:off x="856120" y="6233233"/>
              <a:ext cx="2494793" cy="339501"/>
            </a:xfrm>
            <a:prstGeom prst="rect">
              <a:avLst/>
            </a:prstGeom>
            <a:ln w="12700">
              <a:solidFill>
                <a:schemeClr val="tx1"/>
              </a:solidFill>
            </a:ln>
          </p:spPr>
        </p:pic>
        <p:sp>
          <p:nvSpPr>
            <p:cNvPr id="21" name="TextBox 20"/>
            <p:cNvSpPr txBox="1"/>
            <p:nvPr/>
          </p:nvSpPr>
          <p:spPr>
            <a:xfrm>
              <a:off x="832523" y="5527741"/>
              <a:ext cx="2548797" cy="328944"/>
            </a:xfrm>
            <a:prstGeom prst="rect">
              <a:avLst/>
            </a:prstGeom>
            <a:noFill/>
          </p:spPr>
          <p:txBody>
            <a:bodyPr wrap="square" rtlCol="0">
              <a:spAutoFit/>
            </a:bodyPr>
            <a:lstStyle>
              <a:defPPr>
                <a:defRPr lang="en-US"/>
              </a:defPPr>
              <a:lvl1pPr>
                <a:defRPr sz="1400">
                  <a:latin typeface="Times New Roman" panose="02020603050405020304" pitchFamily="18" charset="0"/>
                  <a:ea typeface="Arial" charset="0"/>
                  <a:cs typeface="Times New Roman" panose="02020603050405020304" pitchFamily="18" charset="0"/>
                </a:defRPr>
              </a:lvl1pPr>
            </a:lstStyle>
            <a:p>
              <a:r>
                <a:rPr lang="en-US" altLang="zh-CN" dirty="0" smtClean="0"/>
                <a:t>Ctrl</a:t>
              </a:r>
              <a:r>
                <a:rPr lang="zh-CN" altLang="en-US" dirty="0" smtClean="0"/>
                <a:t> </a:t>
              </a:r>
              <a:r>
                <a:rPr lang="en-US" dirty="0" smtClean="0"/>
                <a:t> </a:t>
              </a:r>
              <a:r>
                <a:rPr lang="zh-CN" altLang="en-US" dirty="0" smtClean="0"/>
                <a:t>  </a:t>
              </a:r>
              <a:r>
                <a:rPr lang="en-US" dirty="0" smtClean="0"/>
                <a:t>4       </a:t>
              </a:r>
              <a:r>
                <a:rPr lang="zh-CN" altLang="en-US" dirty="0" smtClean="0"/>
                <a:t>     </a:t>
              </a:r>
              <a:r>
                <a:rPr lang="en-US" dirty="0"/>
                <a:t>9  </a:t>
              </a:r>
              <a:r>
                <a:rPr lang="zh-CN" altLang="en-US" dirty="0"/>
                <a:t>   </a:t>
              </a:r>
              <a:r>
                <a:rPr lang="en-US" dirty="0"/>
                <a:t>10  </a:t>
              </a:r>
              <a:r>
                <a:rPr lang="zh-CN" altLang="en-US" dirty="0"/>
                <a:t>  </a:t>
              </a:r>
              <a:r>
                <a:rPr lang="en-US" dirty="0"/>
                <a:t>11  </a:t>
              </a:r>
              <a:r>
                <a:rPr lang="zh-CN" altLang="en-US" dirty="0"/>
                <a:t> </a:t>
              </a:r>
              <a:r>
                <a:rPr lang="en-US" dirty="0"/>
                <a:t>12  13</a:t>
              </a:r>
            </a:p>
          </p:txBody>
        </p:sp>
        <p:cxnSp>
          <p:nvCxnSpPr>
            <p:cNvPr id="22" name="Straight Connector 21"/>
            <p:cNvCxnSpPr/>
            <p:nvPr/>
          </p:nvCxnSpPr>
          <p:spPr>
            <a:xfrm>
              <a:off x="1284228" y="5544169"/>
              <a:ext cx="20281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838278" y="5203627"/>
              <a:ext cx="1137424" cy="443670"/>
            </a:xfrm>
            <a:prstGeom prst="rect">
              <a:avLst/>
            </a:prstGeom>
            <a:noFill/>
          </p:spPr>
          <p:txBody>
            <a:bodyPr wrap="square" rtlCol="0">
              <a:spAutoFit/>
            </a:bodyPr>
            <a:lstStyle>
              <a:defPPr>
                <a:defRPr lang="en-US"/>
              </a:defPPr>
              <a:lvl1pPr>
                <a:defRPr sz="1400">
                  <a:latin typeface="Times New Roman" panose="02020603050405020304" pitchFamily="18" charset="0"/>
                  <a:ea typeface="Arial" charset="0"/>
                  <a:cs typeface="Times New Roman" panose="02020603050405020304" pitchFamily="18" charset="0"/>
                </a:defRPr>
              </a:lvl1pPr>
            </a:lstStyle>
            <a:p>
              <a:r>
                <a:rPr lang="en-US" dirty="0"/>
                <a:t> sg</a:t>
              </a:r>
              <a:r>
                <a:rPr lang="en-US" altLang="zh-CN" dirty="0"/>
                <a:t>RNA</a:t>
              </a:r>
              <a:r>
                <a:rPr lang="en-US" dirty="0"/>
                <a:t>-1</a:t>
              </a:r>
            </a:p>
          </p:txBody>
        </p:sp>
        <p:sp>
          <p:nvSpPr>
            <p:cNvPr id="27" name="TextBox 26"/>
            <p:cNvSpPr txBox="1"/>
            <p:nvPr/>
          </p:nvSpPr>
          <p:spPr>
            <a:xfrm>
              <a:off x="3337437" y="5847089"/>
              <a:ext cx="842130" cy="443670"/>
            </a:xfrm>
            <a:prstGeom prst="rect">
              <a:avLst/>
            </a:prstGeom>
            <a:noFill/>
          </p:spPr>
          <p:txBody>
            <a:bodyPr wrap="square" rtlCol="0">
              <a:spAutoFit/>
            </a:bodyPr>
            <a:lstStyle>
              <a:defPPr>
                <a:defRPr lang="en-US"/>
              </a:defPPr>
              <a:lvl1pPr>
                <a:defRPr sz="1400">
                  <a:latin typeface="Times New Roman" panose="02020603050405020304" pitchFamily="18" charset="0"/>
                  <a:ea typeface="Arial" charset="0"/>
                  <a:cs typeface="Times New Roman" panose="02020603050405020304" pitchFamily="18" charset="0"/>
                </a:defRPr>
              </a:lvl1pPr>
            </a:lstStyle>
            <a:p>
              <a:r>
                <a:rPr lang="en-US" dirty="0"/>
                <a:t>Mdig</a:t>
              </a:r>
            </a:p>
          </p:txBody>
        </p:sp>
        <p:sp>
          <p:nvSpPr>
            <p:cNvPr id="28" name="TextBox 27"/>
            <p:cNvSpPr txBox="1"/>
            <p:nvPr/>
          </p:nvSpPr>
          <p:spPr>
            <a:xfrm>
              <a:off x="3344445" y="6269429"/>
              <a:ext cx="1206942" cy="443670"/>
            </a:xfrm>
            <a:prstGeom prst="rect">
              <a:avLst/>
            </a:prstGeom>
            <a:noFill/>
          </p:spPr>
          <p:txBody>
            <a:bodyPr wrap="square" rtlCol="0">
              <a:spAutoFit/>
            </a:bodyPr>
            <a:lstStyle>
              <a:defPPr>
                <a:defRPr lang="en-US"/>
              </a:defPPr>
              <a:lvl1pPr>
                <a:defRPr sz="1400">
                  <a:latin typeface="Times New Roman" panose="02020603050405020304" pitchFamily="18" charset="0"/>
                  <a:ea typeface="Arial" charset="0"/>
                  <a:cs typeface="Times New Roman" panose="02020603050405020304" pitchFamily="18" charset="0"/>
                </a:defRPr>
              </a:lvl1pPr>
            </a:lstStyle>
            <a:p>
              <a:r>
                <a:rPr lang="en-US" dirty="0"/>
                <a:t>GAPDH</a:t>
              </a:r>
            </a:p>
          </p:txBody>
        </p:sp>
      </p:grpSp>
      <p:grpSp>
        <p:nvGrpSpPr>
          <p:cNvPr id="56" name="Group 55"/>
          <p:cNvGrpSpPr/>
          <p:nvPr/>
        </p:nvGrpSpPr>
        <p:grpSpPr>
          <a:xfrm>
            <a:off x="6416195" y="668402"/>
            <a:ext cx="1142111" cy="1273381"/>
            <a:chOff x="818554" y="3749453"/>
            <a:chExt cx="1142111" cy="1273381"/>
          </a:xfrm>
        </p:grpSpPr>
        <p:sp>
          <p:nvSpPr>
            <p:cNvPr id="15" name="TextBox 14"/>
            <p:cNvSpPr txBox="1"/>
            <p:nvPr/>
          </p:nvSpPr>
          <p:spPr>
            <a:xfrm>
              <a:off x="870413" y="4070567"/>
              <a:ext cx="1043081" cy="307777"/>
            </a:xfrm>
            <a:prstGeom prst="rect">
              <a:avLst/>
            </a:prstGeom>
            <a:noFill/>
          </p:spPr>
          <p:txBody>
            <a:bodyPr wrap="square" rtlCol="0">
              <a:spAutoFit/>
            </a:bodyPr>
            <a:lstStyle>
              <a:defPPr>
                <a:defRPr lang="en-US"/>
              </a:defPPr>
              <a:lvl1pPr>
                <a:defRPr sz="1400">
                  <a:latin typeface="Times New Roman" panose="02020603050405020304" pitchFamily="18" charset="0"/>
                  <a:ea typeface="Arial" charset="0"/>
                  <a:cs typeface="Times New Roman" panose="02020603050405020304" pitchFamily="18" charset="0"/>
                </a:defRPr>
              </a:lvl1pPr>
            </a:lstStyle>
            <a:p>
              <a:r>
                <a:rPr lang="en-US" dirty="0"/>
                <a:t>1    2 </a:t>
              </a:r>
              <a:r>
                <a:rPr lang="zh-CN" altLang="en-US" dirty="0"/>
                <a:t>   </a:t>
              </a:r>
              <a:r>
                <a:rPr lang="en-US" dirty="0"/>
                <a:t> 3</a:t>
              </a:r>
            </a:p>
          </p:txBody>
        </p:sp>
        <p:pic>
          <p:nvPicPr>
            <p:cNvPr id="12" name="Picture 11"/>
            <p:cNvPicPr>
              <a:picLocks noChangeAspect="1"/>
            </p:cNvPicPr>
            <p:nvPr/>
          </p:nvPicPr>
          <p:blipFill rotWithShape="1">
            <a:blip r:embed="rId7">
              <a:grayscl/>
              <a:extLst>
                <a:ext uri="{BEBA8EAE-BF5A-486C-A8C5-ECC9F3942E4B}">
                  <a14:imgProps xmlns:a14="http://schemas.microsoft.com/office/drawing/2010/main">
                    <a14:imgLayer r:embed="rId8">
                      <a14:imgEffect>
                        <a14:brightnessContrast bright="40000" contrast="40000"/>
                      </a14:imgEffect>
                    </a14:imgLayer>
                  </a14:imgProps>
                </a:ext>
              </a:extLst>
            </a:blip>
            <a:srcRect t="1" r="63878" b="4182"/>
            <a:stretch/>
          </p:blipFill>
          <p:spPr>
            <a:xfrm>
              <a:off x="818554" y="4368870"/>
              <a:ext cx="1094940" cy="252623"/>
            </a:xfrm>
            <a:prstGeom prst="rect">
              <a:avLst/>
            </a:prstGeom>
            <a:ln w="12700">
              <a:solidFill>
                <a:schemeClr val="tx1"/>
              </a:solidFill>
            </a:ln>
          </p:spPr>
        </p:pic>
        <p:pic>
          <p:nvPicPr>
            <p:cNvPr id="13" name="Picture 12"/>
            <p:cNvPicPr>
              <a:picLocks noChangeAspect="1"/>
            </p:cNvPicPr>
            <p:nvPr/>
          </p:nvPicPr>
          <p:blipFill rotWithShape="1">
            <a:blip r:embed="rId9">
              <a:grayscl/>
              <a:extLst>
                <a:ext uri="{BEBA8EAE-BF5A-486C-A8C5-ECC9F3942E4B}">
                  <a14:imgProps xmlns:a14="http://schemas.microsoft.com/office/drawing/2010/main">
                    <a14:imgLayer r:embed="rId10">
                      <a14:imgEffect>
                        <a14:brightnessContrast bright="40000" contrast="40000"/>
                      </a14:imgEffect>
                    </a14:imgLayer>
                  </a14:imgProps>
                </a:ext>
              </a:extLst>
            </a:blip>
            <a:srcRect r="63878"/>
            <a:stretch/>
          </p:blipFill>
          <p:spPr>
            <a:xfrm>
              <a:off x="818554" y="4708340"/>
              <a:ext cx="1094940" cy="314494"/>
            </a:xfrm>
            <a:prstGeom prst="rect">
              <a:avLst/>
            </a:prstGeom>
            <a:ln w="12700">
              <a:solidFill>
                <a:schemeClr val="tx1"/>
              </a:solidFill>
            </a:ln>
          </p:spPr>
        </p:pic>
        <p:sp>
          <p:nvSpPr>
            <p:cNvPr id="14" name="TextBox 13"/>
            <p:cNvSpPr txBox="1"/>
            <p:nvPr/>
          </p:nvSpPr>
          <p:spPr>
            <a:xfrm>
              <a:off x="823241" y="3749453"/>
              <a:ext cx="1137424" cy="307777"/>
            </a:xfrm>
            <a:prstGeom prst="rect">
              <a:avLst/>
            </a:prstGeom>
            <a:noFill/>
          </p:spPr>
          <p:txBody>
            <a:bodyPr wrap="square" rtlCol="0">
              <a:spAutoFit/>
            </a:bodyPr>
            <a:lstStyle>
              <a:defPPr>
                <a:defRPr lang="en-US"/>
              </a:defPPr>
              <a:lvl1pPr>
                <a:defRPr sz="1400">
                  <a:latin typeface="Times New Roman" panose="02020603050405020304" pitchFamily="18" charset="0"/>
                  <a:ea typeface="Arial" charset="0"/>
                  <a:cs typeface="Times New Roman" panose="02020603050405020304" pitchFamily="18" charset="0"/>
                </a:defRPr>
              </a:lvl1pPr>
            </a:lstStyle>
            <a:p>
              <a:r>
                <a:rPr lang="en-US"/>
                <a:t> sg</a:t>
              </a:r>
              <a:r>
                <a:rPr lang="en-US" altLang="zh-CN"/>
                <a:t>RNA</a:t>
              </a:r>
              <a:r>
                <a:rPr lang="en-US"/>
                <a:t>-1</a:t>
              </a:r>
              <a:endParaRPr lang="en-US" dirty="0"/>
            </a:p>
          </p:txBody>
        </p:sp>
        <p:cxnSp>
          <p:nvCxnSpPr>
            <p:cNvPr id="16" name="Straight Connector 15"/>
            <p:cNvCxnSpPr/>
            <p:nvPr/>
          </p:nvCxnSpPr>
          <p:spPr>
            <a:xfrm>
              <a:off x="833422" y="4047572"/>
              <a:ext cx="92202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51672" y="2837693"/>
            <a:ext cx="4886320" cy="2929564"/>
            <a:chOff x="6370945" y="256870"/>
            <a:chExt cx="4886320" cy="2929564"/>
          </a:xfrm>
        </p:grpSpPr>
        <p:graphicFrame>
          <p:nvGraphicFramePr>
            <p:cNvPr id="35" name="Chart 34"/>
            <p:cNvGraphicFramePr>
              <a:graphicFrameLocks/>
            </p:cNvGraphicFramePr>
            <p:nvPr>
              <p:extLst>
                <p:ext uri="{D42A27DB-BD31-4B8C-83A1-F6EECF244321}">
                  <p14:modId xmlns:p14="http://schemas.microsoft.com/office/powerpoint/2010/main" val="103346533"/>
                </p:ext>
              </p:extLst>
            </p:nvPr>
          </p:nvGraphicFramePr>
          <p:xfrm>
            <a:off x="6685265" y="443234"/>
            <a:ext cx="4572000" cy="2743200"/>
          </p:xfrm>
          <a:graphic>
            <a:graphicData uri="http://schemas.openxmlformats.org/drawingml/2006/chart">
              <c:chart xmlns:c="http://schemas.openxmlformats.org/drawingml/2006/chart" xmlns:r="http://schemas.openxmlformats.org/officeDocument/2006/relationships" r:id="rId11"/>
            </a:graphicData>
          </a:graphic>
        </p:graphicFrame>
        <p:sp>
          <p:nvSpPr>
            <p:cNvPr id="36" name="TextBox 35"/>
            <p:cNvSpPr txBox="1"/>
            <p:nvPr/>
          </p:nvSpPr>
          <p:spPr>
            <a:xfrm>
              <a:off x="6370945" y="256870"/>
              <a:ext cx="1053948" cy="369332"/>
            </a:xfrm>
            <a:prstGeom prst="rect">
              <a:avLst/>
            </a:prstGeom>
            <a:noFill/>
          </p:spPr>
          <p:txBody>
            <a:bodyPr wrap="square" rtlCol="0">
              <a:spAutoFit/>
            </a:bodyPr>
            <a:lstStyle/>
            <a:p>
              <a:r>
                <a:rPr lang="en-US" dirty="0">
                  <a:latin typeface="Times New Roman" panose="02020603050405020304" pitchFamily="18" charset="0"/>
                  <a:ea typeface="Arial" charset="0"/>
                  <a:cs typeface="Times New Roman" panose="02020603050405020304" pitchFamily="18" charset="0"/>
                </a:rPr>
                <a:t> </a:t>
              </a:r>
              <a:r>
                <a:rPr lang="en-US" altLang="zh-CN" dirty="0">
                  <a:latin typeface="Times New Roman" panose="02020603050405020304" pitchFamily="18" charset="0"/>
                  <a:ea typeface="Arial" charset="0"/>
                  <a:cs typeface="Times New Roman" panose="02020603050405020304" pitchFamily="18" charset="0"/>
                </a:rPr>
                <a:t>C.</a:t>
              </a:r>
              <a:endParaRPr lang="en-US" dirty="0">
                <a:latin typeface="Times New Roman" panose="02020603050405020304" pitchFamily="18" charset="0"/>
                <a:ea typeface="Arial" charset="0"/>
                <a:cs typeface="Times New Roman" panose="02020603050405020304" pitchFamily="18" charset="0"/>
              </a:endParaRPr>
            </a:p>
          </p:txBody>
        </p:sp>
      </p:grpSp>
      <p:grpSp>
        <p:nvGrpSpPr>
          <p:cNvPr id="58" name="Group 57"/>
          <p:cNvGrpSpPr/>
          <p:nvPr/>
        </p:nvGrpSpPr>
        <p:grpSpPr>
          <a:xfrm>
            <a:off x="4702691" y="2576785"/>
            <a:ext cx="6722964" cy="2656897"/>
            <a:chOff x="5386371" y="3383467"/>
            <a:chExt cx="6722964" cy="2656897"/>
          </a:xfrm>
        </p:grpSpPr>
        <p:grpSp>
          <p:nvGrpSpPr>
            <p:cNvPr id="57" name="Group 56"/>
            <p:cNvGrpSpPr/>
            <p:nvPr/>
          </p:nvGrpSpPr>
          <p:grpSpPr>
            <a:xfrm>
              <a:off x="5386371" y="3575530"/>
              <a:ext cx="6722964" cy="2464834"/>
              <a:chOff x="5386371" y="3575530"/>
              <a:chExt cx="6722964" cy="2464834"/>
            </a:xfrm>
          </p:grpSpPr>
          <p:pic>
            <p:nvPicPr>
              <p:cNvPr id="37" name="Picture 36"/>
              <p:cNvPicPr>
                <a:picLocks noChangeAspect="1"/>
              </p:cNvPicPr>
              <p:nvPr/>
            </p:nvPicPr>
            <p:blipFill rotWithShape="1">
              <a:blip r:embed="rId12">
                <a:extLst>
                  <a:ext uri="{28A0092B-C50C-407E-A947-70E740481C1C}">
                    <a14:useLocalDpi xmlns:a14="http://schemas.microsoft.com/office/drawing/2010/main" val="0"/>
                  </a:ext>
                </a:extLst>
              </a:blip>
              <a:srcRect l="9115" t="13232" r="1170" b="23836"/>
              <a:stretch/>
            </p:blipFill>
            <p:spPr>
              <a:xfrm>
                <a:off x="6729740" y="3693675"/>
                <a:ext cx="5379595" cy="2077833"/>
              </a:xfrm>
              <a:prstGeom prst="rect">
                <a:avLst/>
              </a:prstGeom>
            </p:spPr>
          </p:pic>
          <p:sp>
            <p:nvSpPr>
              <p:cNvPr id="38" name="TextBox 37"/>
              <p:cNvSpPr txBox="1"/>
              <p:nvPr/>
            </p:nvSpPr>
            <p:spPr>
              <a:xfrm>
                <a:off x="5508360" y="3575530"/>
                <a:ext cx="1053948" cy="369332"/>
              </a:xfrm>
              <a:prstGeom prst="rect">
                <a:avLst/>
              </a:prstGeom>
              <a:noFill/>
            </p:spPr>
            <p:txBody>
              <a:bodyPr wrap="square" rtlCol="0">
                <a:spAutoFit/>
              </a:bodyPr>
              <a:lstStyle/>
              <a:p>
                <a:r>
                  <a:rPr lang="en-US" dirty="0">
                    <a:latin typeface="Times New Roman" panose="02020603050405020304" pitchFamily="18" charset="0"/>
                    <a:ea typeface="Arial" charset="0"/>
                    <a:cs typeface="Times New Roman" panose="02020603050405020304" pitchFamily="18" charset="0"/>
                  </a:rPr>
                  <a:t> </a:t>
                </a:r>
                <a:r>
                  <a:rPr lang="en-US" altLang="zh-CN" dirty="0">
                    <a:latin typeface="Times New Roman" panose="02020603050405020304" pitchFamily="18" charset="0"/>
                    <a:ea typeface="Arial" charset="0"/>
                    <a:cs typeface="Times New Roman" panose="02020603050405020304" pitchFamily="18" charset="0"/>
                  </a:rPr>
                  <a:t>D.</a:t>
                </a:r>
                <a:endParaRPr lang="en-US" dirty="0">
                  <a:latin typeface="Times New Roman" panose="02020603050405020304" pitchFamily="18" charset="0"/>
                  <a:ea typeface="Arial" charset="0"/>
                  <a:cs typeface="Times New Roman" panose="02020603050405020304" pitchFamily="18" charset="0"/>
                </a:endParaRPr>
              </a:p>
            </p:txBody>
          </p:sp>
          <p:grpSp>
            <p:nvGrpSpPr>
              <p:cNvPr id="49" name="Group 48"/>
              <p:cNvGrpSpPr/>
              <p:nvPr/>
            </p:nvGrpSpPr>
            <p:grpSpPr>
              <a:xfrm>
                <a:off x="5386371" y="3795304"/>
                <a:ext cx="1543754" cy="1913410"/>
                <a:chOff x="5386371" y="3795304"/>
                <a:chExt cx="1543754" cy="1913410"/>
              </a:xfrm>
            </p:grpSpPr>
            <p:cxnSp>
              <p:nvCxnSpPr>
                <p:cNvPr id="41" name="Straight Connector 40"/>
                <p:cNvCxnSpPr/>
                <p:nvPr/>
              </p:nvCxnSpPr>
              <p:spPr>
                <a:xfrm>
                  <a:off x="6383757" y="4147484"/>
                  <a:ext cx="0" cy="457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6399010" y="5102364"/>
                  <a:ext cx="0" cy="457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5386371" y="3795304"/>
                  <a:ext cx="1543754" cy="1913410"/>
                  <a:chOff x="6087984" y="2895360"/>
                  <a:chExt cx="1543754" cy="1913410"/>
                </a:xfrm>
              </p:grpSpPr>
              <p:sp>
                <p:nvSpPr>
                  <p:cNvPr id="39" name="TextBox 38"/>
                  <p:cNvSpPr txBox="1"/>
                  <p:nvPr/>
                </p:nvSpPr>
                <p:spPr>
                  <a:xfrm>
                    <a:off x="7038223" y="2963906"/>
                    <a:ext cx="593515" cy="1844864"/>
                  </a:xfrm>
                  <a:prstGeom prst="rect">
                    <a:avLst/>
                  </a:prstGeom>
                  <a:noFill/>
                </p:spPr>
                <p:txBody>
                  <a:bodyPr wrap="square" rtlCol="0">
                    <a:spAutoFit/>
                  </a:bodyPr>
                  <a:lstStyle/>
                  <a:p>
                    <a:pPr>
                      <a:lnSpc>
                        <a:spcPct val="190000"/>
                      </a:lnSpc>
                    </a:pPr>
                    <a:r>
                      <a:rPr lang="en-US" altLang="zh-CN" sz="1400" dirty="0">
                        <a:latin typeface="Times New Roman" panose="02020603050405020304" pitchFamily="18" charset="0"/>
                        <a:ea typeface="Arial" charset="0"/>
                        <a:cs typeface="Times New Roman" panose="02020603050405020304" pitchFamily="18" charset="0"/>
                      </a:rPr>
                      <a:t>WT</a:t>
                    </a:r>
                  </a:p>
                  <a:p>
                    <a:pPr>
                      <a:lnSpc>
                        <a:spcPct val="190000"/>
                      </a:lnSpc>
                    </a:pPr>
                    <a:r>
                      <a:rPr lang="en-US" sz="1400" dirty="0">
                        <a:latin typeface="Times New Roman" panose="02020603050405020304" pitchFamily="18" charset="0"/>
                        <a:ea typeface="Arial" charset="0"/>
                        <a:cs typeface="Times New Roman" panose="02020603050405020304" pitchFamily="18" charset="0"/>
                      </a:rPr>
                      <a:t>KO</a:t>
                    </a:r>
                  </a:p>
                  <a:p>
                    <a:pPr>
                      <a:lnSpc>
                        <a:spcPct val="190000"/>
                      </a:lnSpc>
                    </a:pPr>
                    <a:endParaRPr lang="en-US" sz="600" dirty="0">
                      <a:latin typeface="Times New Roman" panose="02020603050405020304" pitchFamily="18" charset="0"/>
                      <a:ea typeface="Arial" charset="0"/>
                      <a:cs typeface="Times New Roman" panose="02020603050405020304" pitchFamily="18" charset="0"/>
                    </a:endParaRPr>
                  </a:p>
                  <a:p>
                    <a:pPr>
                      <a:lnSpc>
                        <a:spcPct val="190000"/>
                      </a:lnSpc>
                    </a:pPr>
                    <a:r>
                      <a:rPr lang="en-US" sz="1400" dirty="0">
                        <a:latin typeface="Times New Roman" panose="02020603050405020304" pitchFamily="18" charset="0"/>
                        <a:ea typeface="Arial" charset="0"/>
                        <a:cs typeface="Times New Roman" panose="02020603050405020304" pitchFamily="18" charset="0"/>
                      </a:rPr>
                      <a:t>WT</a:t>
                    </a:r>
                  </a:p>
                  <a:p>
                    <a:pPr>
                      <a:lnSpc>
                        <a:spcPct val="190000"/>
                      </a:lnSpc>
                    </a:pPr>
                    <a:r>
                      <a:rPr lang="en-US" sz="1400" dirty="0">
                        <a:latin typeface="Times New Roman" panose="02020603050405020304" pitchFamily="18" charset="0"/>
                        <a:ea typeface="Arial" charset="0"/>
                        <a:cs typeface="Times New Roman" panose="02020603050405020304" pitchFamily="18" charset="0"/>
                      </a:rPr>
                      <a:t>KO</a:t>
                    </a:r>
                  </a:p>
                </p:txBody>
              </p:sp>
              <p:sp>
                <p:nvSpPr>
                  <p:cNvPr id="44" name="TextBox 43"/>
                  <p:cNvSpPr txBox="1"/>
                  <p:nvPr/>
                </p:nvSpPr>
                <p:spPr>
                  <a:xfrm>
                    <a:off x="6087984" y="2895360"/>
                    <a:ext cx="1018930" cy="1710084"/>
                  </a:xfrm>
                  <a:prstGeom prst="rect">
                    <a:avLst/>
                  </a:prstGeom>
                  <a:noFill/>
                </p:spPr>
                <p:txBody>
                  <a:bodyPr wrap="square" rtlCol="0">
                    <a:spAutoFit/>
                  </a:bodyPr>
                  <a:lstStyle/>
                  <a:p>
                    <a:pPr algn="r">
                      <a:lnSpc>
                        <a:spcPct val="300000"/>
                      </a:lnSpc>
                    </a:pPr>
                    <a:r>
                      <a:rPr lang="en-US" sz="1600" dirty="0">
                        <a:latin typeface="Times New Roman" panose="02020603050405020304" pitchFamily="18" charset="0"/>
                        <a:ea typeface="Arial" charset="0"/>
                        <a:cs typeface="Times New Roman" panose="02020603050405020304" pitchFamily="18" charset="0"/>
                      </a:rPr>
                      <a:t>Beas-2B</a:t>
                    </a:r>
                  </a:p>
                  <a:p>
                    <a:pPr algn="r">
                      <a:lnSpc>
                        <a:spcPct val="300000"/>
                      </a:lnSpc>
                    </a:pPr>
                    <a:endParaRPr lang="en-US" sz="600" dirty="0">
                      <a:latin typeface="Times New Roman" panose="02020603050405020304" pitchFamily="18" charset="0"/>
                      <a:ea typeface="Arial" charset="0"/>
                      <a:cs typeface="Times New Roman" panose="02020603050405020304" pitchFamily="18" charset="0"/>
                    </a:endParaRPr>
                  </a:p>
                  <a:p>
                    <a:pPr algn="r">
                      <a:lnSpc>
                        <a:spcPct val="300000"/>
                      </a:lnSpc>
                    </a:pPr>
                    <a:r>
                      <a:rPr lang="en-US" sz="1600" dirty="0">
                        <a:latin typeface="Times New Roman" panose="02020603050405020304" pitchFamily="18" charset="0"/>
                        <a:ea typeface="Arial" charset="0"/>
                        <a:cs typeface="Times New Roman" panose="02020603050405020304" pitchFamily="18" charset="0"/>
                      </a:rPr>
                      <a:t>A549</a:t>
                    </a:r>
                  </a:p>
                </p:txBody>
              </p:sp>
            </p:grpSp>
          </p:grpSp>
          <p:sp>
            <p:nvSpPr>
              <p:cNvPr id="45" name="TextBox 44"/>
              <p:cNvSpPr txBox="1"/>
              <p:nvPr/>
            </p:nvSpPr>
            <p:spPr>
              <a:xfrm>
                <a:off x="6262960" y="5763365"/>
                <a:ext cx="5846375"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Exon    10 9     8          7   6               5                     4          3                          2                     1</a:t>
                </a:r>
              </a:p>
            </p:txBody>
          </p:sp>
        </p:grpSp>
        <p:sp>
          <p:nvSpPr>
            <p:cNvPr id="46" name="TextBox 45"/>
            <p:cNvSpPr txBox="1"/>
            <p:nvPr/>
          </p:nvSpPr>
          <p:spPr>
            <a:xfrm>
              <a:off x="8287963" y="3383467"/>
              <a:ext cx="2100246" cy="338554"/>
            </a:xfrm>
            <a:prstGeom prst="rect">
              <a:avLst/>
            </a:prstGeom>
            <a:noFill/>
          </p:spPr>
          <p:txBody>
            <a:bodyPr wrap="square" rtlCol="0">
              <a:spAutoFit/>
            </a:bodyPr>
            <a:lstStyle/>
            <a:p>
              <a:r>
                <a:rPr lang="en-US" sz="1600" dirty="0">
                  <a:latin typeface="Times New Roman" panose="02020603050405020304" pitchFamily="18" charset="0"/>
                  <a:ea typeface="Arial" charset="0"/>
                  <a:cs typeface="Times New Roman" panose="02020603050405020304" pitchFamily="18" charset="0"/>
                </a:rPr>
                <a:t>  </a:t>
              </a:r>
              <a:r>
                <a:rPr lang="en-US" sz="1600" dirty="0" smtClean="0">
                  <a:latin typeface="Times New Roman" panose="02020603050405020304" pitchFamily="18" charset="0"/>
                  <a:ea typeface="Arial" charset="0"/>
                  <a:cs typeface="Times New Roman" panose="02020603050405020304" pitchFamily="18" charset="0"/>
                </a:rPr>
                <a:t>Human </a:t>
              </a:r>
              <a:r>
                <a:rPr lang="en-US" sz="1600" i="1" dirty="0">
                  <a:latin typeface="Times New Roman" panose="02020603050405020304" pitchFamily="18" charset="0"/>
                  <a:ea typeface="Arial" charset="0"/>
                  <a:cs typeface="Times New Roman" panose="02020603050405020304" pitchFamily="18" charset="0"/>
                </a:rPr>
                <a:t>Mdig</a:t>
              </a:r>
              <a:r>
                <a:rPr lang="en-US" sz="1600" dirty="0">
                  <a:latin typeface="Times New Roman" panose="02020603050405020304" pitchFamily="18" charset="0"/>
                  <a:ea typeface="Arial" charset="0"/>
                  <a:cs typeface="Times New Roman" panose="02020603050405020304" pitchFamily="18" charset="0"/>
                </a:rPr>
                <a:t> gene</a:t>
              </a:r>
            </a:p>
          </p:txBody>
        </p:sp>
      </p:grpSp>
      <p:grpSp>
        <p:nvGrpSpPr>
          <p:cNvPr id="100" name="Group 99"/>
          <p:cNvGrpSpPr/>
          <p:nvPr/>
        </p:nvGrpSpPr>
        <p:grpSpPr>
          <a:xfrm>
            <a:off x="519012" y="481555"/>
            <a:ext cx="4010821" cy="1181473"/>
            <a:chOff x="695322" y="146897"/>
            <a:chExt cx="4010821" cy="1181473"/>
          </a:xfrm>
        </p:grpSpPr>
        <p:sp>
          <p:nvSpPr>
            <p:cNvPr id="50" name="TextBox 49"/>
            <p:cNvSpPr txBox="1"/>
            <p:nvPr/>
          </p:nvSpPr>
          <p:spPr>
            <a:xfrm>
              <a:off x="709539" y="432587"/>
              <a:ext cx="3139257" cy="323165"/>
            </a:xfrm>
            <a:prstGeom prst="rect">
              <a:avLst/>
            </a:prstGeom>
            <a:noFill/>
          </p:spPr>
          <p:txBody>
            <a:bodyPr wrap="none" rtlCol="0">
              <a:spAutoFit/>
            </a:bodyPr>
            <a:lstStyle/>
            <a:p>
              <a:r>
                <a:rPr lang="en-US" sz="1500" dirty="0">
                  <a:solidFill>
                    <a:srgbClr val="008000"/>
                  </a:solidFill>
                  <a:latin typeface="Times New Roman" panose="02020603050405020304" pitchFamily="18" charset="0"/>
                  <a:cs typeface="Times New Roman" panose="02020603050405020304" pitchFamily="18" charset="0"/>
                </a:rPr>
                <a:t>AA</a:t>
              </a:r>
              <a:r>
                <a:rPr lang="en-US" sz="1500" dirty="0">
                  <a:solidFill>
                    <a:srgbClr val="FF3300"/>
                  </a:solidFill>
                  <a:latin typeface="Times New Roman" panose="02020603050405020304" pitchFamily="18" charset="0"/>
                  <a:cs typeface="Times New Roman" panose="02020603050405020304" pitchFamily="18" charset="0"/>
                </a:rPr>
                <a:t>T</a:t>
              </a:r>
              <a:r>
                <a:rPr lang="en-US" sz="1500" dirty="0">
                  <a:solidFill>
                    <a:srgbClr val="996633"/>
                  </a:solidFill>
                  <a:latin typeface="Times New Roman" panose="02020603050405020304" pitchFamily="18" charset="0"/>
                  <a:cs typeface="Times New Roman" panose="02020603050405020304" pitchFamily="18" charset="0"/>
                </a:rPr>
                <a:t>G</a:t>
              </a:r>
              <a:r>
                <a:rPr lang="en-US" sz="1500" dirty="0">
                  <a:solidFill>
                    <a:srgbClr val="FF3300"/>
                  </a:solidFill>
                  <a:latin typeface="Times New Roman" panose="02020603050405020304" pitchFamily="18" charset="0"/>
                  <a:cs typeface="Times New Roman" panose="02020603050405020304" pitchFamily="18" charset="0"/>
                </a:rPr>
                <a:t>T</a:t>
              </a:r>
              <a:r>
                <a:rPr lang="en-US" sz="1500" dirty="0">
                  <a:solidFill>
                    <a:srgbClr val="996633"/>
                  </a:solidFill>
                  <a:latin typeface="Times New Roman" panose="02020603050405020304" pitchFamily="18" charset="0"/>
                  <a:cs typeface="Times New Roman" panose="02020603050405020304" pitchFamily="18" charset="0"/>
                </a:rPr>
                <a:t>G</a:t>
              </a:r>
              <a:r>
                <a:rPr lang="en-US" sz="1500" dirty="0">
                  <a:solidFill>
                    <a:srgbClr val="FF3300"/>
                  </a:solidFill>
                  <a:latin typeface="Times New Roman" panose="02020603050405020304" pitchFamily="18" charset="0"/>
                  <a:cs typeface="Times New Roman" panose="02020603050405020304" pitchFamily="18" charset="0"/>
                </a:rPr>
                <a:t>T</a:t>
              </a:r>
              <a:r>
                <a:rPr lang="en-US" sz="1500" dirty="0">
                  <a:solidFill>
                    <a:srgbClr val="008000"/>
                  </a:solidFill>
                  <a:latin typeface="Times New Roman" panose="02020603050405020304" pitchFamily="18" charset="0"/>
                  <a:cs typeface="Times New Roman" panose="02020603050405020304" pitchFamily="18" charset="0"/>
                </a:rPr>
                <a:t>A</a:t>
              </a:r>
              <a:r>
                <a:rPr lang="en-US" sz="1500" dirty="0">
                  <a:solidFill>
                    <a:srgbClr val="3333FF"/>
                  </a:solidFill>
                  <a:latin typeface="Times New Roman" panose="02020603050405020304" pitchFamily="18" charset="0"/>
                  <a:cs typeface="Times New Roman" panose="02020603050405020304" pitchFamily="18" charset="0"/>
                </a:rPr>
                <a:t>C</a:t>
              </a:r>
              <a:r>
                <a:rPr lang="en-US" sz="1500" dirty="0">
                  <a:solidFill>
                    <a:srgbClr val="008000"/>
                  </a:solidFill>
                  <a:latin typeface="Times New Roman" panose="02020603050405020304" pitchFamily="18" charset="0"/>
                  <a:cs typeface="Times New Roman" panose="02020603050405020304" pitchFamily="18" charset="0"/>
                </a:rPr>
                <a:t>A</a:t>
              </a:r>
              <a:r>
                <a:rPr lang="en-US" sz="1500" dirty="0">
                  <a:solidFill>
                    <a:srgbClr val="FF3300"/>
                  </a:solidFill>
                  <a:latin typeface="Times New Roman" panose="02020603050405020304" pitchFamily="18" charset="0"/>
                  <a:cs typeface="Times New Roman" panose="02020603050405020304" pitchFamily="18" charset="0"/>
                </a:rPr>
                <a:t>T</a:t>
              </a:r>
              <a:r>
                <a:rPr lang="en-US" sz="1500" dirty="0">
                  <a:solidFill>
                    <a:srgbClr val="008000"/>
                  </a:solidFill>
                  <a:latin typeface="Times New Roman" panose="02020603050405020304" pitchFamily="18" charset="0"/>
                  <a:cs typeface="Times New Roman" panose="02020603050405020304" pitchFamily="18" charset="0"/>
                </a:rPr>
                <a:t>AA</a:t>
              </a:r>
              <a:r>
                <a:rPr lang="en-US" sz="1500" dirty="0">
                  <a:solidFill>
                    <a:srgbClr val="3333FF"/>
                  </a:solidFill>
                  <a:latin typeface="Times New Roman" panose="02020603050405020304" pitchFamily="18" charset="0"/>
                  <a:cs typeface="Times New Roman" panose="02020603050405020304" pitchFamily="18" charset="0"/>
                </a:rPr>
                <a:t>C</a:t>
              </a:r>
              <a:r>
                <a:rPr lang="en-US" sz="1500" dirty="0">
                  <a:solidFill>
                    <a:srgbClr val="FF3300"/>
                  </a:solidFill>
                  <a:latin typeface="Times New Roman" panose="02020603050405020304" pitchFamily="18" charset="0"/>
                  <a:cs typeface="Times New Roman" panose="02020603050405020304" pitchFamily="18" charset="0"/>
                </a:rPr>
                <a:t>T</a:t>
              </a:r>
              <a:r>
                <a:rPr lang="en-US" sz="1500" dirty="0">
                  <a:solidFill>
                    <a:srgbClr val="3333FF"/>
                  </a:solidFill>
                  <a:latin typeface="Times New Roman" panose="02020603050405020304" pitchFamily="18" charset="0"/>
                  <a:cs typeface="Times New Roman" panose="02020603050405020304" pitchFamily="18" charset="0"/>
                </a:rPr>
                <a:t>CCC</a:t>
              </a:r>
              <a:r>
                <a:rPr lang="en-US" sz="1500" dirty="0">
                  <a:solidFill>
                    <a:srgbClr val="996633"/>
                  </a:solidFill>
                  <a:latin typeface="Times New Roman" panose="02020603050405020304" pitchFamily="18" charset="0"/>
                  <a:cs typeface="Times New Roman" panose="02020603050405020304" pitchFamily="18" charset="0"/>
                </a:rPr>
                <a:t>G</a:t>
              </a:r>
              <a:r>
                <a:rPr lang="en-US" sz="1500" dirty="0">
                  <a:solidFill>
                    <a:srgbClr val="3333FF"/>
                  </a:solidFill>
                  <a:latin typeface="Times New Roman" panose="02020603050405020304" pitchFamily="18" charset="0"/>
                  <a:cs typeface="Times New Roman" panose="02020603050405020304" pitchFamily="18" charset="0"/>
                </a:rPr>
                <a:t>C</a:t>
              </a:r>
              <a:r>
                <a:rPr lang="en-US" sz="1500" u="sng" dirty="0">
                  <a:solidFill>
                    <a:srgbClr val="008000"/>
                  </a:solidFill>
                  <a:latin typeface="Times New Roman" panose="02020603050405020304" pitchFamily="18" charset="0"/>
                  <a:cs typeface="Times New Roman" panose="02020603050405020304" pitchFamily="18" charset="0"/>
                </a:rPr>
                <a:t>A</a:t>
              </a:r>
              <a:r>
                <a:rPr lang="en-US" sz="1500" u="sng" dirty="0">
                  <a:solidFill>
                    <a:srgbClr val="996633"/>
                  </a:solidFill>
                  <a:latin typeface="Times New Roman" panose="02020603050405020304" pitchFamily="18" charset="0"/>
                  <a:cs typeface="Times New Roman" panose="02020603050405020304" pitchFamily="18" charset="0"/>
                </a:rPr>
                <a:t>GG</a:t>
              </a:r>
            </a:p>
          </p:txBody>
        </p:sp>
        <p:sp>
          <p:nvSpPr>
            <p:cNvPr id="51" name="TextBox 50"/>
            <p:cNvSpPr txBox="1"/>
            <p:nvPr/>
          </p:nvSpPr>
          <p:spPr>
            <a:xfrm>
              <a:off x="695322" y="146897"/>
              <a:ext cx="2818977"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CRISPR-cas9 sgRNA 1 sequence:</a:t>
              </a:r>
            </a:p>
          </p:txBody>
        </p:sp>
        <p:sp>
          <p:nvSpPr>
            <p:cNvPr id="52" name="TextBox 51"/>
            <p:cNvSpPr txBox="1"/>
            <p:nvPr/>
          </p:nvSpPr>
          <p:spPr>
            <a:xfrm>
              <a:off x="709539" y="727173"/>
              <a:ext cx="2818977" cy="323165"/>
            </a:xfrm>
            <a:prstGeom prst="rect">
              <a:avLst/>
            </a:prstGeom>
            <a:noFill/>
          </p:spPr>
          <p:txBody>
            <a:bodyPr wrap="none" rtlCol="0">
              <a:spAutoFit/>
            </a:bodyPr>
            <a:lstStyle/>
            <a:p>
              <a:r>
                <a:rPr lang="en-US" sz="1500" dirty="0">
                  <a:latin typeface="Times New Roman" panose="02020603050405020304" pitchFamily="18" charset="0"/>
                  <a:cs typeface="Times New Roman" panose="02020603050405020304" pitchFamily="18" charset="0"/>
                </a:rPr>
                <a:t>CRISPR-cas9 </a:t>
              </a:r>
              <a:r>
                <a:rPr lang="en-US" sz="1500" dirty="0" err="1">
                  <a:latin typeface="Times New Roman" panose="02020603050405020304" pitchFamily="18" charset="0"/>
                  <a:cs typeface="Times New Roman" panose="02020603050405020304" pitchFamily="18" charset="0"/>
                </a:rPr>
                <a:t>sgRNA</a:t>
              </a:r>
              <a:r>
                <a:rPr lang="en-US" sz="1500" dirty="0">
                  <a:latin typeface="Times New Roman" panose="02020603050405020304" pitchFamily="18" charset="0"/>
                  <a:cs typeface="Times New Roman" panose="02020603050405020304" pitchFamily="18" charset="0"/>
                </a:rPr>
                <a:t> </a:t>
              </a:r>
              <a:r>
                <a:rPr lang="en-US" altLang="zh-CN" sz="1500" dirty="0">
                  <a:latin typeface="Times New Roman" panose="02020603050405020304" pitchFamily="18" charset="0"/>
                  <a:cs typeface="Times New Roman" panose="02020603050405020304" pitchFamily="18" charset="0"/>
                </a:rPr>
                <a:t>3</a:t>
              </a:r>
              <a:r>
                <a:rPr lang="en-US" sz="1500" dirty="0">
                  <a:latin typeface="Times New Roman" panose="02020603050405020304" pitchFamily="18" charset="0"/>
                  <a:cs typeface="Times New Roman" panose="02020603050405020304" pitchFamily="18" charset="0"/>
                </a:rPr>
                <a:t> sequence:</a:t>
              </a:r>
            </a:p>
          </p:txBody>
        </p:sp>
        <p:sp>
          <p:nvSpPr>
            <p:cNvPr id="53" name="TextBox 52"/>
            <p:cNvSpPr txBox="1"/>
            <p:nvPr/>
          </p:nvSpPr>
          <p:spPr>
            <a:xfrm>
              <a:off x="709539" y="989816"/>
              <a:ext cx="3996604" cy="338554"/>
            </a:xfrm>
            <a:prstGeom prst="rect">
              <a:avLst/>
            </a:prstGeom>
            <a:noFill/>
          </p:spPr>
          <p:txBody>
            <a:bodyPr wrap="square" rtlCol="0">
              <a:spAutoFit/>
            </a:bodyPr>
            <a:lstStyle/>
            <a:p>
              <a:r>
                <a:rPr lang="en-US" sz="1600" dirty="0">
                  <a:solidFill>
                    <a:srgbClr val="3333FF"/>
                  </a:solidFill>
                  <a:latin typeface="Times New Roman" panose="02020603050405020304" pitchFamily="18" charset="0"/>
                  <a:cs typeface="Times New Roman" panose="02020603050405020304" pitchFamily="18" charset="0"/>
                </a:rPr>
                <a:t>C</a:t>
              </a:r>
              <a:r>
                <a:rPr lang="en-US" sz="1600" dirty="0">
                  <a:solidFill>
                    <a:srgbClr val="008000"/>
                  </a:solidFill>
                  <a:latin typeface="Times New Roman" panose="02020603050405020304" pitchFamily="18" charset="0"/>
                  <a:cs typeface="Times New Roman" panose="02020603050405020304" pitchFamily="18" charset="0"/>
                </a:rPr>
                <a:t>A</a:t>
              </a:r>
              <a:r>
                <a:rPr lang="en-US" sz="1600" dirty="0">
                  <a:solidFill>
                    <a:srgbClr val="FF3300"/>
                  </a:solidFill>
                  <a:latin typeface="Times New Roman" panose="02020603050405020304" pitchFamily="18" charset="0"/>
                  <a:cs typeface="Times New Roman" panose="02020603050405020304" pitchFamily="18" charset="0"/>
                </a:rPr>
                <a:t>T</a:t>
              </a:r>
              <a:r>
                <a:rPr lang="en-US" sz="1600" dirty="0">
                  <a:solidFill>
                    <a:srgbClr val="3333FF"/>
                  </a:solidFill>
                  <a:latin typeface="Times New Roman" panose="02020603050405020304" pitchFamily="18" charset="0"/>
                  <a:cs typeface="Times New Roman" panose="02020603050405020304" pitchFamily="18" charset="0"/>
                </a:rPr>
                <a:t>C</a:t>
              </a:r>
              <a:r>
                <a:rPr lang="en-US" sz="1600" dirty="0">
                  <a:solidFill>
                    <a:srgbClr val="008000"/>
                  </a:solidFill>
                  <a:latin typeface="Times New Roman" panose="02020603050405020304" pitchFamily="18" charset="0"/>
                  <a:cs typeface="Times New Roman" panose="02020603050405020304" pitchFamily="18" charset="0"/>
                </a:rPr>
                <a:t>A</a:t>
              </a:r>
              <a:r>
                <a:rPr lang="en-US" sz="1600" dirty="0">
                  <a:solidFill>
                    <a:srgbClr val="FF3300"/>
                  </a:solidFill>
                  <a:latin typeface="Times New Roman" panose="02020603050405020304" pitchFamily="18" charset="0"/>
                  <a:cs typeface="Times New Roman" panose="02020603050405020304" pitchFamily="18" charset="0"/>
                </a:rPr>
                <a:t>T</a:t>
              </a:r>
              <a:r>
                <a:rPr lang="en-US" sz="1600" dirty="0">
                  <a:solidFill>
                    <a:srgbClr val="3333FF"/>
                  </a:solidFill>
                  <a:latin typeface="Times New Roman" panose="02020603050405020304" pitchFamily="18" charset="0"/>
                  <a:cs typeface="Times New Roman" panose="02020603050405020304" pitchFamily="18" charset="0"/>
                </a:rPr>
                <a:t>C</a:t>
              </a:r>
              <a:r>
                <a:rPr lang="en-US" sz="1600" dirty="0">
                  <a:solidFill>
                    <a:srgbClr val="008000"/>
                  </a:solidFill>
                  <a:latin typeface="Times New Roman" panose="02020603050405020304" pitchFamily="18" charset="0"/>
                  <a:cs typeface="Times New Roman" panose="02020603050405020304" pitchFamily="18" charset="0"/>
                </a:rPr>
                <a:t>A</a:t>
              </a:r>
              <a:r>
                <a:rPr lang="en-US" sz="1600" dirty="0">
                  <a:solidFill>
                    <a:srgbClr val="FF3300"/>
                  </a:solidFill>
                  <a:latin typeface="Times New Roman" panose="02020603050405020304" pitchFamily="18" charset="0"/>
                  <a:cs typeface="Times New Roman" panose="02020603050405020304" pitchFamily="18" charset="0"/>
                </a:rPr>
                <a:t>T</a:t>
              </a:r>
              <a:r>
                <a:rPr lang="en-US" sz="1600" dirty="0">
                  <a:solidFill>
                    <a:srgbClr val="008000"/>
                  </a:solidFill>
                  <a:latin typeface="Times New Roman" panose="02020603050405020304" pitchFamily="18" charset="0"/>
                  <a:cs typeface="Times New Roman" panose="02020603050405020304" pitchFamily="18" charset="0"/>
                </a:rPr>
                <a:t>AA</a:t>
              </a:r>
              <a:r>
                <a:rPr lang="en-US" sz="1600" dirty="0">
                  <a:solidFill>
                    <a:srgbClr val="FF3300"/>
                  </a:solidFill>
                  <a:latin typeface="Times New Roman" panose="02020603050405020304" pitchFamily="18" charset="0"/>
                  <a:cs typeface="Times New Roman" panose="02020603050405020304" pitchFamily="18" charset="0"/>
                </a:rPr>
                <a:t>T</a:t>
              </a:r>
              <a:r>
                <a:rPr lang="en-US" sz="1600" dirty="0">
                  <a:solidFill>
                    <a:srgbClr val="996633"/>
                  </a:solidFill>
                  <a:latin typeface="Times New Roman" panose="02020603050405020304" pitchFamily="18" charset="0"/>
                  <a:cs typeface="Times New Roman" panose="02020603050405020304" pitchFamily="18" charset="0"/>
                </a:rPr>
                <a:t>GGGG</a:t>
              </a:r>
              <a:r>
                <a:rPr lang="en-US" sz="1600" dirty="0">
                  <a:solidFill>
                    <a:srgbClr val="3333FF"/>
                  </a:solidFill>
                  <a:latin typeface="Times New Roman" panose="02020603050405020304" pitchFamily="18" charset="0"/>
                  <a:cs typeface="Times New Roman" panose="02020603050405020304" pitchFamily="18" charset="0"/>
                </a:rPr>
                <a:t>C</a:t>
              </a:r>
              <a:r>
                <a:rPr lang="en-US" sz="1600" dirty="0">
                  <a:solidFill>
                    <a:srgbClr val="996633"/>
                  </a:solidFill>
                  <a:latin typeface="Times New Roman" panose="02020603050405020304" pitchFamily="18" charset="0"/>
                  <a:cs typeface="Times New Roman" panose="02020603050405020304" pitchFamily="18" charset="0"/>
                </a:rPr>
                <a:t>GG</a:t>
              </a:r>
              <a:r>
                <a:rPr lang="en-US" sz="1600" dirty="0">
                  <a:solidFill>
                    <a:srgbClr val="3333FF"/>
                  </a:solidFill>
                  <a:latin typeface="Times New Roman" panose="02020603050405020304" pitchFamily="18" charset="0"/>
                  <a:cs typeface="Times New Roman" panose="02020603050405020304" pitchFamily="18" charset="0"/>
                </a:rPr>
                <a:t>C</a:t>
              </a:r>
              <a:r>
                <a:rPr lang="en-US" sz="1600" u="sng" dirty="0">
                  <a:solidFill>
                    <a:srgbClr val="008000"/>
                  </a:solidFill>
                  <a:latin typeface="Times New Roman" panose="02020603050405020304" pitchFamily="18" charset="0"/>
                  <a:cs typeface="Times New Roman" panose="02020603050405020304" pitchFamily="18" charset="0"/>
                </a:rPr>
                <a:t>A</a:t>
              </a:r>
              <a:r>
                <a:rPr lang="en-US" sz="1600" u="sng" dirty="0">
                  <a:solidFill>
                    <a:srgbClr val="996633"/>
                  </a:solidFill>
                  <a:latin typeface="Times New Roman" panose="02020603050405020304" pitchFamily="18" charset="0"/>
                  <a:cs typeface="Times New Roman" panose="02020603050405020304" pitchFamily="18" charset="0"/>
                </a:rPr>
                <a:t>GG</a:t>
              </a:r>
            </a:p>
          </p:txBody>
        </p:sp>
      </p:grpSp>
      <p:grpSp>
        <p:nvGrpSpPr>
          <p:cNvPr id="85" name="Group 84"/>
          <p:cNvGrpSpPr/>
          <p:nvPr/>
        </p:nvGrpSpPr>
        <p:grpSpPr>
          <a:xfrm>
            <a:off x="292449" y="1596926"/>
            <a:ext cx="3957334" cy="812500"/>
            <a:chOff x="272764" y="1437290"/>
            <a:chExt cx="3957334" cy="812500"/>
          </a:xfrm>
        </p:grpSpPr>
        <p:sp>
          <p:nvSpPr>
            <p:cNvPr id="60" name="TextBox 59"/>
            <p:cNvSpPr txBox="1"/>
            <p:nvPr/>
          </p:nvSpPr>
          <p:spPr>
            <a:xfrm>
              <a:off x="272764" y="1690312"/>
              <a:ext cx="1254650" cy="323165"/>
            </a:xfrm>
            <a:prstGeom prst="rect">
              <a:avLst/>
            </a:prstGeom>
            <a:noFill/>
          </p:spPr>
          <p:txBody>
            <a:bodyPr wrap="square" rtlCol="0">
              <a:spAutoFit/>
            </a:bodyPr>
            <a:lstStyle/>
            <a:p>
              <a:r>
                <a:rPr lang="en-US" altLang="zh-CN" sz="1500" i="1" dirty="0" err="1">
                  <a:latin typeface="Times New Roman" panose="02020603050405020304" pitchFamily="18" charset="0"/>
                  <a:cs typeface="Times New Roman" panose="02020603050405020304" pitchFamily="18" charset="0"/>
                </a:rPr>
                <a:t>Mdig</a:t>
              </a:r>
              <a:r>
                <a:rPr lang="zh-CN" altLang="en-US" sz="1500" dirty="0">
                  <a:latin typeface="Times New Roman" panose="02020603050405020304" pitchFamily="18" charset="0"/>
                  <a:cs typeface="Times New Roman" panose="02020603050405020304" pitchFamily="18" charset="0"/>
                </a:rPr>
                <a:t> </a:t>
              </a:r>
              <a:r>
                <a:rPr lang="en-US" altLang="zh-CN" sz="1500" dirty="0">
                  <a:latin typeface="Times New Roman" panose="02020603050405020304" pitchFamily="18" charset="0"/>
                  <a:cs typeface="Times New Roman" panose="02020603050405020304" pitchFamily="18" charset="0"/>
                </a:rPr>
                <a:t>locus</a:t>
              </a:r>
              <a:endParaRPr lang="en-US" sz="1500" dirty="0">
                <a:latin typeface="Times New Roman" panose="02020603050405020304" pitchFamily="18" charset="0"/>
                <a:cs typeface="Times New Roman" panose="02020603050405020304" pitchFamily="18" charset="0"/>
              </a:endParaRPr>
            </a:p>
          </p:txBody>
        </p:sp>
        <p:cxnSp>
          <p:nvCxnSpPr>
            <p:cNvPr id="61" name="Straight Connector 60"/>
            <p:cNvCxnSpPr/>
            <p:nvPr/>
          </p:nvCxnSpPr>
          <p:spPr>
            <a:xfrm>
              <a:off x="1304018" y="1864686"/>
              <a:ext cx="29260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Rectangle 61"/>
            <p:cNvSpPr/>
            <p:nvPr/>
          </p:nvSpPr>
          <p:spPr>
            <a:xfrm>
              <a:off x="1730740" y="1761462"/>
              <a:ext cx="679453" cy="1989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63" name="Rectangle 62"/>
            <p:cNvSpPr/>
            <p:nvPr/>
          </p:nvSpPr>
          <p:spPr>
            <a:xfrm>
              <a:off x="2627486" y="1752393"/>
              <a:ext cx="377724"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3563312" y="1752393"/>
              <a:ext cx="419733" cy="21456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Arrow Connector 70"/>
            <p:cNvCxnSpPr/>
            <p:nvPr/>
          </p:nvCxnSpPr>
          <p:spPr>
            <a:xfrm>
              <a:off x="2766261" y="1509273"/>
              <a:ext cx="0" cy="208141"/>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V="1">
              <a:off x="2915286" y="1993639"/>
              <a:ext cx="0" cy="210960"/>
            </a:xfrm>
            <a:prstGeom prst="straightConnector1">
              <a:avLst/>
            </a:prstGeom>
            <a:ln w="19050">
              <a:solidFill>
                <a:srgbClr val="339933"/>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2949508" y="1942013"/>
              <a:ext cx="1092686" cy="307777"/>
            </a:xfrm>
            <a:prstGeom prst="rect">
              <a:avLst/>
            </a:prstGeom>
            <a:noFill/>
          </p:spPr>
          <p:txBody>
            <a:bodyPr wrap="square" rtlCol="0">
              <a:spAutoFit/>
            </a:bodyPr>
            <a:lstStyle/>
            <a:p>
              <a:r>
                <a:rPr lang="en-US" sz="1400" dirty="0">
                  <a:solidFill>
                    <a:srgbClr val="339933"/>
                  </a:solidFill>
                  <a:latin typeface="Times New Roman" panose="02020603050405020304" pitchFamily="18" charset="0"/>
                  <a:cs typeface="Times New Roman" panose="02020603050405020304" pitchFamily="18" charset="0"/>
                </a:rPr>
                <a:t>sgRNA-</a:t>
              </a:r>
              <a:r>
                <a:rPr lang="en-US" altLang="zh-CN" sz="1400" dirty="0">
                  <a:solidFill>
                    <a:srgbClr val="339933"/>
                  </a:solidFill>
                  <a:latin typeface="Times New Roman" panose="02020603050405020304" pitchFamily="18" charset="0"/>
                  <a:cs typeface="Times New Roman" panose="02020603050405020304" pitchFamily="18" charset="0"/>
                </a:rPr>
                <a:t>3</a:t>
              </a:r>
              <a:endParaRPr lang="en-US" sz="1400" dirty="0">
                <a:solidFill>
                  <a:srgbClr val="339933"/>
                </a:solidFill>
                <a:latin typeface="Times New Roman" panose="02020603050405020304" pitchFamily="18" charset="0"/>
                <a:cs typeface="Times New Roman" panose="02020603050405020304" pitchFamily="18" charset="0"/>
              </a:endParaRPr>
            </a:p>
          </p:txBody>
        </p:sp>
        <p:sp>
          <p:nvSpPr>
            <p:cNvPr id="77" name="Rectangle 76"/>
            <p:cNvSpPr/>
            <p:nvPr/>
          </p:nvSpPr>
          <p:spPr>
            <a:xfrm>
              <a:off x="1528440" y="1763383"/>
              <a:ext cx="91440" cy="1989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78" name="TextBox 77"/>
            <p:cNvSpPr txBox="1"/>
            <p:nvPr/>
          </p:nvSpPr>
          <p:spPr>
            <a:xfrm>
              <a:off x="1452182" y="1714863"/>
              <a:ext cx="282671"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1</a:t>
              </a:r>
            </a:p>
          </p:txBody>
        </p:sp>
        <p:sp>
          <p:nvSpPr>
            <p:cNvPr id="79" name="TextBox 78"/>
            <p:cNvSpPr txBox="1"/>
            <p:nvPr/>
          </p:nvSpPr>
          <p:spPr>
            <a:xfrm>
              <a:off x="1961117" y="1727198"/>
              <a:ext cx="282671"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2</a:t>
              </a:r>
            </a:p>
          </p:txBody>
        </p:sp>
        <p:sp>
          <p:nvSpPr>
            <p:cNvPr id="80" name="TextBox 79"/>
            <p:cNvSpPr txBox="1"/>
            <p:nvPr/>
          </p:nvSpPr>
          <p:spPr>
            <a:xfrm>
              <a:off x="2683959" y="1728542"/>
              <a:ext cx="282671"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3</a:t>
              </a:r>
            </a:p>
          </p:txBody>
        </p:sp>
        <p:sp>
          <p:nvSpPr>
            <p:cNvPr id="82" name="TextBox 81"/>
            <p:cNvSpPr txBox="1"/>
            <p:nvPr/>
          </p:nvSpPr>
          <p:spPr>
            <a:xfrm>
              <a:off x="3647513" y="1730777"/>
              <a:ext cx="282671"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4</a:t>
              </a:r>
            </a:p>
          </p:txBody>
        </p:sp>
        <p:sp>
          <p:nvSpPr>
            <p:cNvPr id="84" name="TextBox 83"/>
            <p:cNvSpPr txBox="1"/>
            <p:nvPr/>
          </p:nvSpPr>
          <p:spPr>
            <a:xfrm>
              <a:off x="2809183" y="1437290"/>
              <a:ext cx="1092686" cy="307777"/>
            </a:xfrm>
            <a:prstGeom prst="rect">
              <a:avLst/>
            </a:prstGeom>
            <a:noFill/>
          </p:spPr>
          <p:txBody>
            <a:bodyPr wrap="square" rtlCol="0">
              <a:spAutoFit/>
            </a:bodyPr>
            <a:lstStyle/>
            <a:p>
              <a:r>
                <a:rPr lang="en-US" sz="1400" dirty="0">
                  <a:solidFill>
                    <a:srgbClr val="FF0000"/>
                  </a:solidFill>
                  <a:latin typeface="Times New Roman" panose="02020603050405020304" pitchFamily="18" charset="0"/>
                  <a:cs typeface="Times New Roman" panose="02020603050405020304" pitchFamily="18" charset="0"/>
                </a:rPr>
                <a:t>sgRNA-1</a:t>
              </a:r>
            </a:p>
          </p:txBody>
        </p:sp>
      </p:grpSp>
      <p:sp>
        <p:nvSpPr>
          <p:cNvPr id="87" name="TextBox 86"/>
          <p:cNvSpPr txBox="1"/>
          <p:nvPr/>
        </p:nvSpPr>
        <p:spPr>
          <a:xfrm>
            <a:off x="1594459" y="1678661"/>
            <a:ext cx="813318" cy="276999"/>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ATG</a:t>
            </a:r>
          </a:p>
        </p:txBody>
      </p:sp>
      <p:sp>
        <p:nvSpPr>
          <p:cNvPr id="2" name="TextBox 1"/>
          <p:cNvSpPr txBox="1"/>
          <p:nvPr/>
        </p:nvSpPr>
        <p:spPr>
          <a:xfrm>
            <a:off x="4108520" y="305154"/>
            <a:ext cx="492333" cy="369332"/>
          </a:xfrm>
          <a:prstGeom prst="rect">
            <a:avLst/>
          </a:prstGeom>
          <a:noFill/>
        </p:spPr>
        <p:txBody>
          <a:bodyPr wrap="square" rtlCol="0">
            <a:spAutoFit/>
          </a:bodyPr>
          <a:lstStyle/>
          <a:p>
            <a:r>
              <a:rPr lang="en-US" altLang="zh-CN" dirty="0">
                <a:latin typeface="Times New Roman" charset="0"/>
                <a:ea typeface="Times New Roman" charset="0"/>
                <a:cs typeface="Times New Roman" charset="0"/>
              </a:rPr>
              <a:t>B.</a:t>
            </a:r>
            <a:r>
              <a:rPr lang="zh-CN" altLang="en-US"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pic>
        <p:nvPicPr>
          <p:cNvPr id="67" name="Picture 66"/>
          <p:cNvPicPr>
            <a:picLocks noChangeAspect="1"/>
          </p:cNvPicPr>
          <p:nvPr/>
        </p:nvPicPr>
        <p:blipFill rotWithShape="1">
          <a:blip r:embed="rId13">
            <a:grayscl/>
            <a:extLst>
              <a:ext uri="{BEBA8EAE-BF5A-486C-A8C5-ECC9F3942E4B}">
                <a14:imgProps xmlns:a14="http://schemas.microsoft.com/office/drawing/2010/main">
                  <a14:imgLayer r:embed="rId14">
                    <a14:imgEffect>
                      <a14:brightnessContrast bright="40000"/>
                    </a14:imgEffect>
                  </a14:imgLayer>
                </a14:imgProps>
              </a:ext>
            </a:extLst>
          </a:blip>
          <a:srcRect t="48380" b="1468"/>
          <a:stretch/>
        </p:blipFill>
        <p:spPr>
          <a:xfrm>
            <a:off x="4855079" y="1255359"/>
            <a:ext cx="1229407" cy="297143"/>
          </a:xfrm>
          <a:prstGeom prst="rect">
            <a:avLst/>
          </a:prstGeom>
          <a:ln w="12700">
            <a:solidFill>
              <a:schemeClr val="tx1"/>
            </a:solidFill>
          </a:ln>
        </p:spPr>
      </p:pic>
      <p:pic>
        <p:nvPicPr>
          <p:cNvPr id="68" name="Picture 67"/>
          <p:cNvPicPr>
            <a:picLocks noChangeAspect="1"/>
          </p:cNvPicPr>
          <p:nvPr/>
        </p:nvPicPr>
        <p:blipFill>
          <a:blip r:embed="rId15">
            <a:grayscl/>
            <a:extLst>
              <a:ext uri="{BEBA8EAE-BF5A-486C-A8C5-ECC9F3942E4B}">
                <a14:imgProps xmlns:a14="http://schemas.microsoft.com/office/drawing/2010/main">
                  <a14:imgLayer r:embed="rId16">
                    <a14:imgEffect>
                      <a14:brightnessContrast bright="40000"/>
                    </a14:imgEffect>
                  </a14:imgLayer>
                </a14:imgProps>
              </a:ext>
            </a:extLst>
          </a:blip>
          <a:stretch>
            <a:fillRect/>
          </a:stretch>
        </p:blipFill>
        <p:spPr>
          <a:xfrm>
            <a:off x="4857661" y="1604025"/>
            <a:ext cx="1224245" cy="317138"/>
          </a:xfrm>
          <a:prstGeom prst="rect">
            <a:avLst/>
          </a:prstGeom>
          <a:ln w="12700">
            <a:solidFill>
              <a:schemeClr val="tx1"/>
            </a:solidFill>
          </a:ln>
        </p:spPr>
      </p:pic>
      <p:sp>
        <p:nvSpPr>
          <p:cNvPr id="74" name="TextBox 73"/>
          <p:cNvSpPr txBox="1"/>
          <p:nvPr/>
        </p:nvSpPr>
        <p:spPr>
          <a:xfrm>
            <a:off x="4940893" y="965313"/>
            <a:ext cx="1457913" cy="307777"/>
          </a:xfrm>
          <a:prstGeom prst="rect">
            <a:avLst/>
          </a:prstGeom>
          <a:noFill/>
        </p:spPr>
        <p:txBody>
          <a:bodyPr wrap="square" rtlCol="0">
            <a:spAutoFit/>
          </a:bodyPr>
          <a:lstStyle>
            <a:defPPr>
              <a:defRPr lang="en-US"/>
            </a:defPPr>
            <a:lvl1pPr>
              <a:defRPr sz="1400">
                <a:latin typeface="Times New Roman" panose="02020603050405020304" pitchFamily="18" charset="0"/>
                <a:ea typeface="Arial" charset="0"/>
                <a:cs typeface="Times New Roman" panose="02020603050405020304" pitchFamily="18" charset="0"/>
              </a:defRPr>
            </a:lvl1pPr>
          </a:lstStyle>
          <a:p>
            <a:r>
              <a:rPr lang="en-US" dirty="0"/>
              <a:t>1    2 </a:t>
            </a:r>
            <a:r>
              <a:rPr lang="zh-CN" altLang="en-US" dirty="0"/>
              <a:t>   </a:t>
            </a:r>
            <a:r>
              <a:rPr lang="en-US" dirty="0"/>
              <a:t>3</a:t>
            </a:r>
            <a:r>
              <a:rPr lang="zh-CN" altLang="en-US" dirty="0"/>
              <a:t>     </a:t>
            </a:r>
            <a:r>
              <a:rPr lang="en-US" altLang="zh-CN" dirty="0"/>
              <a:t>4</a:t>
            </a:r>
            <a:endParaRPr lang="en-US" dirty="0"/>
          </a:p>
        </p:txBody>
      </p:sp>
      <p:cxnSp>
        <p:nvCxnSpPr>
          <p:cNvPr id="75" name="Straight Connector 74"/>
          <p:cNvCxnSpPr/>
          <p:nvPr/>
        </p:nvCxnSpPr>
        <p:spPr>
          <a:xfrm>
            <a:off x="4855078" y="984769"/>
            <a:ext cx="118872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p:cNvSpPr txBox="1"/>
          <p:nvPr/>
        </p:nvSpPr>
        <p:spPr>
          <a:xfrm>
            <a:off x="5004259" y="665012"/>
            <a:ext cx="1137424" cy="307777"/>
          </a:xfrm>
          <a:prstGeom prst="rect">
            <a:avLst/>
          </a:prstGeom>
          <a:noFill/>
        </p:spPr>
        <p:txBody>
          <a:bodyPr wrap="square" rtlCol="0">
            <a:spAutoFit/>
          </a:bodyPr>
          <a:lstStyle>
            <a:defPPr>
              <a:defRPr lang="en-US"/>
            </a:defPPr>
            <a:lvl1pPr>
              <a:defRPr sz="1400">
                <a:latin typeface="Times New Roman" panose="02020603050405020304" pitchFamily="18" charset="0"/>
                <a:ea typeface="Arial" charset="0"/>
                <a:cs typeface="Times New Roman" panose="02020603050405020304" pitchFamily="18" charset="0"/>
              </a:defRPr>
            </a:lvl1pPr>
          </a:lstStyle>
          <a:p>
            <a:r>
              <a:rPr lang="en-US"/>
              <a:t> sg</a:t>
            </a:r>
            <a:r>
              <a:rPr lang="en-US" altLang="zh-CN"/>
              <a:t>RNA</a:t>
            </a:r>
            <a:r>
              <a:rPr lang="en-US"/>
              <a:t>-1</a:t>
            </a:r>
            <a:endParaRPr lang="en-US" dirty="0"/>
          </a:p>
        </p:txBody>
      </p:sp>
      <p:sp>
        <p:nvSpPr>
          <p:cNvPr id="81" name="TextBox 80"/>
          <p:cNvSpPr txBox="1"/>
          <p:nvPr/>
        </p:nvSpPr>
        <p:spPr>
          <a:xfrm>
            <a:off x="4949445" y="310432"/>
            <a:ext cx="5309677" cy="307777"/>
          </a:xfrm>
          <a:prstGeom prst="rect">
            <a:avLst/>
          </a:prstGeom>
          <a:noFill/>
        </p:spPr>
        <p:txBody>
          <a:bodyPr wrap="square" rtlCol="0">
            <a:spAutoFit/>
          </a:bodyPr>
          <a:lstStyle/>
          <a:p>
            <a:r>
              <a:rPr lang="en-US" sz="1400" dirty="0">
                <a:latin typeface="Times New Roman" panose="02020603050405020304" pitchFamily="18" charset="0"/>
                <a:ea typeface="Arial" charset="0"/>
                <a:cs typeface="Times New Roman" panose="02020603050405020304" pitchFamily="18" charset="0"/>
              </a:rPr>
              <a:t> </a:t>
            </a:r>
            <a:r>
              <a:rPr lang="en-US" altLang="zh-CN" sz="1400" dirty="0">
                <a:latin typeface="Times New Roman" panose="02020603050405020304" pitchFamily="18" charset="0"/>
                <a:ea typeface="Arial" charset="0"/>
                <a:cs typeface="Times New Roman" panose="02020603050405020304" pitchFamily="18" charset="0"/>
              </a:rPr>
              <a:t>BEAS-2B                                            </a:t>
            </a:r>
            <a:r>
              <a:rPr lang="zh-CN" altLang="en-US" sz="1400" dirty="0" smtClean="0">
                <a:latin typeface="Times New Roman" panose="02020603050405020304" pitchFamily="18" charset="0"/>
                <a:ea typeface="Arial" charset="0"/>
                <a:cs typeface="Times New Roman" panose="02020603050405020304" pitchFamily="18" charset="0"/>
              </a:rPr>
              <a:t>       </a:t>
            </a:r>
            <a:r>
              <a:rPr lang="en-US" altLang="zh-CN" sz="1400" dirty="0" smtClean="0">
                <a:latin typeface="Times New Roman" panose="02020603050405020304" pitchFamily="18" charset="0"/>
                <a:ea typeface="Arial" charset="0"/>
                <a:cs typeface="Times New Roman" panose="02020603050405020304" pitchFamily="18" charset="0"/>
              </a:rPr>
              <a:t> </a:t>
            </a:r>
            <a:r>
              <a:rPr lang="en-US" altLang="zh-CN" sz="1400" dirty="0">
                <a:latin typeface="Times New Roman" panose="02020603050405020304" pitchFamily="18" charset="0"/>
                <a:ea typeface="Arial" charset="0"/>
                <a:cs typeface="Times New Roman" panose="02020603050405020304" pitchFamily="18" charset="0"/>
              </a:rPr>
              <a:t>A549</a:t>
            </a:r>
            <a:endParaRPr lang="en-US" sz="1400" dirty="0">
              <a:latin typeface="Times New Roman" panose="02020603050405020304" pitchFamily="18" charset="0"/>
              <a:ea typeface="Arial"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F34794C5-08C8-5C4D-A0D9-6F204478DBD8}"/>
              </a:ext>
            </a:extLst>
          </p:cNvPr>
          <p:cNvCxnSpPr>
            <a:cxnSpLocks/>
          </p:cNvCxnSpPr>
          <p:nvPr/>
        </p:nvCxnSpPr>
        <p:spPr>
          <a:xfrm>
            <a:off x="4824680" y="674486"/>
            <a:ext cx="1280160"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F0A8438F-C9D4-A14B-A029-AD741E451800}"/>
              </a:ext>
            </a:extLst>
          </p:cNvPr>
          <p:cNvCxnSpPr/>
          <p:nvPr/>
        </p:nvCxnSpPr>
        <p:spPr>
          <a:xfrm flipV="1">
            <a:off x="6499431" y="674486"/>
            <a:ext cx="3931920" cy="0"/>
          </a:xfrm>
          <a:prstGeom prst="line">
            <a:avLst/>
          </a:prstGeom>
          <a:ln w="19050"/>
        </p:spPr>
        <p:style>
          <a:lnRef idx="1">
            <a:schemeClr val="dk1"/>
          </a:lnRef>
          <a:fillRef idx="0">
            <a:schemeClr val="dk1"/>
          </a:fillRef>
          <a:effectRef idx="0">
            <a:schemeClr val="dk1"/>
          </a:effectRef>
          <a:fontRef idx="minor">
            <a:schemeClr val="tx1"/>
          </a:fontRef>
        </p:style>
      </p:cxnSp>
      <p:sp>
        <p:nvSpPr>
          <p:cNvPr id="3" name="Triangle 2">
            <a:extLst>
              <a:ext uri="{FF2B5EF4-FFF2-40B4-BE49-F238E27FC236}">
                <a16:creationId xmlns:a16="http://schemas.microsoft.com/office/drawing/2014/main" id="{18FC205E-443C-C64D-A6D0-ABFC5D9CB83D}"/>
              </a:ext>
            </a:extLst>
          </p:cNvPr>
          <p:cNvSpPr/>
          <p:nvPr/>
        </p:nvSpPr>
        <p:spPr>
          <a:xfrm rot="10800000">
            <a:off x="8936831" y="4496190"/>
            <a:ext cx="131704" cy="108438"/>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818B13D0-194F-E146-A691-A6D56E3263DD}"/>
              </a:ext>
            </a:extLst>
          </p:cNvPr>
          <p:cNvCxnSpPr/>
          <p:nvPr/>
        </p:nvCxnSpPr>
        <p:spPr>
          <a:xfrm>
            <a:off x="9264931" y="3440906"/>
            <a:ext cx="0" cy="211623"/>
          </a:xfrm>
          <a:prstGeom prst="straightConnector1">
            <a:avLst/>
          </a:prstGeom>
          <a:ln w="19050">
            <a:solidFill>
              <a:srgbClr val="339933"/>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2643D915-EF07-9B46-8C40-23DF1333D49B}"/>
              </a:ext>
            </a:extLst>
          </p:cNvPr>
          <p:cNvCxnSpPr/>
          <p:nvPr/>
        </p:nvCxnSpPr>
        <p:spPr>
          <a:xfrm>
            <a:off x="9264931" y="4395657"/>
            <a:ext cx="0" cy="203590"/>
          </a:xfrm>
          <a:prstGeom prst="straightConnector1">
            <a:avLst/>
          </a:prstGeom>
          <a:ln w="19050">
            <a:solidFill>
              <a:srgbClr val="339933"/>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48CEB11-74A4-C145-8B0A-658A515DE801}"/>
              </a:ext>
            </a:extLst>
          </p:cNvPr>
          <p:cNvSpPr txBox="1"/>
          <p:nvPr/>
        </p:nvSpPr>
        <p:spPr>
          <a:xfrm>
            <a:off x="25995" y="7966"/>
            <a:ext cx="679994" cy="369332"/>
          </a:xfrm>
          <a:prstGeom prst="rect">
            <a:avLst/>
          </a:prstGeom>
          <a:noFill/>
        </p:spPr>
        <p:txBody>
          <a:bodyPr wrap="none" rtlCol="0">
            <a:spAutoFit/>
          </a:bodyPr>
          <a:lstStyle/>
          <a:p>
            <a:r>
              <a:rPr lang="en-US" dirty="0"/>
              <a:t>Fig. 1</a:t>
            </a:r>
          </a:p>
        </p:txBody>
      </p:sp>
      <p:cxnSp>
        <p:nvCxnSpPr>
          <p:cNvPr id="66" name="Straight Arrow Connector 65">
            <a:extLst>
              <a:ext uri="{FF2B5EF4-FFF2-40B4-BE49-F238E27FC236}">
                <a16:creationId xmlns:a16="http://schemas.microsoft.com/office/drawing/2014/main" id="{818B13D0-194F-E146-A691-A6D56E3263DD}"/>
              </a:ext>
            </a:extLst>
          </p:cNvPr>
          <p:cNvCxnSpPr/>
          <p:nvPr/>
        </p:nvCxnSpPr>
        <p:spPr>
          <a:xfrm>
            <a:off x="7274206" y="3440906"/>
            <a:ext cx="0" cy="233809"/>
          </a:xfrm>
          <a:prstGeom prst="straightConnector1">
            <a:avLst/>
          </a:prstGeom>
          <a:ln w="19050">
            <a:solidFill>
              <a:srgbClr val="339933"/>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2643D915-EF07-9B46-8C40-23DF1333D49B}"/>
              </a:ext>
            </a:extLst>
          </p:cNvPr>
          <p:cNvCxnSpPr/>
          <p:nvPr/>
        </p:nvCxnSpPr>
        <p:spPr>
          <a:xfrm>
            <a:off x="10327666" y="4401039"/>
            <a:ext cx="0" cy="203590"/>
          </a:xfrm>
          <a:prstGeom prst="straightConnector1">
            <a:avLst/>
          </a:prstGeom>
          <a:ln w="19050">
            <a:solidFill>
              <a:srgbClr val="339933"/>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0857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512" y="93112"/>
            <a:ext cx="2247900" cy="369332"/>
          </a:xfrm>
          <a:prstGeom prst="rect">
            <a:avLst/>
          </a:prstGeom>
          <a:noFill/>
        </p:spPr>
        <p:txBody>
          <a:bodyPr wrap="square" rtlCol="0">
            <a:spAutoFit/>
          </a:bodyPr>
          <a:lstStyle/>
          <a:p>
            <a:r>
              <a:rPr lang="en-US" dirty="0"/>
              <a:t>Fig. 2</a:t>
            </a:r>
          </a:p>
        </p:txBody>
      </p:sp>
      <p:grpSp>
        <p:nvGrpSpPr>
          <p:cNvPr id="91" name="Group 90"/>
          <p:cNvGrpSpPr/>
          <p:nvPr/>
        </p:nvGrpSpPr>
        <p:grpSpPr>
          <a:xfrm>
            <a:off x="8385073" y="1422388"/>
            <a:ext cx="2948534" cy="1773600"/>
            <a:chOff x="7037684" y="2194440"/>
            <a:chExt cx="2948534" cy="1773600"/>
          </a:xfrm>
        </p:grpSpPr>
        <p:grpSp>
          <p:nvGrpSpPr>
            <p:cNvPr id="39" name="Group 38"/>
            <p:cNvGrpSpPr/>
            <p:nvPr/>
          </p:nvGrpSpPr>
          <p:grpSpPr>
            <a:xfrm>
              <a:off x="7037684" y="2194440"/>
              <a:ext cx="2948534" cy="1773600"/>
              <a:chOff x="262770" y="2526575"/>
              <a:chExt cx="2948534" cy="1773600"/>
            </a:xfrm>
          </p:grpSpPr>
          <p:pic>
            <p:nvPicPr>
              <p:cNvPr id="41" name="Picture 40"/>
              <p:cNvPicPr>
                <a:picLocks noChangeAspect="1"/>
              </p:cNvPicPr>
              <p:nvPr/>
            </p:nvPicPr>
            <p:blipFill rotWithShape="1">
              <a:blip r:embed="rId3"/>
              <a:srcRect r="23420"/>
              <a:stretch/>
            </p:blipFill>
            <p:spPr>
              <a:xfrm>
                <a:off x="806015" y="3113598"/>
                <a:ext cx="1425492" cy="1126105"/>
              </a:xfrm>
              <a:prstGeom prst="rect">
                <a:avLst/>
              </a:prstGeom>
            </p:spPr>
          </p:pic>
          <p:sp>
            <p:nvSpPr>
              <p:cNvPr id="48" name="TextBox 47"/>
              <p:cNvSpPr txBox="1"/>
              <p:nvPr/>
            </p:nvSpPr>
            <p:spPr>
              <a:xfrm>
                <a:off x="780615" y="2836510"/>
                <a:ext cx="1557244" cy="307777"/>
              </a:xfrm>
              <a:prstGeom prst="rect">
                <a:avLst/>
              </a:prstGeom>
              <a:noFill/>
            </p:spPr>
            <p:txBody>
              <a:bodyPr wrap="square" rtlCol="0">
                <a:spAutoFit/>
              </a:bodyPr>
              <a:lstStyle/>
              <a:p>
                <a:r>
                  <a:rPr lang="en-US" altLang="zh-CN" sz="1400" dirty="0"/>
                  <a:t>M</a:t>
                </a:r>
                <a:r>
                  <a:rPr lang="zh-CN" altLang="en-US" sz="1400" dirty="0"/>
                  <a:t>     </a:t>
                </a:r>
                <a:r>
                  <a:rPr lang="en-US" altLang="zh-CN" sz="1400" dirty="0"/>
                  <a:t>KO-2</a:t>
                </a:r>
                <a:r>
                  <a:rPr lang="zh-CN" altLang="en-US" sz="1400" dirty="0"/>
                  <a:t>       </a:t>
                </a:r>
                <a:r>
                  <a:rPr lang="en-US" altLang="zh-CN" sz="1400" dirty="0"/>
                  <a:t>KO-4</a:t>
                </a:r>
                <a:endParaRPr lang="en-US" sz="1400" dirty="0"/>
              </a:p>
            </p:txBody>
          </p:sp>
          <p:cxnSp>
            <p:nvCxnSpPr>
              <p:cNvPr id="50" name="Straight Connector 49"/>
              <p:cNvCxnSpPr/>
              <p:nvPr/>
            </p:nvCxnSpPr>
            <p:spPr>
              <a:xfrm>
                <a:off x="1134687" y="2832193"/>
                <a:ext cx="1005840" cy="0"/>
              </a:xfrm>
              <a:prstGeom prst="line">
                <a:avLst/>
              </a:prstGeom>
              <a:ln w="12700"/>
            </p:spPr>
            <p:style>
              <a:lnRef idx="1">
                <a:schemeClr val="dk1"/>
              </a:lnRef>
              <a:fillRef idx="0">
                <a:schemeClr val="dk1"/>
              </a:fillRef>
              <a:effectRef idx="0">
                <a:schemeClr val="dk1"/>
              </a:effectRef>
              <a:fontRef idx="minor">
                <a:schemeClr val="tx1"/>
              </a:fontRef>
            </p:style>
          </p:cxnSp>
          <p:sp>
            <p:nvSpPr>
              <p:cNvPr id="55" name="TextBox 54"/>
              <p:cNvSpPr txBox="1"/>
              <p:nvPr/>
            </p:nvSpPr>
            <p:spPr>
              <a:xfrm>
                <a:off x="969735" y="2526575"/>
                <a:ext cx="1697413" cy="307777"/>
              </a:xfrm>
              <a:prstGeom prst="rect">
                <a:avLst/>
              </a:prstGeom>
              <a:noFill/>
            </p:spPr>
            <p:txBody>
              <a:bodyPr wrap="square" rtlCol="0">
                <a:spAutoFit/>
              </a:bodyPr>
              <a:lstStyle/>
              <a:p>
                <a:r>
                  <a:rPr lang="en-US" altLang="zh-CN" sz="1400" dirty="0"/>
                  <a:t>BEAS-2B</a:t>
                </a:r>
                <a:r>
                  <a:rPr lang="zh-CN" altLang="en-US" sz="1400" dirty="0"/>
                  <a:t> </a:t>
                </a:r>
                <a:r>
                  <a:rPr lang="en-US" altLang="zh-CN" sz="1400" dirty="0"/>
                  <a:t>clones</a:t>
                </a:r>
                <a:endParaRPr lang="en-US" sz="1400" dirty="0"/>
              </a:p>
            </p:txBody>
          </p:sp>
          <p:cxnSp>
            <p:nvCxnSpPr>
              <p:cNvPr id="56" name="Straight Arrow Connector 55"/>
              <p:cNvCxnSpPr/>
              <p:nvPr/>
            </p:nvCxnSpPr>
            <p:spPr>
              <a:xfrm flipH="1">
                <a:off x="2235348" y="3373563"/>
                <a:ext cx="190352"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57" name="Straight Arrow Connector 56"/>
              <p:cNvCxnSpPr/>
              <p:nvPr/>
            </p:nvCxnSpPr>
            <p:spPr>
              <a:xfrm flipH="1">
                <a:off x="2235348" y="3995863"/>
                <a:ext cx="190352"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58" name="TextBox 57"/>
              <p:cNvSpPr txBox="1"/>
              <p:nvPr/>
            </p:nvSpPr>
            <p:spPr>
              <a:xfrm>
                <a:off x="2376321" y="3207070"/>
                <a:ext cx="690187" cy="307777"/>
              </a:xfrm>
              <a:prstGeom prst="rect">
                <a:avLst/>
              </a:prstGeom>
              <a:noFill/>
            </p:spPr>
            <p:txBody>
              <a:bodyPr wrap="square" rtlCol="0">
                <a:spAutoFit/>
              </a:bodyPr>
              <a:lstStyle/>
              <a:p>
                <a:r>
                  <a:rPr lang="en-US" altLang="zh-CN" sz="1400" dirty="0"/>
                  <a:t>mdig</a:t>
                </a:r>
                <a:endParaRPr lang="en-US" sz="1400" dirty="0"/>
              </a:p>
            </p:txBody>
          </p:sp>
          <p:sp>
            <p:nvSpPr>
              <p:cNvPr id="59" name="TextBox 58"/>
              <p:cNvSpPr txBox="1"/>
              <p:nvPr/>
            </p:nvSpPr>
            <p:spPr>
              <a:xfrm>
                <a:off x="2376321" y="3838893"/>
                <a:ext cx="834983" cy="307777"/>
              </a:xfrm>
              <a:prstGeom prst="rect">
                <a:avLst/>
              </a:prstGeom>
              <a:noFill/>
            </p:spPr>
            <p:txBody>
              <a:bodyPr wrap="square" rtlCol="0">
                <a:spAutoFit/>
              </a:bodyPr>
              <a:lstStyle/>
              <a:p>
                <a:r>
                  <a:rPr lang="en-US" altLang="zh-CN" sz="1400"/>
                  <a:t>GAPDH</a:t>
                </a:r>
                <a:endParaRPr lang="en-US" sz="1400"/>
              </a:p>
            </p:txBody>
          </p:sp>
          <p:sp>
            <p:nvSpPr>
              <p:cNvPr id="60" name="TextBox 59"/>
              <p:cNvSpPr txBox="1"/>
              <p:nvPr/>
            </p:nvSpPr>
            <p:spPr>
              <a:xfrm>
                <a:off x="270575" y="3033449"/>
                <a:ext cx="595981" cy="261610"/>
              </a:xfrm>
              <a:prstGeom prst="rect">
                <a:avLst/>
              </a:prstGeom>
              <a:noFill/>
            </p:spPr>
            <p:txBody>
              <a:bodyPr wrap="square" rtlCol="0">
                <a:spAutoFit/>
              </a:bodyPr>
              <a:lstStyle/>
              <a:p>
                <a:pPr algn="r"/>
                <a:r>
                  <a:rPr lang="en-US" altLang="zh-CN" sz="1100"/>
                  <a:t>3000</a:t>
                </a:r>
                <a:endParaRPr lang="en-US" sz="1100"/>
              </a:p>
            </p:txBody>
          </p:sp>
          <p:sp>
            <p:nvSpPr>
              <p:cNvPr id="61" name="TextBox 60"/>
              <p:cNvSpPr txBox="1"/>
              <p:nvPr/>
            </p:nvSpPr>
            <p:spPr>
              <a:xfrm>
                <a:off x="270575" y="3391602"/>
                <a:ext cx="595981" cy="261610"/>
              </a:xfrm>
              <a:prstGeom prst="rect">
                <a:avLst/>
              </a:prstGeom>
              <a:noFill/>
            </p:spPr>
            <p:txBody>
              <a:bodyPr wrap="square" rtlCol="0">
                <a:spAutoFit/>
              </a:bodyPr>
              <a:lstStyle/>
              <a:p>
                <a:pPr algn="r"/>
                <a:r>
                  <a:rPr lang="en-US" altLang="zh-CN" sz="1100" dirty="0"/>
                  <a:t>1000</a:t>
                </a:r>
                <a:endParaRPr lang="en-US" sz="1100" dirty="0"/>
              </a:p>
            </p:txBody>
          </p:sp>
          <p:sp>
            <p:nvSpPr>
              <p:cNvPr id="62" name="TextBox 61"/>
              <p:cNvSpPr txBox="1"/>
              <p:nvPr/>
            </p:nvSpPr>
            <p:spPr>
              <a:xfrm>
                <a:off x="270575" y="3668690"/>
                <a:ext cx="595981" cy="261610"/>
              </a:xfrm>
              <a:prstGeom prst="rect">
                <a:avLst/>
              </a:prstGeom>
              <a:noFill/>
            </p:spPr>
            <p:txBody>
              <a:bodyPr wrap="square" rtlCol="0">
                <a:spAutoFit/>
              </a:bodyPr>
              <a:lstStyle/>
              <a:p>
                <a:pPr algn="r"/>
                <a:r>
                  <a:rPr lang="en-US" altLang="zh-CN" sz="1100"/>
                  <a:t>500</a:t>
                </a:r>
                <a:endParaRPr lang="en-US" sz="1100" dirty="0"/>
              </a:p>
            </p:txBody>
          </p:sp>
          <p:sp>
            <p:nvSpPr>
              <p:cNvPr id="63" name="TextBox 62"/>
              <p:cNvSpPr txBox="1"/>
              <p:nvPr/>
            </p:nvSpPr>
            <p:spPr>
              <a:xfrm>
                <a:off x="262770" y="3865058"/>
                <a:ext cx="595981" cy="261610"/>
              </a:xfrm>
              <a:prstGeom prst="rect">
                <a:avLst/>
              </a:prstGeom>
              <a:noFill/>
            </p:spPr>
            <p:txBody>
              <a:bodyPr wrap="square" rtlCol="0">
                <a:spAutoFit/>
              </a:bodyPr>
              <a:lstStyle/>
              <a:p>
                <a:pPr algn="r"/>
                <a:r>
                  <a:rPr lang="en-US" altLang="zh-CN" sz="1100" dirty="0"/>
                  <a:t>300</a:t>
                </a:r>
                <a:endParaRPr lang="en-US" sz="1100" dirty="0"/>
              </a:p>
            </p:txBody>
          </p:sp>
          <p:sp>
            <p:nvSpPr>
              <p:cNvPr id="64" name="TextBox 63"/>
              <p:cNvSpPr txBox="1"/>
              <p:nvPr/>
            </p:nvSpPr>
            <p:spPr>
              <a:xfrm>
                <a:off x="263790" y="4038565"/>
                <a:ext cx="595981" cy="261610"/>
              </a:xfrm>
              <a:prstGeom prst="rect">
                <a:avLst/>
              </a:prstGeom>
              <a:noFill/>
            </p:spPr>
            <p:txBody>
              <a:bodyPr wrap="square" rtlCol="0">
                <a:spAutoFit/>
              </a:bodyPr>
              <a:lstStyle/>
              <a:p>
                <a:pPr algn="r"/>
                <a:r>
                  <a:rPr lang="en-US" altLang="zh-CN" sz="1100" dirty="0"/>
                  <a:t>200</a:t>
                </a:r>
                <a:endParaRPr lang="en-US" sz="1100" dirty="0"/>
              </a:p>
            </p:txBody>
          </p:sp>
        </p:grpSp>
        <p:sp>
          <p:nvSpPr>
            <p:cNvPr id="80" name="Rectangle 79"/>
            <p:cNvSpPr/>
            <p:nvPr/>
          </p:nvSpPr>
          <p:spPr>
            <a:xfrm>
              <a:off x="8631024" y="2942574"/>
              <a:ext cx="36576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7983325" y="2942575"/>
              <a:ext cx="365368" cy="1833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8" name="Group 87"/>
          <p:cNvGrpSpPr/>
          <p:nvPr/>
        </p:nvGrpSpPr>
        <p:grpSpPr>
          <a:xfrm>
            <a:off x="8371083" y="3263536"/>
            <a:ext cx="3435705" cy="1700088"/>
            <a:chOff x="5397697" y="4144814"/>
            <a:chExt cx="3435705" cy="1700088"/>
          </a:xfrm>
        </p:grpSpPr>
        <p:sp>
          <p:nvSpPr>
            <p:cNvPr id="27" name="TextBox 26"/>
            <p:cNvSpPr txBox="1"/>
            <p:nvPr/>
          </p:nvSpPr>
          <p:spPr>
            <a:xfrm>
              <a:off x="8054546" y="4837230"/>
              <a:ext cx="778856" cy="307777"/>
            </a:xfrm>
            <a:prstGeom prst="rect">
              <a:avLst/>
            </a:prstGeom>
            <a:noFill/>
          </p:spPr>
          <p:txBody>
            <a:bodyPr wrap="square" rtlCol="0">
              <a:spAutoFit/>
            </a:bodyPr>
            <a:lstStyle/>
            <a:p>
              <a:r>
                <a:rPr lang="en-US" altLang="zh-CN" sz="1400"/>
                <a:t>mdig</a:t>
              </a:r>
              <a:endParaRPr lang="en-US" sz="1400"/>
            </a:p>
          </p:txBody>
        </p:sp>
        <p:grpSp>
          <p:nvGrpSpPr>
            <p:cNvPr id="82" name="Group 81"/>
            <p:cNvGrpSpPr/>
            <p:nvPr/>
          </p:nvGrpSpPr>
          <p:grpSpPr>
            <a:xfrm>
              <a:off x="5397697" y="4144814"/>
              <a:ext cx="2839422" cy="1700088"/>
              <a:chOff x="6934164" y="4130809"/>
              <a:chExt cx="2839422" cy="1700088"/>
            </a:xfrm>
          </p:grpSpPr>
          <p:pic>
            <p:nvPicPr>
              <p:cNvPr id="65" name="Picture 64"/>
              <p:cNvPicPr>
                <a:picLocks noChangeAspect="1"/>
              </p:cNvPicPr>
              <p:nvPr/>
            </p:nvPicPr>
            <p:blipFill rotWithShape="1">
              <a:blip r:embed="rId4"/>
              <a:srcRect l="11379" r="-532"/>
              <a:stretch/>
            </p:blipFill>
            <p:spPr>
              <a:xfrm>
                <a:off x="7500386" y="4717497"/>
                <a:ext cx="1923215" cy="1113400"/>
              </a:xfrm>
              <a:prstGeom prst="rect">
                <a:avLst/>
              </a:prstGeom>
            </p:spPr>
          </p:pic>
          <p:cxnSp>
            <p:nvCxnSpPr>
              <p:cNvPr id="69" name="Straight Arrow Connector 68"/>
              <p:cNvCxnSpPr/>
              <p:nvPr/>
            </p:nvCxnSpPr>
            <p:spPr>
              <a:xfrm flipH="1">
                <a:off x="9425521" y="4983855"/>
                <a:ext cx="182880"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71" name="TextBox 70"/>
              <p:cNvSpPr txBox="1"/>
              <p:nvPr/>
            </p:nvSpPr>
            <p:spPr>
              <a:xfrm>
                <a:off x="8142591" y="4130809"/>
                <a:ext cx="1259465" cy="307777"/>
              </a:xfrm>
              <a:prstGeom prst="rect">
                <a:avLst/>
              </a:prstGeom>
              <a:noFill/>
            </p:spPr>
            <p:txBody>
              <a:bodyPr wrap="square" rtlCol="0">
                <a:spAutoFit/>
              </a:bodyPr>
              <a:lstStyle/>
              <a:p>
                <a:r>
                  <a:rPr lang="en-US" altLang="zh-CN" sz="1400" dirty="0"/>
                  <a:t>A549</a:t>
                </a:r>
                <a:r>
                  <a:rPr lang="zh-CN" altLang="en-US" sz="1400" dirty="0"/>
                  <a:t> </a:t>
                </a:r>
                <a:r>
                  <a:rPr lang="en-US" altLang="zh-CN" sz="1400" dirty="0"/>
                  <a:t>clones</a:t>
                </a:r>
                <a:endParaRPr lang="en-US" sz="1400" dirty="0"/>
              </a:p>
            </p:txBody>
          </p:sp>
          <p:sp>
            <p:nvSpPr>
              <p:cNvPr id="72" name="TextBox 71"/>
              <p:cNvSpPr txBox="1"/>
              <p:nvPr/>
            </p:nvSpPr>
            <p:spPr>
              <a:xfrm>
                <a:off x="7537212" y="4442801"/>
                <a:ext cx="2236374" cy="307777"/>
              </a:xfrm>
              <a:prstGeom prst="rect">
                <a:avLst/>
              </a:prstGeom>
              <a:noFill/>
            </p:spPr>
            <p:txBody>
              <a:bodyPr wrap="square" rtlCol="0">
                <a:spAutoFit/>
              </a:bodyPr>
              <a:lstStyle/>
              <a:p>
                <a:r>
                  <a:rPr lang="en-US" altLang="zh-CN" sz="1400" dirty="0"/>
                  <a:t>M</a:t>
                </a:r>
                <a:r>
                  <a:rPr lang="zh-CN" altLang="en-US" sz="1400" dirty="0"/>
                  <a:t>       </a:t>
                </a:r>
                <a:r>
                  <a:rPr lang="en-US" altLang="zh-CN" sz="1400" dirty="0"/>
                  <a:t>W-1</a:t>
                </a:r>
                <a:r>
                  <a:rPr lang="zh-CN" altLang="en-US" sz="1400" dirty="0"/>
                  <a:t>      </a:t>
                </a:r>
                <a:r>
                  <a:rPr lang="en-US" altLang="zh-CN" sz="1400" dirty="0"/>
                  <a:t>KO-2</a:t>
                </a:r>
                <a:r>
                  <a:rPr lang="zh-CN" altLang="en-US" sz="1400" dirty="0"/>
                  <a:t>    </a:t>
                </a:r>
                <a:r>
                  <a:rPr lang="en-US" altLang="zh-CN" sz="1400" dirty="0"/>
                  <a:t>3B-1</a:t>
                </a:r>
                <a:r>
                  <a:rPr lang="zh-CN" altLang="en-US" sz="1400" dirty="0"/>
                  <a:t> </a:t>
                </a:r>
                <a:endParaRPr lang="en-US" sz="1400" dirty="0"/>
              </a:p>
            </p:txBody>
          </p:sp>
          <p:cxnSp>
            <p:nvCxnSpPr>
              <p:cNvPr id="24" name="Straight Connector 23"/>
              <p:cNvCxnSpPr/>
              <p:nvPr/>
            </p:nvCxnSpPr>
            <p:spPr>
              <a:xfrm>
                <a:off x="8021855" y="4448133"/>
                <a:ext cx="1371600" cy="0"/>
              </a:xfrm>
              <a:prstGeom prst="line">
                <a:avLst/>
              </a:prstGeom>
              <a:ln w="12700"/>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6940329" y="5009255"/>
                <a:ext cx="616027" cy="261610"/>
              </a:xfrm>
              <a:prstGeom prst="rect">
                <a:avLst/>
              </a:prstGeom>
              <a:noFill/>
            </p:spPr>
            <p:txBody>
              <a:bodyPr wrap="square" rtlCol="0">
                <a:spAutoFit/>
              </a:bodyPr>
              <a:lstStyle/>
              <a:p>
                <a:pPr algn="r"/>
                <a:r>
                  <a:rPr lang="en-US" altLang="zh-CN" sz="1100"/>
                  <a:t>1000</a:t>
                </a:r>
                <a:endParaRPr lang="en-US" sz="1100"/>
              </a:p>
            </p:txBody>
          </p:sp>
          <p:sp>
            <p:nvSpPr>
              <p:cNvPr id="73" name="TextBox 72"/>
              <p:cNvSpPr txBox="1"/>
              <p:nvPr/>
            </p:nvSpPr>
            <p:spPr>
              <a:xfrm>
                <a:off x="6940329" y="5289225"/>
                <a:ext cx="616027" cy="261610"/>
              </a:xfrm>
              <a:prstGeom prst="rect">
                <a:avLst/>
              </a:prstGeom>
              <a:noFill/>
            </p:spPr>
            <p:txBody>
              <a:bodyPr wrap="square" rtlCol="0">
                <a:spAutoFit/>
              </a:bodyPr>
              <a:lstStyle/>
              <a:p>
                <a:pPr algn="r"/>
                <a:r>
                  <a:rPr lang="en-US" altLang="zh-CN" sz="1100"/>
                  <a:t>500</a:t>
                </a:r>
                <a:endParaRPr lang="en-US" sz="1100" dirty="0"/>
              </a:p>
            </p:txBody>
          </p:sp>
          <p:sp>
            <p:nvSpPr>
              <p:cNvPr id="74" name="TextBox 73"/>
              <p:cNvSpPr txBox="1"/>
              <p:nvPr/>
            </p:nvSpPr>
            <p:spPr>
              <a:xfrm>
                <a:off x="6934164" y="4651324"/>
                <a:ext cx="616027" cy="261610"/>
              </a:xfrm>
              <a:prstGeom prst="rect">
                <a:avLst/>
              </a:prstGeom>
              <a:noFill/>
            </p:spPr>
            <p:txBody>
              <a:bodyPr wrap="square" rtlCol="0">
                <a:spAutoFit/>
              </a:bodyPr>
              <a:lstStyle/>
              <a:p>
                <a:pPr algn="r"/>
                <a:r>
                  <a:rPr lang="en-US" altLang="zh-CN" sz="1100"/>
                  <a:t>3000</a:t>
                </a:r>
                <a:endParaRPr lang="en-US" sz="1100" dirty="0"/>
              </a:p>
            </p:txBody>
          </p:sp>
          <p:sp>
            <p:nvSpPr>
              <p:cNvPr id="78" name="Rectangle 77"/>
              <p:cNvSpPr/>
              <p:nvPr/>
            </p:nvSpPr>
            <p:spPr>
              <a:xfrm>
                <a:off x="8034124" y="4885674"/>
                <a:ext cx="36576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8580224" y="4885674"/>
                <a:ext cx="36576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6" name="Rectangle 85"/>
            <p:cNvSpPr/>
            <p:nvPr/>
          </p:nvSpPr>
          <p:spPr>
            <a:xfrm>
              <a:off x="7513657" y="4886979"/>
              <a:ext cx="36576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3" name="TextBox 82"/>
          <p:cNvSpPr txBox="1"/>
          <p:nvPr/>
        </p:nvSpPr>
        <p:spPr>
          <a:xfrm>
            <a:off x="8403723" y="959594"/>
            <a:ext cx="492333" cy="369332"/>
          </a:xfrm>
          <a:prstGeom prst="rect">
            <a:avLst/>
          </a:prstGeom>
          <a:noFill/>
        </p:spPr>
        <p:txBody>
          <a:bodyPr wrap="square" rtlCol="0">
            <a:spAutoFit/>
          </a:bodyPr>
          <a:lstStyle/>
          <a:p>
            <a:r>
              <a:rPr lang="en-US" altLang="zh-CN">
                <a:latin typeface="Times New Roman" charset="0"/>
                <a:ea typeface="Times New Roman" charset="0"/>
                <a:cs typeface="Times New Roman" charset="0"/>
              </a:rPr>
              <a:t>C</a:t>
            </a:r>
            <a:endParaRPr lang="en-US" dirty="0">
              <a:latin typeface="Times New Roman" charset="0"/>
              <a:ea typeface="Times New Roman" charset="0"/>
              <a:cs typeface="Times New Roman" charset="0"/>
            </a:endParaRPr>
          </a:p>
        </p:txBody>
      </p:sp>
      <p:sp>
        <p:nvSpPr>
          <p:cNvPr id="84" name="TextBox 83"/>
          <p:cNvSpPr txBox="1"/>
          <p:nvPr/>
        </p:nvSpPr>
        <p:spPr>
          <a:xfrm>
            <a:off x="392975" y="875312"/>
            <a:ext cx="492333" cy="369332"/>
          </a:xfrm>
          <a:prstGeom prst="rect">
            <a:avLst/>
          </a:prstGeom>
          <a:noFill/>
        </p:spPr>
        <p:txBody>
          <a:bodyPr wrap="square" rtlCol="0">
            <a:spAutoFit/>
          </a:bodyPr>
          <a:lstStyle/>
          <a:p>
            <a:r>
              <a:rPr lang="en-US" altLang="zh-CN">
                <a:latin typeface="Times New Roman" charset="0"/>
                <a:ea typeface="Times New Roman" charset="0"/>
                <a:cs typeface="Times New Roman" charset="0"/>
              </a:rPr>
              <a:t>A.</a:t>
            </a:r>
            <a:r>
              <a:rPr lang="zh-CN" altLang="en-US"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grpSp>
        <p:nvGrpSpPr>
          <p:cNvPr id="105" name="Group 104"/>
          <p:cNvGrpSpPr/>
          <p:nvPr/>
        </p:nvGrpSpPr>
        <p:grpSpPr>
          <a:xfrm>
            <a:off x="564604" y="1307164"/>
            <a:ext cx="2402948" cy="1998951"/>
            <a:chOff x="3717707" y="778351"/>
            <a:chExt cx="2402948" cy="1998951"/>
          </a:xfrm>
        </p:grpSpPr>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0064" y="1110868"/>
              <a:ext cx="2255249" cy="1278504"/>
            </a:xfrm>
            <a:prstGeom prst="rect">
              <a:avLst/>
            </a:prstGeom>
          </p:spPr>
        </p:pic>
        <p:sp>
          <p:nvSpPr>
            <p:cNvPr id="20" name="TextBox 19"/>
            <p:cNvSpPr txBox="1"/>
            <p:nvPr/>
          </p:nvSpPr>
          <p:spPr>
            <a:xfrm>
              <a:off x="4467009" y="2438748"/>
              <a:ext cx="1349116" cy="338554"/>
            </a:xfrm>
            <a:prstGeom prst="rect">
              <a:avLst/>
            </a:prstGeom>
            <a:noFill/>
          </p:spPr>
          <p:txBody>
            <a:bodyPr wrap="square" rtlCol="0">
              <a:spAutoFit/>
            </a:bodyPr>
            <a:lstStyle/>
            <a:p>
              <a:r>
                <a:rPr lang="en-US" altLang="zh-CN" sz="1600" dirty="0">
                  <a:ea typeface="Times New Roman" charset="0"/>
                  <a:cs typeface="Times New Roman" charset="0"/>
                </a:rPr>
                <a:t>Mdig</a:t>
              </a:r>
              <a:r>
                <a:rPr lang="zh-CN" altLang="en-US" sz="1600" dirty="0">
                  <a:ea typeface="Times New Roman" charset="0"/>
                  <a:cs typeface="Times New Roman" charset="0"/>
                </a:rPr>
                <a:t> </a:t>
              </a:r>
              <a:r>
                <a:rPr lang="en-US" altLang="zh-CN" sz="1600" dirty="0">
                  <a:ea typeface="Times New Roman" charset="0"/>
                  <a:cs typeface="Times New Roman" charset="0"/>
                </a:rPr>
                <a:t>WT</a:t>
              </a:r>
              <a:endParaRPr lang="en-US" sz="1600" dirty="0">
                <a:ea typeface="Times New Roman" charset="0"/>
                <a:cs typeface="Times New Roman" charset="0"/>
              </a:endParaRPr>
            </a:p>
          </p:txBody>
        </p:sp>
        <p:sp>
          <p:nvSpPr>
            <p:cNvPr id="34" name="Rectangle 33"/>
            <p:cNvSpPr/>
            <p:nvPr/>
          </p:nvSpPr>
          <p:spPr>
            <a:xfrm>
              <a:off x="4258452" y="1086515"/>
              <a:ext cx="969264" cy="182880"/>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717707" y="778351"/>
              <a:ext cx="2402948" cy="276999"/>
            </a:xfrm>
            <a:prstGeom prst="rect">
              <a:avLst/>
            </a:prstGeom>
            <a:noFill/>
          </p:spPr>
          <p:txBody>
            <a:bodyPr wrap="square" rtlCol="0">
              <a:spAutoFit/>
            </a:bodyPr>
            <a:lstStyle/>
            <a:p>
              <a:r>
                <a:rPr lang="pl-PL" sz="1200" dirty="0"/>
                <a:t>I</a:t>
              </a:r>
              <a:r>
                <a:rPr lang="en-US" altLang="zh-CN" sz="1200" dirty="0"/>
                <a:t>le</a:t>
              </a:r>
              <a:r>
                <a:rPr lang="pl-PL" sz="1200" dirty="0"/>
                <a:t>  </a:t>
              </a:r>
              <a:r>
                <a:rPr lang="zh-CN" altLang="en-US" sz="1200" dirty="0"/>
                <a:t>   </a:t>
              </a:r>
              <a:r>
                <a:rPr lang="pl-PL" sz="1200" dirty="0"/>
                <a:t>T</a:t>
              </a:r>
              <a:r>
                <a:rPr lang="en-US" altLang="zh-CN" sz="1200" dirty="0" err="1"/>
                <a:t>hr</a:t>
              </a:r>
              <a:r>
                <a:rPr lang="pl-PL" sz="1200" dirty="0"/>
                <a:t> </a:t>
              </a:r>
              <a:r>
                <a:rPr lang="zh-CN" altLang="en-US" sz="1200" dirty="0"/>
                <a:t> </a:t>
              </a:r>
              <a:r>
                <a:rPr lang="pl-PL" sz="1200" dirty="0"/>
                <a:t> P</a:t>
              </a:r>
              <a:r>
                <a:rPr lang="en-US" altLang="zh-CN" sz="1200" dirty="0" err="1"/>
                <a:t>ro</a:t>
              </a:r>
              <a:r>
                <a:rPr lang="pl-PL" sz="1200" dirty="0"/>
                <a:t>  </a:t>
              </a:r>
              <a:r>
                <a:rPr lang="zh-CN" altLang="en-US" sz="1200" dirty="0"/>
                <a:t>  </a:t>
              </a:r>
              <a:r>
                <a:rPr lang="pl-PL" sz="1200" dirty="0"/>
                <a:t>A</a:t>
              </a:r>
              <a:r>
                <a:rPr lang="en-US" altLang="zh-CN" sz="1200" dirty="0"/>
                <a:t>la</a:t>
              </a:r>
              <a:r>
                <a:rPr lang="pl-PL" sz="1200" dirty="0"/>
                <a:t> </a:t>
              </a:r>
              <a:r>
                <a:rPr lang="zh-CN" altLang="en-US" sz="1200" dirty="0"/>
                <a:t>  </a:t>
              </a:r>
              <a:r>
                <a:rPr lang="pl-PL" sz="1200" dirty="0"/>
                <a:t>G</a:t>
              </a:r>
              <a:r>
                <a:rPr lang="en-US" altLang="zh-CN" sz="1200" dirty="0" err="1"/>
                <a:t>ly</a:t>
              </a:r>
              <a:r>
                <a:rPr lang="pl-PL" sz="1200" dirty="0"/>
                <a:t> </a:t>
              </a:r>
              <a:r>
                <a:rPr lang="zh-CN" altLang="en-US" sz="1200" dirty="0"/>
                <a:t> </a:t>
              </a:r>
              <a:r>
                <a:rPr lang="pl-PL" sz="1200" dirty="0"/>
                <a:t> S</a:t>
              </a:r>
              <a:r>
                <a:rPr lang="en-US" altLang="zh-CN" sz="1200" dirty="0" err="1"/>
                <a:t>er</a:t>
              </a:r>
              <a:r>
                <a:rPr lang="zh-CN" altLang="en-US" sz="1200" dirty="0"/>
                <a:t>  </a:t>
              </a:r>
              <a:r>
                <a:rPr lang="pl-PL" sz="1200" dirty="0"/>
                <a:t> </a:t>
              </a:r>
              <a:r>
                <a:rPr lang="en-US" altLang="zh-CN" sz="1200" dirty="0" err="1"/>
                <a:t>Gln</a:t>
              </a:r>
              <a:endParaRPr lang="en-US" sz="1200" dirty="0"/>
            </a:p>
          </p:txBody>
        </p:sp>
        <p:cxnSp>
          <p:nvCxnSpPr>
            <p:cNvPr id="21" name="Straight Connector 20"/>
            <p:cNvCxnSpPr/>
            <p:nvPr/>
          </p:nvCxnSpPr>
          <p:spPr>
            <a:xfrm>
              <a:off x="3730064" y="1040333"/>
              <a:ext cx="274320" cy="0"/>
            </a:xfrm>
            <a:prstGeom prst="line">
              <a:avLst/>
            </a:prstGeom>
          </p:spPr>
          <p:style>
            <a:lnRef idx="1">
              <a:schemeClr val="dk1"/>
            </a:lnRef>
            <a:fillRef idx="0">
              <a:schemeClr val="dk1"/>
            </a:fillRef>
            <a:effectRef idx="0">
              <a:schemeClr val="dk1"/>
            </a:effectRef>
            <a:fontRef idx="minor">
              <a:schemeClr val="tx1"/>
            </a:fontRef>
          </p:style>
        </p:cxnSp>
        <p:cxnSp>
          <p:nvCxnSpPr>
            <p:cNvPr id="89" name="Straight Connector 88"/>
            <p:cNvCxnSpPr/>
            <p:nvPr/>
          </p:nvCxnSpPr>
          <p:spPr>
            <a:xfrm>
              <a:off x="4066271" y="1040333"/>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0" name="Straight Connector 89"/>
            <p:cNvCxnSpPr/>
            <p:nvPr/>
          </p:nvCxnSpPr>
          <p:spPr>
            <a:xfrm>
              <a:off x="3730064" y="1040333"/>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3" name="Straight Connector 92"/>
            <p:cNvCxnSpPr/>
            <p:nvPr/>
          </p:nvCxnSpPr>
          <p:spPr>
            <a:xfrm>
              <a:off x="4398330" y="1040333"/>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4" name="Straight Connector 93"/>
            <p:cNvCxnSpPr/>
            <p:nvPr/>
          </p:nvCxnSpPr>
          <p:spPr>
            <a:xfrm>
              <a:off x="4738394" y="1042140"/>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5" name="Straight Connector 94"/>
            <p:cNvCxnSpPr/>
            <p:nvPr/>
          </p:nvCxnSpPr>
          <p:spPr>
            <a:xfrm>
              <a:off x="5059174" y="1046258"/>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6" name="Straight Connector 95"/>
            <p:cNvCxnSpPr/>
            <p:nvPr/>
          </p:nvCxnSpPr>
          <p:spPr>
            <a:xfrm>
              <a:off x="5374524" y="1040326"/>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7" name="Straight Connector 96"/>
            <p:cNvCxnSpPr/>
            <p:nvPr/>
          </p:nvCxnSpPr>
          <p:spPr>
            <a:xfrm>
              <a:off x="5687565" y="1042133"/>
              <a:ext cx="274320" cy="0"/>
            </a:xfrm>
            <a:prstGeom prst="line">
              <a:avLst/>
            </a:prstGeom>
            <a:ln w="12700"/>
          </p:spPr>
          <p:style>
            <a:lnRef idx="1">
              <a:schemeClr val="dk1"/>
            </a:lnRef>
            <a:fillRef idx="0">
              <a:schemeClr val="dk1"/>
            </a:fillRef>
            <a:effectRef idx="0">
              <a:schemeClr val="dk1"/>
            </a:effectRef>
            <a:fontRef idx="minor">
              <a:schemeClr val="tx1"/>
            </a:fontRef>
          </p:style>
        </p:cxnSp>
      </p:grpSp>
      <p:grpSp>
        <p:nvGrpSpPr>
          <p:cNvPr id="87" name="Group 86"/>
          <p:cNvGrpSpPr/>
          <p:nvPr/>
        </p:nvGrpSpPr>
        <p:grpSpPr>
          <a:xfrm>
            <a:off x="3031915" y="1311165"/>
            <a:ext cx="1582672" cy="2001012"/>
            <a:chOff x="6185018" y="782352"/>
            <a:chExt cx="1582672" cy="2001012"/>
          </a:xfrm>
        </p:grpSpPr>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04646" y="1130591"/>
              <a:ext cx="1507543" cy="1274418"/>
            </a:xfrm>
            <a:prstGeom prst="rect">
              <a:avLst/>
            </a:prstGeom>
          </p:spPr>
        </p:pic>
        <p:sp>
          <p:nvSpPr>
            <p:cNvPr id="22" name="TextBox 21"/>
            <p:cNvSpPr txBox="1"/>
            <p:nvPr/>
          </p:nvSpPr>
          <p:spPr>
            <a:xfrm>
              <a:off x="6372482" y="2444810"/>
              <a:ext cx="1155700" cy="338554"/>
            </a:xfrm>
            <a:prstGeom prst="rect">
              <a:avLst/>
            </a:prstGeom>
            <a:noFill/>
          </p:spPr>
          <p:txBody>
            <a:bodyPr wrap="square" rtlCol="0">
              <a:spAutoFit/>
            </a:bodyPr>
            <a:lstStyle/>
            <a:p>
              <a:r>
                <a:rPr lang="en-US" altLang="zh-CN" sz="1600" dirty="0"/>
                <a:t>B2B</a:t>
              </a:r>
              <a:r>
                <a:rPr lang="zh-CN" altLang="en-US" sz="1600" dirty="0"/>
                <a:t> </a:t>
              </a:r>
              <a:r>
                <a:rPr lang="en-US" altLang="zh-CN" sz="1600" dirty="0"/>
                <a:t>KO-2</a:t>
              </a:r>
              <a:endParaRPr lang="en-US" sz="1600" dirty="0"/>
            </a:p>
          </p:txBody>
        </p:sp>
        <p:cxnSp>
          <p:nvCxnSpPr>
            <p:cNvPr id="29" name="Straight Connector 28"/>
            <p:cNvCxnSpPr/>
            <p:nvPr/>
          </p:nvCxnSpPr>
          <p:spPr>
            <a:xfrm>
              <a:off x="6821073" y="1112090"/>
              <a:ext cx="0" cy="1326658"/>
            </a:xfrm>
            <a:prstGeom prst="line">
              <a:avLst/>
            </a:prstGeom>
            <a:ln w="12700"/>
          </p:spPr>
          <p:style>
            <a:lnRef idx="1">
              <a:schemeClr val="dk1"/>
            </a:lnRef>
            <a:fillRef idx="0">
              <a:schemeClr val="dk1"/>
            </a:fillRef>
            <a:effectRef idx="0">
              <a:schemeClr val="dk1"/>
            </a:effectRef>
            <a:fontRef idx="minor">
              <a:schemeClr val="tx1"/>
            </a:fontRef>
          </p:style>
        </p:cxnSp>
        <p:cxnSp>
          <p:nvCxnSpPr>
            <p:cNvPr id="98" name="Straight Connector 97"/>
            <p:cNvCxnSpPr/>
            <p:nvPr/>
          </p:nvCxnSpPr>
          <p:spPr>
            <a:xfrm>
              <a:off x="6229360" y="1032085"/>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99" name="Straight Connector 98"/>
            <p:cNvCxnSpPr/>
            <p:nvPr/>
          </p:nvCxnSpPr>
          <p:spPr>
            <a:xfrm>
              <a:off x="6605912" y="1032085"/>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00" name="Straight Connector 99"/>
            <p:cNvCxnSpPr/>
            <p:nvPr/>
          </p:nvCxnSpPr>
          <p:spPr>
            <a:xfrm>
              <a:off x="7008398" y="1030278"/>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01" name="Straight Connector 100"/>
            <p:cNvCxnSpPr/>
            <p:nvPr/>
          </p:nvCxnSpPr>
          <p:spPr>
            <a:xfrm>
              <a:off x="7391022" y="1037638"/>
              <a:ext cx="274320" cy="0"/>
            </a:xfrm>
            <a:prstGeom prst="line">
              <a:avLst/>
            </a:prstGeom>
            <a:ln w="12700"/>
          </p:spPr>
          <p:style>
            <a:lnRef idx="1">
              <a:schemeClr val="dk1"/>
            </a:lnRef>
            <a:fillRef idx="0">
              <a:schemeClr val="dk1"/>
            </a:fillRef>
            <a:effectRef idx="0">
              <a:schemeClr val="dk1"/>
            </a:effectRef>
            <a:fontRef idx="minor">
              <a:schemeClr val="tx1"/>
            </a:fontRef>
          </p:style>
        </p:cxnSp>
        <p:sp>
          <p:nvSpPr>
            <p:cNvPr id="102" name="TextBox 101"/>
            <p:cNvSpPr txBox="1"/>
            <p:nvPr/>
          </p:nvSpPr>
          <p:spPr>
            <a:xfrm>
              <a:off x="6185018" y="782352"/>
              <a:ext cx="1582672" cy="276999"/>
            </a:xfrm>
            <a:prstGeom prst="rect">
              <a:avLst/>
            </a:prstGeom>
            <a:noFill/>
          </p:spPr>
          <p:txBody>
            <a:bodyPr wrap="square" rtlCol="0">
              <a:spAutoFit/>
            </a:bodyPr>
            <a:lstStyle/>
            <a:p>
              <a:r>
                <a:rPr lang="pl-PL" sz="1200" dirty="0"/>
                <a:t>I</a:t>
              </a:r>
              <a:r>
                <a:rPr lang="en-US" altLang="zh-CN" sz="1200" dirty="0"/>
                <a:t>le</a:t>
              </a:r>
              <a:r>
                <a:rPr lang="pl-PL" sz="1200" dirty="0"/>
                <a:t>  </a:t>
              </a:r>
              <a:r>
                <a:rPr lang="zh-CN" altLang="en-US" sz="1200" dirty="0"/>
                <a:t>    </a:t>
              </a:r>
              <a:r>
                <a:rPr lang="pl-PL" sz="1200" dirty="0"/>
                <a:t>T</a:t>
              </a:r>
              <a:r>
                <a:rPr lang="en-US" altLang="zh-CN" sz="1200" dirty="0" err="1"/>
                <a:t>hr</a:t>
              </a:r>
              <a:r>
                <a:rPr lang="pl-PL" sz="1200" dirty="0"/>
                <a:t>  </a:t>
              </a:r>
              <a:r>
                <a:rPr lang="zh-CN" altLang="en-US" sz="1200" dirty="0"/>
                <a:t>  </a:t>
              </a:r>
              <a:r>
                <a:rPr lang="pl-PL" sz="1200" dirty="0"/>
                <a:t> S</a:t>
              </a:r>
              <a:r>
                <a:rPr lang="en-US" altLang="zh-CN" sz="1200" dirty="0" err="1"/>
                <a:t>er</a:t>
              </a:r>
              <a:r>
                <a:rPr lang="zh-CN" altLang="en-US" sz="1200" dirty="0"/>
                <a:t> </a:t>
              </a:r>
              <a:r>
                <a:rPr lang="pl-PL" sz="1200" dirty="0"/>
                <a:t> </a:t>
              </a:r>
              <a:r>
                <a:rPr lang="zh-CN" altLang="en-US" sz="1200" dirty="0"/>
                <a:t>    </a:t>
              </a:r>
              <a:r>
                <a:rPr lang="en-US" altLang="zh-CN" sz="1200" dirty="0" err="1"/>
                <a:t>Gln</a:t>
              </a:r>
              <a:endParaRPr lang="en-US" sz="1200" dirty="0"/>
            </a:p>
          </p:txBody>
        </p:sp>
      </p:grpSp>
      <p:grpSp>
        <p:nvGrpSpPr>
          <p:cNvPr id="118" name="Group 117"/>
          <p:cNvGrpSpPr/>
          <p:nvPr/>
        </p:nvGrpSpPr>
        <p:grpSpPr>
          <a:xfrm>
            <a:off x="4820610" y="1316176"/>
            <a:ext cx="1574961" cy="2001288"/>
            <a:chOff x="8050008" y="787363"/>
            <a:chExt cx="1574961" cy="2001288"/>
          </a:xfrm>
        </p:grpSpPr>
        <p:pic>
          <p:nvPicPr>
            <p:cNvPr id="106" name="Picture 10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54099" y="1142965"/>
              <a:ext cx="1500110" cy="1295783"/>
            </a:xfrm>
            <a:prstGeom prst="rect">
              <a:avLst/>
            </a:prstGeom>
          </p:spPr>
        </p:pic>
        <p:sp>
          <p:nvSpPr>
            <p:cNvPr id="18" name="TextBox 17"/>
            <p:cNvSpPr txBox="1"/>
            <p:nvPr/>
          </p:nvSpPr>
          <p:spPr>
            <a:xfrm>
              <a:off x="8316508" y="2450097"/>
              <a:ext cx="1030104" cy="338554"/>
            </a:xfrm>
            <a:prstGeom prst="rect">
              <a:avLst/>
            </a:prstGeom>
            <a:noFill/>
          </p:spPr>
          <p:txBody>
            <a:bodyPr wrap="square" rtlCol="0">
              <a:spAutoFit/>
            </a:bodyPr>
            <a:lstStyle/>
            <a:p>
              <a:r>
                <a:rPr lang="en-US" altLang="zh-CN" sz="1600" dirty="0">
                  <a:ea typeface="Times New Roman" charset="0"/>
                  <a:cs typeface="Times New Roman" charset="0"/>
                </a:rPr>
                <a:t>B2B</a:t>
              </a:r>
              <a:r>
                <a:rPr lang="zh-CN" altLang="en-US" sz="1600" dirty="0">
                  <a:ea typeface="Times New Roman" charset="0"/>
                  <a:cs typeface="Times New Roman" charset="0"/>
                </a:rPr>
                <a:t> </a:t>
              </a:r>
              <a:r>
                <a:rPr lang="en-US" altLang="zh-CN" sz="1600" dirty="0">
                  <a:ea typeface="Times New Roman" charset="0"/>
                  <a:cs typeface="Times New Roman" charset="0"/>
                </a:rPr>
                <a:t>KO-3</a:t>
              </a:r>
              <a:endParaRPr lang="en-US" sz="1600" dirty="0">
                <a:ea typeface="Times New Roman" charset="0"/>
                <a:cs typeface="Times New Roman" charset="0"/>
              </a:endParaRPr>
            </a:p>
          </p:txBody>
        </p:sp>
        <p:cxnSp>
          <p:nvCxnSpPr>
            <p:cNvPr id="26" name="Straight Connector 25"/>
            <p:cNvCxnSpPr/>
            <p:nvPr/>
          </p:nvCxnSpPr>
          <p:spPr>
            <a:xfrm flipH="1">
              <a:off x="8666398" y="1124218"/>
              <a:ext cx="0" cy="132588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103" name="Straight Connector 102"/>
            <p:cNvCxnSpPr/>
            <p:nvPr/>
          </p:nvCxnSpPr>
          <p:spPr>
            <a:xfrm>
              <a:off x="8079259" y="1040326"/>
              <a:ext cx="274320" cy="0"/>
            </a:xfrm>
            <a:prstGeom prst="line">
              <a:avLst/>
            </a:prstGeom>
          </p:spPr>
          <p:style>
            <a:lnRef idx="1">
              <a:schemeClr val="dk1"/>
            </a:lnRef>
            <a:fillRef idx="0">
              <a:schemeClr val="dk1"/>
            </a:fillRef>
            <a:effectRef idx="0">
              <a:schemeClr val="dk1"/>
            </a:effectRef>
            <a:fontRef idx="minor">
              <a:schemeClr val="tx1"/>
            </a:fontRef>
          </p:style>
        </p:cxnSp>
        <p:sp>
          <p:nvSpPr>
            <p:cNvPr id="104" name="TextBox 103"/>
            <p:cNvSpPr txBox="1"/>
            <p:nvPr/>
          </p:nvSpPr>
          <p:spPr>
            <a:xfrm>
              <a:off x="8050008" y="787363"/>
              <a:ext cx="1574961" cy="276999"/>
            </a:xfrm>
            <a:prstGeom prst="rect">
              <a:avLst/>
            </a:prstGeom>
            <a:noFill/>
          </p:spPr>
          <p:txBody>
            <a:bodyPr wrap="square" rtlCol="0">
              <a:spAutoFit/>
            </a:bodyPr>
            <a:lstStyle/>
            <a:p>
              <a:r>
                <a:rPr lang="pl-PL" sz="1200" dirty="0"/>
                <a:t>I</a:t>
              </a:r>
              <a:r>
                <a:rPr lang="en-US" altLang="zh-CN" sz="1200" dirty="0"/>
                <a:t>le</a:t>
              </a:r>
              <a:r>
                <a:rPr lang="pl-PL" sz="1200" dirty="0"/>
                <a:t>  </a:t>
              </a:r>
              <a:r>
                <a:rPr lang="zh-CN" altLang="en-US" sz="1200" dirty="0"/>
                <a:t>    </a:t>
              </a:r>
              <a:r>
                <a:rPr lang="pl-PL" sz="1200" dirty="0"/>
                <a:t>T</a:t>
              </a:r>
              <a:r>
                <a:rPr lang="en-US" altLang="zh-CN" sz="1200" dirty="0" err="1"/>
                <a:t>hr</a:t>
              </a:r>
              <a:r>
                <a:rPr lang="pl-PL" sz="1200" dirty="0"/>
                <a:t>  </a:t>
              </a:r>
              <a:r>
                <a:rPr lang="zh-CN" altLang="en-US" sz="1200" dirty="0"/>
                <a:t>   </a:t>
              </a:r>
              <a:r>
                <a:rPr lang="pl-PL" sz="1200" dirty="0"/>
                <a:t>S</a:t>
              </a:r>
              <a:r>
                <a:rPr lang="en-US" altLang="zh-CN" sz="1200" dirty="0" err="1"/>
                <a:t>er</a:t>
              </a:r>
              <a:r>
                <a:rPr lang="zh-CN" altLang="en-US" sz="1200" dirty="0"/>
                <a:t> </a:t>
              </a:r>
              <a:r>
                <a:rPr lang="pl-PL" sz="1200" dirty="0"/>
                <a:t> </a:t>
              </a:r>
              <a:r>
                <a:rPr lang="zh-CN" altLang="en-US" sz="1200" dirty="0"/>
                <a:t>   </a:t>
              </a:r>
              <a:r>
                <a:rPr lang="en-US" altLang="zh-CN" sz="1200" dirty="0" err="1"/>
                <a:t>Gln</a:t>
              </a:r>
              <a:endParaRPr lang="en-US" sz="1200" dirty="0"/>
            </a:p>
          </p:txBody>
        </p:sp>
        <p:cxnSp>
          <p:nvCxnSpPr>
            <p:cNvPr id="107" name="Straight Connector 106"/>
            <p:cNvCxnSpPr/>
            <p:nvPr/>
          </p:nvCxnSpPr>
          <p:spPr>
            <a:xfrm>
              <a:off x="8460588" y="1040921"/>
              <a:ext cx="274320" cy="0"/>
            </a:xfrm>
            <a:prstGeom prst="line">
              <a:avLst/>
            </a:prstGeom>
          </p:spPr>
          <p:style>
            <a:lnRef idx="1">
              <a:schemeClr val="dk1"/>
            </a:lnRef>
            <a:fillRef idx="0">
              <a:schemeClr val="dk1"/>
            </a:fillRef>
            <a:effectRef idx="0">
              <a:schemeClr val="dk1"/>
            </a:effectRef>
            <a:fontRef idx="minor">
              <a:schemeClr val="tx1"/>
            </a:fontRef>
          </p:style>
        </p:cxnSp>
        <p:cxnSp>
          <p:nvCxnSpPr>
            <p:cNvPr id="108" name="Straight Connector 107"/>
            <p:cNvCxnSpPr/>
            <p:nvPr/>
          </p:nvCxnSpPr>
          <p:spPr>
            <a:xfrm>
              <a:off x="8845135" y="1043277"/>
              <a:ext cx="274320" cy="0"/>
            </a:xfrm>
            <a:prstGeom prst="line">
              <a:avLst/>
            </a:prstGeom>
          </p:spPr>
          <p:style>
            <a:lnRef idx="1">
              <a:schemeClr val="dk1"/>
            </a:lnRef>
            <a:fillRef idx="0">
              <a:schemeClr val="dk1"/>
            </a:fillRef>
            <a:effectRef idx="0">
              <a:schemeClr val="dk1"/>
            </a:effectRef>
            <a:fontRef idx="minor">
              <a:schemeClr val="tx1"/>
            </a:fontRef>
          </p:style>
        </p:cxnSp>
        <p:cxnSp>
          <p:nvCxnSpPr>
            <p:cNvPr id="109" name="Straight Connector 108"/>
            <p:cNvCxnSpPr/>
            <p:nvPr/>
          </p:nvCxnSpPr>
          <p:spPr>
            <a:xfrm>
              <a:off x="9207289" y="1046258"/>
              <a:ext cx="274320" cy="0"/>
            </a:xfrm>
            <a:prstGeom prst="line">
              <a:avLst/>
            </a:prstGeom>
          </p:spPr>
          <p:style>
            <a:lnRef idx="1">
              <a:schemeClr val="dk1"/>
            </a:lnRef>
            <a:fillRef idx="0">
              <a:schemeClr val="dk1"/>
            </a:fillRef>
            <a:effectRef idx="0">
              <a:schemeClr val="dk1"/>
            </a:effectRef>
            <a:fontRef idx="minor">
              <a:schemeClr val="tx1"/>
            </a:fontRef>
          </p:style>
        </p:cxnSp>
      </p:grpSp>
      <p:grpSp>
        <p:nvGrpSpPr>
          <p:cNvPr id="117" name="Group 116"/>
          <p:cNvGrpSpPr/>
          <p:nvPr/>
        </p:nvGrpSpPr>
        <p:grpSpPr>
          <a:xfrm>
            <a:off x="6604089" y="1317298"/>
            <a:ext cx="1629218" cy="1968329"/>
            <a:chOff x="9853913" y="788485"/>
            <a:chExt cx="1629218" cy="1968329"/>
          </a:xfrm>
          <a:solidFill>
            <a:schemeClr val="bg1"/>
          </a:solidFill>
        </p:grpSpPr>
        <p:pic>
          <p:nvPicPr>
            <p:cNvPr id="110" name="Picture 10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891487" y="1136687"/>
              <a:ext cx="1455614" cy="1281573"/>
            </a:xfrm>
            <a:prstGeom prst="rect">
              <a:avLst/>
            </a:prstGeom>
            <a:noFill/>
          </p:spPr>
        </p:pic>
        <p:sp>
          <p:nvSpPr>
            <p:cNvPr id="47" name="TextBox 46"/>
            <p:cNvSpPr txBox="1"/>
            <p:nvPr/>
          </p:nvSpPr>
          <p:spPr>
            <a:xfrm>
              <a:off x="10173111" y="2418260"/>
              <a:ext cx="1257103" cy="338554"/>
            </a:xfrm>
            <a:prstGeom prst="rect">
              <a:avLst/>
            </a:prstGeom>
            <a:grpFill/>
          </p:spPr>
          <p:txBody>
            <a:bodyPr wrap="square" rtlCol="0">
              <a:spAutoFit/>
            </a:bodyPr>
            <a:lstStyle/>
            <a:p>
              <a:r>
                <a:rPr lang="en-US" altLang="zh-CN" sz="1600" dirty="0"/>
                <a:t>A549</a:t>
              </a:r>
              <a:r>
                <a:rPr lang="zh-CN" altLang="en-US" sz="1600" dirty="0"/>
                <a:t> </a:t>
              </a:r>
              <a:r>
                <a:rPr lang="en-US" altLang="zh-CN" sz="1600" dirty="0"/>
                <a:t>KO-4</a:t>
              </a:r>
              <a:endParaRPr lang="en-US" sz="1600" dirty="0"/>
            </a:p>
          </p:txBody>
        </p:sp>
        <p:cxnSp>
          <p:nvCxnSpPr>
            <p:cNvPr id="49" name="Straight Connector 48"/>
            <p:cNvCxnSpPr/>
            <p:nvPr/>
          </p:nvCxnSpPr>
          <p:spPr>
            <a:xfrm>
              <a:off x="10481756" y="1130608"/>
              <a:ext cx="0" cy="1325880"/>
            </a:xfrm>
            <a:prstGeom prst="line">
              <a:avLst/>
            </a:prstGeom>
            <a:grpFill/>
            <a:ln w="12700"/>
          </p:spPr>
          <p:style>
            <a:lnRef idx="1">
              <a:schemeClr val="dk1"/>
            </a:lnRef>
            <a:fillRef idx="0">
              <a:schemeClr val="dk1"/>
            </a:fillRef>
            <a:effectRef idx="0">
              <a:schemeClr val="dk1"/>
            </a:effectRef>
            <a:fontRef idx="minor">
              <a:schemeClr val="tx1"/>
            </a:fontRef>
          </p:style>
        </p:cxnSp>
        <p:sp>
          <p:nvSpPr>
            <p:cNvPr id="111" name="TextBox 110"/>
            <p:cNvSpPr txBox="1"/>
            <p:nvPr/>
          </p:nvSpPr>
          <p:spPr>
            <a:xfrm>
              <a:off x="9853913" y="788485"/>
              <a:ext cx="1629218" cy="276999"/>
            </a:xfrm>
            <a:prstGeom prst="rect">
              <a:avLst/>
            </a:prstGeom>
            <a:noFill/>
          </p:spPr>
          <p:txBody>
            <a:bodyPr wrap="square" rtlCol="0">
              <a:spAutoFit/>
            </a:bodyPr>
            <a:lstStyle>
              <a:defPPr>
                <a:defRPr lang="en-US"/>
              </a:defPPr>
              <a:lvl1pPr>
                <a:defRPr sz="1200"/>
              </a:lvl1pPr>
            </a:lstStyle>
            <a:p>
              <a:r>
                <a:rPr lang="pl-PL" dirty="0"/>
                <a:t>I</a:t>
              </a:r>
              <a:r>
                <a:rPr lang="en-US" altLang="zh-CN" dirty="0"/>
                <a:t>le</a:t>
              </a:r>
              <a:r>
                <a:rPr lang="pl-PL" dirty="0"/>
                <a:t>  </a:t>
              </a:r>
              <a:r>
                <a:rPr lang="zh-CN" altLang="en-US" dirty="0"/>
                <a:t>    </a:t>
              </a:r>
              <a:r>
                <a:rPr lang="pl-PL" dirty="0"/>
                <a:t>T</a:t>
              </a:r>
              <a:r>
                <a:rPr lang="en-US" altLang="zh-CN" dirty="0" err="1"/>
                <a:t>hr</a:t>
              </a:r>
              <a:r>
                <a:rPr lang="pl-PL" dirty="0"/>
                <a:t>  </a:t>
              </a:r>
              <a:r>
                <a:rPr lang="zh-CN" altLang="en-US" dirty="0"/>
                <a:t>   </a:t>
              </a:r>
              <a:r>
                <a:rPr lang="pl-PL" dirty="0"/>
                <a:t>S</a:t>
              </a:r>
              <a:r>
                <a:rPr lang="en-US" altLang="zh-CN" dirty="0" err="1"/>
                <a:t>er</a:t>
              </a:r>
              <a:r>
                <a:rPr lang="zh-CN" altLang="en-US" dirty="0"/>
                <a:t>  </a:t>
              </a:r>
              <a:r>
                <a:rPr lang="pl-PL" dirty="0"/>
                <a:t> </a:t>
              </a:r>
              <a:r>
                <a:rPr lang="zh-CN" altLang="en-US" dirty="0"/>
                <a:t>  </a:t>
              </a:r>
              <a:r>
                <a:rPr lang="en-US" altLang="zh-CN" dirty="0" err="1"/>
                <a:t>Gln</a:t>
              </a:r>
              <a:endParaRPr lang="en-US" dirty="0"/>
            </a:p>
          </p:txBody>
        </p:sp>
        <p:cxnSp>
          <p:nvCxnSpPr>
            <p:cNvPr id="113" name="Straight Connector 112"/>
            <p:cNvCxnSpPr/>
            <p:nvPr/>
          </p:nvCxnSpPr>
          <p:spPr>
            <a:xfrm>
              <a:off x="9891487" y="1032085"/>
              <a:ext cx="274320" cy="0"/>
            </a:xfrm>
            <a:prstGeom prst="line">
              <a:avLst/>
            </a:prstGeom>
            <a:grpFill/>
            <a:ln w="12700"/>
          </p:spPr>
          <p:style>
            <a:lnRef idx="1">
              <a:schemeClr val="dk1"/>
            </a:lnRef>
            <a:fillRef idx="0">
              <a:schemeClr val="dk1"/>
            </a:fillRef>
            <a:effectRef idx="0">
              <a:schemeClr val="dk1"/>
            </a:effectRef>
            <a:fontRef idx="minor">
              <a:schemeClr val="tx1"/>
            </a:fontRef>
          </p:style>
        </p:cxnSp>
        <p:cxnSp>
          <p:nvCxnSpPr>
            <p:cNvPr id="114" name="Straight Connector 113"/>
            <p:cNvCxnSpPr/>
            <p:nvPr/>
          </p:nvCxnSpPr>
          <p:spPr>
            <a:xfrm>
              <a:off x="10250947" y="1038562"/>
              <a:ext cx="274320" cy="0"/>
            </a:xfrm>
            <a:prstGeom prst="line">
              <a:avLst/>
            </a:prstGeom>
            <a:grpFill/>
            <a:ln w="12700"/>
          </p:spPr>
          <p:style>
            <a:lnRef idx="1">
              <a:schemeClr val="dk1"/>
            </a:lnRef>
            <a:fillRef idx="0">
              <a:schemeClr val="dk1"/>
            </a:fillRef>
            <a:effectRef idx="0">
              <a:schemeClr val="dk1"/>
            </a:effectRef>
            <a:fontRef idx="minor">
              <a:schemeClr val="tx1"/>
            </a:fontRef>
          </p:style>
        </p:cxnSp>
        <p:cxnSp>
          <p:nvCxnSpPr>
            <p:cNvPr id="115" name="Straight Connector 114"/>
            <p:cNvCxnSpPr/>
            <p:nvPr/>
          </p:nvCxnSpPr>
          <p:spPr>
            <a:xfrm>
              <a:off x="10652145" y="1033227"/>
              <a:ext cx="274320" cy="0"/>
            </a:xfrm>
            <a:prstGeom prst="line">
              <a:avLst/>
            </a:prstGeom>
            <a:grpFill/>
            <a:ln w="12700"/>
          </p:spPr>
          <p:style>
            <a:lnRef idx="1">
              <a:schemeClr val="dk1"/>
            </a:lnRef>
            <a:fillRef idx="0">
              <a:schemeClr val="dk1"/>
            </a:fillRef>
            <a:effectRef idx="0">
              <a:schemeClr val="dk1"/>
            </a:effectRef>
            <a:fontRef idx="minor">
              <a:schemeClr val="tx1"/>
            </a:fontRef>
          </p:style>
        </p:cxnSp>
        <p:cxnSp>
          <p:nvCxnSpPr>
            <p:cNvPr id="116" name="Straight Connector 115"/>
            <p:cNvCxnSpPr/>
            <p:nvPr/>
          </p:nvCxnSpPr>
          <p:spPr>
            <a:xfrm>
              <a:off x="11018151" y="1032085"/>
              <a:ext cx="274320" cy="0"/>
            </a:xfrm>
            <a:prstGeom prst="line">
              <a:avLst/>
            </a:prstGeom>
            <a:grpFill/>
            <a:ln w="12700"/>
          </p:spPr>
          <p:style>
            <a:lnRef idx="1">
              <a:schemeClr val="dk1"/>
            </a:lnRef>
            <a:fillRef idx="0">
              <a:schemeClr val="dk1"/>
            </a:fillRef>
            <a:effectRef idx="0">
              <a:schemeClr val="dk1"/>
            </a:effectRef>
            <a:fontRef idx="minor">
              <a:schemeClr val="tx1"/>
            </a:fontRef>
          </p:style>
        </p:cxnSp>
      </p:grpSp>
      <p:grpSp>
        <p:nvGrpSpPr>
          <p:cNvPr id="141" name="Group 140"/>
          <p:cNvGrpSpPr/>
          <p:nvPr/>
        </p:nvGrpSpPr>
        <p:grpSpPr>
          <a:xfrm>
            <a:off x="4833169" y="3579692"/>
            <a:ext cx="1554084" cy="1998906"/>
            <a:chOff x="7746490" y="3024013"/>
            <a:chExt cx="1554084" cy="1998906"/>
          </a:xfrm>
        </p:grpSpPr>
        <p:pic>
          <p:nvPicPr>
            <p:cNvPr id="133" name="Picture 13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843528" y="3390354"/>
              <a:ext cx="832720" cy="1268907"/>
            </a:xfrm>
            <a:prstGeom prst="rect">
              <a:avLst/>
            </a:prstGeom>
          </p:spPr>
        </p:pic>
        <p:sp>
          <p:nvSpPr>
            <p:cNvPr id="40" name="TextBox 39"/>
            <p:cNvSpPr txBox="1"/>
            <p:nvPr/>
          </p:nvSpPr>
          <p:spPr>
            <a:xfrm>
              <a:off x="7803620" y="4684365"/>
              <a:ext cx="1451647" cy="338554"/>
            </a:xfrm>
            <a:prstGeom prst="rect">
              <a:avLst/>
            </a:prstGeom>
            <a:noFill/>
          </p:spPr>
          <p:txBody>
            <a:bodyPr wrap="square" rtlCol="0">
              <a:spAutoFit/>
            </a:bodyPr>
            <a:lstStyle/>
            <a:p>
              <a:r>
                <a:rPr lang="en-US" altLang="zh-CN" sz="1600" dirty="0"/>
                <a:t>A549</a:t>
              </a:r>
              <a:r>
                <a:rPr lang="zh-CN" altLang="en-US" sz="1600" dirty="0"/>
                <a:t> </a:t>
              </a:r>
              <a:r>
                <a:rPr lang="en-US" altLang="zh-CN" sz="1600" dirty="0"/>
                <a:t>KO-2</a:t>
              </a:r>
              <a:endParaRPr lang="en-US" sz="1600" dirty="0"/>
            </a:p>
          </p:txBody>
        </p:sp>
        <p:cxnSp>
          <p:nvCxnSpPr>
            <p:cNvPr id="42" name="Straight Connector 41"/>
            <p:cNvCxnSpPr/>
            <p:nvPr/>
          </p:nvCxnSpPr>
          <p:spPr>
            <a:xfrm>
              <a:off x="8220961" y="3366267"/>
              <a:ext cx="0" cy="1280160"/>
            </a:xfrm>
            <a:prstGeom prst="line">
              <a:avLst/>
            </a:prstGeom>
            <a:ln w="12700"/>
          </p:spPr>
          <p:style>
            <a:lnRef idx="1">
              <a:schemeClr val="dk1"/>
            </a:lnRef>
            <a:fillRef idx="0">
              <a:schemeClr val="dk1"/>
            </a:fillRef>
            <a:effectRef idx="0">
              <a:schemeClr val="dk1"/>
            </a:effectRef>
            <a:fontRef idx="minor">
              <a:schemeClr val="tx1"/>
            </a:fontRef>
          </p:style>
        </p:cxnSp>
        <p:sp>
          <p:nvSpPr>
            <p:cNvPr id="132" name="TextBox 131"/>
            <p:cNvSpPr txBox="1"/>
            <p:nvPr/>
          </p:nvSpPr>
          <p:spPr>
            <a:xfrm>
              <a:off x="7746490" y="3024013"/>
              <a:ext cx="1554084" cy="276999"/>
            </a:xfrm>
            <a:prstGeom prst="rect">
              <a:avLst/>
            </a:prstGeom>
            <a:noFill/>
          </p:spPr>
          <p:txBody>
            <a:bodyPr wrap="square" rtlCol="0">
              <a:spAutoFit/>
            </a:bodyPr>
            <a:lstStyle/>
            <a:p>
              <a:r>
                <a:rPr lang="en-US" altLang="zh-CN" sz="1200" dirty="0" err="1"/>
                <a:t>Asn</a:t>
              </a:r>
              <a:r>
                <a:rPr lang="cs-CZ" sz="1200" dirty="0"/>
                <a:t> </a:t>
              </a:r>
              <a:r>
                <a:rPr lang="zh-CN" altLang="en-US" sz="1200" dirty="0"/>
                <a:t> </a:t>
              </a:r>
              <a:r>
                <a:rPr lang="en-US" altLang="zh-CN" sz="1200" dirty="0" err="1"/>
                <a:t>Glu</a:t>
              </a:r>
              <a:r>
                <a:rPr lang="zh-CN" altLang="en-US" sz="1200" dirty="0"/>
                <a:t>  </a:t>
              </a:r>
              <a:r>
                <a:rPr lang="en-US" altLang="zh-CN" sz="1200" dirty="0" err="1"/>
                <a:t>Gly</a:t>
              </a:r>
              <a:r>
                <a:rPr lang="cs-CZ" sz="1200" dirty="0"/>
                <a:t> </a:t>
              </a:r>
              <a:endParaRPr lang="en-US" sz="1200" dirty="0"/>
            </a:p>
          </p:txBody>
        </p:sp>
        <p:cxnSp>
          <p:nvCxnSpPr>
            <p:cNvPr id="136" name="Straight Connector 135"/>
            <p:cNvCxnSpPr/>
            <p:nvPr/>
          </p:nvCxnSpPr>
          <p:spPr>
            <a:xfrm>
              <a:off x="7835083" y="3286412"/>
              <a:ext cx="228600" cy="0"/>
            </a:xfrm>
            <a:prstGeom prst="line">
              <a:avLst/>
            </a:prstGeom>
          </p:spPr>
          <p:style>
            <a:lnRef idx="1">
              <a:schemeClr val="dk1"/>
            </a:lnRef>
            <a:fillRef idx="0">
              <a:schemeClr val="dk1"/>
            </a:fillRef>
            <a:effectRef idx="0">
              <a:schemeClr val="dk1"/>
            </a:effectRef>
            <a:fontRef idx="minor">
              <a:schemeClr val="tx1"/>
            </a:fontRef>
          </p:style>
        </p:cxnSp>
        <p:cxnSp>
          <p:nvCxnSpPr>
            <p:cNvPr id="137" name="Straight Connector 136"/>
            <p:cNvCxnSpPr/>
            <p:nvPr/>
          </p:nvCxnSpPr>
          <p:spPr>
            <a:xfrm>
              <a:off x="8122728" y="3293050"/>
              <a:ext cx="228600" cy="0"/>
            </a:xfrm>
            <a:prstGeom prst="line">
              <a:avLst/>
            </a:prstGeom>
          </p:spPr>
          <p:style>
            <a:lnRef idx="1">
              <a:schemeClr val="dk1"/>
            </a:lnRef>
            <a:fillRef idx="0">
              <a:schemeClr val="dk1"/>
            </a:fillRef>
            <a:effectRef idx="0">
              <a:schemeClr val="dk1"/>
            </a:effectRef>
            <a:fontRef idx="minor">
              <a:schemeClr val="tx1"/>
            </a:fontRef>
          </p:style>
        </p:cxnSp>
        <p:cxnSp>
          <p:nvCxnSpPr>
            <p:cNvPr id="138" name="Straight Connector 137"/>
            <p:cNvCxnSpPr/>
            <p:nvPr/>
          </p:nvCxnSpPr>
          <p:spPr>
            <a:xfrm>
              <a:off x="8401928" y="3286412"/>
              <a:ext cx="228600" cy="0"/>
            </a:xfrm>
            <a:prstGeom prst="line">
              <a:avLst/>
            </a:prstGeom>
          </p:spPr>
          <p:style>
            <a:lnRef idx="1">
              <a:schemeClr val="dk1"/>
            </a:lnRef>
            <a:fillRef idx="0">
              <a:schemeClr val="dk1"/>
            </a:fillRef>
            <a:effectRef idx="0">
              <a:schemeClr val="dk1"/>
            </a:effectRef>
            <a:fontRef idx="minor">
              <a:schemeClr val="tx1"/>
            </a:fontRef>
          </p:style>
        </p:cxnSp>
      </p:grpSp>
      <p:grpSp>
        <p:nvGrpSpPr>
          <p:cNvPr id="142" name="Group 141"/>
          <p:cNvGrpSpPr/>
          <p:nvPr/>
        </p:nvGrpSpPr>
        <p:grpSpPr>
          <a:xfrm>
            <a:off x="563770" y="3566039"/>
            <a:ext cx="4140936" cy="2019320"/>
            <a:chOff x="3656681" y="3032511"/>
            <a:chExt cx="4140936" cy="2019320"/>
          </a:xfrm>
        </p:grpSpPr>
        <p:pic>
          <p:nvPicPr>
            <p:cNvPr id="139" name="Picture 138"/>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93388" y="3382941"/>
              <a:ext cx="3977070" cy="1272343"/>
            </a:xfrm>
            <a:prstGeom prst="rect">
              <a:avLst/>
            </a:prstGeom>
          </p:spPr>
        </p:pic>
        <p:sp>
          <p:nvSpPr>
            <p:cNvPr id="53" name="TextBox 52"/>
            <p:cNvSpPr txBox="1"/>
            <p:nvPr/>
          </p:nvSpPr>
          <p:spPr>
            <a:xfrm>
              <a:off x="4979419" y="4713277"/>
              <a:ext cx="1206500" cy="338554"/>
            </a:xfrm>
            <a:prstGeom prst="rect">
              <a:avLst/>
            </a:prstGeom>
            <a:noFill/>
          </p:spPr>
          <p:txBody>
            <a:bodyPr wrap="square" rtlCol="0">
              <a:spAutoFit/>
            </a:bodyPr>
            <a:lstStyle/>
            <a:p>
              <a:r>
                <a:rPr lang="en-US" altLang="zh-CN" sz="1600" dirty="0"/>
                <a:t>Mdig</a:t>
              </a:r>
              <a:r>
                <a:rPr lang="zh-CN" altLang="en-US" sz="1600" dirty="0"/>
                <a:t> </a:t>
              </a:r>
              <a:r>
                <a:rPr lang="en-US" altLang="zh-CN" sz="1600" dirty="0"/>
                <a:t>WT</a:t>
              </a:r>
              <a:endParaRPr lang="en-US" sz="1600" dirty="0"/>
            </a:p>
          </p:txBody>
        </p:sp>
        <p:cxnSp>
          <p:nvCxnSpPr>
            <p:cNvPr id="112" name="Straight Connector 111"/>
            <p:cNvCxnSpPr/>
            <p:nvPr/>
          </p:nvCxnSpPr>
          <p:spPr>
            <a:xfrm>
              <a:off x="3710800" y="3316089"/>
              <a:ext cx="274320" cy="0"/>
            </a:xfrm>
            <a:prstGeom prst="line">
              <a:avLst/>
            </a:prstGeom>
            <a:ln w="12700"/>
          </p:spPr>
          <p:style>
            <a:lnRef idx="1">
              <a:schemeClr val="dk1"/>
            </a:lnRef>
            <a:fillRef idx="0">
              <a:schemeClr val="dk1"/>
            </a:fillRef>
            <a:effectRef idx="0">
              <a:schemeClr val="dk1"/>
            </a:effectRef>
            <a:fontRef idx="minor">
              <a:schemeClr val="tx1"/>
            </a:fontRef>
          </p:style>
        </p:cxnSp>
        <p:sp>
          <p:nvSpPr>
            <p:cNvPr id="43" name="Rectangle 42"/>
            <p:cNvSpPr/>
            <p:nvPr/>
          </p:nvSpPr>
          <p:spPr>
            <a:xfrm>
              <a:off x="4174267" y="3355197"/>
              <a:ext cx="2862072" cy="182880"/>
            </a:xfrm>
            <a:prstGeom prst="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TextBox 119"/>
            <p:cNvSpPr txBox="1"/>
            <p:nvPr/>
          </p:nvSpPr>
          <p:spPr>
            <a:xfrm>
              <a:off x="3656681" y="3032511"/>
              <a:ext cx="4140936" cy="276999"/>
            </a:xfrm>
            <a:prstGeom prst="rect">
              <a:avLst/>
            </a:prstGeom>
            <a:noFill/>
          </p:spPr>
          <p:txBody>
            <a:bodyPr wrap="square" rtlCol="0">
              <a:spAutoFit/>
            </a:bodyPr>
            <a:lstStyle/>
            <a:p>
              <a:r>
                <a:rPr lang="en-US" altLang="zh-CN" sz="1200" dirty="0" err="1"/>
                <a:t>Asn</a:t>
              </a:r>
              <a:r>
                <a:rPr lang="cs-CZ" sz="1200" dirty="0"/>
                <a:t> </a:t>
              </a:r>
              <a:r>
                <a:rPr lang="zh-CN" altLang="en-US" sz="1200" dirty="0"/>
                <a:t>  </a:t>
              </a:r>
              <a:r>
                <a:rPr lang="cs-CZ" sz="1200" dirty="0"/>
                <a:t> V</a:t>
              </a:r>
              <a:r>
                <a:rPr lang="en-US" altLang="zh-CN" sz="1200" dirty="0"/>
                <a:t>al</a:t>
              </a:r>
              <a:r>
                <a:rPr lang="cs-CZ" sz="1200" dirty="0"/>
                <a:t>  </a:t>
              </a:r>
              <a:r>
                <a:rPr lang="zh-CN" altLang="en-US" sz="1200" dirty="0"/>
                <a:t>   </a:t>
              </a:r>
              <a:r>
                <a:rPr lang="cs-CZ" altLang="zh-CN" sz="1200" dirty="0"/>
                <a:t>T</a:t>
              </a:r>
              <a:r>
                <a:rPr lang="en-US" altLang="zh-CN" sz="1200" dirty="0" err="1"/>
                <a:t>yr</a:t>
              </a:r>
              <a:r>
                <a:rPr lang="cs-CZ" sz="1200" dirty="0"/>
                <a:t>  </a:t>
              </a:r>
              <a:r>
                <a:rPr lang="zh-CN" altLang="en-US" sz="1200" dirty="0"/>
                <a:t>   </a:t>
              </a:r>
              <a:r>
                <a:rPr lang="cs-CZ" sz="1200" dirty="0"/>
                <a:t>I</a:t>
              </a:r>
              <a:r>
                <a:rPr lang="en-US" altLang="zh-CN" sz="1200" dirty="0"/>
                <a:t>le</a:t>
              </a:r>
              <a:r>
                <a:rPr lang="cs-CZ" sz="1200" dirty="0"/>
                <a:t>  </a:t>
              </a:r>
              <a:r>
                <a:rPr lang="zh-CN" altLang="en-US" sz="1200" dirty="0"/>
                <a:t>    </a:t>
              </a:r>
              <a:r>
                <a:rPr lang="cs-CZ" sz="1200" dirty="0"/>
                <a:t>T</a:t>
              </a:r>
              <a:r>
                <a:rPr lang="en-US" altLang="zh-CN" sz="1200" dirty="0" err="1"/>
                <a:t>hr</a:t>
              </a:r>
              <a:r>
                <a:rPr lang="cs-CZ" sz="1200" dirty="0"/>
                <a:t>  </a:t>
              </a:r>
              <a:r>
                <a:rPr lang="zh-CN" altLang="en-US" sz="1200" dirty="0"/>
                <a:t> </a:t>
              </a:r>
              <a:r>
                <a:rPr lang="cs-CZ" sz="1200" dirty="0"/>
                <a:t>P</a:t>
              </a:r>
              <a:r>
                <a:rPr lang="en-US" altLang="zh-CN" sz="1200" dirty="0" err="1"/>
                <a:t>ro</a:t>
              </a:r>
              <a:r>
                <a:rPr lang="cs-CZ" sz="1200" dirty="0"/>
                <a:t>  </a:t>
              </a:r>
              <a:r>
                <a:rPr lang="zh-CN" altLang="en-US" sz="1200" dirty="0"/>
                <a:t>    </a:t>
              </a:r>
              <a:r>
                <a:rPr lang="cs-CZ" sz="1200" dirty="0"/>
                <a:t>A</a:t>
              </a:r>
              <a:r>
                <a:rPr lang="en-US" altLang="zh-CN" sz="1200" dirty="0"/>
                <a:t>la</a:t>
              </a:r>
              <a:r>
                <a:rPr lang="cs-CZ" sz="1200" dirty="0"/>
                <a:t> </a:t>
              </a:r>
              <a:r>
                <a:rPr lang="zh-CN" altLang="en-US" sz="1200" dirty="0"/>
                <a:t> </a:t>
              </a:r>
              <a:r>
                <a:rPr lang="cs-CZ" sz="1200" dirty="0"/>
                <a:t> </a:t>
              </a:r>
              <a:r>
                <a:rPr lang="zh-CN" altLang="en-US" sz="1200" dirty="0"/>
                <a:t>  </a:t>
              </a:r>
              <a:r>
                <a:rPr lang="cs-CZ" sz="1200" dirty="0"/>
                <a:t>G</a:t>
              </a:r>
              <a:r>
                <a:rPr lang="en-US" altLang="zh-CN" sz="1200" dirty="0" err="1"/>
                <a:t>ly</a:t>
              </a:r>
              <a:r>
                <a:rPr lang="cs-CZ" sz="1200" dirty="0"/>
                <a:t>  </a:t>
              </a:r>
              <a:r>
                <a:rPr lang="zh-CN" altLang="en-US" sz="1200" dirty="0"/>
                <a:t>   </a:t>
              </a:r>
              <a:r>
                <a:rPr lang="cs-CZ" sz="1200" dirty="0"/>
                <a:t>S</a:t>
              </a:r>
              <a:r>
                <a:rPr lang="en-US" altLang="zh-CN" sz="1200" dirty="0" err="1"/>
                <a:t>er</a:t>
              </a:r>
              <a:r>
                <a:rPr lang="cs-CZ" sz="1200" dirty="0"/>
                <a:t>  </a:t>
              </a:r>
              <a:r>
                <a:rPr lang="zh-CN" altLang="en-US" sz="1200" dirty="0"/>
                <a:t>  </a:t>
              </a:r>
              <a:r>
                <a:rPr lang="en-US" altLang="zh-CN" sz="1200" dirty="0" err="1"/>
                <a:t>Gln</a:t>
              </a:r>
              <a:r>
                <a:rPr lang="zh-CN" altLang="en-US" sz="1200" dirty="0"/>
                <a:t>   </a:t>
              </a:r>
              <a:r>
                <a:rPr lang="en-US" altLang="zh-CN" sz="1200" dirty="0" err="1"/>
                <a:t>Gly</a:t>
              </a:r>
              <a:r>
                <a:rPr lang="cs-CZ" sz="1200" dirty="0"/>
                <a:t> </a:t>
              </a:r>
              <a:endParaRPr lang="en-US" sz="1200" dirty="0"/>
            </a:p>
          </p:txBody>
        </p:sp>
        <p:cxnSp>
          <p:nvCxnSpPr>
            <p:cNvPr id="121" name="Straight Connector 120"/>
            <p:cNvCxnSpPr/>
            <p:nvPr/>
          </p:nvCxnSpPr>
          <p:spPr>
            <a:xfrm>
              <a:off x="4063601" y="3313082"/>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2" name="Straight Connector 121"/>
            <p:cNvCxnSpPr/>
            <p:nvPr/>
          </p:nvCxnSpPr>
          <p:spPr>
            <a:xfrm>
              <a:off x="4422727" y="3313082"/>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3" name="Straight Connector 122"/>
            <p:cNvCxnSpPr/>
            <p:nvPr/>
          </p:nvCxnSpPr>
          <p:spPr>
            <a:xfrm>
              <a:off x="4782682" y="3313475"/>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4" name="Straight Connector 123"/>
            <p:cNvCxnSpPr/>
            <p:nvPr/>
          </p:nvCxnSpPr>
          <p:spPr>
            <a:xfrm>
              <a:off x="5150448" y="3313475"/>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5" name="Straight Connector 124"/>
            <p:cNvCxnSpPr/>
            <p:nvPr/>
          </p:nvCxnSpPr>
          <p:spPr>
            <a:xfrm>
              <a:off x="5497098" y="3313082"/>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6" name="Straight Connector 125"/>
            <p:cNvCxnSpPr/>
            <p:nvPr/>
          </p:nvCxnSpPr>
          <p:spPr>
            <a:xfrm>
              <a:off x="5898188" y="3313475"/>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7" name="Straight Connector 126"/>
            <p:cNvCxnSpPr/>
            <p:nvPr/>
          </p:nvCxnSpPr>
          <p:spPr>
            <a:xfrm>
              <a:off x="6272083" y="3308570"/>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8" name="Straight Connector 127"/>
            <p:cNvCxnSpPr/>
            <p:nvPr/>
          </p:nvCxnSpPr>
          <p:spPr>
            <a:xfrm>
              <a:off x="6632979" y="3313082"/>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29" name="Straight Connector 128"/>
            <p:cNvCxnSpPr/>
            <p:nvPr/>
          </p:nvCxnSpPr>
          <p:spPr>
            <a:xfrm>
              <a:off x="6977178" y="3316089"/>
              <a:ext cx="274320" cy="0"/>
            </a:xfrm>
            <a:prstGeom prst="line">
              <a:avLst/>
            </a:prstGeom>
            <a:ln w="12700"/>
          </p:spPr>
          <p:style>
            <a:lnRef idx="1">
              <a:schemeClr val="dk1"/>
            </a:lnRef>
            <a:fillRef idx="0">
              <a:schemeClr val="dk1"/>
            </a:fillRef>
            <a:effectRef idx="0">
              <a:schemeClr val="dk1"/>
            </a:effectRef>
            <a:fontRef idx="minor">
              <a:schemeClr val="tx1"/>
            </a:fontRef>
          </p:style>
        </p:cxnSp>
        <p:cxnSp>
          <p:nvCxnSpPr>
            <p:cNvPr id="140" name="Straight Connector 139"/>
            <p:cNvCxnSpPr/>
            <p:nvPr/>
          </p:nvCxnSpPr>
          <p:spPr>
            <a:xfrm>
              <a:off x="7314933" y="3307848"/>
              <a:ext cx="274320" cy="0"/>
            </a:xfrm>
            <a:prstGeom prst="line">
              <a:avLst/>
            </a:prstGeom>
            <a:ln w="12700"/>
          </p:spPr>
          <p:style>
            <a:lnRef idx="1">
              <a:schemeClr val="dk1"/>
            </a:lnRef>
            <a:fillRef idx="0">
              <a:schemeClr val="dk1"/>
            </a:fillRef>
            <a:effectRef idx="0">
              <a:schemeClr val="dk1"/>
            </a:effectRef>
            <a:fontRef idx="minor">
              <a:schemeClr val="tx1"/>
            </a:fontRef>
          </p:style>
        </p:cxnSp>
      </p:grpSp>
      <p:sp>
        <p:nvSpPr>
          <p:cNvPr id="119" name="TextBox 118"/>
          <p:cNvSpPr txBox="1"/>
          <p:nvPr/>
        </p:nvSpPr>
        <p:spPr>
          <a:xfrm>
            <a:off x="384898" y="3171626"/>
            <a:ext cx="492333" cy="369332"/>
          </a:xfrm>
          <a:prstGeom prst="rect">
            <a:avLst/>
          </a:prstGeom>
          <a:noFill/>
        </p:spPr>
        <p:txBody>
          <a:bodyPr wrap="square" rtlCol="0">
            <a:spAutoFit/>
          </a:bodyPr>
          <a:lstStyle/>
          <a:p>
            <a:r>
              <a:rPr lang="en-US" altLang="zh-CN" dirty="0">
                <a:latin typeface="Times New Roman" charset="0"/>
                <a:ea typeface="Times New Roman" charset="0"/>
                <a:cs typeface="Times New Roman" charset="0"/>
              </a:rPr>
              <a:t>B.</a:t>
            </a:r>
            <a:r>
              <a:rPr lang="zh-CN" altLang="en-US"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spTree>
    <p:extLst>
      <p:ext uri="{BB962C8B-B14F-4D97-AF65-F5344CB8AC3E}">
        <p14:creationId xmlns:p14="http://schemas.microsoft.com/office/powerpoint/2010/main" val="710379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9954" y="764120"/>
            <a:ext cx="1919327" cy="1392786"/>
          </a:xfrm>
          <a:prstGeom prst="rect">
            <a:avLst/>
          </a:prstGeom>
        </p:spPr>
      </p:pic>
      <p:grpSp>
        <p:nvGrpSpPr>
          <p:cNvPr id="66" name="Group 65"/>
          <p:cNvGrpSpPr/>
          <p:nvPr/>
        </p:nvGrpSpPr>
        <p:grpSpPr>
          <a:xfrm>
            <a:off x="9191720" y="2658463"/>
            <a:ext cx="2847216" cy="2026153"/>
            <a:chOff x="9433684" y="2610140"/>
            <a:chExt cx="2847216" cy="2026153"/>
          </a:xfrm>
        </p:grpSpPr>
        <p:sp>
          <p:nvSpPr>
            <p:cNvPr id="21" name="TextBox 20"/>
            <p:cNvSpPr txBox="1"/>
            <p:nvPr/>
          </p:nvSpPr>
          <p:spPr>
            <a:xfrm>
              <a:off x="9433684" y="4297739"/>
              <a:ext cx="2847216" cy="338554"/>
            </a:xfrm>
            <a:prstGeom prst="rect">
              <a:avLst/>
            </a:prstGeom>
            <a:noFill/>
          </p:spPr>
          <p:txBody>
            <a:bodyPr wrap="square" rtlCol="0">
              <a:spAutoFit/>
            </a:bodyPr>
            <a:lstStyle/>
            <a:p>
              <a:r>
                <a:rPr lang="en-US" altLang="zh-CN" sz="1600" dirty="0">
                  <a:ea typeface="Times New Roman" charset="0"/>
                  <a:cs typeface="Times New Roman" charset="0"/>
                </a:rPr>
                <a:t>New</a:t>
              </a:r>
              <a:r>
                <a:rPr lang="zh-CN" altLang="en-US" sz="1600" dirty="0">
                  <a:ea typeface="Times New Roman" charset="0"/>
                  <a:cs typeface="Times New Roman" charset="0"/>
                </a:rPr>
                <a:t> </a:t>
              </a:r>
              <a:r>
                <a:rPr lang="en-US" altLang="zh-CN" sz="1600" dirty="0">
                  <a:ea typeface="Times New Roman" charset="0"/>
                  <a:cs typeface="Times New Roman" charset="0"/>
                </a:rPr>
                <a:t>alternative</a:t>
              </a:r>
              <a:r>
                <a:rPr lang="zh-CN" altLang="en-US" sz="1600" dirty="0">
                  <a:ea typeface="Times New Roman" charset="0"/>
                  <a:cs typeface="Times New Roman" charset="0"/>
                </a:rPr>
                <a:t> </a:t>
              </a:r>
              <a:r>
                <a:rPr lang="en-US" altLang="zh-CN" sz="1600" dirty="0">
                  <a:ea typeface="Times New Roman" charset="0"/>
                  <a:cs typeface="Times New Roman" charset="0"/>
                </a:rPr>
                <a:t>spliced</a:t>
              </a:r>
              <a:r>
                <a:rPr lang="zh-CN" altLang="en-US" sz="1600" dirty="0">
                  <a:ea typeface="Times New Roman" charset="0"/>
                  <a:cs typeface="Times New Roman" charset="0"/>
                </a:rPr>
                <a:t> </a:t>
              </a:r>
              <a:r>
                <a:rPr lang="en-US" altLang="zh-CN" sz="1600" dirty="0">
                  <a:ea typeface="Times New Roman" charset="0"/>
                  <a:cs typeface="Times New Roman" charset="0"/>
                </a:rPr>
                <a:t>form</a:t>
              </a:r>
              <a:endParaRPr lang="en-US" sz="1600" dirty="0">
                <a:ea typeface="Times New Roman" charset="0"/>
                <a:cs typeface="Times New Roman" charset="0"/>
              </a:endParaRPr>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4294" y="2881932"/>
              <a:ext cx="2364873" cy="1362100"/>
            </a:xfrm>
            <a:prstGeom prst="rect">
              <a:avLst/>
            </a:prstGeom>
          </p:spPr>
        </p:pic>
        <p:cxnSp>
          <p:nvCxnSpPr>
            <p:cNvPr id="23" name="Straight Connector 22"/>
            <p:cNvCxnSpPr/>
            <p:nvPr/>
          </p:nvCxnSpPr>
          <p:spPr>
            <a:xfrm flipH="1">
              <a:off x="10293204" y="2685223"/>
              <a:ext cx="0" cy="155448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9609516" y="2617248"/>
              <a:ext cx="811530" cy="338554"/>
            </a:xfrm>
            <a:prstGeom prst="rect">
              <a:avLst/>
            </a:prstGeom>
            <a:noFill/>
          </p:spPr>
          <p:txBody>
            <a:bodyPr wrap="square" rtlCol="0">
              <a:spAutoFit/>
            </a:bodyPr>
            <a:lstStyle/>
            <a:p>
              <a:r>
                <a:rPr lang="en-US" altLang="zh-CN" sz="1600"/>
                <a:t>Exon</a:t>
              </a:r>
              <a:r>
                <a:rPr lang="zh-CN" altLang="en-US" sz="1600" dirty="0"/>
                <a:t> </a:t>
              </a:r>
              <a:r>
                <a:rPr lang="en-US" altLang="zh-CN" sz="1600" dirty="0"/>
                <a:t>2</a:t>
              </a:r>
              <a:endParaRPr lang="en-US" sz="1600" dirty="0"/>
            </a:p>
          </p:txBody>
        </p:sp>
        <p:sp>
          <p:nvSpPr>
            <p:cNvPr id="27" name="TextBox 26"/>
            <p:cNvSpPr txBox="1"/>
            <p:nvPr/>
          </p:nvSpPr>
          <p:spPr>
            <a:xfrm>
              <a:off x="10654102" y="2610140"/>
              <a:ext cx="811530"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8</a:t>
              </a:r>
              <a:endParaRPr lang="en-US" sz="1600" dirty="0"/>
            </a:p>
          </p:txBody>
        </p:sp>
      </p:grpSp>
      <p:grpSp>
        <p:nvGrpSpPr>
          <p:cNvPr id="28" name="Group 27"/>
          <p:cNvGrpSpPr/>
          <p:nvPr/>
        </p:nvGrpSpPr>
        <p:grpSpPr>
          <a:xfrm>
            <a:off x="3838328" y="478856"/>
            <a:ext cx="2481489" cy="1993185"/>
            <a:chOff x="8764697" y="351765"/>
            <a:chExt cx="2481489" cy="1993185"/>
          </a:xfrm>
        </p:grpSpPr>
        <p:pic>
          <p:nvPicPr>
            <p:cNvPr id="29" name="Picture 2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64697" y="637029"/>
              <a:ext cx="2481489" cy="1384232"/>
            </a:xfrm>
            <a:prstGeom prst="rect">
              <a:avLst/>
            </a:prstGeom>
          </p:spPr>
        </p:pic>
        <p:sp>
          <p:nvSpPr>
            <p:cNvPr id="30" name="TextBox 29"/>
            <p:cNvSpPr txBox="1"/>
            <p:nvPr/>
          </p:nvSpPr>
          <p:spPr>
            <a:xfrm>
              <a:off x="9520955" y="2006396"/>
              <a:ext cx="1349116" cy="338554"/>
            </a:xfrm>
            <a:prstGeom prst="rect">
              <a:avLst/>
            </a:prstGeom>
            <a:noFill/>
          </p:spPr>
          <p:txBody>
            <a:bodyPr wrap="square" rtlCol="0">
              <a:spAutoFit/>
            </a:bodyPr>
            <a:lstStyle/>
            <a:p>
              <a:r>
                <a:rPr lang="en-US" altLang="zh-CN" sz="1600" dirty="0">
                  <a:ea typeface="Times New Roman" charset="0"/>
                  <a:cs typeface="Times New Roman" charset="0"/>
                </a:rPr>
                <a:t>Mdig</a:t>
              </a:r>
              <a:r>
                <a:rPr lang="zh-CN" altLang="en-US" sz="1600" dirty="0">
                  <a:ea typeface="Times New Roman" charset="0"/>
                  <a:cs typeface="Times New Roman" charset="0"/>
                </a:rPr>
                <a:t> </a:t>
              </a:r>
              <a:r>
                <a:rPr lang="en-US" altLang="zh-CN" sz="1600" dirty="0">
                  <a:ea typeface="Times New Roman" charset="0"/>
                  <a:cs typeface="Times New Roman" charset="0"/>
                </a:rPr>
                <a:t>WT</a:t>
              </a:r>
              <a:endParaRPr lang="en-US" sz="1600" dirty="0">
                <a:ea typeface="Times New Roman" charset="0"/>
                <a:cs typeface="Times New Roman" charset="0"/>
              </a:endParaRPr>
            </a:p>
          </p:txBody>
        </p:sp>
        <p:cxnSp>
          <p:nvCxnSpPr>
            <p:cNvPr id="31" name="Straight Connector 30"/>
            <p:cNvCxnSpPr/>
            <p:nvPr/>
          </p:nvCxnSpPr>
          <p:spPr>
            <a:xfrm flipH="1">
              <a:off x="9969098" y="514428"/>
              <a:ext cx="0" cy="1463040"/>
            </a:xfrm>
            <a:prstGeom prst="line">
              <a:avLst/>
            </a:prstGeom>
            <a:ln w="12700">
              <a:prstDash val="sysDash"/>
            </a:ln>
          </p:spPr>
          <p:style>
            <a:lnRef idx="1">
              <a:schemeClr val="dk1"/>
            </a:lnRef>
            <a:fillRef idx="0">
              <a:schemeClr val="dk1"/>
            </a:fillRef>
            <a:effectRef idx="0">
              <a:schemeClr val="dk1"/>
            </a:effectRef>
            <a:fontRef idx="minor">
              <a:schemeClr val="tx1"/>
            </a:fontRef>
          </p:style>
        </p:cxnSp>
        <p:sp>
          <p:nvSpPr>
            <p:cNvPr id="32" name="TextBox 31"/>
            <p:cNvSpPr txBox="1"/>
            <p:nvPr/>
          </p:nvSpPr>
          <p:spPr>
            <a:xfrm>
              <a:off x="9052927" y="369648"/>
              <a:ext cx="838200" cy="338554"/>
            </a:xfrm>
            <a:prstGeom prst="rect">
              <a:avLst/>
            </a:prstGeom>
            <a:noFill/>
          </p:spPr>
          <p:txBody>
            <a:bodyPr wrap="square" rtlCol="0">
              <a:spAutoFit/>
            </a:bodyPr>
            <a:lstStyle/>
            <a:p>
              <a:r>
                <a:rPr lang="en-US" altLang="zh-CN" sz="1600" dirty="0">
                  <a:ea typeface="Times New Roman" charset="0"/>
                  <a:cs typeface="Times New Roman" charset="0"/>
                </a:rPr>
                <a:t>Exon</a:t>
              </a:r>
              <a:r>
                <a:rPr lang="zh-CN" altLang="en-US" sz="1600" dirty="0">
                  <a:ea typeface="Times New Roman" charset="0"/>
                  <a:cs typeface="Times New Roman" charset="0"/>
                </a:rPr>
                <a:t> </a:t>
              </a:r>
              <a:r>
                <a:rPr lang="en-US" altLang="zh-CN" sz="1600" dirty="0">
                  <a:ea typeface="Times New Roman" charset="0"/>
                  <a:cs typeface="Times New Roman" charset="0"/>
                </a:rPr>
                <a:t>2</a:t>
              </a:r>
              <a:endParaRPr lang="en-US" sz="1600" dirty="0">
                <a:ea typeface="Times New Roman" charset="0"/>
                <a:cs typeface="Times New Roman" charset="0"/>
              </a:endParaRPr>
            </a:p>
          </p:txBody>
        </p:sp>
        <p:sp>
          <p:nvSpPr>
            <p:cNvPr id="33" name="TextBox 32"/>
            <p:cNvSpPr txBox="1"/>
            <p:nvPr/>
          </p:nvSpPr>
          <p:spPr>
            <a:xfrm>
              <a:off x="10201242" y="351765"/>
              <a:ext cx="838200" cy="338554"/>
            </a:xfrm>
            <a:prstGeom prst="rect">
              <a:avLst/>
            </a:prstGeom>
            <a:noFill/>
          </p:spPr>
          <p:txBody>
            <a:bodyPr wrap="square" rtlCol="0">
              <a:spAutoFit/>
            </a:bodyPr>
            <a:lstStyle/>
            <a:p>
              <a:r>
                <a:rPr lang="en-US" altLang="zh-CN" sz="1600" dirty="0">
                  <a:ea typeface="Times New Roman" charset="0"/>
                  <a:cs typeface="Times New Roman" charset="0"/>
                </a:rPr>
                <a:t>Exon</a:t>
              </a:r>
              <a:r>
                <a:rPr lang="zh-CN" altLang="en-US" sz="1600" dirty="0">
                  <a:ea typeface="Times New Roman" charset="0"/>
                  <a:cs typeface="Times New Roman" charset="0"/>
                </a:rPr>
                <a:t> </a:t>
              </a:r>
              <a:r>
                <a:rPr lang="en-US" altLang="zh-CN" sz="1600" dirty="0">
                  <a:ea typeface="Times New Roman" charset="0"/>
                  <a:cs typeface="Times New Roman" charset="0"/>
                </a:rPr>
                <a:t>3</a:t>
              </a:r>
              <a:endParaRPr lang="en-US" sz="1600" dirty="0">
                <a:ea typeface="Times New Roman" charset="0"/>
                <a:cs typeface="Times New Roman" charset="0"/>
              </a:endParaRPr>
            </a:p>
          </p:txBody>
        </p:sp>
      </p:grpSp>
      <p:cxnSp>
        <p:nvCxnSpPr>
          <p:cNvPr id="47" name="Straight Connector 46"/>
          <p:cNvCxnSpPr/>
          <p:nvPr/>
        </p:nvCxnSpPr>
        <p:spPr>
          <a:xfrm>
            <a:off x="7380387" y="653226"/>
            <a:ext cx="0" cy="1463040"/>
          </a:xfrm>
          <a:prstGeom prst="line">
            <a:avLst/>
          </a:prstGeom>
          <a:ln w="12700">
            <a:prstDash val="sysDash"/>
          </a:ln>
        </p:spPr>
        <p:style>
          <a:lnRef idx="1">
            <a:schemeClr val="dk1"/>
          </a:lnRef>
          <a:fillRef idx="0">
            <a:schemeClr val="dk1"/>
          </a:fillRef>
          <a:effectRef idx="0">
            <a:schemeClr val="dk1"/>
          </a:effectRef>
          <a:fontRef idx="minor">
            <a:schemeClr val="tx1"/>
          </a:fontRef>
        </p:style>
      </p:cxnSp>
      <p:sp>
        <p:nvSpPr>
          <p:cNvPr id="48" name="TextBox 47"/>
          <p:cNvSpPr txBox="1"/>
          <p:nvPr/>
        </p:nvSpPr>
        <p:spPr>
          <a:xfrm>
            <a:off x="6595927" y="493036"/>
            <a:ext cx="920253"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3</a:t>
            </a:r>
            <a:endParaRPr lang="en-US" sz="1600" dirty="0"/>
          </a:p>
        </p:txBody>
      </p:sp>
      <p:sp>
        <p:nvSpPr>
          <p:cNvPr id="49" name="TextBox 48"/>
          <p:cNvSpPr txBox="1"/>
          <p:nvPr/>
        </p:nvSpPr>
        <p:spPr>
          <a:xfrm>
            <a:off x="7441646" y="493036"/>
            <a:ext cx="920253"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4</a:t>
            </a:r>
            <a:endParaRPr lang="en-US" sz="1600" dirty="0"/>
          </a:p>
        </p:txBody>
      </p:sp>
      <p:grpSp>
        <p:nvGrpSpPr>
          <p:cNvPr id="22" name="Group 21"/>
          <p:cNvGrpSpPr/>
          <p:nvPr/>
        </p:nvGrpSpPr>
        <p:grpSpPr>
          <a:xfrm>
            <a:off x="9297707" y="278263"/>
            <a:ext cx="2123951" cy="2060836"/>
            <a:chOff x="682680" y="2597352"/>
            <a:chExt cx="2123951" cy="2060836"/>
          </a:xfrm>
        </p:grpSpPr>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2680" y="2930534"/>
              <a:ext cx="2123951" cy="1433448"/>
            </a:xfrm>
            <a:prstGeom prst="rect">
              <a:avLst/>
            </a:prstGeom>
          </p:spPr>
        </p:pic>
        <p:sp>
          <p:nvSpPr>
            <p:cNvPr id="24" name="TextBox 23"/>
            <p:cNvSpPr txBox="1"/>
            <p:nvPr/>
          </p:nvSpPr>
          <p:spPr>
            <a:xfrm>
              <a:off x="1444409" y="2597352"/>
              <a:ext cx="811530" cy="338554"/>
            </a:xfrm>
            <a:prstGeom prst="rect">
              <a:avLst/>
            </a:prstGeom>
            <a:noFill/>
          </p:spPr>
          <p:txBody>
            <a:bodyPr wrap="square" rtlCol="0">
              <a:spAutoFit/>
            </a:bodyPr>
            <a:lstStyle/>
            <a:p>
              <a:r>
                <a:rPr lang="en-US" altLang="zh-CN" sz="1600"/>
                <a:t>Exon</a:t>
              </a:r>
              <a:r>
                <a:rPr lang="zh-CN" altLang="en-US" sz="1600" dirty="0"/>
                <a:t> </a:t>
              </a:r>
              <a:r>
                <a:rPr lang="en-US" altLang="zh-CN" sz="1600" dirty="0"/>
                <a:t>2</a:t>
              </a:r>
              <a:endParaRPr lang="en-US" sz="1600" dirty="0"/>
            </a:p>
          </p:txBody>
        </p:sp>
        <p:sp>
          <p:nvSpPr>
            <p:cNvPr id="2" name="TextBox 1"/>
            <p:cNvSpPr txBox="1"/>
            <p:nvPr/>
          </p:nvSpPr>
          <p:spPr>
            <a:xfrm>
              <a:off x="1392644" y="4319634"/>
              <a:ext cx="1213708" cy="338554"/>
            </a:xfrm>
            <a:prstGeom prst="rect">
              <a:avLst/>
            </a:prstGeom>
            <a:noFill/>
          </p:spPr>
          <p:txBody>
            <a:bodyPr wrap="square" rtlCol="0">
              <a:spAutoFit/>
            </a:bodyPr>
            <a:lstStyle/>
            <a:p>
              <a:r>
                <a:rPr lang="en-US" altLang="zh-CN" sz="1600" dirty="0"/>
                <a:t>Mdig</a:t>
              </a:r>
              <a:r>
                <a:rPr lang="zh-CN" altLang="en-US" sz="1600" dirty="0"/>
                <a:t> </a:t>
              </a:r>
              <a:r>
                <a:rPr lang="en-US" altLang="zh-CN" sz="1600" dirty="0"/>
                <a:t>WT</a:t>
              </a:r>
              <a:endParaRPr lang="en-US" sz="1600" dirty="0"/>
            </a:p>
          </p:txBody>
        </p:sp>
      </p:grpSp>
      <p:sp>
        <p:nvSpPr>
          <p:cNvPr id="25" name="TextBox 24"/>
          <p:cNvSpPr txBox="1"/>
          <p:nvPr/>
        </p:nvSpPr>
        <p:spPr>
          <a:xfrm>
            <a:off x="6952480" y="2133487"/>
            <a:ext cx="1070463" cy="338554"/>
          </a:xfrm>
          <a:prstGeom prst="rect">
            <a:avLst/>
          </a:prstGeom>
          <a:noFill/>
        </p:spPr>
        <p:txBody>
          <a:bodyPr wrap="square" rtlCol="0">
            <a:spAutoFit/>
          </a:bodyPr>
          <a:lstStyle/>
          <a:p>
            <a:r>
              <a:rPr lang="en-US" altLang="zh-CN" sz="1600" dirty="0"/>
              <a:t>Mdig</a:t>
            </a:r>
            <a:r>
              <a:rPr lang="zh-CN" altLang="en-US" sz="1600" dirty="0"/>
              <a:t> </a:t>
            </a:r>
            <a:r>
              <a:rPr lang="en-US" altLang="zh-CN" sz="1600" dirty="0"/>
              <a:t>WT</a:t>
            </a:r>
            <a:endParaRPr lang="en-US" sz="1600" dirty="0"/>
          </a:p>
        </p:txBody>
      </p:sp>
      <p:grpSp>
        <p:nvGrpSpPr>
          <p:cNvPr id="76" name="Group 75"/>
          <p:cNvGrpSpPr/>
          <p:nvPr/>
        </p:nvGrpSpPr>
        <p:grpSpPr>
          <a:xfrm>
            <a:off x="547667" y="477991"/>
            <a:ext cx="3737955" cy="2221619"/>
            <a:chOff x="410241" y="486802"/>
            <a:chExt cx="3524709" cy="1987364"/>
          </a:xfrm>
        </p:grpSpPr>
        <p:grpSp>
          <p:nvGrpSpPr>
            <p:cNvPr id="4" name="Group 3"/>
            <p:cNvGrpSpPr/>
            <p:nvPr/>
          </p:nvGrpSpPr>
          <p:grpSpPr>
            <a:xfrm>
              <a:off x="410241" y="486802"/>
              <a:ext cx="2302781" cy="1987364"/>
              <a:chOff x="3849679" y="2465807"/>
              <a:chExt cx="2302781" cy="1987364"/>
            </a:xfrm>
          </p:grpSpPr>
          <p:cxnSp>
            <p:nvCxnSpPr>
              <p:cNvPr id="5" name="Straight Connector 4"/>
              <p:cNvCxnSpPr/>
              <p:nvPr/>
            </p:nvCxnSpPr>
            <p:spPr>
              <a:xfrm>
                <a:off x="4743501" y="2759836"/>
                <a:ext cx="9144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3849679" y="2465807"/>
                <a:ext cx="2302781" cy="1987364"/>
                <a:chOff x="4022824" y="2047491"/>
                <a:chExt cx="2302781" cy="1987364"/>
              </a:xfrm>
            </p:grpSpPr>
            <p:grpSp>
              <p:nvGrpSpPr>
                <p:cNvPr id="7" name="Group 6"/>
                <p:cNvGrpSpPr/>
                <p:nvPr/>
              </p:nvGrpSpPr>
              <p:grpSpPr>
                <a:xfrm>
                  <a:off x="4022824" y="2337038"/>
                  <a:ext cx="2175492" cy="1697817"/>
                  <a:chOff x="3733802" y="1657641"/>
                  <a:chExt cx="2175492" cy="1697817"/>
                </a:xfrm>
              </p:grpSpPr>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46336" y="1912543"/>
                    <a:ext cx="1421088" cy="1383471"/>
                  </a:xfrm>
                  <a:prstGeom prst="rect">
                    <a:avLst/>
                  </a:prstGeom>
                </p:spPr>
              </p:pic>
              <p:sp>
                <p:nvSpPr>
                  <p:cNvPr id="10" name="Rectangle 9"/>
                  <p:cNvSpPr/>
                  <p:nvPr/>
                </p:nvSpPr>
                <p:spPr>
                  <a:xfrm>
                    <a:off x="3733802" y="1796724"/>
                    <a:ext cx="473206" cy="261610"/>
                  </a:xfrm>
                  <a:prstGeom prst="rect">
                    <a:avLst/>
                  </a:prstGeom>
                </p:spPr>
                <p:txBody>
                  <a:bodyPr wrap="none">
                    <a:spAutoFit/>
                  </a:bodyPr>
                  <a:lstStyle/>
                  <a:p>
                    <a:r>
                      <a:rPr lang="en-US" altLang="zh-CN" sz="1100" dirty="0"/>
                      <a:t>3000</a:t>
                    </a:r>
                  </a:p>
                </p:txBody>
              </p:sp>
              <p:sp>
                <p:nvSpPr>
                  <p:cNvPr id="11" name="Rectangle 10"/>
                  <p:cNvSpPr/>
                  <p:nvPr/>
                </p:nvSpPr>
                <p:spPr>
                  <a:xfrm>
                    <a:off x="3733802" y="1975126"/>
                    <a:ext cx="473206" cy="261610"/>
                  </a:xfrm>
                  <a:prstGeom prst="rect">
                    <a:avLst/>
                  </a:prstGeom>
                </p:spPr>
                <p:txBody>
                  <a:bodyPr wrap="none">
                    <a:spAutoFit/>
                  </a:bodyPr>
                  <a:lstStyle/>
                  <a:p>
                    <a:r>
                      <a:rPr lang="en-US" altLang="zh-CN" sz="1100" dirty="0"/>
                      <a:t>2000</a:t>
                    </a:r>
                  </a:p>
                </p:txBody>
              </p:sp>
              <p:sp>
                <p:nvSpPr>
                  <p:cNvPr id="12" name="Rectangle 11"/>
                  <p:cNvSpPr/>
                  <p:nvPr/>
                </p:nvSpPr>
                <p:spPr>
                  <a:xfrm>
                    <a:off x="3733802" y="2105931"/>
                    <a:ext cx="473206" cy="261610"/>
                  </a:xfrm>
                  <a:prstGeom prst="rect">
                    <a:avLst/>
                  </a:prstGeom>
                </p:spPr>
                <p:txBody>
                  <a:bodyPr wrap="none">
                    <a:spAutoFit/>
                  </a:bodyPr>
                  <a:lstStyle/>
                  <a:p>
                    <a:r>
                      <a:rPr lang="en-US" altLang="zh-CN" sz="1100" dirty="0"/>
                      <a:t>1500</a:t>
                    </a:r>
                  </a:p>
                </p:txBody>
              </p:sp>
              <p:sp>
                <p:nvSpPr>
                  <p:cNvPr id="13" name="Rectangle 12"/>
                  <p:cNvSpPr/>
                  <p:nvPr/>
                </p:nvSpPr>
                <p:spPr>
                  <a:xfrm>
                    <a:off x="3741966" y="2285682"/>
                    <a:ext cx="473206" cy="261610"/>
                  </a:xfrm>
                  <a:prstGeom prst="rect">
                    <a:avLst/>
                  </a:prstGeom>
                </p:spPr>
                <p:txBody>
                  <a:bodyPr wrap="none">
                    <a:spAutoFit/>
                  </a:bodyPr>
                  <a:lstStyle/>
                  <a:p>
                    <a:r>
                      <a:rPr lang="en-US" altLang="zh-CN" sz="1100" dirty="0"/>
                      <a:t>1000</a:t>
                    </a:r>
                  </a:p>
                </p:txBody>
              </p:sp>
              <p:sp>
                <p:nvSpPr>
                  <p:cNvPr id="14" name="Rectangle 13"/>
                  <p:cNvSpPr/>
                  <p:nvPr/>
                </p:nvSpPr>
                <p:spPr>
                  <a:xfrm>
                    <a:off x="3814100" y="2549416"/>
                    <a:ext cx="401072" cy="261610"/>
                  </a:xfrm>
                  <a:prstGeom prst="rect">
                    <a:avLst/>
                  </a:prstGeom>
                </p:spPr>
                <p:txBody>
                  <a:bodyPr wrap="square">
                    <a:spAutoFit/>
                  </a:bodyPr>
                  <a:lstStyle/>
                  <a:p>
                    <a:r>
                      <a:rPr lang="en-US" altLang="zh-CN" sz="1100" dirty="0"/>
                      <a:t>500</a:t>
                    </a:r>
                  </a:p>
                </p:txBody>
              </p:sp>
              <p:sp>
                <p:nvSpPr>
                  <p:cNvPr id="15" name="Rectangle 14"/>
                  <p:cNvSpPr/>
                  <p:nvPr/>
                </p:nvSpPr>
                <p:spPr>
                  <a:xfrm>
                    <a:off x="3814100" y="2885805"/>
                    <a:ext cx="401072" cy="261610"/>
                  </a:xfrm>
                  <a:prstGeom prst="rect">
                    <a:avLst/>
                  </a:prstGeom>
                </p:spPr>
                <p:txBody>
                  <a:bodyPr wrap="none">
                    <a:spAutoFit/>
                  </a:bodyPr>
                  <a:lstStyle/>
                  <a:p>
                    <a:r>
                      <a:rPr lang="en-US" altLang="zh-CN" sz="1100" dirty="0"/>
                      <a:t>300</a:t>
                    </a:r>
                  </a:p>
                </p:txBody>
              </p:sp>
              <p:sp>
                <p:nvSpPr>
                  <p:cNvPr id="16" name="Rectangle 15"/>
                  <p:cNvSpPr/>
                  <p:nvPr/>
                </p:nvSpPr>
                <p:spPr>
                  <a:xfrm>
                    <a:off x="3814100" y="3093848"/>
                    <a:ext cx="401072" cy="261610"/>
                  </a:xfrm>
                  <a:prstGeom prst="rect">
                    <a:avLst/>
                  </a:prstGeom>
                </p:spPr>
                <p:txBody>
                  <a:bodyPr wrap="none">
                    <a:spAutoFit/>
                  </a:bodyPr>
                  <a:lstStyle/>
                  <a:p>
                    <a:r>
                      <a:rPr lang="en-US" altLang="zh-CN" sz="1100" dirty="0"/>
                      <a:t>100</a:t>
                    </a:r>
                  </a:p>
                </p:txBody>
              </p:sp>
              <p:sp>
                <p:nvSpPr>
                  <p:cNvPr id="17" name="TextBox 16"/>
                  <p:cNvSpPr txBox="1"/>
                  <p:nvPr/>
                </p:nvSpPr>
                <p:spPr>
                  <a:xfrm>
                    <a:off x="4146336" y="1657641"/>
                    <a:ext cx="1762958" cy="307777"/>
                  </a:xfrm>
                  <a:prstGeom prst="rect">
                    <a:avLst/>
                  </a:prstGeom>
                  <a:noFill/>
                </p:spPr>
                <p:txBody>
                  <a:bodyPr wrap="square" rtlCol="0">
                    <a:spAutoFit/>
                  </a:bodyPr>
                  <a:lstStyle/>
                  <a:p>
                    <a:r>
                      <a:rPr lang="en-US" altLang="zh-CN" sz="1400" dirty="0">
                        <a:ea typeface="Times New Roman" charset="0"/>
                        <a:cs typeface="Times New Roman" charset="0"/>
                      </a:rPr>
                      <a:t>M    </a:t>
                    </a:r>
                    <a:r>
                      <a:rPr lang="zh-CN" altLang="en-US" sz="1400" dirty="0">
                        <a:ea typeface="Times New Roman" charset="0"/>
                        <a:cs typeface="Times New Roman" charset="0"/>
                      </a:rPr>
                      <a:t>   </a:t>
                    </a:r>
                    <a:r>
                      <a:rPr lang="en-US" altLang="zh-CN" sz="1400" dirty="0">
                        <a:ea typeface="Times New Roman" charset="0"/>
                        <a:cs typeface="Times New Roman" charset="0"/>
                      </a:rPr>
                      <a:t> WT-1  </a:t>
                    </a:r>
                    <a:r>
                      <a:rPr lang="zh-CN" altLang="en-US" sz="1400" dirty="0">
                        <a:ea typeface="Times New Roman" charset="0"/>
                        <a:cs typeface="Times New Roman" charset="0"/>
                      </a:rPr>
                      <a:t> </a:t>
                    </a:r>
                    <a:r>
                      <a:rPr lang="en-US" altLang="zh-CN" sz="1400" dirty="0">
                        <a:ea typeface="Times New Roman" charset="0"/>
                        <a:cs typeface="Times New Roman" charset="0"/>
                      </a:rPr>
                      <a:t>KO-3</a:t>
                    </a:r>
                    <a:endParaRPr lang="en-US" sz="1400" dirty="0">
                      <a:ea typeface="Times New Roman" charset="0"/>
                      <a:cs typeface="Times New Roman" charset="0"/>
                    </a:endParaRPr>
                  </a:p>
                </p:txBody>
              </p:sp>
              <p:cxnSp>
                <p:nvCxnSpPr>
                  <p:cNvPr id="18" name="Straight Arrow Connector 17"/>
                  <p:cNvCxnSpPr/>
                  <p:nvPr/>
                </p:nvCxnSpPr>
                <p:spPr>
                  <a:xfrm flipH="1">
                    <a:off x="5567424" y="2521700"/>
                    <a:ext cx="18519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5567424" y="2236736"/>
                    <a:ext cx="185194"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4608744" y="2047491"/>
                  <a:ext cx="1716861" cy="307777"/>
                </a:xfrm>
                <a:prstGeom prst="rect">
                  <a:avLst/>
                </a:prstGeom>
                <a:noFill/>
              </p:spPr>
              <p:txBody>
                <a:bodyPr wrap="square" rtlCol="0">
                  <a:spAutoFit/>
                </a:bodyPr>
                <a:lstStyle/>
                <a:p>
                  <a:r>
                    <a:rPr lang="en-US" sz="1400" dirty="0">
                      <a:cs typeface="Times New Roman" panose="02020603050405020304" pitchFamily="18" charset="0"/>
                    </a:rPr>
                    <a:t>BEAS-2B  clones</a:t>
                  </a:r>
                </a:p>
              </p:txBody>
            </p:sp>
          </p:grpSp>
        </p:grpSp>
        <p:sp>
          <p:nvSpPr>
            <p:cNvPr id="68" name="TextBox 67"/>
            <p:cNvSpPr txBox="1"/>
            <p:nvPr/>
          </p:nvSpPr>
          <p:spPr>
            <a:xfrm>
              <a:off x="2396226" y="1200363"/>
              <a:ext cx="690187" cy="307777"/>
            </a:xfrm>
            <a:prstGeom prst="rect">
              <a:avLst/>
            </a:prstGeom>
            <a:noFill/>
          </p:spPr>
          <p:txBody>
            <a:bodyPr wrap="square" rtlCol="0">
              <a:spAutoFit/>
            </a:bodyPr>
            <a:lstStyle/>
            <a:p>
              <a:r>
                <a:rPr lang="en-US" altLang="zh-CN" sz="1400" dirty="0"/>
                <a:t>mdig</a:t>
              </a:r>
              <a:endParaRPr lang="en-US" sz="1400" dirty="0"/>
            </a:p>
          </p:txBody>
        </p:sp>
        <p:sp>
          <p:nvSpPr>
            <p:cNvPr id="69" name="TextBox 68"/>
            <p:cNvSpPr txBox="1"/>
            <p:nvPr/>
          </p:nvSpPr>
          <p:spPr>
            <a:xfrm>
              <a:off x="2330524" y="1461754"/>
              <a:ext cx="1604426" cy="307777"/>
            </a:xfrm>
            <a:prstGeom prst="rect">
              <a:avLst/>
            </a:prstGeom>
            <a:noFill/>
          </p:spPr>
          <p:txBody>
            <a:bodyPr wrap="square" rtlCol="0">
              <a:spAutoFit/>
            </a:bodyPr>
            <a:lstStyle/>
            <a:p>
              <a:r>
                <a:rPr lang="zh-CN" altLang="en-US" sz="1400" dirty="0"/>
                <a:t> </a:t>
              </a:r>
              <a:r>
                <a:rPr lang="en-US" altLang="zh-CN" sz="1400" dirty="0"/>
                <a:t>spliced</a:t>
              </a:r>
              <a:r>
                <a:rPr lang="zh-CN" altLang="en-US" sz="1400" dirty="0"/>
                <a:t> </a:t>
              </a:r>
              <a:r>
                <a:rPr lang="en-US" altLang="zh-CN" sz="1400" dirty="0"/>
                <a:t>form</a:t>
              </a:r>
              <a:endParaRPr lang="en-US" sz="1400" dirty="0"/>
            </a:p>
          </p:txBody>
        </p:sp>
      </p:grpSp>
      <p:sp>
        <p:nvSpPr>
          <p:cNvPr id="70" name="TextBox 69"/>
          <p:cNvSpPr txBox="1"/>
          <p:nvPr/>
        </p:nvSpPr>
        <p:spPr>
          <a:xfrm>
            <a:off x="207535" y="383206"/>
            <a:ext cx="492333" cy="369332"/>
          </a:xfrm>
          <a:prstGeom prst="rect">
            <a:avLst/>
          </a:prstGeom>
          <a:noFill/>
        </p:spPr>
        <p:txBody>
          <a:bodyPr wrap="square" rtlCol="0">
            <a:spAutoFit/>
          </a:bodyPr>
          <a:lstStyle/>
          <a:p>
            <a:r>
              <a:rPr lang="en-US" altLang="zh-CN" dirty="0">
                <a:latin typeface="Times New Roman" charset="0"/>
                <a:ea typeface="Times New Roman" charset="0"/>
                <a:cs typeface="Times New Roman" charset="0"/>
              </a:rPr>
              <a:t>A.</a:t>
            </a:r>
            <a:r>
              <a:rPr lang="zh-CN" altLang="en-US"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sp>
        <p:nvSpPr>
          <p:cNvPr id="71" name="TextBox 70"/>
          <p:cNvSpPr txBox="1"/>
          <p:nvPr/>
        </p:nvSpPr>
        <p:spPr>
          <a:xfrm>
            <a:off x="8807403" y="422197"/>
            <a:ext cx="492333" cy="369332"/>
          </a:xfrm>
          <a:prstGeom prst="rect">
            <a:avLst/>
          </a:prstGeom>
          <a:noFill/>
        </p:spPr>
        <p:txBody>
          <a:bodyPr wrap="square" rtlCol="0">
            <a:spAutoFit/>
          </a:bodyPr>
          <a:lstStyle/>
          <a:p>
            <a:r>
              <a:rPr lang="en-US" altLang="zh-CN" dirty="0">
                <a:latin typeface="Times New Roman" charset="0"/>
                <a:ea typeface="Times New Roman" charset="0"/>
                <a:cs typeface="Times New Roman" charset="0"/>
              </a:rPr>
              <a:t>C.</a:t>
            </a:r>
            <a:r>
              <a:rPr lang="zh-CN" altLang="en-US"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sp>
        <p:nvSpPr>
          <p:cNvPr id="72" name="TextBox 71"/>
          <p:cNvSpPr txBox="1"/>
          <p:nvPr/>
        </p:nvSpPr>
        <p:spPr>
          <a:xfrm>
            <a:off x="3488162" y="394788"/>
            <a:ext cx="492333" cy="369332"/>
          </a:xfrm>
          <a:prstGeom prst="rect">
            <a:avLst/>
          </a:prstGeom>
          <a:noFill/>
        </p:spPr>
        <p:txBody>
          <a:bodyPr wrap="square" rtlCol="0">
            <a:spAutoFit/>
          </a:bodyPr>
          <a:lstStyle/>
          <a:p>
            <a:r>
              <a:rPr lang="en-US" altLang="zh-CN" dirty="0">
                <a:latin typeface="Times New Roman" charset="0"/>
                <a:ea typeface="Times New Roman" charset="0"/>
                <a:cs typeface="Times New Roman" charset="0"/>
              </a:rPr>
              <a:t>B.</a:t>
            </a:r>
            <a:r>
              <a:rPr lang="zh-CN" altLang="en-US"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cxnSp>
        <p:nvCxnSpPr>
          <p:cNvPr id="44" name="Straight Connector 43"/>
          <p:cNvCxnSpPr/>
          <p:nvPr/>
        </p:nvCxnSpPr>
        <p:spPr>
          <a:xfrm>
            <a:off x="7414214" y="949344"/>
            <a:ext cx="29260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7376951" y="914775"/>
            <a:ext cx="421707" cy="276999"/>
          </a:xfrm>
          <a:prstGeom prst="rect">
            <a:avLst/>
          </a:prstGeom>
          <a:noFill/>
        </p:spPr>
        <p:txBody>
          <a:bodyPr wrap="square" rtlCol="0">
            <a:spAutoFit/>
          </a:bodyPr>
          <a:lstStyle/>
          <a:p>
            <a:r>
              <a:rPr lang="en-US" altLang="zh-CN" sz="1200"/>
              <a:t>Val</a:t>
            </a:r>
            <a:endParaRPr lang="en-US" sz="1200"/>
          </a:p>
        </p:txBody>
      </p:sp>
      <p:grpSp>
        <p:nvGrpSpPr>
          <p:cNvPr id="63" name="Group 62"/>
          <p:cNvGrpSpPr/>
          <p:nvPr/>
        </p:nvGrpSpPr>
        <p:grpSpPr>
          <a:xfrm>
            <a:off x="3876986" y="4861124"/>
            <a:ext cx="2404172" cy="2037832"/>
            <a:chOff x="6510407" y="2621842"/>
            <a:chExt cx="2404172" cy="2037832"/>
          </a:xfrm>
        </p:grpSpPr>
        <p:pic>
          <p:nvPicPr>
            <p:cNvPr id="43" name="Picture 4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10407" y="2911242"/>
              <a:ext cx="2404172" cy="1364305"/>
            </a:xfrm>
            <a:prstGeom prst="rect">
              <a:avLst/>
            </a:prstGeom>
          </p:spPr>
        </p:pic>
        <p:cxnSp>
          <p:nvCxnSpPr>
            <p:cNvPr id="45" name="Straight Connector 44"/>
            <p:cNvCxnSpPr/>
            <p:nvPr/>
          </p:nvCxnSpPr>
          <p:spPr>
            <a:xfrm>
              <a:off x="7721972" y="2749266"/>
              <a:ext cx="0" cy="1554480"/>
            </a:xfrm>
            <a:prstGeom prst="line">
              <a:avLst/>
            </a:prstGeom>
            <a:ln w="12700"/>
          </p:spPr>
          <p:style>
            <a:lnRef idx="1">
              <a:schemeClr val="dk1"/>
            </a:lnRef>
            <a:fillRef idx="0">
              <a:schemeClr val="dk1"/>
            </a:fillRef>
            <a:effectRef idx="0">
              <a:schemeClr val="dk1"/>
            </a:effectRef>
            <a:fontRef idx="minor">
              <a:schemeClr val="tx1"/>
            </a:fontRef>
          </p:style>
        </p:cxnSp>
        <p:sp>
          <p:nvSpPr>
            <p:cNvPr id="51" name="TextBox 50"/>
            <p:cNvSpPr txBox="1"/>
            <p:nvPr/>
          </p:nvSpPr>
          <p:spPr>
            <a:xfrm>
              <a:off x="6974861" y="2621842"/>
              <a:ext cx="920253"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2</a:t>
              </a:r>
              <a:endParaRPr lang="en-US" sz="1600" dirty="0"/>
            </a:p>
          </p:txBody>
        </p:sp>
        <p:sp>
          <p:nvSpPr>
            <p:cNvPr id="52" name="TextBox 51"/>
            <p:cNvSpPr txBox="1"/>
            <p:nvPr/>
          </p:nvSpPr>
          <p:spPr>
            <a:xfrm>
              <a:off x="7919802" y="2624397"/>
              <a:ext cx="920253"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4</a:t>
              </a:r>
              <a:endParaRPr lang="en-US" sz="1600" dirty="0"/>
            </a:p>
          </p:txBody>
        </p:sp>
        <p:sp>
          <p:nvSpPr>
            <p:cNvPr id="53" name="TextBox 52"/>
            <p:cNvSpPr txBox="1"/>
            <p:nvPr/>
          </p:nvSpPr>
          <p:spPr>
            <a:xfrm>
              <a:off x="7337090" y="4321120"/>
              <a:ext cx="1375965" cy="338554"/>
            </a:xfrm>
            <a:prstGeom prst="rect">
              <a:avLst/>
            </a:prstGeom>
            <a:noFill/>
          </p:spPr>
          <p:txBody>
            <a:bodyPr wrap="square" rtlCol="0">
              <a:spAutoFit/>
            </a:bodyPr>
            <a:lstStyle/>
            <a:p>
              <a:r>
                <a:rPr lang="en-US" altLang="zh-CN" sz="1600" dirty="0"/>
                <a:t>A549</a:t>
              </a:r>
              <a:r>
                <a:rPr lang="zh-CN" altLang="en-US" sz="1600" dirty="0"/>
                <a:t> </a:t>
              </a:r>
              <a:r>
                <a:rPr lang="en-US" altLang="zh-CN" sz="1600" dirty="0"/>
                <a:t>KO-3</a:t>
              </a:r>
              <a:endParaRPr lang="en-US" sz="1600" dirty="0"/>
            </a:p>
          </p:txBody>
        </p:sp>
        <p:cxnSp>
          <p:nvCxnSpPr>
            <p:cNvPr id="99" name="Straight Connector 98"/>
            <p:cNvCxnSpPr/>
            <p:nvPr/>
          </p:nvCxnSpPr>
          <p:spPr>
            <a:xfrm>
              <a:off x="7780375" y="3109700"/>
              <a:ext cx="29260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7758098" y="3077170"/>
              <a:ext cx="421707" cy="276999"/>
            </a:xfrm>
            <a:prstGeom prst="rect">
              <a:avLst/>
            </a:prstGeom>
            <a:noFill/>
          </p:spPr>
          <p:txBody>
            <a:bodyPr wrap="square" rtlCol="0">
              <a:spAutoFit/>
            </a:bodyPr>
            <a:lstStyle/>
            <a:p>
              <a:r>
                <a:rPr lang="en-US" altLang="zh-CN" sz="1200"/>
                <a:t>Val</a:t>
              </a:r>
              <a:endParaRPr lang="en-US" sz="1200"/>
            </a:p>
          </p:txBody>
        </p:sp>
      </p:grpSp>
      <p:grpSp>
        <p:nvGrpSpPr>
          <p:cNvPr id="60" name="Group 59"/>
          <p:cNvGrpSpPr/>
          <p:nvPr/>
        </p:nvGrpSpPr>
        <p:grpSpPr>
          <a:xfrm>
            <a:off x="6236856" y="2597831"/>
            <a:ext cx="2596331" cy="2032677"/>
            <a:chOff x="3905508" y="2645158"/>
            <a:chExt cx="2481489" cy="2014516"/>
          </a:xfrm>
        </p:grpSpPr>
        <p:grpSp>
          <p:nvGrpSpPr>
            <p:cNvPr id="34" name="Group 33"/>
            <p:cNvGrpSpPr/>
            <p:nvPr/>
          </p:nvGrpSpPr>
          <p:grpSpPr>
            <a:xfrm>
              <a:off x="3905508" y="2645158"/>
              <a:ext cx="2481489" cy="2014516"/>
              <a:chOff x="8764697" y="2464312"/>
              <a:chExt cx="2481489" cy="2014516"/>
            </a:xfrm>
          </p:grpSpPr>
          <p:pic>
            <p:nvPicPr>
              <p:cNvPr id="35" name="Picture 3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764697" y="2733882"/>
                <a:ext cx="2481489" cy="1358614"/>
              </a:xfrm>
              <a:prstGeom prst="rect">
                <a:avLst/>
              </a:prstGeom>
            </p:spPr>
          </p:pic>
          <p:sp>
            <p:nvSpPr>
              <p:cNvPr id="36" name="TextBox 35"/>
              <p:cNvSpPr txBox="1"/>
              <p:nvPr/>
            </p:nvSpPr>
            <p:spPr>
              <a:xfrm>
                <a:off x="9458460" y="4140274"/>
                <a:ext cx="1349116" cy="338554"/>
              </a:xfrm>
              <a:prstGeom prst="rect">
                <a:avLst/>
              </a:prstGeom>
              <a:noFill/>
            </p:spPr>
            <p:txBody>
              <a:bodyPr wrap="square" rtlCol="0">
                <a:spAutoFit/>
              </a:bodyPr>
              <a:lstStyle/>
              <a:p>
                <a:r>
                  <a:rPr lang="en-US" altLang="zh-CN" sz="1600" dirty="0">
                    <a:ea typeface="Times New Roman" charset="0"/>
                    <a:cs typeface="Times New Roman" charset="0"/>
                  </a:rPr>
                  <a:t>B2B</a:t>
                </a:r>
                <a:r>
                  <a:rPr lang="zh-CN" altLang="en-US" sz="1600" dirty="0">
                    <a:ea typeface="Times New Roman" charset="0"/>
                    <a:cs typeface="Times New Roman" charset="0"/>
                  </a:rPr>
                  <a:t> </a:t>
                </a:r>
                <a:r>
                  <a:rPr lang="en-US" altLang="zh-CN" sz="1600" dirty="0">
                    <a:ea typeface="Times New Roman" charset="0"/>
                    <a:cs typeface="Times New Roman" charset="0"/>
                  </a:rPr>
                  <a:t>KO-4</a:t>
                </a:r>
                <a:endParaRPr lang="en-US" sz="1600" dirty="0">
                  <a:ea typeface="Times New Roman" charset="0"/>
                  <a:cs typeface="Times New Roman" charset="0"/>
                </a:endParaRPr>
              </a:p>
            </p:txBody>
          </p:sp>
          <p:cxnSp>
            <p:nvCxnSpPr>
              <p:cNvPr id="37" name="Straight Connector 36"/>
              <p:cNvCxnSpPr/>
              <p:nvPr/>
            </p:nvCxnSpPr>
            <p:spPr>
              <a:xfrm>
                <a:off x="10005441" y="2538016"/>
                <a:ext cx="0" cy="1554480"/>
              </a:xfrm>
              <a:prstGeom prst="line">
                <a:avLst/>
              </a:prstGeom>
              <a:ln w="12700">
                <a:prstDash val="solid"/>
              </a:ln>
            </p:spPr>
            <p:style>
              <a:lnRef idx="1">
                <a:schemeClr val="dk1"/>
              </a:lnRef>
              <a:fillRef idx="0">
                <a:schemeClr val="dk1"/>
              </a:fillRef>
              <a:effectRef idx="0">
                <a:schemeClr val="dk1"/>
              </a:effectRef>
              <a:fontRef idx="minor">
                <a:schemeClr val="tx1"/>
              </a:fontRef>
            </p:style>
          </p:cxnSp>
          <p:sp>
            <p:nvSpPr>
              <p:cNvPr id="38" name="TextBox 37"/>
              <p:cNvSpPr txBox="1"/>
              <p:nvPr/>
            </p:nvSpPr>
            <p:spPr>
              <a:xfrm>
                <a:off x="9107371" y="2482557"/>
                <a:ext cx="838200" cy="338554"/>
              </a:xfrm>
              <a:prstGeom prst="rect">
                <a:avLst/>
              </a:prstGeom>
              <a:noFill/>
            </p:spPr>
            <p:txBody>
              <a:bodyPr wrap="square" rtlCol="0">
                <a:spAutoFit/>
              </a:bodyPr>
              <a:lstStyle/>
              <a:p>
                <a:r>
                  <a:rPr lang="en-US" altLang="zh-CN" sz="1600" dirty="0">
                    <a:ea typeface="Times New Roman" charset="0"/>
                    <a:cs typeface="Times New Roman" charset="0"/>
                  </a:rPr>
                  <a:t>Exon</a:t>
                </a:r>
                <a:r>
                  <a:rPr lang="zh-CN" altLang="en-US" sz="1600" dirty="0">
                    <a:ea typeface="Times New Roman" charset="0"/>
                    <a:cs typeface="Times New Roman" charset="0"/>
                  </a:rPr>
                  <a:t> </a:t>
                </a:r>
                <a:r>
                  <a:rPr lang="en-US" altLang="zh-CN" sz="1600" dirty="0">
                    <a:ea typeface="Times New Roman" charset="0"/>
                    <a:cs typeface="Times New Roman" charset="0"/>
                  </a:rPr>
                  <a:t>2</a:t>
                </a:r>
                <a:endParaRPr lang="en-US" sz="1600" dirty="0">
                  <a:ea typeface="Times New Roman" charset="0"/>
                  <a:cs typeface="Times New Roman" charset="0"/>
                </a:endParaRPr>
              </a:p>
            </p:txBody>
          </p:sp>
          <p:sp>
            <p:nvSpPr>
              <p:cNvPr id="39" name="TextBox 38"/>
              <p:cNvSpPr txBox="1"/>
              <p:nvPr/>
            </p:nvSpPr>
            <p:spPr>
              <a:xfrm>
                <a:off x="10201242" y="2464312"/>
                <a:ext cx="838200" cy="338554"/>
              </a:xfrm>
              <a:prstGeom prst="rect">
                <a:avLst/>
              </a:prstGeom>
              <a:noFill/>
            </p:spPr>
            <p:txBody>
              <a:bodyPr wrap="square" rtlCol="0">
                <a:spAutoFit/>
              </a:bodyPr>
              <a:lstStyle/>
              <a:p>
                <a:r>
                  <a:rPr lang="en-US" altLang="zh-CN" sz="1600" dirty="0">
                    <a:ea typeface="Times New Roman" charset="0"/>
                    <a:cs typeface="Times New Roman" charset="0"/>
                  </a:rPr>
                  <a:t>Exon</a:t>
                </a:r>
                <a:r>
                  <a:rPr lang="zh-CN" altLang="en-US" sz="1600" dirty="0">
                    <a:ea typeface="Times New Roman" charset="0"/>
                    <a:cs typeface="Times New Roman" charset="0"/>
                  </a:rPr>
                  <a:t> </a:t>
                </a:r>
                <a:r>
                  <a:rPr lang="en-US" altLang="zh-CN" sz="1600" dirty="0">
                    <a:ea typeface="Times New Roman" charset="0"/>
                    <a:cs typeface="Times New Roman" charset="0"/>
                  </a:rPr>
                  <a:t>4</a:t>
                </a:r>
                <a:endParaRPr lang="en-US" sz="1600" dirty="0">
                  <a:ea typeface="Times New Roman" charset="0"/>
                  <a:cs typeface="Times New Roman" charset="0"/>
                </a:endParaRPr>
              </a:p>
            </p:txBody>
          </p:sp>
        </p:grpSp>
        <p:cxnSp>
          <p:nvCxnSpPr>
            <p:cNvPr id="98" name="Straight Connector 97"/>
            <p:cNvCxnSpPr/>
            <p:nvPr/>
          </p:nvCxnSpPr>
          <p:spPr>
            <a:xfrm>
              <a:off x="5186225" y="3109700"/>
              <a:ext cx="30175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5168530" y="3091922"/>
              <a:ext cx="421707" cy="276999"/>
            </a:xfrm>
            <a:prstGeom prst="rect">
              <a:avLst/>
            </a:prstGeom>
            <a:noFill/>
          </p:spPr>
          <p:txBody>
            <a:bodyPr wrap="square" rtlCol="0">
              <a:spAutoFit/>
            </a:bodyPr>
            <a:lstStyle/>
            <a:p>
              <a:r>
                <a:rPr lang="en-US" altLang="zh-CN" sz="1200" dirty="0" err="1"/>
                <a:t>Gly</a:t>
              </a:r>
              <a:endParaRPr lang="en-US" sz="1200" dirty="0"/>
            </a:p>
          </p:txBody>
        </p:sp>
      </p:grpSp>
      <p:grpSp>
        <p:nvGrpSpPr>
          <p:cNvPr id="65" name="Group 64"/>
          <p:cNvGrpSpPr/>
          <p:nvPr/>
        </p:nvGrpSpPr>
        <p:grpSpPr>
          <a:xfrm>
            <a:off x="6530113" y="4861124"/>
            <a:ext cx="2403176" cy="1996271"/>
            <a:chOff x="3908321" y="4860261"/>
            <a:chExt cx="2403176" cy="1996271"/>
          </a:xfrm>
        </p:grpSpPr>
        <p:grpSp>
          <p:nvGrpSpPr>
            <p:cNvPr id="56" name="Group 55"/>
            <p:cNvGrpSpPr/>
            <p:nvPr/>
          </p:nvGrpSpPr>
          <p:grpSpPr>
            <a:xfrm>
              <a:off x="3908321" y="4860261"/>
              <a:ext cx="2403176" cy="1996271"/>
              <a:chOff x="3528708" y="4599325"/>
              <a:chExt cx="2403176" cy="1996271"/>
            </a:xfrm>
          </p:grpSpPr>
          <p:grpSp>
            <p:nvGrpSpPr>
              <p:cNvPr id="42" name="Group 41"/>
              <p:cNvGrpSpPr/>
              <p:nvPr/>
            </p:nvGrpSpPr>
            <p:grpSpPr>
              <a:xfrm>
                <a:off x="3528708" y="4892157"/>
                <a:ext cx="2403176" cy="1703439"/>
                <a:chOff x="869452" y="7095206"/>
                <a:chExt cx="2403176" cy="1703439"/>
              </a:xfrm>
            </p:grpSpPr>
            <p:pic>
              <p:nvPicPr>
                <p:cNvPr id="40" name="Picture 3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69452" y="7095206"/>
                  <a:ext cx="2403176" cy="1364885"/>
                </a:xfrm>
                <a:prstGeom prst="rect">
                  <a:avLst/>
                </a:prstGeom>
              </p:spPr>
            </p:pic>
            <p:sp>
              <p:nvSpPr>
                <p:cNvPr id="41" name="TextBox 40"/>
                <p:cNvSpPr txBox="1"/>
                <p:nvPr/>
              </p:nvSpPr>
              <p:spPr>
                <a:xfrm>
                  <a:off x="1557577" y="8460091"/>
                  <a:ext cx="1453228" cy="338554"/>
                </a:xfrm>
                <a:prstGeom prst="rect">
                  <a:avLst/>
                </a:prstGeom>
                <a:noFill/>
              </p:spPr>
              <p:txBody>
                <a:bodyPr wrap="square" rtlCol="0">
                  <a:spAutoFit/>
                </a:bodyPr>
                <a:lstStyle/>
                <a:p>
                  <a:r>
                    <a:rPr lang="en-US" altLang="zh-CN" sz="1600" dirty="0"/>
                    <a:t>A549</a:t>
                  </a:r>
                  <a:r>
                    <a:rPr lang="zh-CN" altLang="en-US" sz="1600" dirty="0"/>
                    <a:t> </a:t>
                  </a:r>
                  <a:r>
                    <a:rPr lang="en-US" altLang="zh-CN" sz="1600" dirty="0"/>
                    <a:t>3B-1</a:t>
                  </a:r>
                  <a:endParaRPr lang="en-US" sz="1600" dirty="0"/>
                </a:p>
              </p:txBody>
            </p:sp>
          </p:grpSp>
          <p:cxnSp>
            <p:nvCxnSpPr>
              <p:cNvPr id="46" name="Straight Connector 45"/>
              <p:cNvCxnSpPr/>
              <p:nvPr/>
            </p:nvCxnSpPr>
            <p:spPr>
              <a:xfrm flipH="1">
                <a:off x="4730296" y="4768602"/>
                <a:ext cx="0" cy="1463040"/>
              </a:xfrm>
              <a:prstGeom prst="line">
                <a:avLst/>
              </a:prstGeom>
              <a:ln w="12700"/>
            </p:spPr>
            <p:style>
              <a:lnRef idx="1">
                <a:schemeClr val="dk1"/>
              </a:lnRef>
              <a:fillRef idx="0">
                <a:schemeClr val="dk1"/>
              </a:fillRef>
              <a:effectRef idx="0">
                <a:schemeClr val="dk1"/>
              </a:effectRef>
              <a:fontRef idx="minor">
                <a:schemeClr val="tx1"/>
              </a:fontRef>
            </p:style>
          </p:cxnSp>
          <p:sp>
            <p:nvSpPr>
              <p:cNvPr id="54" name="TextBox 53"/>
              <p:cNvSpPr txBox="1"/>
              <p:nvPr/>
            </p:nvSpPr>
            <p:spPr>
              <a:xfrm>
                <a:off x="3816938" y="4599325"/>
                <a:ext cx="994092"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2</a:t>
                </a:r>
                <a:endParaRPr lang="en-US" sz="1600" dirty="0"/>
              </a:p>
            </p:txBody>
          </p:sp>
          <p:sp>
            <p:nvSpPr>
              <p:cNvPr id="55" name="TextBox 54"/>
              <p:cNvSpPr txBox="1"/>
              <p:nvPr/>
            </p:nvSpPr>
            <p:spPr>
              <a:xfrm>
                <a:off x="4834044" y="4599325"/>
                <a:ext cx="994092"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4</a:t>
                </a:r>
                <a:endParaRPr lang="en-US" sz="1600" dirty="0"/>
              </a:p>
            </p:txBody>
          </p:sp>
        </p:grpSp>
        <p:cxnSp>
          <p:nvCxnSpPr>
            <p:cNvPr id="100" name="Straight Connector 99"/>
            <p:cNvCxnSpPr/>
            <p:nvPr/>
          </p:nvCxnSpPr>
          <p:spPr>
            <a:xfrm>
              <a:off x="5127524" y="5342800"/>
              <a:ext cx="292608"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5165493" y="5322372"/>
              <a:ext cx="421707" cy="276999"/>
            </a:xfrm>
            <a:prstGeom prst="rect">
              <a:avLst/>
            </a:prstGeom>
            <a:noFill/>
          </p:spPr>
          <p:txBody>
            <a:bodyPr wrap="square" rtlCol="0">
              <a:spAutoFit/>
            </a:bodyPr>
            <a:lstStyle/>
            <a:p>
              <a:r>
                <a:rPr lang="en-US" altLang="zh-CN" sz="1200"/>
                <a:t>Val</a:t>
              </a:r>
              <a:endParaRPr lang="en-US" sz="1200"/>
            </a:p>
          </p:txBody>
        </p:sp>
      </p:grpSp>
      <p:grpSp>
        <p:nvGrpSpPr>
          <p:cNvPr id="62" name="Group 61"/>
          <p:cNvGrpSpPr/>
          <p:nvPr/>
        </p:nvGrpSpPr>
        <p:grpSpPr>
          <a:xfrm>
            <a:off x="3854646" y="2611465"/>
            <a:ext cx="2371641" cy="2036678"/>
            <a:chOff x="3989105" y="2631686"/>
            <a:chExt cx="2371641" cy="2036678"/>
          </a:xfrm>
        </p:grpSpPr>
        <p:sp>
          <p:nvSpPr>
            <p:cNvPr id="104" name="TextBox 103"/>
            <p:cNvSpPr txBox="1"/>
            <p:nvPr/>
          </p:nvSpPr>
          <p:spPr>
            <a:xfrm>
              <a:off x="4661766" y="4329810"/>
              <a:ext cx="1349116" cy="338554"/>
            </a:xfrm>
            <a:prstGeom prst="rect">
              <a:avLst/>
            </a:prstGeom>
            <a:noFill/>
          </p:spPr>
          <p:txBody>
            <a:bodyPr wrap="square" rtlCol="0">
              <a:spAutoFit/>
            </a:bodyPr>
            <a:lstStyle/>
            <a:p>
              <a:r>
                <a:rPr lang="en-US" altLang="zh-CN" sz="1600" dirty="0">
                  <a:ea typeface="Times New Roman" charset="0"/>
                  <a:cs typeface="Times New Roman" charset="0"/>
                </a:rPr>
                <a:t>B2B</a:t>
              </a:r>
              <a:r>
                <a:rPr lang="zh-CN" altLang="en-US" sz="1600" dirty="0">
                  <a:ea typeface="Times New Roman" charset="0"/>
                  <a:cs typeface="Times New Roman" charset="0"/>
                </a:rPr>
                <a:t> </a:t>
              </a:r>
              <a:r>
                <a:rPr lang="en-US" altLang="zh-CN" sz="1600" dirty="0">
                  <a:ea typeface="Times New Roman" charset="0"/>
                  <a:cs typeface="Times New Roman" charset="0"/>
                </a:rPr>
                <a:t>KO-3</a:t>
              </a:r>
              <a:endParaRPr lang="en-US" sz="1600" dirty="0">
                <a:ea typeface="Times New Roman" charset="0"/>
                <a:cs typeface="Times New Roman" charset="0"/>
              </a:endParaRPr>
            </a:p>
          </p:txBody>
        </p:sp>
        <p:grpSp>
          <p:nvGrpSpPr>
            <p:cNvPr id="61" name="Group 60"/>
            <p:cNvGrpSpPr/>
            <p:nvPr/>
          </p:nvGrpSpPr>
          <p:grpSpPr>
            <a:xfrm>
              <a:off x="3989105" y="2631686"/>
              <a:ext cx="2371641" cy="1689434"/>
              <a:chOff x="6560418" y="4860261"/>
              <a:chExt cx="2371641" cy="1689434"/>
            </a:xfrm>
          </p:grpSpPr>
          <p:pic>
            <p:nvPicPr>
              <p:cNvPr id="59" name="Picture 5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560418" y="5174457"/>
                <a:ext cx="2070207" cy="1343522"/>
              </a:xfrm>
              <a:prstGeom prst="rect">
                <a:avLst/>
              </a:prstGeom>
            </p:spPr>
          </p:pic>
          <p:sp>
            <p:nvSpPr>
              <p:cNvPr id="105" name="TextBox 104"/>
              <p:cNvSpPr txBox="1"/>
              <p:nvPr/>
            </p:nvSpPr>
            <p:spPr>
              <a:xfrm>
                <a:off x="6786283" y="4882055"/>
                <a:ext cx="994092"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2</a:t>
                </a:r>
                <a:endParaRPr lang="en-US" sz="1600" dirty="0"/>
              </a:p>
            </p:txBody>
          </p:sp>
          <p:sp>
            <p:nvSpPr>
              <p:cNvPr id="106" name="TextBox 105"/>
              <p:cNvSpPr txBox="1"/>
              <p:nvPr/>
            </p:nvSpPr>
            <p:spPr>
              <a:xfrm>
                <a:off x="7937967" y="4860261"/>
                <a:ext cx="994092" cy="338554"/>
              </a:xfrm>
              <a:prstGeom prst="rect">
                <a:avLst/>
              </a:prstGeom>
              <a:noFill/>
            </p:spPr>
            <p:txBody>
              <a:bodyPr wrap="square" rtlCol="0">
                <a:spAutoFit/>
              </a:bodyPr>
              <a:lstStyle/>
              <a:p>
                <a:r>
                  <a:rPr lang="en-US" altLang="zh-CN" sz="1600" dirty="0"/>
                  <a:t>Exon</a:t>
                </a:r>
                <a:r>
                  <a:rPr lang="zh-CN" altLang="en-US" sz="1600" dirty="0"/>
                  <a:t> </a:t>
                </a:r>
                <a:r>
                  <a:rPr lang="en-US" altLang="zh-CN" sz="1600" dirty="0"/>
                  <a:t>4</a:t>
                </a:r>
                <a:endParaRPr lang="en-US" sz="1600" dirty="0"/>
              </a:p>
            </p:txBody>
          </p:sp>
          <p:cxnSp>
            <p:nvCxnSpPr>
              <p:cNvPr id="107" name="Straight Connector 106"/>
              <p:cNvCxnSpPr/>
              <p:nvPr/>
            </p:nvCxnSpPr>
            <p:spPr>
              <a:xfrm>
                <a:off x="7780375" y="4995215"/>
                <a:ext cx="0" cy="1554480"/>
              </a:xfrm>
              <a:prstGeom prst="line">
                <a:avLst/>
              </a:prstGeom>
              <a:ln w="12700">
                <a:prstDash val="solid"/>
              </a:ln>
            </p:spPr>
            <p:style>
              <a:lnRef idx="1">
                <a:schemeClr val="dk1"/>
              </a:lnRef>
              <a:fillRef idx="0">
                <a:schemeClr val="dk1"/>
              </a:fillRef>
              <a:effectRef idx="0">
                <a:schemeClr val="dk1"/>
              </a:effectRef>
              <a:fontRef idx="minor">
                <a:schemeClr val="tx1"/>
              </a:fontRef>
            </p:style>
          </p:cxnSp>
        </p:grpSp>
      </p:grpSp>
      <p:sp>
        <p:nvSpPr>
          <p:cNvPr id="109" name="TextBox 108">
            <a:extLst>
              <a:ext uri="{FF2B5EF4-FFF2-40B4-BE49-F238E27FC236}">
                <a16:creationId xmlns:a16="http://schemas.microsoft.com/office/drawing/2014/main" id="{D3BEBDFE-1951-0F4E-BE76-B442983BD3EF}"/>
              </a:ext>
            </a:extLst>
          </p:cNvPr>
          <p:cNvSpPr txBox="1"/>
          <p:nvPr/>
        </p:nvSpPr>
        <p:spPr>
          <a:xfrm>
            <a:off x="-36966" y="0"/>
            <a:ext cx="679994" cy="369332"/>
          </a:xfrm>
          <a:prstGeom prst="rect">
            <a:avLst/>
          </a:prstGeom>
          <a:noFill/>
        </p:spPr>
        <p:txBody>
          <a:bodyPr wrap="none" rtlCol="0">
            <a:spAutoFit/>
          </a:bodyPr>
          <a:lstStyle/>
          <a:p>
            <a:r>
              <a:rPr lang="en-US" dirty="0"/>
              <a:t>Fig. 3</a:t>
            </a:r>
          </a:p>
        </p:txBody>
      </p:sp>
      <p:grpSp>
        <p:nvGrpSpPr>
          <p:cNvPr id="110" name="Group 109"/>
          <p:cNvGrpSpPr/>
          <p:nvPr/>
        </p:nvGrpSpPr>
        <p:grpSpPr>
          <a:xfrm>
            <a:off x="-105234" y="2588482"/>
            <a:ext cx="3678724" cy="1608751"/>
            <a:chOff x="8601226" y="4407691"/>
            <a:chExt cx="3678724" cy="1608751"/>
          </a:xfrm>
        </p:grpSpPr>
        <p:pic>
          <p:nvPicPr>
            <p:cNvPr id="111" name="Picture 110"/>
            <p:cNvPicPr>
              <a:picLocks noChangeAspect="1"/>
            </p:cNvPicPr>
            <p:nvPr/>
          </p:nvPicPr>
          <p:blipFill rotWithShape="1">
            <a:blip r:embed="rId12">
              <a:extLst>
                <a:ext uri="{28A0092B-C50C-407E-A947-70E740481C1C}">
                  <a14:useLocalDpi xmlns:a14="http://schemas.microsoft.com/office/drawing/2010/main" val="0"/>
                </a:ext>
              </a:extLst>
            </a:blip>
            <a:srcRect l="8876" t="55084" r="46738" b="30101"/>
            <a:stretch/>
          </p:blipFill>
          <p:spPr>
            <a:xfrm>
              <a:off x="9171400" y="5000441"/>
              <a:ext cx="2282873" cy="1016001"/>
            </a:xfrm>
            <a:prstGeom prst="rect">
              <a:avLst/>
            </a:prstGeom>
          </p:spPr>
        </p:pic>
        <p:sp>
          <p:nvSpPr>
            <p:cNvPr id="112" name="TextBox 111"/>
            <p:cNvSpPr txBox="1"/>
            <p:nvPr/>
          </p:nvSpPr>
          <p:spPr>
            <a:xfrm>
              <a:off x="10625560" y="4715468"/>
              <a:ext cx="932005" cy="307777"/>
            </a:xfrm>
            <a:prstGeom prst="rect">
              <a:avLst/>
            </a:prstGeom>
            <a:noFill/>
          </p:spPr>
          <p:txBody>
            <a:bodyPr wrap="square" rtlCol="0">
              <a:spAutoFit/>
            </a:bodyPr>
            <a:lstStyle/>
            <a:p>
              <a:r>
                <a:rPr lang="en-US" altLang="zh-CN" sz="1400" dirty="0" smtClean="0"/>
                <a:t>3B-1</a:t>
              </a:r>
              <a:r>
                <a:rPr lang="zh-CN" altLang="en-US" sz="1400" dirty="0" smtClean="0"/>
                <a:t> </a:t>
              </a:r>
              <a:r>
                <a:rPr lang="en-US" altLang="zh-CN" sz="1400" dirty="0" smtClean="0"/>
                <a:t>3B-2</a:t>
              </a:r>
              <a:endParaRPr lang="en-US" sz="1400" dirty="0"/>
            </a:p>
          </p:txBody>
        </p:sp>
        <p:cxnSp>
          <p:nvCxnSpPr>
            <p:cNvPr id="113" name="Straight Connector 112"/>
            <p:cNvCxnSpPr/>
            <p:nvPr/>
          </p:nvCxnSpPr>
          <p:spPr>
            <a:xfrm>
              <a:off x="10754140" y="4718543"/>
              <a:ext cx="640080" cy="0"/>
            </a:xfrm>
            <a:prstGeom prst="line">
              <a:avLst/>
            </a:prstGeom>
            <a:ln w="12700"/>
          </p:spPr>
          <p:style>
            <a:lnRef idx="1">
              <a:schemeClr val="dk1"/>
            </a:lnRef>
            <a:fillRef idx="0">
              <a:schemeClr val="dk1"/>
            </a:fillRef>
            <a:effectRef idx="0">
              <a:schemeClr val="dk1"/>
            </a:effectRef>
            <a:fontRef idx="minor">
              <a:schemeClr val="tx1"/>
            </a:fontRef>
          </p:style>
        </p:cxnSp>
        <p:sp>
          <p:nvSpPr>
            <p:cNvPr id="114" name="TextBox 113"/>
            <p:cNvSpPr txBox="1"/>
            <p:nvPr/>
          </p:nvSpPr>
          <p:spPr>
            <a:xfrm>
              <a:off x="10506070" y="4407691"/>
              <a:ext cx="1136220" cy="307777"/>
            </a:xfrm>
            <a:prstGeom prst="rect">
              <a:avLst/>
            </a:prstGeom>
            <a:noFill/>
          </p:spPr>
          <p:txBody>
            <a:bodyPr wrap="square" rtlCol="0">
              <a:spAutoFit/>
            </a:bodyPr>
            <a:lstStyle/>
            <a:p>
              <a:r>
                <a:rPr lang="en-US" altLang="zh-CN" sz="1400" dirty="0" smtClean="0"/>
                <a:t>A549</a:t>
              </a:r>
              <a:r>
                <a:rPr lang="zh-CN" altLang="en-US" sz="1400" dirty="0" smtClean="0"/>
                <a:t> </a:t>
              </a:r>
              <a:r>
                <a:rPr lang="en-US" altLang="zh-CN" sz="1400" dirty="0" smtClean="0"/>
                <a:t>clones</a:t>
              </a:r>
              <a:endParaRPr lang="en-US" sz="1400" dirty="0"/>
            </a:p>
          </p:txBody>
        </p:sp>
        <p:cxnSp>
          <p:nvCxnSpPr>
            <p:cNvPr id="115" name="Straight Arrow Connector 114"/>
            <p:cNvCxnSpPr/>
            <p:nvPr/>
          </p:nvCxnSpPr>
          <p:spPr>
            <a:xfrm flipH="1">
              <a:off x="11457720" y="5233496"/>
              <a:ext cx="234090" cy="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sp>
          <p:nvSpPr>
            <p:cNvPr id="116" name="TextBox 115"/>
            <p:cNvSpPr txBox="1"/>
            <p:nvPr/>
          </p:nvSpPr>
          <p:spPr>
            <a:xfrm>
              <a:off x="11667690" y="5053550"/>
              <a:ext cx="612260" cy="307777"/>
            </a:xfrm>
            <a:prstGeom prst="rect">
              <a:avLst/>
            </a:prstGeom>
            <a:noFill/>
          </p:spPr>
          <p:txBody>
            <a:bodyPr wrap="square" rtlCol="0">
              <a:spAutoFit/>
            </a:bodyPr>
            <a:lstStyle/>
            <a:p>
              <a:r>
                <a:rPr lang="en-US" altLang="zh-CN" sz="1400" smtClean="0"/>
                <a:t>mdig</a:t>
              </a:r>
              <a:endParaRPr lang="en-US" sz="1400" dirty="0"/>
            </a:p>
          </p:txBody>
        </p:sp>
        <p:sp>
          <p:nvSpPr>
            <p:cNvPr id="117" name="TextBox 116"/>
            <p:cNvSpPr txBox="1"/>
            <p:nvPr/>
          </p:nvSpPr>
          <p:spPr>
            <a:xfrm>
              <a:off x="8629576" y="5344870"/>
              <a:ext cx="612260" cy="261610"/>
            </a:xfrm>
            <a:prstGeom prst="rect">
              <a:avLst/>
            </a:prstGeom>
            <a:noFill/>
          </p:spPr>
          <p:txBody>
            <a:bodyPr wrap="square" rtlCol="0">
              <a:spAutoFit/>
            </a:bodyPr>
            <a:lstStyle/>
            <a:p>
              <a:pPr algn="r"/>
              <a:r>
                <a:rPr lang="en-US" altLang="zh-CN" sz="1100" smtClean="0"/>
                <a:t>1000</a:t>
              </a:r>
              <a:endParaRPr lang="en-US" sz="1100" dirty="0"/>
            </a:p>
          </p:txBody>
        </p:sp>
        <p:sp>
          <p:nvSpPr>
            <p:cNvPr id="118" name="TextBox 117"/>
            <p:cNvSpPr txBox="1"/>
            <p:nvPr/>
          </p:nvSpPr>
          <p:spPr>
            <a:xfrm>
              <a:off x="8638512" y="5571372"/>
              <a:ext cx="612260" cy="261610"/>
            </a:xfrm>
            <a:prstGeom prst="rect">
              <a:avLst/>
            </a:prstGeom>
            <a:noFill/>
          </p:spPr>
          <p:txBody>
            <a:bodyPr wrap="square" rtlCol="0">
              <a:spAutoFit/>
            </a:bodyPr>
            <a:lstStyle/>
            <a:p>
              <a:pPr algn="r"/>
              <a:r>
                <a:rPr lang="en-US" altLang="zh-CN" sz="1100" dirty="0" smtClean="0"/>
                <a:t>500</a:t>
              </a:r>
              <a:endParaRPr lang="en-US" sz="1100" dirty="0"/>
            </a:p>
          </p:txBody>
        </p:sp>
        <p:sp>
          <p:nvSpPr>
            <p:cNvPr id="119" name="TextBox 118"/>
            <p:cNvSpPr txBox="1"/>
            <p:nvPr/>
          </p:nvSpPr>
          <p:spPr>
            <a:xfrm>
              <a:off x="8601226" y="4965485"/>
              <a:ext cx="612260" cy="261610"/>
            </a:xfrm>
            <a:prstGeom prst="rect">
              <a:avLst/>
            </a:prstGeom>
            <a:noFill/>
          </p:spPr>
          <p:txBody>
            <a:bodyPr wrap="square" rtlCol="0">
              <a:spAutoFit/>
            </a:bodyPr>
            <a:lstStyle/>
            <a:p>
              <a:pPr algn="r"/>
              <a:r>
                <a:rPr lang="en-US" altLang="zh-CN" sz="1100" dirty="0" smtClean="0"/>
                <a:t>3000</a:t>
              </a:r>
              <a:endParaRPr lang="en-US" sz="1100" dirty="0"/>
            </a:p>
          </p:txBody>
        </p:sp>
      </p:grpSp>
      <p:grpSp>
        <p:nvGrpSpPr>
          <p:cNvPr id="120" name="Group 119"/>
          <p:cNvGrpSpPr/>
          <p:nvPr/>
        </p:nvGrpSpPr>
        <p:grpSpPr>
          <a:xfrm>
            <a:off x="214865" y="4578392"/>
            <a:ext cx="2605358" cy="1801167"/>
            <a:chOff x="3672255" y="4811097"/>
            <a:chExt cx="2605358" cy="1801167"/>
          </a:xfrm>
        </p:grpSpPr>
        <p:grpSp>
          <p:nvGrpSpPr>
            <p:cNvPr id="121" name="Group 120"/>
            <p:cNvGrpSpPr/>
            <p:nvPr/>
          </p:nvGrpSpPr>
          <p:grpSpPr>
            <a:xfrm>
              <a:off x="3672255" y="4811097"/>
              <a:ext cx="2467634" cy="1801167"/>
              <a:chOff x="5424712" y="4798793"/>
              <a:chExt cx="2467634" cy="1801167"/>
            </a:xfrm>
          </p:grpSpPr>
          <p:pic>
            <p:nvPicPr>
              <p:cNvPr id="125" name="Picture 124"/>
              <p:cNvPicPr>
                <a:picLocks noChangeAspect="1"/>
              </p:cNvPicPr>
              <p:nvPr/>
            </p:nvPicPr>
            <p:blipFill rotWithShape="1">
              <a:blip r:embed="rId13">
                <a:extLst>
                  <a:ext uri="{28A0092B-C50C-407E-A947-70E740481C1C}">
                    <a14:useLocalDpi xmlns:a14="http://schemas.microsoft.com/office/drawing/2010/main" val="0"/>
                  </a:ext>
                </a:extLst>
              </a:blip>
              <a:srcRect l="59829" t="36780" r="18462" b="34520"/>
              <a:stretch/>
            </p:blipFill>
            <p:spPr>
              <a:xfrm rot="5400000">
                <a:off x="6208877" y="5325988"/>
                <a:ext cx="1280619" cy="1267325"/>
              </a:xfrm>
              <a:prstGeom prst="rect">
                <a:avLst/>
              </a:prstGeom>
              <a:noFill/>
              <a:ln>
                <a:noFill/>
              </a:ln>
            </p:spPr>
          </p:pic>
          <p:grpSp>
            <p:nvGrpSpPr>
              <p:cNvPr id="126" name="Group 125"/>
              <p:cNvGrpSpPr/>
              <p:nvPr/>
            </p:nvGrpSpPr>
            <p:grpSpPr>
              <a:xfrm>
                <a:off x="5424712" y="4798793"/>
                <a:ext cx="2467634" cy="1450821"/>
                <a:chOff x="5424712" y="4798793"/>
                <a:chExt cx="2467634" cy="1450821"/>
              </a:xfrm>
            </p:grpSpPr>
            <p:sp>
              <p:nvSpPr>
                <p:cNvPr id="127" name="TextBox 126"/>
                <p:cNvSpPr txBox="1"/>
                <p:nvPr/>
              </p:nvSpPr>
              <p:spPr>
                <a:xfrm>
                  <a:off x="6209140" y="5061728"/>
                  <a:ext cx="1259465" cy="307777"/>
                </a:xfrm>
                <a:prstGeom prst="rect">
                  <a:avLst/>
                </a:prstGeom>
                <a:noFill/>
              </p:spPr>
              <p:txBody>
                <a:bodyPr wrap="square" rtlCol="0">
                  <a:spAutoFit/>
                </a:bodyPr>
                <a:lstStyle/>
                <a:p>
                  <a:r>
                    <a:rPr lang="en-US" altLang="zh-CN" sz="1400" dirty="0" smtClean="0"/>
                    <a:t>KO-3</a:t>
                  </a:r>
                  <a:r>
                    <a:rPr lang="zh-CN" altLang="en-US" sz="1400" dirty="0" smtClean="0"/>
                    <a:t>  </a:t>
                  </a:r>
                  <a:r>
                    <a:rPr lang="en-US" altLang="zh-CN" sz="1400" dirty="0" smtClean="0"/>
                    <a:t>KO-4</a:t>
                  </a:r>
                  <a:r>
                    <a:rPr lang="zh-CN" altLang="en-US" sz="1400" dirty="0" smtClean="0"/>
                    <a:t>   </a:t>
                  </a:r>
                  <a:r>
                    <a:rPr lang="en-US" altLang="zh-CN" sz="1400" dirty="0" smtClean="0"/>
                    <a:t>M</a:t>
                  </a:r>
                  <a:endParaRPr lang="en-US" sz="1400" dirty="0"/>
                </a:p>
              </p:txBody>
            </p:sp>
            <p:sp>
              <p:nvSpPr>
                <p:cNvPr id="128" name="TextBox 127"/>
                <p:cNvSpPr txBox="1"/>
                <p:nvPr/>
              </p:nvSpPr>
              <p:spPr>
                <a:xfrm>
                  <a:off x="6187286" y="4798793"/>
                  <a:ext cx="1259465" cy="307777"/>
                </a:xfrm>
                <a:prstGeom prst="rect">
                  <a:avLst/>
                </a:prstGeom>
                <a:noFill/>
              </p:spPr>
              <p:txBody>
                <a:bodyPr wrap="square" rtlCol="0">
                  <a:spAutoFit/>
                </a:bodyPr>
                <a:lstStyle/>
                <a:p>
                  <a:r>
                    <a:rPr lang="en-US" altLang="zh-CN" sz="1400" dirty="0" smtClean="0"/>
                    <a:t>A549</a:t>
                  </a:r>
                  <a:r>
                    <a:rPr lang="zh-CN" altLang="en-US" sz="1400" dirty="0" smtClean="0"/>
                    <a:t> </a:t>
                  </a:r>
                  <a:r>
                    <a:rPr lang="en-US" altLang="zh-CN" sz="1400" dirty="0" smtClean="0"/>
                    <a:t>clones</a:t>
                  </a:r>
                  <a:endParaRPr lang="en-US" sz="1400" dirty="0"/>
                </a:p>
              </p:txBody>
            </p:sp>
            <p:cxnSp>
              <p:nvCxnSpPr>
                <p:cNvPr id="129" name="Straight Arrow Connector 128"/>
                <p:cNvCxnSpPr/>
                <p:nvPr/>
              </p:nvCxnSpPr>
              <p:spPr>
                <a:xfrm flipV="1">
                  <a:off x="5907579" y="5726810"/>
                  <a:ext cx="229070" cy="2799"/>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30" name="Straight Connector 129"/>
                <p:cNvCxnSpPr/>
                <p:nvPr/>
              </p:nvCxnSpPr>
              <p:spPr>
                <a:xfrm flipV="1">
                  <a:off x="6259200" y="5089228"/>
                  <a:ext cx="82296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5424712" y="5563201"/>
                  <a:ext cx="710017" cy="307777"/>
                </a:xfrm>
                <a:prstGeom prst="rect">
                  <a:avLst/>
                </a:prstGeom>
                <a:noFill/>
              </p:spPr>
              <p:txBody>
                <a:bodyPr wrap="square" rtlCol="0">
                  <a:spAutoFit/>
                </a:bodyPr>
                <a:lstStyle/>
                <a:p>
                  <a:r>
                    <a:rPr lang="en-US" altLang="zh-CN" sz="1400" smtClean="0"/>
                    <a:t>mdig</a:t>
                  </a:r>
                  <a:endParaRPr lang="en-US" sz="1400"/>
                </a:p>
              </p:txBody>
            </p:sp>
            <p:sp>
              <p:nvSpPr>
                <p:cNvPr id="132" name="TextBox 131"/>
                <p:cNvSpPr txBox="1"/>
                <p:nvPr/>
              </p:nvSpPr>
              <p:spPr>
                <a:xfrm>
                  <a:off x="7406843" y="5717090"/>
                  <a:ext cx="478303" cy="261610"/>
                </a:xfrm>
                <a:prstGeom prst="rect">
                  <a:avLst/>
                </a:prstGeom>
                <a:noFill/>
              </p:spPr>
              <p:txBody>
                <a:bodyPr wrap="square" rtlCol="0">
                  <a:spAutoFit/>
                </a:bodyPr>
                <a:lstStyle/>
                <a:p>
                  <a:r>
                    <a:rPr lang="en-US" altLang="zh-CN" sz="1100" smtClean="0"/>
                    <a:t>1000</a:t>
                  </a:r>
                  <a:endParaRPr lang="en-US" sz="1100"/>
                </a:p>
              </p:txBody>
            </p:sp>
            <p:sp>
              <p:nvSpPr>
                <p:cNvPr id="133" name="TextBox 132"/>
                <p:cNvSpPr txBox="1"/>
                <p:nvPr/>
              </p:nvSpPr>
              <p:spPr>
                <a:xfrm>
                  <a:off x="7414043" y="5988004"/>
                  <a:ext cx="478303" cy="261610"/>
                </a:xfrm>
                <a:prstGeom prst="rect">
                  <a:avLst/>
                </a:prstGeom>
                <a:noFill/>
              </p:spPr>
              <p:txBody>
                <a:bodyPr wrap="square" rtlCol="0">
                  <a:spAutoFit/>
                </a:bodyPr>
                <a:lstStyle/>
                <a:p>
                  <a:r>
                    <a:rPr lang="en-US" altLang="zh-CN" sz="1100" dirty="0" smtClean="0"/>
                    <a:t>500</a:t>
                  </a:r>
                  <a:endParaRPr lang="en-US" sz="1100" dirty="0"/>
                </a:p>
              </p:txBody>
            </p:sp>
          </p:grpSp>
        </p:grpSp>
        <p:sp>
          <p:nvSpPr>
            <p:cNvPr id="122" name="Rectangle 121"/>
            <p:cNvSpPr/>
            <p:nvPr/>
          </p:nvSpPr>
          <p:spPr>
            <a:xfrm>
              <a:off x="4490824" y="5609574"/>
              <a:ext cx="365760" cy="18288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Rectangle 122"/>
            <p:cNvSpPr/>
            <p:nvPr/>
          </p:nvSpPr>
          <p:spPr>
            <a:xfrm>
              <a:off x="4897225" y="5596874"/>
              <a:ext cx="356351" cy="2183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TextBox 123"/>
            <p:cNvSpPr txBox="1"/>
            <p:nvPr/>
          </p:nvSpPr>
          <p:spPr>
            <a:xfrm>
              <a:off x="5661586" y="5369745"/>
              <a:ext cx="616027" cy="261610"/>
            </a:xfrm>
            <a:prstGeom prst="rect">
              <a:avLst/>
            </a:prstGeom>
            <a:noFill/>
          </p:spPr>
          <p:txBody>
            <a:bodyPr wrap="square" rtlCol="0">
              <a:spAutoFit/>
            </a:bodyPr>
            <a:lstStyle/>
            <a:p>
              <a:r>
                <a:rPr lang="en-US" altLang="zh-CN" sz="1100" smtClean="0"/>
                <a:t>3000</a:t>
              </a:r>
              <a:endParaRPr lang="en-US" sz="1100" dirty="0"/>
            </a:p>
          </p:txBody>
        </p:sp>
      </p:grpSp>
    </p:spTree>
    <p:extLst>
      <p:ext uri="{BB962C8B-B14F-4D97-AF65-F5344CB8AC3E}">
        <p14:creationId xmlns:p14="http://schemas.microsoft.com/office/powerpoint/2010/main" val="275115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6" name="Straight Connector 65"/>
          <p:cNvCxnSpPr/>
          <p:nvPr/>
        </p:nvCxnSpPr>
        <p:spPr>
          <a:xfrm>
            <a:off x="2977776" y="1184219"/>
            <a:ext cx="74545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1659544" y="350435"/>
            <a:ext cx="1254650" cy="369332"/>
          </a:xfrm>
          <a:prstGeom prst="rect">
            <a:avLst/>
          </a:prstGeom>
          <a:noFill/>
        </p:spPr>
        <p:txBody>
          <a:bodyPr wrap="square" rtlCol="0">
            <a:spAutoFit/>
          </a:bodyPr>
          <a:lstStyle/>
          <a:p>
            <a:r>
              <a:rPr lang="en-US" altLang="zh-CN" dirty="0" err="1">
                <a:latin typeface="Times New Roman" panose="02020603050405020304" pitchFamily="18" charset="0"/>
                <a:cs typeface="Times New Roman" panose="02020603050405020304" pitchFamily="18" charset="0"/>
              </a:rPr>
              <a:t>Mdig</a:t>
            </a:r>
            <a:r>
              <a:rPr lang="zh-CN" altLang="en-US" dirty="0">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locus</a:t>
            </a:r>
            <a:endParaRPr lang="en-US" dirty="0">
              <a:latin typeface="Times New Roman" panose="02020603050405020304" pitchFamily="18" charset="0"/>
              <a:cs typeface="Times New Roman" panose="02020603050405020304" pitchFamily="18" charset="0"/>
            </a:endParaRPr>
          </a:p>
        </p:txBody>
      </p:sp>
      <p:cxnSp>
        <p:nvCxnSpPr>
          <p:cNvPr id="6" name="Straight Connector 5"/>
          <p:cNvCxnSpPr/>
          <p:nvPr/>
        </p:nvCxnSpPr>
        <p:spPr>
          <a:xfrm>
            <a:off x="2977776" y="590814"/>
            <a:ext cx="74545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172612" y="497156"/>
            <a:ext cx="679453" cy="1989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8" name="Rectangle 7"/>
          <p:cNvSpPr/>
          <p:nvPr/>
        </p:nvSpPr>
        <p:spPr>
          <a:xfrm>
            <a:off x="4301244" y="478521"/>
            <a:ext cx="377724"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237070" y="478521"/>
            <a:ext cx="419733" cy="21456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915886" y="478520"/>
            <a:ext cx="325009"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flipH="1">
            <a:off x="6543528" y="486543"/>
            <a:ext cx="297881" cy="206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flipH="1">
            <a:off x="7165827" y="478520"/>
            <a:ext cx="447166"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7993566" y="478520"/>
            <a:ext cx="191514"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8416043" y="478520"/>
            <a:ext cx="149609" cy="2145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9105855" y="478520"/>
            <a:ext cx="421619" cy="2145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292942" y="1631104"/>
            <a:ext cx="1444741" cy="923330"/>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Alternative splicing</a:t>
            </a:r>
          </a:p>
          <a:p>
            <a:pPr algn="ctr"/>
            <a:r>
              <a:rPr lang="en-US" dirty="0">
                <a:latin typeface="Times New Roman" panose="02020603050405020304" pitchFamily="18" charset="0"/>
                <a:cs typeface="Times New Roman" panose="02020603050405020304" pitchFamily="18" charset="0"/>
              </a:rPr>
              <a:t>in KO clones</a:t>
            </a:r>
          </a:p>
        </p:txBody>
      </p:sp>
      <p:grpSp>
        <p:nvGrpSpPr>
          <p:cNvPr id="69" name="Group 68"/>
          <p:cNvGrpSpPr/>
          <p:nvPr/>
        </p:nvGrpSpPr>
        <p:grpSpPr>
          <a:xfrm>
            <a:off x="2977776" y="1982976"/>
            <a:ext cx="7454574" cy="492629"/>
            <a:chOff x="3118176" y="1758330"/>
            <a:chExt cx="7454574" cy="492629"/>
          </a:xfrm>
        </p:grpSpPr>
        <p:cxnSp>
          <p:nvCxnSpPr>
            <p:cNvPr id="36" name="Straight Connector 35"/>
            <p:cNvCxnSpPr/>
            <p:nvPr/>
          </p:nvCxnSpPr>
          <p:spPr>
            <a:xfrm>
              <a:off x="3118176" y="2145603"/>
              <a:ext cx="74545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3324028" y="2046142"/>
              <a:ext cx="619563" cy="2048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39" name="Rectangle 38"/>
            <p:cNvSpPr/>
            <p:nvPr/>
          </p:nvSpPr>
          <p:spPr>
            <a:xfrm>
              <a:off x="8556443" y="2030495"/>
              <a:ext cx="149609" cy="2145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9246255" y="2028830"/>
              <a:ext cx="421619" cy="2145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8137245" y="2026093"/>
              <a:ext cx="191514" cy="2162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3789703" y="1758330"/>
              <a:ext cx="4382589" cy="275581"/>
              <a:chOff x="3986349" y="724696"/>
              <a:chExt cx="461190" cy="292499"/>
            </a:xfrm>
          </p:grpSpPr>
          <p:cxnSp>
            <p:nvCxnSpPr>
              <p:cNvPr id="10" name="Straight Connector 9"/>
              <p:cNvCxnSpPr/>
              <p:nvPr/>
            </p:nvCxnSpPr>
            <p:spPr>
              <a:xfrm flipV="1">
                <a:off x="3986349" y="724696"/>
                <a:ext cx="240478" cy="292499"/>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a:off x="4225347" y="724696"/>
                <a:ext cx="222192" cy="259422"/>
              </a:xfrm>
              <a:prstGeom prst="line">
                <a:avLst/>
              </a:prstGeom>
            </p:spPr>
            <p:style>
              <a:lnRef idx="1">
                <a:schemeClr val="dk1"/>
              </a:lnRef>
              <a:fillRef idx="0">
                <a:schemeClr val="dk1"/>
              </a:fillRef>
              <a:effectRef idx="0">
                <a:schemeClr val="dk1"/>
              </a:effectRef>
              <a:fontRef idx="minor">
                <a:schemeClr val="tx1"/>
              </a:fontRef>
            </p:style>
          </p:cxnSp>
        </p:grpSp>
        <p:grpSp>
          <p:nvGrpSpPr>
            <p:cNvPr id="57" name="Group 56"/>
            <p:cNvGrpSpPr/>
            <p:nvPr/>
          </p:nvGrpSpPr>
          <p:grpSpPr>
            <a:xfrm>
              <a:off x="8324104" y="1934740"/>
              <a:ext cx="230236" cy="93627"/>
              <a:chOff x="8324104" y="1934740"/>
              <a:chExt cx="230236" cy="93627"/>
            </a:xfrm>
          </p:grpSpPr>
          <p:cxnSp>
            <p:nvCxnSpPr>
              <p:cNvPr id="51" name="Straight Connector 50"/>
              <p:cNvCxnSpPr/>
              <p:nvPr/>
            </p:nvCxnSpPr>
            <p:spPr>
              <a:xfrm flipV="1">
                <a:off x="8324104" y="1934740"/>
                <a:ext cx="99472" cy="86311"/>
              </a:xfrm>
              <a:prstGeom prst="line">
                <a:avLst/>
              </a:prstGeom>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a:xfrm>
                <a:off x="8423576" y="1934740"/>
                <a:ext cx="130764" cy="93627"/>
              </a:xfrm>
              <a:prstGeom prst="line">
                <a:avLst/>
              </a:prstGeom>
            </p:spPr>
            <p:style>
              <a:lnRef idx="1">
                <a:schemeClr val="dk1"/>
              </a:lnRef>
              <a:fillRef idx="0">
                <a:schemeClr val="dk1"/>
              </a:fillRef>
              <a:effectRef idx="0">
                <a:schemeClr val="dk1"/>
              </a:effectRef>
              <a:fontRef idx="minor">
                <a:schemeClr val="tx1"/>
              </a:fontRef>
            </p:style>
          </p:cxnSp>
        </p:grpSp>
        <p:grpSp>
          <p:nvGrpSpPr>
            <p:cNvPr id="58" name="Group 57"/>
            <p:cNvGrpSpPr/>
            <p:nvPr/>
          </p:nvGrpSpPr>
          <p:grpSpPr>
            <a:xfrm>
              <a:off x="8688312" y="1928216"/>
              <a:ext cx="557946" cy="102291"/>
              <a:chOff x="8336110" y="1927205"/>
              <a:chExt cx="234378" cy="77705"/>
            </a:xfrm>
          </p:grpSpPr>
          <p:cxnSp>
            <p:nvCxnSpPr>
              <p:cNvPr id="59" name="Straight Connector 58"/>
              <p:cNvCxnSpPr/>
              <p:nvPr/>
            </p:nvCxnSpPr>
            <p:spPr>
              <a:xfrm flipV="1">
                <a:off x="8336110" y="1927205"/>
                <a:ext cx="116658" cy="77705"/>
              </a:xfrm>
              <a:prstGeom prst="line">
                <a:avLst/>
              </a:prstGeom>
            </p:spPr>
            <p:style>
              <a:lnRef idx="1">
                <a:schemeClr val="dk1"/>
              </a:lnRef>
              <a:fillRef idx="0">
                <a:schemeClr val="dk1"/>
              </a:fillRef>
              <a:effectRef idx="0">
                <a:schemeClr val="dk1"/>
              </a:effectRef>
              <a:fontRef idx="minor">
                <a:schemeClr val="tx1"/>
              </a:fontRef>
            </p:style>
          </p:cxnSp>
          <p:cxnSp>
            <p:nvCxnSpPr>
              <p:cNvPr id="60" name="Straight Connector 59"/>
              <p:cNvCxnSpPr/>
              <p:nvPr/>
            </p:nvCxnSpPr>
            <p:spPr>
              <a:xfrm>
                <a:off x="8452768" y="1930009"/>
                <a:ext cx="117720" cy="72639"/>
              </a:xfrm>
              <a:prstGeom prst="line">
                <a:avLst/>
              </a:prstGeom>
            </p:spPr>
            <p:style>
              <a:lnRef idx="1">
                <a:schemeClr val="dk1"/>
              </a:lnRef>
              <a:fillRef idx="0">
                <a:schemeClr val="dk1"/>
              </a:fillRef>
              <a:effectRef idx="0">
                <a:schemeClr val="dk1"/>
              </a:effectRef>
              <a:fontRef idx="minor">
                <a:schemeClr val="tx1"/>
              </a:fontRef>
            </p:style>
          </p:cxnSp>
        </p:grpSp>
      </p:grpSp>
      <p:cxnSp>
        <p:nvCxnSpPr>
          <p:cNvPr id="49" name="Straight Connector 48"/>
          <p:cNvCxnSpPr/>
          <p:nvPr/>
        </p:nvCxnSpPr>
        <p:spPr>
          <a:xfrm>
            <a:off x="2977776" y="1769367"/>
            <a:ext cx="745457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3172612" y="1675709"/>
            <a:ext cx="679453" cy="1989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54" name="Rectangle 53"/>
          <p:cNvSpPr/>
          <p:nvPr/>
        </p:nvSpPr>
        <p:spPr>
          <a:xfrm>
            <a:off x="5237070" y="1657074"/>
            <a:ext cx="419733" cy="21456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p:cNvSpPr/>
          <p:nvPr/>
        </p:nvSpPr>
        <p:spPr>
          <a:xfrm>
            <a:off x="5915886" y="1657073"/>
            <a:ext cx="325009"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p:cNvSpPr/>
          <p:nvPr/>
        </p:nvSpPr>
        <p:spPr>
          <a:xfrm flipH="1">
            <a:off x="6543528" y="1665096"/>
            <a:ext cx="297881" cy="206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flipH="1">
            <a:off x="7165827" y="1657073"/>
            <a:ext cx="447166"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7993566" y="1657073"/>
            <a:ext cx="191514"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8416043" y="1657073"/>
            <a:ext cx="149609" cy="2145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p:cNvSpPr/>
          <p:nvPr/>
        </p:nvSpPr>
        <p:spPr>
          <a:xfrm>
            <a:off x="9105855" y="1657073"/>
            <a:ext cx="421619" cy="2145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a:off x="4463169" y="235401"/>
            <a:ext cx="0" cy="208141"/>
          </a:xfrm>
          <a:prstGeom prst="straightConnector1">
            <a:avLst/>
          </a:prstGeom>
          <a:ln w="1905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4577469" y="719767"/>
            <a:ext cx="0" cy="210959"/>
          </a:xfrm>
          <a:prstGeom prst="straightConnector1">
            <a:avLst/>
          </a:prstGeom>
          <a:ln w="19050">
            <a:solidFill>
              <a:srgbClr val="339933"/>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391664" y="130391"/>
            <a:ext cx="1213894" cy="369332"/>
          </a:xfrm>
          <a:prstGeom prst="rect">
            <a:avLst/>
          </a:prstGeom>
          <a:noFill/>
        </p:spPr>
        <p:txBody>
          <a:bodyPr wrap="square" rtlCol="0">
            <a:spAutoFit/>
          </a:bodyPr>
          <a:lstStyle/>
          <a:p>
            <a:r>
              <a:rPr lang="en-US" dirty="0">
                <a:solidFill>
                  <a:srgbClr val="FF0000"/>
                </a:solidFill>
                <a:latin typeface="Times New Roman" panose="02020603050405020304" pitchFamily="18" charset="0"/>
                <a:cs typeface="Times New Roman" panose="02020603050405020304" pitchFamily="18" charset="0"/>
              </a:rPr>
              <a:t>sgRNA-1</a:t>
            </a:r>
          </a:p>
        </p:txBody>
      </p:sp>
      <p:sp>
        <p:nvSpPr>
          <p:cNvPr id="80" name="TextBox 79"/>
          <p:cNvSpPr txBox="1"/>
          <p:nvPr/>
        </p:nvSpPr>
        <p:spPr>
          <a:xfrm>
            <a:off x="4577469" y="645551"/>
            <a:ext cx="1092686" cy="369332"/>
          </a:xfrm>
          <a:prstGeom prst="rect">
            <a:avLst/>
          </a:prstGeom>
          <a:noFill/>
        </p:spPr>
        <p:txBody>
          <a:bodyPr wrap="square" rtlCol="0">
            <a:spAutoFit/>
          </a:bodyPr>
          <a:lstStyle/>
          <a:p>
            <a:r>
              <a:rPr lang="en-US" dirty="0">
                <a:solidFill>
                  <a:srgbClr val="339933"/>
                </a:solidFill>
                <a:latin typeface="Times New Roman" panose="02020603050405020304" pitchFamily="18" charset="0"/>
                <a:cs typeface="Times New Roman" panose="02020603050405020304" pitchFamily="18" charset="0"/>
              </a:rPr>
              <a:t>sgRNA-</a:t>
            </a:r>
            <a:r>
              <a:rPr lang="en-US" altLang="zh-CN" dirty="0">
                <a:solidFill>
                  <a:srgbClr val="339933"/>
                </a:solidFill>
                <a:latin typeface="Times New Roman" panose="02020603050405020304" pitchFamily="18" charset="0"/>
                <a:cs typeface="Times New Roman" panose="02020603050405020304" pitchFamily="18" charset="0"/>
              </a:rPr>
              <a:t>3</a:t>
            </a:r>
            <a:endParaRPr lang="en-US" dirty="0">
              <a:solidFill>
                <a:srgbClr val="339933"/>
              </a:solidFill>
              <a:latin typeface="Times New Roman" panose="02020603050405020304" pitchFamily="18" charset="0"/>
              <a:cs typeface="Times New Roman" panose="02020603050405020304" pitchFamily="18" charset="0"/>
            </a:endParaRPr>
          </a:p>
        </p:txBody>
      </p:sp>
      <p:sp>
        <p:nvSpPr>
          <p:cNvPr id="67" name="Rectangle 66"/>
          <p:cNvSpPr/>
          <p:nvPr/>
        </p:nvSpPr>
        <p:spPr>
          <a:xfrm>
            <a:off x="3172612" y="1090561"/>
            <a:ext cx="679453" cy="1989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70" name="Rectangle 69"/>
          <p:cNvSpPr/>
          <p:nvPr/>
        </p:nvSpPr>
        <p:spPr>
          <a:xfrm>
            <a:off x="5237070" y="1071926"/>
            <a:ext cx="419733" cy="21456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5915886" y="1071925"/>
            <a:ext cx="325009"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flipH="1">
            <a:off x="6543528" y="1079948"/>
            <a:ext cx="297881" cy="20654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flipH="1">
            <a:off x="7165827" y="1071925"/>
            <a:ext cx="447166"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Rectangle 73"/>
          <p:cNvSpPr/>
          <p:nvPr/>
        </p:nvSpPr>
        <p:spPr>
          <a:xfrm>
            <a:off x="7993566" y="1071925"/>
            <a:ext cx="191514" cy="21456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8416043" y="1071925"/>
            <a:ext cx="149609" cy="2145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9105855" y="1071925"/>
            <a:ext cx="421619" cy="21456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4296684" y="1090561"/>
            <a:ext cx="377724" cy="19592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p:cNvSpPr/>
          <p:nvPr/>
        </p:nvSpPr>
        <p:spPr>
          <a:xfrm>
            <a:off x="4301244" y="1656041"/>
            <a:ext cx="377724" cy="214563"/>
          </a:xfrm>
          <a:prstGeom prst="rect">
            <a:avLst/>
          </a:prstGeom>
          <a:pattFill prst="wdUpDiag">
            <a:fgClr>
              <a:srgbClr val="FF0000"/>
            </a:fgClr>
            <a:bgClr>
              <a:schemeClr val="bg1"/>
            </a:bgClr>
          </a:patt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5" name="Straight Arrow Connector 84"/>
          <p:cNvCxnSpPr/>
          <p:nvPr/>
        </p:nvCxnSpPr>
        <p:spPr>
          <a:xfrm flipV="1">
            <a:off x="8135576" y="2497957"/>
            <a:ext cx="0" cy="221970"/>
          </a:xfrm>
          <a:prstGeom prst="straightConnector1">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8157869" y="2460505"/>
            <a:ext cx="2080486"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New stop codon</a:t>
            </a:r>
          </a:p>
        </p:txBody>
      </p:sp>
      <p:sp>
        <p:nvSpPr>
          <p:cNvPr id="78" name="Rectangle 77"/>
          <p:cNvSpPr/>
          <p:nvPr/>
        </p:nvSpPr>
        <p:spPr>
          <a:xfrm>
            <a:off x="4408216" y="1090560"/>
            <a:ext cx="109906" cy="195928"/>
          </a:xfrm>
          <a:prstGeom prst="rect">
            <a:avLst/>
          </a:prstGeom>
          <a:pattFill prst="wdUpDiag">
            <a:fgClr>
              <a:srgbClr val="FF0000"/>
            </a:fgClr>
            <a:bgClr>
              <a:schemeClr val="bg1"/>
            </a:bgClr>
          </a:patt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3698609" y="2261042"/>
            <a:ext cx="153889" cy="214563"/>
          </a:xfrm>
          <a:prstGeom prst="rect">
            <a:avLst/>
          </a:prstGeom>
          <a:pattFill prst="wdUpDiag">
            <a:fgClr>
              <a:srgbClr val="FF0000"/>
            </a:fgClr>
            <a:bgClr>
              <a:schemeClr val="bg1"/>
            </a:bgClr>
          </a:patt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4301244" y="2255141"/>
            <a:ext cx="377724" cy="214563"/>
          </a:xfrm>
          <a:prstGeom prst="rect">
            <a:avLst/>
          </a:prstGeom>
          <a:pattFill prst="wdUpDiag">
            <a:fgClr>
              <a:srgbClr val="FF0000"/>
            </a:fgClr>
            <a:bgClr>
              <a:schemeClr val="bg1"/>
            </a:bgClr>
          </a:patt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p:cNvSpPr/>
          <p:nvPr/>
        </p:nvSpPr>
        <p:spPr>
          <a:xfrm>
            <a:off x="5235195" y="2256597"/>
            <a:ext cx="421608" cy="214563"/>
          </a:xfrm>
          <a:prstGeom prst="rect">
            <a:avLst/>
          </a:prstGeom>
          <a:pattFill prst="wdUpDiag">
            <a:fgClr>
              <a:srgbClr val="FF0000"/>
            </a:fgClr>
            <a:bgClr>
              <a:schemeClr val="bg1"/>
            </a:bgClr>
          </a:patt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5919118" y="2250456"/>
            <a:ext cx="321777" cy="214563"/>
          </a:xfrm>
          <a:prstGeom prst="rect">
            <a:avLst/>
          </a:prstGeom>
          <a:pattFill prst="wdUpDiag">
            <a:fgClr>
              <a:srgbClr val="FF0000"/>
            </a:fgClr>
            <a:bgClr>
              <a:schemeClr val="bg1"/>
            </a:bgClr>
          </a:patt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545371" y="2250456"/>
            <a:ext cx="296038" cy="214563"/>
          </a:xfrm>
          <a:prstGeom prst="rect">
            <a:avLst/>
          </a:prstGeom>
          <a:pattFill prst="wdUpDiag">
            <a:fgClr>
              <a:srgbClr val="FF0000"/>
            </a:fgClr>
            <a:bgClr>
              <a:schemeClr val="bg1"/>
            </a:bgClr>
          </a:patt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7165827" y="2227393"/>
            <a:ext cx="447166" cy="214563"/>
          </a:xfrm>
          <a:prstGeom prst="rect">
            <a:avLst/>
          </a:prstGeom>
          <a:pattFill prst="wdUpDiag">
            <a:fgClr>
              <a:srgbClr val="FF0000"/>
            </a:fgClr>
            <a:bgClr>
              <a:schemeClr val="bg1"/>
            </a:bgClr>
          </a:patt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92"/>
          <p:cNvSpPr/>
          <p:nvPr/>
        </p:nvSpPr>
        <p:spPr>
          <a:xfrm>
            <a:off x="7993567" y="2247040"/>
            <a:ext cx="52387" cy="214563"/>
          </a:xfrm>
          <a:prstGeom prst="rect">
            <a:avLst/>
          </a:prstGeom>
          <a:pattFill prst="wdUpDiag">
            <a:fgClr>
              <a:srgbClr val="FF0000"/>
            </a:fgClr>
            <a:bgClr>
              <a:schemeClr val="bg1"/>
            </a:bgClr>
          </a:patt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Left Brace 93"/>
          <p:cNvSpPr/>
          <p:nvPr/>
        </p:nvSpPr>
        <p:spPr>
          <a:xfrm>
            <a:off x="2611143" y="1769367"/>
            <a:ext cx="232661" cy="600882"/>
          </a:xfrm>
          <a:prstGeom prst="leftBrace">
            <a:avLst>
              <a:gd name="adj1" fmla="val 44738"/>
              <a:gd name="adj2" fmla="val 50000"/>
            </a:avLst>
          </a:prstGeom>
          <a:ln w="1905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Rectangle 1"/>
          <p:cNvSpPr>
            <a:spLocks noChangeArrowheads="1"/>
          </p:cNvSpPr>
          <p:nvPr/>
        </p:nvSpPr>
        <p:spPr bwMode="auto">
          <a:xfrm>
            <a:off x="1299169" y="2798702"/>
            <a:ext cx="9953901" cy="387798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200000"/>
              </a:lnSpc>
              <a:spcBef>
                <a:spcPct val="0"/>
              </a:spcBef>
              <a:spcAft>
                <a:spcPct val="0"/>
              </a:spcAft>
              <a:buClrTx/>
              <a:buSzTx/>
              <a:buFontTx/>
              <a:buNone/>
              <a:tabLst/>
            </a:pPr>
            <a:r>
              <a:rPr kumimoji="0" lang="en-US"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MPKKAKPTGSGKEEGPAPCKQMKLEAAGGPSALNFDSPSSLFESLISPIKTETFFKEFWEQKPLLIQRDD PALATYYGSLFKLTDLKSLCSRGMYYGRDV</a:t>
            </a:r>
            <a:r>
              <a:rPr kumimoji="0" lang="en-US" i="0" u="none" strike="noStrike" cap="none" normalizeH="0" baseline="0" dirty="0">
                <a:ln>
                  <a:noFill/>
                </a:ln>
                <a:effectLst/>
                <a:latin typeface="Courier New" panose="02070309020205020404" pitchFamily="49" charset="0"/>
                <a:cs typeface="Courier New" panose="02070309020205020404" pitchFamily="49" charset="0"/>
              </a:rPr>
              <a:t>NVC</a:t>
            </a:r>
            <a:r>
              <a:rPr kumimoji="0" lang="en-US"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RCVNGKKKVLNKDGKAHFLQLRKDFDQKRATIQFHQP QRFK</a:t>
            </a:r>
            <a:r>
              <a:rPr lang="en-US" dirty="0">
                <a:latin typeface="Courier New" panose="02070309020205020404" pitchFamily="49" charset="0"/>
                <a:cs typeface="Courier New" panose="02070309020205020404" pitchFamily="49" charset="0"/>
              </a:rPr>
              <a:t>DELWRIQEKLECYFGSLVGSNVYIT</a:t>
            </a:r>
            <a:r>
              <a:rPr kumimoji="0" lang="en-US" i="0" u="sng" strike="noStrike" cap="none" normalizeH="0" baseline="0" dirty="0">
                <a:ln>
                  <a:noFill/>
                </a:ln>
                <a:solidFill>
                  <a:srgbClr val="000000"/>
                </a:solidFill>
                <a:effectLst/>
                <a:latin typeface="Courier New" panose="02070309020205020404" pitchFamily="49" charset="0"/>
                <a:cs typeface="Courier New" panose="02070309020205020404" pitchFamily="49" charset="0"/>
              </a:rPr>
              <a:t>PAG</a:t>
            </a:r>
            <a:r>
              <a:rPr kumimoji="0" lang="en-US"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SQGLPPHYDDVEVFILQLEGEKHWRLYHPTVPLAREYS VEAEERIGRPVHEFMLKPGDLLYFPRGTIHQADTPAGLAHSTHVTISTYQNNSWGDFLLDTISGLVFDTA KEDVELRTGIPRQLLLQVESTTVATRRLSGFLRTLADRLEGTKELLSSDMKKDFIMHRLPPYSAGDGAEL STPGGKLPRLDS</a:t>
            </a:r>
            <a:r>
              <a:rPr kumimoji="0" lang="en-US" b="1" i="0" u="none" strike="noStrike" cap="none" normalizeH="0" baseline="0" dirty="0">
                <a:ln>
                  <a:noFill/>
                </a:ln>
                <a:solidFill>
                  <a:srgbClr val="0000CC"/>
                </a:solidFill>
                <a:effectLst/>
                <a:latin typeface="Courier New" panose="02070309020205020404" pitchFamily="49" charset="0"/>
                <a:cs typeface="Courier New" panose="02070309020205020404" pitchFamily="49" charset="0"/>
              </a:rPr>
              <a:t>VVRLQFK</a:t>
            </a:r>
            <a:r>
              <a:rPr kumimoji="0" lang="en-US" i="0" u="none" strike="noStrike" cap="none" normalizeH="0" baseline="0" dirty="0">
                <a:ln>
                  <a:noFill/>
                </a:ln>
                <a:solidFill>
                  <a:srgbClr val="000000"/>
                </a:solidFill>
                <a:effectLst/>
                <a:latin typeface="Courier New" panose="02070309020205020404" pitchFamily="49" charset="0"/>
                <a:cs typeface="Courier New" panose="02070309020205020404" pitchFamily="49" charset="0"/>
              </a:rPr>
              <a:t>DHIVLTVLPDQDQSDEAQEKMVYIYHSLKNSRETHMMGNEEETEFHGLRFP LSHLDALKQIWNSPAISVKDLKLTTDEEKESLVLSLWTECLIQVV</a:t>
            </a:r>
            <a:r>
              <a:rPr kumimoji="0" lang="en-US" i="0" u="none" strike="noStrike" cap="none" normalizeH="0" baseline="0" dirty="0">
                <a:ln>
                  <a:noFill/>
                </a:ln>
                <a:solidFill>
                  <a:schemeClr val="tx1"/>
                </a:solidFill>
                <a:effectLst/>
              </a:rPr>
              <a:t>   465</a:t>
            </a:r>
            <a:endParaRPr kumimoji="0" lang="en-US" i="0" u="none" strike="noStrike" cap="none" normalizeH="0" baseline="0" dirty="0">
              <a:ln>
                <a:noFill/>
              </a:ln>
              <a:solidFill>
                <a:schemeClr val="tx1"/>
              </a:solidFill>
              <a:effectLst/>
              <a:latin typeface="Arial" panose="020B0604020202020204" pitchFamily="34" charset="0"/>
            </a:endParaRPr>
          </a:p>
        </p:txBody>
      </p:sp>
      <p:sp>
        <p:nvSpPr>
          <p:cNvPr id="5" name="Rectangle 4"/>
          <p:cNvSpPr/>
          <p:nvPr/>
        </p:nvSpPr>
        <p:spPr>
          <a:xfrm>
            <a:off x="1209675" y="3250438"/>
            <a:ext cx="9772650" cy="369332"/>
          </a:xfrm>
          <a:prstGeom prst="rect">
            <a:avLst/>
          </a:prstGeom>
        </p:spPr>
        <p:txBody>
          <a:bodyPr wrap="square">
            <a:spAutoFit/>
          </a:bodyPr>
          <a:lstStyle/>
          <a:p>
            <a:r>
              <a:rPr lang="en-US" dirty="0">
                <a:solidFill>
                  <a:srgbClr val="FF0000"/>
                </a:solidFill>
                <a:latin typeface="Courier New" panose="02070309020205020404" pitchFamily="49" charset="0"/>
                <a:cs typeface="Courier New" panose="02070309020205020404" pitchFamily="49" charset="0"/>
              </a:rPr>
              <a:t>MPKKAKPTGSGKEEGPAPCKQMKLEAAGGPSALNFDSPSSLFESLISPIKTETFFKEFWEQKPLLIQRDD </a:t>
            </a:r>
            <a:endParaRPr lang="en-US" dirty="0">
              <a:solidFill>
                <a:srgbClr val="FF0000"/>
              </a:solidFill>
            </a:endParaRPr>
          </a:p>
        </p:txBody>
      </p:sp>
      <p:sp>
        <p:nvSpPr>
          <p:cNvPr id="11" name="Rectangle 10"/>
          <p:cNvSpPr/>
          <p:nvPr/>
        </p:nvSpPr>
        <p:spPr>
          <a:xfrm>
            <a:off x="1204944" y="3808811"/>
            <a:ext cx="4733988" cy="369332"/>
          </a:xfrm>
          <a:prstGeom prst="rect">
            <a:avLst/>
          </a:prstGeom>
        </p:spPr>
        <p:txBody>
          <a:bodyPr wrap="none">
            <a:spAutoFit/>
          </a:bodyPr>
          <a:lstStyle/>
          <a:p>
            <a:r>
              <a:rPr lang="en-US" dirty="0">
                <a:solidFill>
                  <a:srgbClr val="FF0000"/>
                </a:solidFill>
                <a:latin typeface="Courier New" panose="02070309020205020404" pitchFamily="49" charset="0"/>
                <a:cs typeface="Courier New" panose="02070309020205020404" pitchFamily="49" charset="0"/>
              </a:rPr>
              <a:t>PALATYYGSLFKLTDLKSLCSRGMYYGRDVNVC</a:t>
            </a:r>
            <a:endParaRPr lang="en-US" dirty="0">
              <a:solidFill>
                <a:srgbClr val="FF0000"/>
              </a:solidFill>
            </a:endParaRPr>
          </a:p>
        </p:txBody>
      </p:sp>
      <p:sp>
        <p:nvSpPr>
          <p:cNvPr id="12" name="Rectangle 11"/>
          <p:cNvSpPr/>
          <p:nvPr/>
        </p:nvSpPr>
        <p:spPr>
          <a:xfrm>
            <a:off x="2715227" y="6000741"/>
            <a:ext cx="1816523" cy="369332"/>
          </a:xfrm>
          <a:prstGeom prst="rect">
            <a:avLst/>
          </a:prstGeom>
        </p:spPr>
        <p:txBody>
          <a:bodyPr wrap="none">
            <a:spAutoFit/>
          </a:bodyPr>
          <a:lstStyle/>
          <a:p>
            <a:r>
              <a:rPr lang="en-US">
                <a:solidFill>
                  <a:srgbClr val="FF0000"/>
                </a:solidFill>
                <a:latin typeface="Courier New" panose="02070309020205020404" pitchFamily="49" charset="0"/>
                <a:cs typeface="Courier New" panose="02070309020205020404" pitchFamily="49" charset="0"/>
              </a:rPr>
              <a:t>QCSETAV</a:t>
            </a:r>
            <a:r>
              <a:rPr lang="en-US" dirty="0">
                <a:solidFill>
                  <a:srgbClr val="FF0000"/>
                </a:solidFill>
                <a:latin typeface="Courier New" panose="02070309020205020404" pitchFamily="49" charset="0"/>
                <a:cs typeface="Courier New" panose="02070309020205020404" pitchFamily="49" charset="0"/>
                <a:sym typeface="Symbol" panose="05050102010706020507" pitchFamily="18" charset="2"/>
              </a:rPr>
              <a:t> 109</a:t>
            </a:r>
            <a:endParaRPr lang="en-US" dirty="0">
              <a:solidFill>
                <a:srgbClr val="FF0000"/>
              </a:solidFill>
            </a:endParaRPr>
          </a:p>
        </p:txBody>
      </p:sp>
      <p:sp>
        <p:nvSpPr>
          <p:cNvPr id="14" name="Rectangle 13"/>
          <p:cNvSpPr/>
          <p:nvPr/>
        </p:nvSpPr>
        <p:spPr>
          <a:xfrm>
            <a:off x="5722329" y="3821909"/>
            <a:ext cx="5285421" cy="369332"/>
          </a:xfrm>
          <a:prstGeom prst="rect">
            <a:avLst/>
          </a:prstGeom>
        </p:spPr>
        <p:txBody>
          <a:bodyPr wrap="none">
            <a:spAutoFit/>
          </a:bodyPr>
          <a:lstStyle/>
          <a:p>
            <a:r>
              <a:rPr lang="en-US" b="1" dirty="0">
                <a:solidFill>
                  <a:srgbClr val="339933"/>
                </a:solidFill>
                <a:latin typeface="Courier New" panose="02070309020205020404" pitchFamily="49" charset="0"/>
                <a:cs typeface="Courier New" panose="02070309020205020404" pitchFamily="49" charset="0"/>
              </a:rPr>
              <a:t>-------------------------------------</a:t>
            </a:r>
            <a:endParaRPr lang="en-US" b="1" dirty="0">
              <a:solidFill>
                <a:srgbClr val="339933"/>
              </a:solidFill>
            </a:endParaRPr>
          </a:p>
        </p:txBody>
      </p:sp>
      <p:sp>
        <p:nvSpPr>
          <p:cNvPr id="77" name="Rectangle 76"/>
          <p:cNvSpPr/>
          <p:nvPr/>
        </p:nvSpPr>
        <p:spPr>
          <a:xfrm>
            <a:off x="1209787" y="4369874"/>
            <a:ext cx="9972602" cy="369332"/>
          </a:xfrm>
          <a:prstGeom prst="rect">
            <a:avLst/>
          </a:prstGeom>
        </p:spPr>
        <p:txBody>
          <a:bodyPr wrap="none">
            <a:spAutoFit/>
          </a:bodyPr>
          <a:lstStyle/>
          <a:p>
            <a:r>
              <a:rPr lang="en-US" b="1" dirty="0">
                <a:solidFill>
                  <a:srgbClr val="339933"/>
                </a:solidFill>
                <a:latin typeface="Courier New" panose="02070309020205020404" pitchFamily="49" charset="0"/>
                <a:cs typeface="Courier New" panose="02070309020205020404" pitchFamily="49" charset="0"/>
              </a:rPr>
              <a:t>----------------------------------------------------------------------</a:t>
            </a:r>
            <a:endParaRPr lang="en-US" b="1" dirty="0">
              <a:solidFill>
                <a:srgbClr val="339933"/>
              </a:solidFill>
            </a:endParaRPr>
          </a:p>
        </p:txBody>
      </p:sp>
      <p:sp>
        <p:nvSpPr>
          <p:cNvPr id="81" name="Rectangle 80"/>
          <p:cNvSpPr/>
          <p:nvPr/>
        </p:nvSpPr>
        <p:spPr>
          <a:xfrm>
            <a:off x="1239218" y="4913919"/>
            <a:ext cx="9972602" cy="369332"/>
          </a:xfrm>
          <a:prstGeom prst="rect">
            <a:avLst/>
          </a:prstGeom>
        </p:spPr>
        <p:txBody>
          <a:bodyPr wrap="none">
            <a:spAutoFit/>
          </a:bodyPr>
          <a:lstStyle/>
          <a:p>
            <a:r>
              <a:rPr lang="en-US" b="1" dirty="0">
                <a:solidFill>
                  <a:srgbClr val="339933"/>
                </a:solidFill>
                <a:latin typeface="Courier New" panose="02070309020205020404" pitchFamily="49" charset="0"/>
                <a:cs typeface="Courier New" panose="02070309020205020404" pitchFamily="49" charset="0"/>
              </a:rPr>
              <a:t>----------------------------------------------------------------------</a:t>
            </a:r>
            <a:endParaRPr lang="en-US" b="1" dirty="0">
              <a:solidFill>
                <a:srgbClr val="339933"/>
              </a:solidFill>
            </a:endParaRPr>
          </a:p>
        </p:txBody>
      </p:sp>
      <p:sp>
        <p:nvSpPr>
          <p:cNvPr id="95" name="Rectangle 94"/>
          <p:cNvSpPr/>
          <p:nvPr/>
        </p:nvSpPr>
        <p:spPr>
          <a:xfrm>
            <a:off x="1209787" y="5455331"/>
            <a:ext cx="9972602" cy="369332"/>
          </a:xfrm>
          <a:prstGeom prst="rect">
            <a:avLst/>
          </a:prstGeom>
        </p:spPr>
        <p:txBody>
          <a:bodyPr wrap="none">
            <a:spAutoFit/>
          </a:bodyPr>
          <a:lstStyle/>
          <a:p>
            <a:r>
              <a:rPr lang="en-US" b="1" dirty="0">
                <a:solidFill>
                  <a:srgbClr val="339933"/>
                </a:solidFill>
                <a:latin typeface="Courier New" panose="02070309020205020404" pitchFamily="49" charset="0"/>
                <a:cs typeface="Courier New" panose="02070309020205020404" pitchFamily="49" charset="0"/>
              </a:rPr>
              <a:t>----------------------------------------------------------------------</a:t>
            </a:r>
            <a:endParaRPr lang="en-US" b="1" dirty="0">
              <a:solidFill>
                <a:srgbClr val="339933"/>
              </a:solidFill>
            </a:endParaRPr>
          </a:p>
        </p:txBody>
      </p:sp>
      <p:sp>
        <p:nvSpPr>
          <p:cNvPr id="96" name="Rectangle 95"/>
          <p:cNvSpPr/>
          <p:nvPr/>
        </p:nvSpPr>
        <p:spPr>
          <a:xfrm>
            <a:off x="1220199" y="6013596"/>
            <a:ext cx="1701107" cy="369332"/>
          </a:xfrm>
          <a:prstGeom prst="rect">
            <a:avLst/>
          </a:prstGeom>
        </p:spPr>
        <p:txBody>
          <a:bodyPr wrap="none">
            <a:spAutoFit/>
          </a:bodyPr>
          <a:lstStyle/>
          <a:p>
            <a:r>
              <a:rPr lang="en-US" b="1" dirty="0">
                <a:solidFill>
                  <a:srgbClr val="339933"/>
                </a:solidFill>
                <a:latin typeface="Courier New" panose="02070309020205020404" pitchFamily="49" charset="0"/>
                <a:cs typeface="Courier New" panose="02070309020205020404" pitchFamily="49" charset="0"/>
              </a:rPr>
              <a:t>-----------</a:t>
            </a:r>
            <a:endParaRPr lang="en-US" b="1" dirty="0">
              <a:solidFill>
                <a:srgbClr val="339933"/>
              </a:solidFill>
            </a:endParaRPr>
          </a:p>
        </p:txBody>
      </p:sp>
      <p:cxnSp>
        <p:nvCxnSpPr>
          <p:cNvPr id="18" name="Straight Connector 17"/>
          <p:cNvCxnSpPr/>
          <p:nvPr/>
        </p:nvCxnSpPr>
        <p:spPr>
          <a:xfrm flipH="1">
            <a:off x="1291904" y="2460505"/>
            <a:ext cx="1685872" cy="539870"/>
          </a:xfrm>
          <a:prstGeom prst="line">
            <a:avLst/>
          </a:prstGeom>
          <a:ln w="19050">
            <a:solidFill>
              <a:srgbClr val="339933"/>
            </a:solidFill>
            <a:prstDash val="lgDash"/>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H="1" flipV="1">
            <a:off x="10408062" y="2406291"/>
            <a:ext cx="371466" cy="524770"/>
          </a:xfrm>
          <a:prstGeom prst="line">
            <a:avLst/>
          </a:prstGeom>
          <a:ln w="19050">
            <a:solidFill>
              <a:srgbClr val="339933"/>
            </a:solidFill>
            <a:prstDash val="lgDash"/>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87391" y="2972250"/>
            <a:ext cx="460382" cy="646331"/>
          </a:xfrm>
          <a:prstGeom prst="rect">
            <a:avLst/>
          </a:prstGeom>
          <a:noFill/>
        </p:spPr>
        <p:txBody>
          <a:bodyPr wrap="none" rtlCol="0">
            <a:spAutoFit/>
          </a:bodyPr>
          <a:lstStyle/>
          <a:p>
            <a:r>
              <a:rPr lang="en-US" dirty="0">
                <a:latin typeface="Courier New" panose="02070309020205020404" pitchFamily="49" charset="0"/>
                <a:cs typeface="Courier New" panose="02070309020205020404" pitchFamily="49" charset="0"/>
              </a:rPr>
              <a:t>WT</a:t>
            </a:r>
          </a:p>
          <a:p>
            <a:r>
              <a:rPr lang="en-US" b="1" dirty="0">
                <a:solidFill>
                  <a:srgbClr val="FF0000"/>
                </a:solidFill>
                <a:latin typeface="Courier New" panose="02070309020205020404" pitchFamily="49" charset="0"/>
                <a:cs typeface="Courier New" panose="02070309020205020404" pitchFamily="49" charset="0"/>
              </a:rPr>
              <a:t>KO</a:t>
            </a:r>
          </a:p>
        </p:txBody>
      </p:sp>
      <p:sp>
        <p:nvSpPr>
          <p:cNvPr id="28" name="Rectangle 27"/>
          <p:cNvSpPr/>
          <p:nvPr/>
        </p:nvSpPr>
        <p:spPr>
          <a:xfrm>
            <a:off x="1857375" y="4178143"/>
            <a:ext cx="5438775" cy="191731"/>
          </a:xfrm>
          <a:prstGeom prst="rect">
            <a:avLst/>
          </a:prstGeom>
          <a:solidFill>
            <a:srgbClr val="FF00FF">
              <a:alpha val="1058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Connector 33"/>
          <p:cNvCxnSpPr/>
          <p:nvPr/>
        </p:nvCxnSpPr>
        <p:spPr>
          <a:xfrm>
            <a:off x="4884885" y="4438650"/>
            <a:ext cx="103423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206856" y="4238735"/>
            <a:ext cx="330540" cy="369332"/>
          </a:xfrm>
          <a:prstGeom prst="rect">
            <a:avLst/>
          </a:prstGeom>
          <a:noFill/>
        </p:spPr>
        <p:txBody>
          <a:bodyPr wrap="none" rtlCol="0">
            <a:spAutoFit/>
          </a:bodyPr>
          <a:lstStyle/>
          <a:p>
            <a:r>
              <a:rPr lang="en-US" dirty="0"/>
              <a:t>G</a:t>
            </a:r>
          </a:p>
        </p:txBody>
      </p:sp>
      <p:sp>
        <p:nvSpPr>
          <p:cNvPr id="98" name="TextBox 97"/>
          <p:cNvSpPr txBox="1"/>
          <p:nvPr/>
        </p:nvSpPr>
        <p:spPr>
          <a:xfrm>
            <a:off x="4643639" y="4233975"/>
            <a:ext cx="296876" cy="369332"/>
          </a:xfrm>
          <a:prstGeom prst="rect">
            <a:avLst/>
          </a:prstGeom>
          <a:noFill/>
        </p:spPr>
        <p:txBody>
          <a:bodyPr wrap="none" rtlCol="0">
            <a:spAutoFit/>
          </a:bodyPr>
          <a:lstStyle/>
          <a:p>
            <a:r>
              <a:rPr lang="en-US" dirty="0"/>
              <a:t>E</a:t>
            </a:r>
          </a:p>
        </p:txBody>
      </p:sp>
      <p:sp>
        <p:nvSpPr>
          <p:cNvPr id="89" name="TextBox 88">
            <a:extLst>
              <a:ext uri="{FF2B5EF4-FFF2-40B4-BE49-F238E27FC236}">
                <a16:creationId xmlns:a16="http://schemas.microsoft.com/office/drawing/2014/main" id="{60066961-3F68-7A4A-B39A-B46027A3016B}"/>
              </a:ext>
            </a:extLst>
          </p:cNvPr>
          <p:cNvSpPr txBox="1"/>
          <p:nvPr/>
        </p:nvSpPr>
        <p:spPr>
          <a:xfrm>
            <a:off x="1657894" y="969830"/>
            <a:ext cx="125465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Deletions</a:t>
            </a:r>
          </a:p>
        </p:txBody>
      </p:sp>
      <p:sp>
        <p:nvSpPr>
          <p:cNvPr id="16" name="TextBox 15">
            <a:extLst>
              <a:ext uri="{FF2B5EF4-FFF2-40B4-BE49-F238E27FC236}">
                <a16:creationId xmlns:a16="http://schemas.microsoft.com/office/drawing/2014/main" id="{295D1265-A7B8-0B4F-B610-647C5FE71FBB}"/>
              </a:ext>
            </a:extLst>
          </p:cNvPr>
          <p:cNvSpPr txBox="1"/>
          <p:nvPr/>
        </p:nvSpPr>
        <p:spPr>
          <a:xfrm>
            <a:off x="9219" y="-12329"/>
            <a:ext cx="679994" cy="369332"/>
          </a:xfrm>
          <a:prstGeom prst="rect">
            <a:avLst/>
          </a:prstGeom>
          <a:noFill/>
        </p:spPr>
        <p:txBody>
          <a:bodyPr wrap="none" rtlCol="0">
            <a:spAutoFit/>
          </a:bodyPr>
          <a:lstStyle/>
          <a:p>
            <a:r>
              <a:rPr lang="en-US" dirty="0"/>
              <a:t>Fig. 4</a:t>
            </a:r>
          </a:p>
        </p:txBody>
      </p:sp>
      <p:sp>
        <p:nvSpPr>
          <p:cNvPr id="99" name="TextBox 98"/>
          <p:cNvSpPr txBox="1"/>
          <p:nvPr/>
        </p:nvSpPr>
        <p:spPr>
          <a:xfrm>
            <a:off x="349728" y="258876"/>
            <a:ext cx="492333" cy="369332"/>
          </a:xfrm>
          <a:prstGeom prst="rect">
            <a:avLst/>
          </a:prstGeom>
          <a:noFill/>
        </p:spPr>
        <p:txBody>
          <a:bodyPr wrap="square" rtlCol="0">
            <a:spAutoFit/>
          </a:bodyPr>
          <a:lstStyle/>
          <a:p>
            <a:r>
              <a:rPr lang="en-US" altLang="zh-CN" dirty="0">
                <a:latin typeface="Times New Roman" charset="0"/>
                <a:ea typeface="Times New Roman" charset="0"/>
                <a:cs typeface="Times New Roman" charset="0"/>
              </a:rPr>
              <a:t>A.</a:t>
            </a:r>
            <a:r>
              <a:rPr lang="zh-CN" altLang="en-US"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sp>
        <p:nvSpPr>
          <p:cNvPr id="100" name="TextBox 99"/>
          <p:cNvSpPr txBox="1"/>
          <p:nvPr/>
        </p:nvSpPr>
        <p:spPr>
          <a:xfrm>
            <a:off x="347070" y="2681006"/>
            <a:ext cx="492333" cy="369332"/>
          </a:xfrm>
          <a:prstGeom prst="rect">
            <a:avLst/>
          </a:prstGeom>
          <a:noFill/>
        </p:spPr>
        <p:txBody>
          <a:bodyPr wrap="square" rtlCol="0">
            <a:spAutoFit/>
          </a:bodyPr>
          <a:lstStyle/>
          <a:p>
            <a:r>
              <a:rPr lang="en-US" altLang="zh-CN" dirty="0" smtClean="0">
                <a:latin typeface="Times New Roman" charset="0"/>
                <a:ea typeface="Times New Roman" charset="0"/>
                <a:cs typeface="Times New Roman" charset="0"/>
              </a:rPr>
              <a:t>B.</a:t>
            </a:r>
            <a:r>
              <a:rPr lang="zh-CN" altLang="en-US" dirty="0" smtClean="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spTree>
    <p:extLst>
      <p:ext uri="{BB962C8B-B14F-4D97-AF65-F5344CB8AC3E}">
        <p14:creationId xmlns:p14="http://schemas.microsoft.com/office/powerpoint/2010/main" val="586813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9BDCC0CC-4F8A-AF48-BD58-5B3C09438DF6}"/>
              </a:ext>
            </a:extLst>
          </p:cNvPr>
          <p:cNvSpPr txBox="1"/>
          <p:nvPr/>
        </p:nvSpPr>
        <p:spPr>
          <a:xfrm>
            <a:off x="-45377" y="-70124"/>
            <a:ext cx="679994" cy="369332"/>
          </a:xfrm>
          <a:prstGeom prst="rect">
            <a:avLst/>
          </a:prstGeom>
          <a:noFill/>
        </p:spPr>
        <p:txBody>
          <a:bodyPr wrap="none" rtlCol="0">
            <a:spAutoFit/>
          </a:bodyPr>
          <a:lstStyle/>
          <a:p>
            <a:r>
              <a:rPr lang="en-US" dirty="0"/>
              <a:t>Fig. 5</a:t>
            </a:r>
          </a:p>
        </p:txBody>
      </p:sp>
      <p:grpSp>
        <p:nvGrpSpPr>
          <p:cNvPr id="19" name="Group 18"/>
          <p:cNvGrpSpPr/>
          <p:nvPr/>
        </p:nvGrpSpPr>
        <p:grpSpPr>
          <a:xfrm>
            <a:off x="98716" y="367812"/>
            <a:ext cx="5349240" cy="3100339"/>
            <a:chOff x="223417" y="338186"/>
            <a:chExt cx="5349240" cy="3100339"/>
          </a:xfrm>
        </p:grpSpPr>
        <p:graphicFrame>
          <p:nvGraphicFramePr>
            <p:cNvPr id="9" name="Object 8"/>
            <p:cNvGraphicFramePr>
              <a:graphicFrameLocks noChangeAspect="1"/>
            </p:cNvGraphicFramePr>
            <p:nvPr>
              <p:extLst>
                <p:ext uri="{D42A27DB-BD31-4B8C-83A1-F6EECF244321}">
                  <p14:modId xmlns:p14="http://schemas.microsoft.com/office/powerpoint/2010/main" val="840049757"/>
                </p:ext>
              </p:extLst>
            </p:nvPr>
          </p:nvGraphicFramePr>
          <p:xfrm>
            <a:off x="541383" y="704849"/>
            <a:ext cx="4983835" cy="2733676"/>
          </p:xfrm>
          <a:graphic>
            <a:graphicData uri="http://schemas.openxmlformats.org/presentationml/2006/ole">
              <mc:AlternateContent xmlns:mc="http://schemas.openxmlformats.org/markup-compatibility/2006">
                <mc:Choice xmlns:v="urn:schemas-microsoft-com:vml" Requires="v">
                  <p:oleObj spid="_x0000_s2926" r:id="rId4" imgW="14887440" imgH="6248520" progId="">
                    <p:embed/>
                  </p:oleObj>
                </mc:Choice>
                <mc:Fallback>
                  <p:oleObj r:id="rId4" imgW="14887440" imgH="6248520" progId="">
                    <p:embed/>
                    <p:pic>
                      <p:nvPicPr>
                        <p:cNvPr id="0" name=""/>
                        <p:cNvPicPr/>
                        <p:nvPr/>
                      </p:nvPicPr>
                      <p:blipFill>
                        <a:blip r:embed="rId5"/>
                        <a:stretch>
                          <a:fillRect/>
                        </a:stretch>
                      </p:blipFill>
                      <p:spPr>
                        <a:xfrm>
                          <a:off x="541383" y="704849"/>
                          <a:ext cx="4983835" cy="2733676"/>
                        </a:xfrm>
                        <a:prstGeom prst="rect">
                          <a:avLst/>
                        </a:prstGeom>
                        <a:ln>
                          <a:solidFill>
                            <a:schemeClr val="tx1"/>
                          </a:solidFill>
                        </a:ln>
                      </p:spPr>
                    </p:pic>
                  </p:oleObj>
                </mc:Fallback>
              </mc:AlternateContent>
            </a:graphicData>
          </a:graphic>
        </p:graphicFrame>
        <p:sp>
          <p:nvSpPr>
            <p:cNvPr id="10" name="TextBox 9"/>
            <p:cNvSpPr txBox="1"/>
            <p:nvPr/>
          </p:nvSpPr>
          <p:spPr>
            <a:xfrm>
              <a:off x="715750" y="338186"/>
              <a:ext cx="4856907" cy="369332"/>
            </a:xfrm>
            <a:prstGeom prst="rect">
              <a:avLst/>
            </a:prstGeom>
            <a:noFill/>
          </p:spPr>
          <p:txBody>
            <a:bodyPr wrap="none" rtlCol="0">
              <a:spAutoFit/>
            </a:bodyPr>
            <a:lstStyle/>
            <a:p>
              <a:r>
                <a:rPr lang="en-US" dirty="0" smtClean="0"/>
                <a:t>BEAS-2B</a:t>
              </a:r>
              <a:r>
                <a:rPr lang="zh-CN" altLang="en-US" dirty="0" smtClean="0"/>
                <a:t> </a:t>
              </a:r>
              <a:r>
                <a:rPr lang="en-US" dirty="0" smtClean="0"/>
                <a:t>Exon 5</a:t>
              </a:r>
              <a:r>
                <a:rPr lang="zh-CN" altLang="en-US" dirty="0"/>
                <a:t> </a:t>
              </a:r>
              <a:r>
                <a:rPr lang="zh-CN" altLang="en-US" dirty="0" smtClean="0"/>
                <a:t>  </a:t>
              </a:r>
              <a:r>
                <a:rPr lang="en-US" dirty="0" smtClean="0"/>
                <a:t>A </a:t>
              </a:r>
              <a:r>
                <a:rPr lang="en-US" dirty="0"/>
                <a:t>to C (NM_032778, 1330T to G)</a:t>
              </a:r>
            </a:p>
          </p:txBody>
        </p:sp>
        <p:sp>
          <p:nvSpPr>
            <p:cNvPr id="12" name="TextBox 11"/>
            <p:cNvSpPr txBox="1"/>
            <p:nvPr/>
          </p:nvSpPr>
          <p:spPr>
            <a:xfrm>
              <a:off x="223417" y="338186"/>
              <a:ext cx="492333" cy="369332"/>
            </a:xfrm>
            <a:prstGeom prst="rect">
              <a:avLst/>
            </a:prstGeom>
            <a:noFill/>
          </p:spPr>
          <p:txBody>
            <a:bodyPr wrap="square" rtlCol="0">
              <a:spAutoFit/>
            </a:bodyPr>
            <a:lstStyle/>
            <a:p>
              <a:r>
                <a:rPr lang="en-US" altLang="zh-CN" dirty="0">
                  <a:latin typeface="Times New Roman" charset="0"/>
                  <a:ea typeface="Times New Roman" charset="0"/>
                  <a:cs typeface="Times New Roman" charset="0"/>
                </a:rPr>
                <a:t>A.</a:t>
              </a:r>
              <a:r>
                <a:rPr lang="zh-CN" altLang="en-US" dirty="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grpSp>
      <p:grpSp>
        <p:nvGrpSpPr>
          <p:cNvPr id="3" name="Group 2"/>
          <p:cNvGrpSpPr/>
          <p:nvPr/>
        </p:nvGrpSpPr>
        <p:grpSpPr>
          <a:xfrm>
            <a:off x="77681" y="3541814"/>
            <a:ext cx="5370275" cy="3149296"/>
            <a:chOff x="142284" y="3531101"/>
            <a:chExt cx="5370275" cy="3149296"/>
          </a:xfrm>
        </p:grpSpPr>
        <p:sp>
          <p:nvSpPr>
            <p:cNvPr id="7" name="TextBox 6"/>
            <p:cNvSpPr txBox="1"/>
            <p:nvPr/>
          </p:nvSpPr>
          <p:spPr>
            <a:xfrm>
              <a:off x="748626" y="3531101"/>
              <a:ext cx="4763933" cy="369332"/>
            </a:xfrm>
            <a:prstGeom prst="rect">
              <a:avLst/>
            </a:prstGeom>
            <a:noFill/>
          </p:spPr>
          <p:txBody>
            <a:bodyPr wrap="none" rtlCol="0">
              <a:spAutoFit/>
            </a:bodyPr>
            <a:lstStyle/>
            <a:p>
              <a:r>
                <a:rPr lang="en-US" altLang="zh-CN" dirty="0" smtClean="0"/>
                <a:t>BEAS-2B</a:t>
              </a:r>
              <a:r>
                <a:rPr lang="zh-CN" altLang="en-US" dirty="0" smtClean="0"/>
                <a:t> </a:t>
              </a:r>
              <a:r>
                <a:rPr lang="en-US" dirty="0" smtClean="0"/>
                <a:t>Exon </a:t>
              </a:r>
              <a:r>
                <a:rPr lang="en-US" altLang="zh-CN" dirty="0" smtClean="0"/>
                <a:t>2</a:t>
              </a:r>
              <a:r>
                <a:rPr lang="zh-CN" altLang="en-US" dirty="0"/>
                <a:t> </a:t>
              </a:r>
              <a:r>
                <a:rPr lang="zh-CN" altLang="en-US" dirty="0" smtClean="0"/>
                <a:t>  </a:t>
              </a:r>
              <a:r>
                <a:rPr lang="en-US" dirty="0" smtClean="0"/>
                <a:t>C </a:t>
              </a:r>
              <a:r>
                <a:rPr lang="en-US" dirty="0"/>
                <a:t>to G (NM_032778, 626G to C)</a:t>
              </a:r>
            </a:p>
          </p:txBody>
        </p:sp>
        <p:graphicFrame>
          <p:nvGraphicFramePr>
            <p:cNvPr id="8" name="Object 7"/>
            <p:cNvGraphicFramePr>
              <a:graphicFrameLocks noChangeAspect="1"/>
            </p:cNvGraphicFramePr>
            <p:nvPr>
              <p:extLst>
                <p:ext uri="{D42A27DB-BD31-4B8C-83A1-F6EECF244321}">
                  <p14:modId xmlns:p14="http://schemas.microsoft.com/office/powerpoint/2010/main" val="719375186"/>
                </p:ext>
              </p:extLst>
            </p:nvPr>
          </p:nvGraphicFramePr>
          <p:xfrm>
            <a:off x="1331119" y="3900433"/>
            <a:ext cx="2557462" cy="2779964"/>
          </p:xfrm>
          <a:graphic>
            <a:graphicData uri="http://schemas.openxmlformats.org/presentationml/2006/ole">
              <mc:AlternateContent xmlns:mc="http://schemas.openxmlformats.org/markup-compatibility/2006">
                <mc:Choice xmlns:v="urn:schemas-microsoft-com:vml" Requires="v">
                  <p:oleObj spid="_x0000_s2927" r:id="rId6" imgW="5133960" imgH="6429240" progId="">
                    <p:embed/>
                  </p:oleObj>
                </mc:Choice>
                <mc:Fallback>
                  <p:oleObj r:id="rId6" imgW="5133960" imgH="6429240" progId="">
                    <p:embed/>
                    <p:pic>
                      <p:nvPicPr>
                        <p:cNvPr id="0" name=""/>
                        <p:cNvPicPr/>
                        <p:nvPr/>
                      </p:nvPicPr>
                      <p:blipFill>
                        <a:blip r:embed="rId7"/>
                        <a:stretch>
                          <a:fillRect/>
                        </a:stretch>
                      </p:blipFill>
                      <p:spPr>
                        <a:xfrm>
                          <a:off x="1331119" y="3900433"/>
                          <a:ext cx="2557462" cy="2779964"/>
                        </a:xfrm>
                        <a:prstGeom prst="rect">
                          <a:avLst/>
                        </a:prstGeom>
                        <a:ln>
                          <a:solidFill>
                            <a:schemeClr val="tx1"/>
                          </a:solidFill>
                        </a:ln>
                      </p:spPr>
                    </p:pic>
                  </p:oleObj>
                </mc:Fallback>
              </mc:AlternateContent>
            </a:graphicData>
          </a:graphic>
        </p:graphicFrame>
        <p:sp>
          <p:nvSpPr>
            <p:cNvPr id="15" name="TextBox 14"/>
            <p:cNvSpPr txBox="1"/>
            <p:nvPr/>
          </p:nvSpPr>
          <p:spPr>
            <a:xfrm>
              <a:off x="142284" y="3531101"/>
              <a:ext cx="492333" cy="369332"/>
            </a:xfrm>
            <a:prstGeom prst="rect">
              <a:avLst/>
            </a:prstGeom>
            <a:noFill/>
          </p:spPr>
          <p:txBody>
            <a:bodyPr wrap="square" rtlCol="0">
              <a:spAutoFit/>
            </a:bodyPr>
            <a:lstStyle/>
            <a:p>
              <a:r>
                <a:rPr lang="en-US" altLang="zh-CN" dirty="0" smtClean="0">
                  <a:latin typeface="Times New Roman" charset="0"/>
                  <a:ea typeface="Times New Roman" charset="0"/>
                  <a:cs typeface="Times New Roman" charset="0"/>
                </a:rPr>
                <a:t>C.</a:t>
              </a:r>
              <a:r>
                <a:rPr lang="zh-CN" altLang="en-US" dirty="0" smtClean="0">
                  <a:latin typeface="Times New Roman" charset="0"/>
                  <a:ea typeface="Times New Roman" charset="0"/>
                  <a:cs typeface="Times New Roman" charset="0"/>
                </a:rPr>
                <a:t> </a:t>
              </a:r>
              <a:endParaRPr lang="en-US" dirty="0">
                <a:latin typeface="Times New Roman" charset="0"/>
                <a:ea typeface="Times New Roman" charset="0"/>
                <a:cs typeface="Times New Roman" charset="0"/>
              </a:endParaRPr>
            </a:p>
          </p:txBody>
        </p:sp>
      </p:grpSp>
      <p:grpSp>
        <p:nvGrpSpPr>
          <p:cNvPr id="18" name="Group 17"/>
          <p:cNvGrpSpPr/>
          <p:nvPr/>
        </p:nvGrpSpPr>
        <p:grpSpPr>
          <a:xfrm>
            <a:off x="5609737" y="350722"/>
            <a:ext cx="7924832" cy="3132994"/>
            <a:chOff x="5611285" y="301656"/>
            <a:chExt cx="7924832" cy="3132994"/>
          </a:xfrm>
        </p:grpSpPr>
        <p:graphicFrame>
          <p:nvGraphicFramePr>
            <p:cNvPr id="2" name="Object 1"/>
            <p:cNvGraphicFramePr>
              <a:graphicFrameLocks noChangeAspect="1"/>
            </p:cNvGraphicFramePr>
            <p:nvPr>
              <p:extLst>
                <p:ext uri="{D42A27DB-BD31-4B8C-83A1-F6EECF244321}">
                  <p14:modId xmlns:p14="http://schemas.microsoft.com/office/powerpoint/2010/main" val="2064496007"/>
                </p:ext>
              </p:extLst>
            </p:nvPr>
          </p:nvGraphicFramePr>
          <p:xfrm>
            <a:off x="5745834" y="704849"/>
            <a:ext cx="6074195" cy="2729801"/>
          </p:xfrm>
          <a:graphic>
            <a:graphicData uri="http://schemas.openxmlformats.org/presentationml/2006/ole">
              <mc:AlternateContent xmlns:mc="http://schemas.openxmlformats.org/markup-compatibility/2006">
                <mc:Choice xmlns:v="urn:schemas-microsoft-com:vml" Requires="v">
                  <p:oleObj spid="_x0000_s2928" r:id="rId8" imgW="15592320" imgH="5781600" progId="">
                    <p:embed/>
                  </p:oleObj>
                </mc:Choice>
                <mc:Fallback>
                  <p:oleObj r:id="rId8" imgW="15592320" imgH="5781600" progId="">
                    <p:embed/>
                    <p:pic>
                      <p:nvPicPr>
                        <p:cNvPr id="0" name=""/>
                        <p:cNvPicPr/>
                        <p:nvPr/>
                      </p:nvPicPr>
                      <p:blipFill>
                        <a:blip r:embed="rId9"/>
                        <a:stretch>
                          <a:fillRect/>
                        </a:stretch>
                      </p:blipFill>
                      <p:spPr>
                        <a:xfrm>
                          <a:off x="5745834" y="704849"/>
                          <a:ext cx="6074195" cy="2729801"/>
                        </a:xfrm>
                        <a:prstGeom prst="rect">
                          <a:avLst/>
                        </a:prstGeom>
                        <a:ln>
                          <a:solidFill>
                            <a:schemeClr val="tx1"/>
                          </a:solidFill>
                        </a:ln>
                      </p:spPr>
                    </p:pic>
                  </p:oleObj>
                </mc:Fallback>
              </mc:AlternateContent>
            </a:graphicData>
          </a:graphic>
        </p:graphicFrame>
        <p:sp>
          <p:nvSpPr>
            <p:cNvPr id="13" name="TextBox 12">
              <a:extLst>
                <a:ext uri="{FF2B5EF4-FFF2-40B4-BE49-F238E27FC236}">
                  <a16:creationId xmlns:a16="http://schemas.microsoft.com/office/drawing/2014/main" id="{DDAFD79D-A217-D848-986D-AAD55FEDFDBA}"/>
                </a:ext>
              </a:extLst>
            </p:cNvPr>
            <p:cNvSpPr txBox="1"/>
            <p:nvPr/>
          </p:nvSpPr>
          <p:spPr>
            <a:xfrm>
              <a:off x="6251662" y="327620"/>
              <a:ext cx="7284455" cy="369332"/>
            </a:xfrm>
            <a:prstGeom prst="rect">
              <a:avLst/>
            </a:prstGeom>
            <a:noFill/>
          </p:spPr>
          <p:txBody>
            <a:bodyPr wrap="square" rtlCol="0">
              <a:spAutoFit/>
            </a:bodyPr>
            <a:lstStyle/>
            <a:p>
              <a:r>
                <a:rPr lang="en-US" dirty="0" smtClean="0"/>
                <a:t>A549</a:t>
              </a:r>
              <a:r>
                <a:rPr lang="zh-CN" altLang="en-US" dirty="0" smtClean="0"/>
                <a:t> </a:t>
              </a:r>
              <a:r>
                <a:rPr lang="en-US" dirty="0" smtClean="0"/>
                <a:t>Exon 5</a:t>
              </a:r>
              <a:r>
                <a:rPr lang="zh-CN" altLang="en-US" dirty="0"/>
                <a:t> </a:t>
              </a:r>
              <a:r>
                <a:rPr lang="zh-CN" altLang="en-US" dirty="0" smtClean="0"/>
                <a:t>  </a:t>
              </a:r>
              <a:r>
                <a:rPr lang="en-US" dirty="0" smtClean="0"/>
                <a:t>A </a:t>
              </a:r>
              <a:r>
                <a:rPr lang="en-US" dirty="0"/>
                <a:t>to C (NM_032778, 1330T to G)</a:t>
              </a:r>
            </a:p>
          </p:txBody>
        </p:sp>
        <p:sp>
          <p:nvSpPr>
            <p:cNvPr id="16" name="TextBox 15"/>
            <p:cNvSpPr txBox="1"/>
            <p:nvPr/>
          </p:nvSpPr>
          <p:spPr>
            <a:xfrm>
              <a:off x="5611285" y="301656"/>
              <a:ext cx="492333" cy="369332"/>
            </a:xfrm>
            <a:prstGeom prst="rect">
              <a:avLst/>
            </a:prstGeom>
            <a:noFill/>
          </p:spPr>
          <p:txBody>
            <a:bodyPr wrap="square" rtlCol="0">
              <a:spAutoFit/>
            </a:bodyPr>
            <a:lstStyle/>
            <a:p>
              <a:r>
                <a:rPr lang="en-US" altLang="zh-CN" dirty="0" smtClean="0">
                  <a:latin typeface="Times New Roman" charset="0"/>
                  <a:ea typeface="Times New Roman" charset="0"/>
                  <a:cs typeface="Times New Roman" charset="0"/>
                </a:rPr>
                <a:t>B.</a:t>
              </a:r>
              <a:endParaRPr lang="en-US" dirty="0">
                <a:latin typeface="Times New Roman" charset="0"/>
                <a:ea typeface="Times New Roman" charset="0"/>
                <a:cs typeface="Times New Roman" charset="0"/>
              </a:endParaRPr>
            </a:p>
          </p:txBody>
        </p:sp>
      </p:grpSp>
      <p:grpSp>
        <p:nvGrpSpPr>
          <p:cNvPr id="6" name="Group 5"/>
          <p:cNvGrpSpPr/>
          <p:nvPr/>
        </p:nvGrpSpPr>
        <p:grpSpPr>
          <a:xfrm>
            <a:off x="5609737" y="3517577"/>
            <a:ext cx="6346745" cy="3070752"/>
            <a:chOff x="5738775" y="3499511"/>
            <a:chExt cx="6346745" cy="3070752"/>
          </a:xfrm>
        </p:grpSpPr>
        <p:graphicFrame>
          <p:nvGraphicFramePr>
            <p:cNvPr id="4" name="Object 3"/>
            <p:cNvGraphicFramePr>
              <a:graphicFrameLocks noChangeAspect="1"/>
            </p:cNvGraphicFramePr>
            <p:nvPr>
              <p:extLst>
                <p:ext uri="{D42A27DB-BD31-4B8C-83A1-F6EECF244321}">
                  <p14:modId xmlns:p14="http://schemas.microsoft.com/office/powerpoint/2010/main" val="669438031"/>
                </p:ext>
              </p:extLst>
            </p:nvPr>
          </p:nvGraphicFramePr>
          <p:xfrm>
            <a:off x="5899704" y="3911146"/>
            <a:ext cx="6185816" cy="2659117"/>
          </p:xfrm>
          <a:graphic>
            <a:graphicData uri="http://schemas.openxmlformats.org/presentationml/2006/ole">
              <mc:AlternateContent xmlns:mc="http://schemas.openxmlformats.org/markup-compatibility/2006">
                <mc:Choice xmlns:v="urn:schemas-microsoft-com:vml" Requires="v">
                  <p:oleObj spid="_x0000_s2929" r:id="rId10" imgW="15573240" imgH="5800680" progId="">
                    <p:embed/>
                  </p:oleObj>
                </mc:Choice>
                <mc:Fallback>
                  <p:oleObj r:id="rId10" imgW="15573240" imgH="5800680" progId="">
                    <p:embed/>
                    <p:pic>
                      <p:nvPicPr>
                        <p:cNvPr id="0" name=""/>
                        <p:cNvPicPr/>
                        <p:nvPr/>
                      </p:nvPicPr>
                      <p:blipFill>
                        <a:blip r:embed="rId11"/>
                        <a:stretch>
                          <a:fillRect/>
                        </a:stretch>
                      </p:blipFill>
                      <p:spPr>
                        <a:xfrm>
                          <a:off x="5899704" y="3911146"/>
                          <a:ext cx="6185816" cy="2659117"/>
                        </a:xfrm>
                        <a:prstGeom prst="rect">
                          <a:avLst/>
                        </a:prstGeom>
                        <a:ln>
                          <a:solidFill>
                            <a:schemeClr val="tx1"/>
                          </a:solidFill>
                        </a:ln>
                      </p:spPr>
                    </p:pic>
                  </p:oleObj>
                </mc:Fallback>
              </mc:AlternateContent>
            </a:graphicData>
          </a:graphic>
        </p:graphicFrame>
        <p:sp>
          <p:nvSpPr>
            <p:cNvPr id="5" name="TextBox 4"/>
            <p:cNvSpPr txBox="1"/>
            <p:nvPr/>
          </p:nvSpPr>
          <p:spPr>
            <a:xfrm>
              <a:off x="6251662" y="3515306"/>
              <a:ext cx="4497834" cy="369332"/>
            </a:xfrm>
            <a:prstGeom prst="rect">
              <a:avLst/>
            </a:prstGeom>
            <a:noFill/>
          </p:spPr>
          <p:txBody>
            <a:bodyPr wrap="none" rtlCol="0">
              <a:spAutoFit/>
            </a:bodyPr>
            <a:lstStyle/>
            <a:p>
              <a:r>
                <a:rPr lang="en-US" altLang="zh-CN" dirty="0" smtClean="0"/>
                <a:t>A549</a:t>
              </a:r>
              <a:r>
                <a:rPr lang="zh-CN" altLang="en-US" dirty="0" smtClean="0"/>
                <a:t> </a:t>
              </a:r>
              <a:r>
                <a:rPr lang="en-US" dirty="0" smtClean="0"/>
                <a:t>Exon 9</a:t>
              </a:r>
              <a:r>
                <a:rPr lang="zh-CN" altLang="en-US" dirty="0"/>
                <a:t> </a:t>
              </a:r>
              <a:r>
                <a:rPr lang="zh-CN" altLang="en-US" dirty="0" smtClean="0"/>
                <a:t>  </a:t>
              </a:r>
              <a:r>
                <a:rPr lang="en-US" dirty="0" smtClean="0"/>
                <a:t>C </a:t>
              </a:r>
              <a:r>
                <a:rPr lang="en-US" dirty="0"/>
                <a:t>to T (NM_032778 1730G to A)</a:t>
              </a:r>
            </a:p>
          </p:txBody>
        </p:sp>
        <p:sp>
          <p:nvSpPr>
            <p:cNvPr id="17" name="TextBox 16"/>
            <p:cNvSpPr txBox="1"/>
            <p:nvPr/>
          </p:nvSpPr>
          <p:spPr>
            <a:xfrm>
              <a:off x="5738775" y="3499511"/>
              <a:ext cx="492333" cy="369332"/>
            </a:xfrm>
            <a:prstGeom prst="rect">
              <a:avLst/>
            </a:prstGeom>
            <a:noFill/>
          </p:spPr>
          <p:txBody>
            <a:bodyPr wrap="square" rtlCol="0">
              <a:spAutoFit/>
            </a:bodyPr>
            <a:lstStyle/>
            <a:p>
              <a:r>
                <a:rPr lang="en-US" altLang="zh-CN" dirty="0" smtClean="0">
                  <a:latin typeface="Times New Roman" charset="0"/>
                  <a:ea typeface="Times New Roman" charset="0"/>
                  <a:cs typeface="Times New Roman" charset="0"/>
                </a:rPr>
                <a:t>D.</a:t>
              </a:r>
              <a:endParaRPr lang="en-US" dirty="0">
                <a:latin typeface="Times New Roman" charset="0"/>
                <a:ea typeface="Times New Roman" charset="0"/>
                <a:cs typeface="Times New Roman" charset="0"/>
              </a:endParaRPr>
            </a:p>
          </p:txBody>
        </p:sp>
      </p:grpSp>
    </p:spTree>
    <p:extLst>
      <p:ext uri="{BB962C8B-B14F-4D97-AF65-F5344CB8AC3E}">
        <p14:creationId xmlns:p14="http://schemas.microsoft.com/office/powerpoint/2010/main" val="704257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nvGraphicFramePr>
        <p:xfrm>
          <a:off x="6525491" y="408148"/>
          <a:ext cx="5475810" cy="2692500"/>
        </p:xfrm>
        <a:graphic>
          <a:graphicData uri="http://schemas.openxmlformats.org/presentationml/2006/ole">
            <mc:AlternateContent xmlns:mc="http://schemas.openxmlformats.org/markup-compatibility/2006">
              <mc:Choice xmlns:v="urn:schemas-microsoft-com:vml" Requires="v">
                <p:oleObj spid="_x0000_s1894" r:id="rId4" imgW="11487240" imgH="5648400" progId="">
                  <p:embed/>
                </p:oleObj>
              </mc:Choice>
              <mc:Fallback>
                <p:oleObj r:id="rId4" imgW="11487240" imgH="5648400" progId="">
                  <p:embed/>
                  <p:pic>
                    <p:nvPicPr>
                      <p:cNvPr id="0" name=""/>
                      <p:cNvPicPr/>
                      <p:nvPr/>
                    </p:nvPicPr>
                    <p:blipFill>
                      <a:blip r:embed="rId5"/>
                      <a:stretch>
                        <a:fillRect/>
                      </a:stretch>
                    </p:blipFill>
                    <p:spPr>
                      <a:xfrm>
                        <a:off x="6525491" y="408148"/>
                        <a:ext cx="5475810" cy="2692500"/>
                      </a:xfrm>
                      <a:prstGeom prst="rect">
                        <a:avLst/>
                      </a:prstGeom>
                      <a:ln>
                        <a:solidFill>
                          <a:schemeClr val="tx1"/>
                        </a:solidFill>
                      </a:ln>
                    </p:spPr>
                  </p:pic>
                </p:oleObj>
              </mc:Fallback>
            </mc:AlternateContent>
          </a:graphicData>
        </a:graphic>
      </p:graphicFrame>
      <p:graphicFrame>
        <p:nvGraphicFramePr>
          <p:cNvPr id="5" name="Object 4"/>
          <p:cNvGraphicFramePr>
            <a:graphicFrameLocks noChangeAspect="1"/>
          </p:cNvGraphicFramePr>
          <p:nvPr/>
        </p:nvGraphicFramePr>
        <p:xfrm>
          <a:off x="6525491" y="3571875"/>
          <a:ext cx="5475810" cy="2711161"/>
        </p:xfrm>
        <a:graphic>
          <a:graphicData uri="http://schemas.openxmlformats.org/presentationml/2006/ole">
            <mc:AlternateContent xmlns:mc="http://schemas.openxmlformats.org/markup-compatibility/2006">
              <mc:Choice xmlns:v="urn:schemas-microsoft-com:vml" Requires="v">
                <p:oleObj spid="_x0000_s1895" r:id="rId6" imgW="14373360" imgH="5600880" progId="">
                  <p:embed/>
                </p:oleObj>
              </mc:Choice>
              <mc:Fallback>
                <p:oleObj r:id="rId6" imgW="14373360" imgH="5600880" progId="">
                  <p:embed/>
                  <p:pic>
                    <p:nvPicPr>
                      <p:cNvPr id="0" name=""/>
                      <p:cNvPicPr/>
                      <p:nvPr/>
                    </p:nvPicPr>
                    <p:blipFill>
                      <a:blip r:embed="rId7"/>
                      <a:stretch>
                        <a:fillRect/>
                      </a:stretch>
                    </p:blipFill>
                    <p:spPr>
                      <a:xfrm>
                        <a:off x="6525491" y="3571875"/>
                        <a:ext cx="5475810" cy="2711161"/>
                      </a:xfrm>
                      <a:prstGeom prst="rect">
                        <a:avLst/>
                      </a:prstGeom>
                      <a:ln w="9525">
                        <a:solidFill>
                          <a:schemeClr val="tx1"/>
                        </a:solidFill>
                      </a:ln>
                    </p:spPr>
                  </p:pic>
                </p:oleObj>
              </mc:Fallback>
            </mc:AlternateContent>
          </a:graphicData>
        </a:graphic>
      </p:graphicFrame>
      <p:sp>
        <p:nvSpPr>
          <p:cNvPr id="7" name="Rectangle 6"/>
          <p:cNvSpPr/>
          <p:nvPr/>
        </p:nvSpPr>
        <p:spPr>
          <a:xfrm>
            <a:off x="8689182" y="6084095"/>
            <a:ext cx="1085850" cy="133350"/>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p:cNvGraphicFramePr>
            <a:graphicFrameLocks noChangeAspect="1"/>
          </p:cNvGraphicFramePr>
          <p:nvPr/>
        </p:nvGraphicFramePr>
        <p:xfrm>
          <a:off x="886691" y="408148"/>
          <a:ext cx="5475810" cy="2692500"/>
        </p:xfrm>
        <a:graphic>
          <a:graphicData uri="http://schemas.openxmlformats.org/presentationml/2006/ole">
            <mc:AlternateContent xmlns:mc="http://schemas.openxmlformats.org/markup-compatibility/2006">
              <mc:Choice xmlns:v="urn:schemas-microsoft-com:vml" Requires="v">
                <p:oleObj spid="_x0000_s1896" r:id="rId8" imgW="16202160" imgH="6296040" progId="">
                  <p:embed/>
                </p:oleObj>
              </mc:Choice>
              <mc:Fallback>
                <p:oleObj r:id="rId8" imgW="16202160" imgH="6296040" progId="">
                  <p:embed/>
                  <p:pic>
                    <p:nvPicPr>
                      <p:cNvPr id="0" name=""/>
                      <p:cNvPicPr/>
                      <p:nvPr/>
                    </p:nvPicPr>
                    <p:blipFill>
                      <a:blip r:embed="rId9"/>
                      <a:stretch>
                        <a:fillRect/>
                      </a:stretch>
                    </p:blipFill>
                    <p:spPr>
                      <a:xfrm>
                        <a:off x="886691" y="408148"/>
                        <a:ext cx="5475810" cy="2692500"/>
                      </a:xfrm>
                      <a:prstGeom prst="rect">
                        <a:avLst/>
                      </a:prstGeom>
                      <a:ln>
                        <a:solidFill>
                          <a:schemeClr val="tx1"/>
                        </a:solidFill>
                      </a:ln>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081589986"/>
              </p:ext>
            </p:extLst>
          </p:nvPr>
        </p:nvGraphicFramePr>
        <p:xfrm>
          <a:off x="886691" y="3581205"/>
          <a:ext cx="5475810" cy="2692500"/>
        </p:xfrm>
        <a:graphic>
          <a:graphicData uri="http://schemas.openxmlformats.org/presentationml/2006/ole">
            <mc:AlternateContent xmlns:mc="http://schemas.openxmlformats.org/markup-compatibility/2006">
              <mc:Choice xmlns:v="urn:schemas-microsoft-com:vml" Requires="v">
                <p:oleObj spid="_x0000_s1897" r:id="rId10" imgW="14316120" imgH="6210360" progId="">
                  <p:embed/>
                </p:oleObj>
              </mc:Choice>
              <mc:Fallback>
                <p:oleObj r:id="rId10" imgW="14316120" imgH="6210360" progId="">
                  <p:embed/>
                  <p:pic>
                    <p:nvPicPr>
                      <p:cNvPr id="0" name=""/>
                      <p:cNvPicPr/>
                      <p:nvPr/>
                    </p:nvPicPr>
                    <p:blipFill>
                      <a:blip r:embed="rId11"/>
                      <a:stretch>
                        <a:fillRect/>
                      </a:stretch>
                    </p:blipFill>
                    <p:spPr>
                      <a:xfrm>
                        <a:off x="886691" y="3581205"/>
                        <a:ext cx="5475810" cy="2692500"/>
                      </a:xfrm>
                      <a:prstGeom prst="rect">
                        <a:avLst/>
                      </a:prstGeom>
                      <a:ln>
                        <a:solidFill>
                          <a:schemeClr val="tx1"/>
                        </a:solidFill>
                      </a:ln>
                    </p:spPr>
                  </p:pic>
                </p:oleObj>
              </mc:Fallback>
            </mc:AlternateContent>
          </a:graphicData>
        </a:graphic>
      </p:graphicFrame>
      <p:sp>
        <p:nvSpPr>
          <p:cNvPr id="10" name="Rectangle 9"/>
          <p:cNvSpPr/>
          <p:nvPr/>
        </p:nvSpPr>
        <p:spPr>
          <a:xfrm>
            <a:off x="3038476" y="6084095"/>
            <a:ext cx="1085850" cy="133350"/>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838450" y="80707"/>
            <a:ext cx="6744860" cy="369332"/>
          </a:xfrm>
          <a:prstGeom prst="rect">
            <a:avLst/>
          </a:prstGeom>
          <a:noFill/>
        </p:spPr>
        <p:txBody>
          <a:bodyPr wrap="none" rtlCol="0">
            <a:spAutoFit/>
          </a:bodyPr>
          <a:lstStyle/>
          <a:p>
            <a:r>
              <a:rPr lang="en-US" dirty="0"/>
              <a:t>BEAS-2B                                                                                                    A549</a:t>
            </a:r>
          </a:p>
        </p:txBody>
      </p:sp>
      <p:cxnSp>
        <p:nvCxnSpPr>
          <p:cNvPr id="13" name="Straight Arrow Connector 12"/>
          <p:cNvCxnSpPr/>
          <p:nvPr/>
        </p:nvCxnSpPr>
        <p:spPr>
          <a:xfrm>
            <a:off x="8558716" y="4784579"/>
            <a:ext cx="0" cy="142876"/>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8993982" y="4784579"/>
            <a:ext cx="0" cy="142876"/>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793378" y="5624275"/>
            <a:ext cx="2731132" cy="369332"/>
          </a:xfrm>
          <a:prstGeom prst="rect">
            <a:avLst/>
          </a:prstGeom>
          <a:noFill/>
        </p:spPr>
        <p:txBody>
          <a:bodyPr wrap="none" rtlCol="0">
            <a:spAutoFit/>
          </a:bodyPr>
          <a:lstStyle/>
          <a:p>
            <a:r>
              <a:rPr lang="en-US" dirty="0">
                <a:solidFill>
                  <a:srgbClr val="FF0000"/>
                </a:solidFill>
              </a:rPr>
              <a:t>G</a:t>
            </a:r>
            <a:r>
              <a:rPr lang="en-US" dirty="0">
                <a:solidFill>
                  <a:srgbClr val="0000CC"/>
                </a:solidFill>
              </a:rPr>
              <a:t>C</a:t>
            </a:r>
            <a:r>
              <a:rPr lang="en-US" dirty="0">
                <a:solidFill>
                  <a:srgbClr val="FF0000"/>
                </a:solidFill>
              </a:rPr>
              <a:t>GGG</a:t>
            </a:r>
            <a:r>
              <a:rPr lang="en-US" dirty="0">
                <a:solidFill>
                  <a:srgbClr val="339933"/>
                </a:solidFill>
              </a:rPr>
              <a:t>A</a:t>
            </a:r>
            <a:r>
              <a:rPr lang="en-US" dirty="0">
                <a:solidFill>
                  <a:srgbClr val="FF0000"/>
                </a:solidFill>
              </a:rPr>
              <a:t>G</a:t>
            </a:r>
            <a:r>
              <a:rPr lang="en-US" dirty="0"/>
              <a:t>TT</a:t>
            </a:r>
            <a:r>
              <a:rPr lang="en-US" dirty="0">
                <a:solidFill>
                  <a:srgbClr val="339933"/>
                </a:solidFill>
              </a:rPr>
              <a:t>A</a:t>
            </a:r>
            <a:r>
              <a:rPr lang="en-US" dirty="0"/>
              <a:t>T</a:t>
            </a:r>
            <a:r>
              <a:rPr lang="en-US" dirty="0">
                <a:solidFill>
                  <a:srgbClr val="FF0000"/>
                </a:solidFill>
              </a:rPr>
              <a:t>G</a:t>
            </a:r>
            <a:r>
              <a:rPr lang="en-US" dirty="0"/>
              <a:t>T</a:t>
            </a:r>
            <a:r>
              <a:rPr lang="en-US" dirty="0">
                <a:solidFill>
                  <a:srgbClr val="339933"/>
                </a:solidFill>
              </a:rPr>
              <a:t>A</a:t>
            </a:r>
            <a:r>
              <a:rPr lang="en-US" dirty="0">
                <a:solidFill>
                  <a:srgbClr val="0000CC"/>
                </a:solidFill>
              </a:rPr>
              <a:t>C</a:t>
            </a:r>
            <a:r>
              <a:rPr lang="en-US" dirty="0">
                <a:solidFill>
                  <a:srgbClr val="339933"/>
                </a:solidFill>
              </a:rPr>
              <a:t>A</a:t>
            </a:r>
            <a:r>
              <a:rPr lang="en-US" dirty="0">
                <a:solidFill>
                  <a:srgbClr val="0000CC"/>
                </a:solidFill>
              </a:rPr>
              <a:t>C</a:t>
            </a:r>
            <a:r>
              <a:rPr lang="en-US" dirty="0">
                <a:solidFill>
                  <a:srgbClr val="339933"/>
                </a:solidFill>
              </a:rPr>
              <a:t>A</a:t>
            </a:r>
            <a:r>
              <a:rPr lang="en-US" dirty="0"/>
              <a:t>TT</a:t>
            </a:r>
          </a:p>
        </p:txBody>
      </p:sp>
      <p:sp>
        <p:nvSpPr>
          <p:cNvPr id="17" name="TextBox 16"/>
          <p:cNvSpPr txBox="1"/>
          <p:nvPr/>
        </p:nvSpPr>
        <p:spPr>
          <a:xfrm>
            <a:off x="7949666" y="5091199"/>
            <a:ext cx="1394228" cy="369332"/>
          </a:xfrm>
          <a:prstGeom prst="rect">
            <a:avLst/>
          </a:prstGeom>
          <a:noFill/>
        </p:spPr>
        <p:txBody>
          <a:bodyPr wrap="none" rtlCol="0">
            <a:spAutoFit/>
          </a:bodyPr>
          <a:lstStyle/>
          <a:p>
            <a:r>
              <a:rPr lang="en-US" dirty="0">
                <a:solidFill>
                  <a:srgbClr val="0000CC"/>
                </a:solidFill>
              </a:rPr>
              <a:t>CC</a:t>
            </a:r>
            <a:r>
              <a:rPr lang="en-US" dirty="0"/>
              <a:t>T</a:t>
            </a:r>
            <a:r>
              <a:rPr lang="en-US" dirty="0">
                <a:solidFill>
                  <a:srgbClr val="FF0000"/>
                </a:solidFill>
              </a:rPr>
              <a:t>G</a:t>
            </a:r>
            <a:r>
              <a:rPr lang="en-US" dirty="0">
                <a:solidFill>
                  <a:srgbClr val="0000CC"/>
                </a:solidFill>
              </a:rPr>
              <a:t>C</a:t>
            </a:r>
            <a:r>
              <a:rPr lang="en-US" dirty="0">
                <a:solidFill>
                  <a:srgbClr val="FF0000"/>
                </a:solidFill>
              </a:rPr>
              <a:t>GGG</a:t>
            </a:r>
            <a:r>
              <a:rPr lang="en-US" dirty="0">
                <a:solidFill>
                  <a:srgbClr val="339933"/>
                </a:solidFill>
              </a:rPr>
              <a:t>A</a:t>
            </a:r>
          </a:p>
        </p:txBody>
      </p:sp>
      <p:cxnSp>
        <p:nvCxnSpPr>
          <p:cNvPr id="19" name="Straight Connector 18"/>
          <p:cNvCxnSpPr/>
          <p:nvPr/>
        </p:nvCxnSpPr>
        <p:spPr>
          <a:xfrm flipH="1">
            <a:off x="886693" y="3012260"/>
            <a:ext cx="3351932" cy="4929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6525491" y="3012260"/>
            <a:ext cx="3380709" cy="4929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352925" y="3012260"/>
            <a:ext cx="2009576" cy="4929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9991725" y="3012260"/>
            <a:ext cx="2009576" cy="4929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2975722" y="4713141"/>
            <a:ext cx="0" cy="142876"/>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3410988" y="4713141"/>
            <a:ext cx="0" cy="142876"/>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8048625" y="4927455"/>
            <a:ext cx="510091" cy="235095"/>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9010251" y="4954721"/>
            <a:ext cx="253145" cy="221209"/>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9775033" y="5908855"/>
            <a:ext cx="531017" cy="16809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7883700" y="5885878"/>
            <a:ext cx="814446" cy="206059"/>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007482" y="5088788"/>
            <a:ext cx="1394228" cy="369332"/>
          </a:xfrm>
          <a:prstGeom prst="rect">
            <a:avLst/>
          </a:prstGeom>
          <a:noFill/>
        </p:spPr>
        <p:txBody>
          <a:bodyPr wrap="none" rtlCol="0">
            <a:spAutoFit/>
          </a:bodyPr>
          <a:lstStyle/>
          <a:p>
            <a:r>
              <a:rPr lang="en-US" dirty="0">
                <a:solidFill>
                  <a:srgbClr val="0000CC"/>
                </a:solidFill>
              </a:rPr>
              <a:t>CC</a:t>
            </a:r>
            <a:r>
              <a:rPr lang="en-US" dirty="0"/>
              <a:t>T</a:t>
            </a:r>
            <a:r>
              <a:rPr lang="en-US" dirty="0">
                <a:solidFill>
                  <a:srgbClr val="FF0000"/>
                </a:solidFill>
              </a:rPr>
              <a:t>G</a:t>
            </a:r>
            <a:r>
              <a:rPr lang="en-US" dirty="0">
                <a:solidFill>
                  <a:srgbClr val="0000CC"/>
                </a:solidFill>
              </a:rPr>
              <a:t>C</a:t>
            </a:r>
            <a:r>
              <a:rPr lang="en-US" dirty="0">
                <a:solidFill>
                  <a:srgbClr val="FF0000"/>
                </a:solidFill>
              </a:rPr>
              <a:t>GGG</a:t>
            </a:r>
            <a:r>
              <a:rPr lang="en-US" dirty="0">
                <a:solidFill>
                  <a:srgbClr val="339933"/>
                </a:solidFill>
              </a:rPr>
              <a:t>A</a:t>
            </a:r>
          </a:p>
        </p:txBody>
      </p:sp>
      <p:cxnSp>
        <p:nvCxnSpPr>
          <p:cNvPr id="40" name="Straight Connector 39"/>
          <p:cNvCxnSpPr/>
          <p:nvPr/>
        </p:nvCxnSpPr>
        <p:spPr>
          <a:xfrm>
            <a:off x="2959454" y="4931957"/>
            <a:ext cx="114994" cy="243973"/>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410988" y="4959223"/>
            <a:ext cx="827637" cy="175048"/>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143351" y="5614828"/>
            <a:ext cx="2731132" cy="369332"/>
          </a:xfrm>
          <a:prstGeom prst="rect">
            <a:avLst/>
          </a:prstGeom>
          <a:noFill/>
        </p:spPr>
        <p:txBody>
          <a:bodyPr wrap="none" rtlCol="0">
            <a:spAutoFit/>
          </a:bodyPr>
          <a:lstStyle/>
          <a:p>
            <a:r>
              <a:rPr lang="en-US" dirty="0">
                <a:solidFill>
                  <a:srgbClr val="FF0000"/>
                </a:solidFill>
              </a:rPr>
              <a:t>G</a:t>
            </a:r>
            <a:r>
              <a:rPr lang="en-US" dirty="0">
                <a:solidFill>
                  <a:srgbClr val="0000CC"/>
                </a:solidFill>
              </a:rPr>
              <a:t>C</a:t>
            </a:r>
            <a:r>
              <a:rPr lang="en-US" dirty="0">
                <a:solidFill>
                  <a:srgbClr val="FF0000"/>
                </a:solidFill>
              </a:rPr>
              <a:t>GGG</a:t>
            </a:r>
            <a:r>
              <a:rPr lang="en-US" dirty="0">
                <a:solidFill>
                  <a:srgbClr val="339933"/>
                </a:solidFill>
              </a:rPr>
              <a:t>A</a:t>
            </a:r>
            <a:r>
              <a:rPr lang="en-US" dirty="0">
                <a:solidFill>
                  <a:srgbClr val="FF0000"/>
                </a:solidFill>
              </a:rPr>
              <a:t>G</a:t>
            </a:r>
            <a:r>
              <a:rPr lang="en-US" dirty="0"/>
              <a:t>TT</a:t>
            </a:r>
            <a:r>
              <a:rPr lang="en-US" dirty="0">
                <a:solidFill>
                  <a:srgbClr val="339933"/>
                </a:solidFill>
              </a:rPr>
              <a:t>A</a:t>
            </a:r>
            <a:r>
              <a:rPr lang="en-US" dirty="0"/>
              <a:t>T</a:t>
            </a:r>
            <a:r>
              <a:rPr lang="en-US" dirty="0">
                <a:solidFill>
                  <a:srgbClr val="FF0000"/>
                </a:solidFill>
              </a:rPr>
              <a:t>G</a:t>
            </a:r>
            <a:r>
              <a:rPr lang="en-US" dirty="0"/>
              <a:t>T</a:t>
            </a:r>
            <a:r>
              <a:rPr lang="en-US" dirty="0">
                <a:solidFill>
                  <a:srgbClr val="339933"/>
                </a:solidFill>
              </a:rPr>
              <a:t>A</a:t>
            </a:r>
            <a:r>
              <a:rPr lang="en-US" dirty="0">
                <a:solidFill>
                  <a:srgbClr val="0000CC"/>
                </a:solidFill>
              </a:rPr>
              <a:t>C</a:t>
            </a:r>
            <a:r>
              <a:rPr lang="en-US" dirty="0">
                <a:solidFill>
                  <a:srgbClr val="339933"/>
                </a:solidFill>
              </a:rPr>
              <a:t>A</a:t>
            </a:r>
            <a:r>
              <a:rPr lang="en-US" dirty="0">
                <a:solidFill>
                  <a:srgbClr val="0000CC"/>
                </a:solidFill>
              </a:rPr>
              <a:t>C</a:t>
            </a:r>
            <a:r>
              <a:rPr lang="en-US" dirty="0">
                <a:solidFill>
                  <a:srgbClr val="339933"/>
                </a:solidFill>
              </a:rPr>
              <a:t>A</a:t>
            </a:r>
            <a:r>
              <a:rPr lang="en-US" dirty="0"/>
              <a:t>TT</a:t>
            </a:r>
          </a:p>
        </p:txBody>
      </p:sp>
      <p:cxnSp>
        <p:nvCxnSpPr>
          <p:cNvPr id="43" name="Straight Connector 42"/>
          <p:cNvCxnSpPr/>
          <p:nvPr/>
        </p:nvCxnSpPr>
        <p:spPr>
          <a:xfrm flipH="1">
            <a:off x="4125006" y="5899408"/>
            <a:ext cx="531017" cy="168091"/>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233673" y="5876431"/>
            <a:ext cx="814446" cy="206059"/>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64432" y="38816"/>
            <a:ext cx="712054" cy="369332"/>
          </a:xfrm>
          <a:prstGeom prst="rect">
            <a:avLst/>
          </a:prstGeom>
        </p:spPr>
        <p:txBody>
          <a:bodyPr wrap="none">
            <a:spAutoFit/>
          </a:bodyPr>
          <a:lstStyle/>
          <a:p>
            <a:r>
              <a:rPr lang="en-US" altLang="zh-CN" dirty="0" err="1"/>
              <a:t>sFig</a:t>
            </a:r>
            <a:r>
              <a:rPr lang="zh-CN" altLang="en-US" dirty="0"/>
              <a:t> </a:t>
            </a:r>
            <a:r>
              <a:rPr lang="en-US" altLang="zh-CN" dirty="0"/>
              <a:t>1</a:t>
            </a:r>
            <a:endParaRPr lang="en-US" dirty="0"/>
          </a:p>
        </p:txBody>
      </p:sp>
    </p:spTree>
    <p:extLst>
      <p:ext uri="{BB962C8B-B14F-4D97-AF65-F5344CB8AC3E}">
        <p14:creationId xmlns:p14="http://schemas.microsoft.com/office/powerpoint/2010/main" val="35604526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49206</TotalTime>
  <Words>1027</Words>
  <Application>Microsoft Office PowerPoint</Application>
  <PresentationFormat>Widescreen</PresentationFormat>
  <Paragraphs>172</Paragraphs>
  <Slides>6</Slides>
  <Notes>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0</vt:i4>
      </vt:variant>
      <vt:variant>
        <vt:lpstr>Slide Titles</vt:lpstr>
      </vt:variant>
      <vt:variant>
        <vt:i4>6</vt:i4>
      </vt:variant>
    </vt:vector>
  </HeadingPairs>
  <TitlesOfParts>
    <vt:vector size="14" baseType="lpstr">
      <vt:lpstr>DengXian</vt:lpstr>
      <vt:lpstr>Arial</vt:lpstr>
      <vt:lpstr>Calibri</vt:lpstr>
      <vt:lpstr>Calibri Light</vt:lpstr>
      <vt:lpstr>Courier New</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Mdig sequence alignment</dc:title>
  <dc:creator>Qian Zhang</dc:creator>
  <cp:lastModifiedBy>Fei Chen</cp:lastModifiedBy>
  <cp:revision>359</cp:revision>
  <dcterms:created xsi:type="dcterms:W3CDTF">2019-03-26T16:59:52Z</dcterms:created>
  <dcterms:modified xsi:type="dcterms:W3CDTF">2020-05-03T18:41:17Z</dcterms:modified>
</cp:coreProperties>
</file>