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4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82" autoAdjust="0"/>
    <p:restoredTop sz="94671"/>
  </p:normalViewPr>
  <p:slideViewPr>
    <p:cSldViewPr snapToGrid="0" snapToObjects="1">
      <p:cViewPr>
        <p:scale>
          <a:sx n="90" d="100"/>
          <a:sy n="90" d="100"/>
        </p:scale>
        <p:origin x="4784" y="2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A85FC-3E59-C347-97B0-BEB398995987}" type="datetimeFigureOut">
              <a:rPr lang="en-US" smtClean="0"/>
              <a:t>6/1/20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019F67-17A7-1940-954A-0A0664023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326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72FC-9441-D54E-AD11-F05317820655}" type="datetimeFigureOut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34A2-CB7F-3540-993F-3C200E35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958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72FC-9441-D54E-AD11-F05317820655}" type="datetimeFigureOut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34A2-CB7F-3540-993F-3C200E35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33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72FC-9441-D54E-AD11-F05317820655}" type="datetimeFigureOut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34A2-CB7F-3540-993F-3C200E35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809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72FC-9441-D54E-AD11-F05317820655}" type="datetimeFigureOut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34A2-CB7F-3540-993F-3C200E35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022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72FC-9441-D54E-AD11-F05317820655}" type="datetimeFigureOut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34A2-CB7F-3540-993F-3C200E35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69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72FC-9441-D54E-AD11-F05317820655}" type="datetimeFigureOut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34A2-CB7F-3540-993F-3C200E35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864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72FC-9441-D54E-AD11-F05317820655}" type="datetimeFigureOut">
              <a:rPr lang="en-US" smtClean="0"/>
              <a:t>6/1/20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34A2-CB7F-3540-993F-3C200E35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887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72FC-9441-D54E-AD11-F05317820655}" type="datetimeFigureOut">
              <a:rPr lang="en-US" smtClean="0"/>
              <a:t>6/1/20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34A2-CB7F-3540-993F-3C200E35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72FC-9441-D54E-AD11-F05317820655}" type="datetimeFigureOut">
              <a:rPr lang="en-US" smtClean="0"/>
              <a:t>6/1/20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34A2-CB7F-3540-993F-3C200E35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516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72FC-9441-D54E-AD11-F05317820655}" type="datetimeFigureOut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34A2-CB7F-3540-993F-3C200E35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443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72FC-9441-D54E-AD11-F05317820655}" type="datetimeFigureOut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34A2-CB7F-3540-993F-3C200E35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583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472FC-9441-D54E-AD11-F05317820655}" type="datetimeFigureOut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034A2-CB7F-3540-993F-3C200E35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932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tif"/><Relationship Id="rId5" Type="http://schemas.openxmlformats.org/officeDocument/2006/relationships/image" Target="../media/image4.tif"/><Relationship Id="rId6" Type="http://schemas.openxmlformats.org/officeDocument/2006/relationships/image" Target="../media/image5.tif"/><Relationship Id="rId7" Type="http://schemas.openxmlformats.org/officeDocument/2006/relationships/image" Target="../media/image6.tif"/><Relationship Id="rId8" Type="http://schemas.openxmlformats.org/officeDocument/2006/relationships/image" Target="../media/image7.tif"/><Relationship Id="rId9" Type="http://schemas.openxmlformats.org/officeDocument/2006/relationships/image" Target="../media/image8.tif"/><Relationship Id="rId10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E1349139-4FF2-41D8-A0EE-192A7266B2C5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20337" t="18948" r="37334" b="60259"/>
          <a:stretch/>
        </p:blipFill>
        <p:spPr>
          <a:xfrm>
            <a:off x="655284" y="979682"/>
            <a:ext cx="1581982" cy="504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521395" y="44271"/>
            <a:ext cx="1312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Brkic</a:t>
            </a:r>
            <a:r>
              <a:rPr lang="en-US" sz="1200" dirty="0" smtClean="0"/>
              <a:t> et al., Fig. </a:t>
            </a:r>
            <a:r>
              <a:rPr lang="en-US" sz="1200" dirty="0" smtClean="0"/>
              <a:t>S2</a:t>
            </a:r>
            <a:endParaRPr lang="en-US" sz="1200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1349139-4FF2-41D8-A0EE-192A7266B2C5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21016" t="83230" r="36940" b="3299"/>
          <a:stretch/>
        </p:blipFill>
        <p:spPr>
          <a:xfrm>
            <a:off x="655284" y="1514871"/>
            <a:ext cx="1584000" cy="504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160789" y="1044864"/>
            <a:ext cx="58862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Smad2</a:t>
            </a:r>
          </a:p>
          <a:p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Smad3</a:t>
            </a:r>
          </a:p>
          <a:p>
            <a:endParaRPr lang="en-US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727350" y="748572"/>
            <a:ext cx="2104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NC      siSmad2    siSmad3</a:t>
            </a:r>
          </a:p>
          <a:p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2168458" y="1649190"/>
            <a:ext cx="7852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GAPDH</a:t>
            </a:r>
          </a:p>
          <a:p>
            <a:endParaRPr lang="en-US" sz="1000" dirty="0"/>
          </a:p>
        </p:txBody>
      </p:sp>
      <p:grpSp>
        <p:nvGrpSpPr>
          <p:cNvPr id="10" name="Group 9"/>
          <p:cNvGrpSpPr/>
          <p:nvPr/>
        </p:nvGrpSpPr>
        <p:grpSpPr>
          <a:xfrm>
            <a:off x="3055547" y="749559"/>
            <a:ext cx="3441709" cy="2726451"/>
            <a:chOff x="713947" y="2045144"/>
            <a:chExt cx="4930969" cy="4381903"/>
          </a:xfrm>
        </p:grpSpPr>
        <p:grpSp>
          <p:nvGrpSpPr>
            <p:cNvPr id="11" name="Group 10"/>
            <p:cNvGrpSpPr/>
            <p:nvPr/>
          </p:nvGrpSpPr>
          <p:grpSpPr>
            <a:xfrm>
              <a:off x="720972" y="2051654"/>
              <a:ext cx="1603636" cy="2165480"/>
              <a:chOff x="720972" y="2710506"/>
              <a:chExt cx="1603636" cy="2165480"/>
            </a:xfrm>
          </p:grpSpPr>
          <p:pic>
            <p:nvPicPr>
              <p:cNvPr id="32" name="Picture 31" descr="An empty beach&#10;&#10;Description generated with very high confidence">
                <a:extLst>
                  <a:ext uri="{FF2B5EF4-FFF2-40B4-BE49-F238E27FC236}">
                    <a16:creationId xmlns:a16="http://schemas.microsoft.com/office/drawing/2014/main" xmlns="" id="{C1C3A5EC-CB5A-4043-863C-38909C7010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0972" y="2715986"/>
                <a:ext cx="1603636" cy="2160000"/>
              </a:xfrm>
              <a:prstGeom prst="rect">
                <a:avLst/>
              </a:prstGeom>
            </p:spPr>
          </p:pic>
          <p:sp>
            <p:nvSpPr>
              <p:cNvPr id="33" name="TextBox 32"/>
              <p:cNvSpPr txBox="1"/>
              <p:nvPr/>
            </p:nvSpPr>
            <p:spPr>
              <a:xfrm>
                <a:off x="720973" y="2710506"/>
                <a:ext cx="524452" cy="4451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bg1"/>
                    </a:solidFill>
                  </a:rPr>
                  <a:t>NC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2361964" y="2045144"/>
              <a:ext cx="1620000" cy="2175848"/>
              <a:chOff x="2276819" y="2046495"/>
              <a:chExt cx="1620000" cy="2175848"/>
            </a:xfrm>
          </p:grpSpPr>
          <p:pic>
            <p:nvPicPr>
              <p:cNvPr id="30" name="Picture 29" descr="A group of people on a beach&#10;&#10;Description generated with high confidence">
                <a:extLst>
                  <a:ext uri="{FF2B5EF4-FFF2-40B4-BE49-F238E27FC236}">
                    <a16:creationId xmlns:a16="http://schemas.microsoft.com/office/drawing/2014/main" xmlns="" id="{4B92C2C7-F45A-4457-886F-B636D77E9798}"/>
                  </a:ext>
                </a:extLst>
              </p:cNvPr>
              <p:cNvPicPr>
                <a:picLocks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76819" y="2062343"/>
                <a:ext cx="1620000" cy="2160000"/>
              </a:xfrm>
              <a:prstGeom prst="rect">
                <a:avLst/>
              </a:prstGeom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2276819" y="2046495"/>
                <a:ext cx="1017870" cy="4451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bg1"/>
                    </a:solidFill>
                  </a:rPr>
                  <a:t>siSmad2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4024916" y="2060992"/>
              <a:ext cx="1620000" cy="2160000"/>
              <a:chOff x="3651373" y="2071681"/>
              <a:chExt cx="1620000" cy="2160000"/>
            </a:xfrm>
          </p:grpSpPr>
          <p:pic>
            <p:nvPicPr>
              <p:cNvPr id="28" name="Picture 27" descr="A picture containing outdoor, nature, ground, beach&#10;&#10;Description generated with very high confidence">
                <a:extLst>
                  <a:ext uri="{FF2B5EF4-FFF2-40B4-BE49-F238E27FC236}">
                    <a16:creationId xmlns:a16="http://schemas.microsoft.com/office/drawing/2014/main" xmlns="" id="{076FCCA7-CD5E-468D-84ED-704F1685CBFD}"/>
                  </a:ext>
                </a:extLst>
              </p:cNvPr>
              <p:cNvPicPr>
                <a:picLocks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51373" y="2071681"/>
                <a:ext cx="1620000" cy="2160000"/>
              </a:xfrm>
              <a:prstGeom prst="rect">
                <a:avLst/>
              </a:prstGeom>
            </p:spPr>
          </p:pic>
          <p:sp>
            <p:nvSpPr>
              <p:cNvPr id="29" name="TextBox 28"/>
              <p:cNvSpPr txBox="1"/>
              <p:nvPr/>
            </p:nvSpPr>
            <p:spPr>
              <a:xfrm>
                <a:off x="3651373" y="2071681"/>
                <a:ext cx="1017870" cy="4451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bg1"/>
                    </a:solidFill>
                  </a:rPr>
                  <a:t>siSmad3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14" name="Straight Connector 13"/>
            <p:cNvCxnSpPr/>
            <p:nvPr/>
          </p:nvCxnSpPr>
          <p:spPr>
            <a:xfrm>
              <a:off x="748989" y="2848017"/>
              <a:ext cx="1603636" cy="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739650" y="3682074"/>
              <a:ext cx="1603636" cy="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387667" y="2820003"/>
              <a:ext cx="1603636" cy="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378328" y="3654060"/>
              <a:ext cx="1603636" cy="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041280" y="2738959"/>
              <a:ext cx="1603636" cy="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031941" y="3573016"/>
              <a:ext cx="1603636" cy="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0" name="Picture 19" descr="An empty beach&#10;&#10;Description generated with high confidence">
              <a:extLst>
                <a:ext uri="{FF2B5EF4-FFF2-40B4-BE49-F238E27FC236}">
                  <a16:creationId xmlns:a16="http://schemas.microsoft.com/office/drawing/2014/main" xmlns="" id="{D258ED3C-8423-4C9D-A5C9-273C2A2611AD}"/>
                </a:ext>
              </a:extLst>
            </p:cNvPr>
            <p:cNvPicPr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13947" y="4267047"/>
              <a:ext cx="1620000" cy="2160000"/>
            </a:xfrm>
            <a:prstGeom prst="rect">
              <a:avLst/>
            </a:prstGeom>
          </p:spPr>
        </p:pic>
        <p:pic>
          <p:nvPicPr>
            <p:cNvPr id="21" name="Picture 20" descr="A picture containing outdoor, nature, ground, rain&#10;&#10;Description generated with very high confidence">
              <a:extLst>
                <a:ext uri="{FF2B5EF4-FFF2-40B4-BE49-F238E27FC236}">
                  <a16:creationId xmlns:a16="http://schemas.microsoft.com/office/drawing/2014/main" xmlns="" id="{AAA09423-5181-484D-BFC0-0A34D5E8DD6B}"/>
                </a:ext>
              </a:extLst>
            </p:cNvPr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71303" y="4267047"/>
              <a:ext cx="1620000" cy="2160000"/>
            </a:xfrm>
            <a:prstGeom prst="rect">
              <a:avLst/>
            </a:prstGeom>
          </p:spPr>
        </p:pic>
        <p:pic>
          <p:nvPicPr>
            <p:cNvPr id="22" name="Picture 21" descr="A picture containing nature, outdoor, ground, rain&#10;&#10;Description generated with very high confidence">
              <a:extLst>
                <a:ext uri="{FF2B5EF4-FFF2-40B4-BE49-F238E27FC236}">
                  <a16:creationId xmlns:a16="http://schemas.microsoft.com/office/drawing/2014/main" xmlns="" id="{B137F57A-336B-4CB0-A010-29E11B061E31}"/>
                </a:ext>
              </a:extLst>
            </p:cNvPr>
            <p:cNvPicPr>
              <a:picLocks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024916" y="4267047"/>
              <a:ext cx="1620000" cy="2160000"/>
            </a:xfrm>
            <a:prstGeom prst="rect">
              <a:avLst/>
            </a:prstGeom>
          </p:spPr>
        </p:pic>
        <p:cxnSp>
          <p:nvCxnSpPr>
            <p:cNvPr id="23" name="Straight Connector 22"/>
            <p:cNvCxnSpPr/>
            <p:nvPr/>
          </p:nvCxnSpPr>
          <p:spPr>
            <a:xfrm>
              <a:off x="741964" y="5316181"/>
              <a:ext cx="1603636" cy="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748989" y="5552623"/>
              <a:ext cx="1603636" cy="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399320" y="5505931"/>
              <a:ext cx="1603636" cy="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4041280" y="5210120"/>
              <a:ext cx="1603636" cy="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4041280" y="5573946"/>
              <a:ext cx="1603636" cy="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349857" y="6440448"/>
            <a:ext cx="61779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Fig. </a:t>
            </a:r>
            <a:r>
              <a:rPr lang="en-US" sz="1200" smtClean="0">
                <a:latin typeface="Times New Roman" charset="0"/>
                <a:ea typeface="Times New Roman" charset="0"/>
                <a:cs typeface="Times New Roman" charset="0"/>
              </a:rPr>
              <a:t>S2.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Smad2 and Smad3 exert opposing effects on cell migration.  A first trimester trophoblast cell line Swan-71 was transfected with siRNAs targeting Smad2 or Smad3 or a non-targeting control (NC). A) Western blotting confirms the knockdown of Smad2 and Smad3 by their specific siRNAs. B) Representative pictures from a cell migration assay performed using the 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IncuCyte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 live cell imaging system. C) Summary graph showing the wound closure over a 48h period. Data present mean ±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SEM (n=24).  Data were analyzed by two-way ANOVA, followed by Turkey’s multiple comparison tests.  *p&lt;0.05; **p&lt;0.01; ***, p&lt;0.001, and **** p&lt;0.0001 vs NC at the same time point .  Knockdown of Smad2 accelerated wound closure when knockdown of Smad3 inhibited wound closure. </a:t>
            </a:r>
            <a:endParaRPr lang="en-US" sz="1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857" y="636104"/>
            <a:ext cx="309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</a:t>
            </a:r>
            <a:endParaRPr lang="en-US" sz="16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706759" y="636104"/>
            <a:ext cx="309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B</a:t>
            </a:r>
            <a:endParaRPr lang="en-US" sz="16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349857" y="3674835"/>
            <a:ext cx="293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C</a:t>
            </a:r>
            <a:endParaRPr lang="en-US" sz="1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38518" y="3793697"/>
            <a:ext cx="48006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6587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8258</TotalTime>
  <Words>158</Words>
  <Application>Microsoft Macintosh PowerPoint</Application>
  <PresentationFormat>Letter Paper (8.5x11 in)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Times New Roman</vt:lpstr>
      <vt:lpstr>Arial</vt:lpstr>
      <vt:lpstr>Office Theme</vt:lpstr>
      <vt:lpstr>PowerPoint Presentation</vt:lpstr>
    </vt:vector>
  </TitlesOfParts>
  <Company>Univ of Toronto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Jelena Brkic</dc:creator>
  <cp:lastModifiedBy>Microsoft Office User</cp:lastModifiedBy>
  <cp:revision>214</cp:revision>
  <dcterms:created xsi:type="dcterms:W3CDTF">2016-06-23T19:09:33Z</dcterms:created>
  <dcterms:modified xsi:type="dcterms:W3CDTF">2020-06-01T19:10:18Z</dcterms:modified>
</cp:coreProperties>
</file>