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674" autoAdjust="0"/>
  </p:normalViewPr>
  <p:slideViewPr>
    <p:cSldViewPr snapToGrid="0">
      <p:cViewPr varScale="1">
        <p:scale>
          <a:sx n="61" d="100"/>
          <a:sy n="61" d="100"/>
        </p:scale>
        <p:origin x="16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EB7F4-998D-46A3-AC48-4DF06AFECBD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91AD3A-538A-4178-8144-F8906579CBC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862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entury Gothic" panose="020B0502020202020204" pitchFamily="34" charset="0"/>
              </a:rPr>
              <a:t>Figure 1. Early TCZ response influence in the occurrence of study outcomes</a:t>
            </a:r>
          </a:p>
          <a:p>
            <a:r>
              <a:rPr lang="es-ES" dirty="0" smtClean="0"/>
              <a:t>Kaplan-</a:t>
            </a:r>
            <a:r>
              <a:rPr lang="es-ES" dirty="0" err="1" smtClean="0"/>
              <a:t>Meier</a:t>
            </a:r>
            <a:r>
              <a:rPr lang="es-ES" dirty="0" smtClean="0"/>
              <a:t> </a:t>
            </a:r>
            <a:r>
              <a:rPr lang="es-ES" dirty="0" err="1" smtClean="0"/>
              <a:t>plotts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study</a:t>
            </a:r>
            <a:r>
              <a:rPr lang="es-ES" dirty="0" smtClean="0"/>
              <a:t> </a:t>
            </a:r>
            <a:r>
              <a:rPr lang="es-ES" dirty="0" err="1" smtClean="0"/>
              <a:t>outcomes</a:t>
            </a:r>
            <a:r>
              <a:rPr lang="es-ES" dirty="0" smtClean="0"/>
              <a:t>. </a:t>
            </a:r>
            <a:r>
              <a:rPr lang="en-US" dirty="0" smtClean="0"/>
              <a:t>Small vertical tick-marks indicate individual patients whose survival times have been right-censored. Equality of survival distributions tests for the different levels of </a:t>
            </a:r>
            <a:r>
              <a:rPr lang="en-US" dirty="0" err="1" smtClean="0"/>
              <a:t>Toci</a:t>
            </a:r>
            <a:r>
              <a:rPr lang="en-US" dirty="0" smtClean="0"/>
              <a:t> Response</a:t>
            </a:r>
            <a:r>
              <a:rPr lang="en-US" baseline="0" dirty="0" smtClean="0"/>
              <a:t> (Log Rank (Mantel-Cox)): mortality (p 0.002),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invasive mechanical ventilation </a:t>
            </a:r>
            <a:r>
              <a:rPr lang="en-US" baseline="0" dirty="0" smtClean="0"/>
              <a:t>(p &lt;0.001).</a:t>
            </a:r>
            <a:endParaRPr lang="en-US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1AD3A-538A-4178-8144-F8906579CBC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854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467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592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2641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036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141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649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350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7641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6915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3524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755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1BBA5-402C-4849-9BA0-42EA8983DCF2}" type="datetimeFigureOut">
              <a:rPr lang="es-ES" smtClean="0"/>
              <a:t>08/07/2020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1A51D-815B-484E-A90D-66A35CB256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4116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/>
          <p:cNvPicPr>
            <a:picLocks noChangeAspect="1"/>
          </p:cNvPicPr>
          <p:nvPr/>
        </p:nvPicPr>
        <p:blipFill rotWithShape="1">
          <a:blip r:embed="rId3"/>
          <a:srcRect r="21674"/>
          <a:stretch/>
        </p:blipFill>
        <p:spPr>
          <a:xfrm>
            <a:off x="1329618" y="469501"/>
            <a:ext cx="5764865" cy="5897634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 rot="16200000">
            <a:off x="320011" y="3066204"/>
            <a:ext cx="2374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 smtClean="0">
                <a:latin typeface="Century Gothic" panose="020B0502020202020204" pitchFamily="34" charset="0"/>
              </a:rPr>
              <a:t>Cumulative</a:t>
            </a:r>
            <a:r>
              <a:rPr lang="es-ES" b="1" dirty="0" smtClean="0">
                <a:latin typeface="Century Gothic" panose="020B0502020202020204" pitchFamily="34" charset="0"/>
              </a:rPr>
              <a:t> </a:t>
            </a:r>
            <a:r>
              <a:rPr lang="es-ES" b="1" dirty="0" err="1" smtClean="0">
                <a:latin typeface="Century Gothic" panose="020B0502020202020204" pitchFamily="34" charset="0"/>
              </a:rPr>
              <a:t>Survival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903009" y="5997803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Century Gothic" panose="020B0502020202020204" pitchFamily="34" charset="0"/>
              </a:rPr>
              <a:t>Time in </a:t>
            </a:r>
            <a:r>
              <a:rPr lang="es-ES" b="1" dirty="0" err="1" smtClean="0">
                <a:latin typeface="Century Gothic" panose="020B0502020202020204" pitchFamily="34" charset="0"/>
              </a:rPr>
              <a:t>days</a:t>
            </a:r>
            <a:endParaRPr lang="es-ES" b="1" dirty="0">
              <a:latin typeface="Century Gothic" panose="020B0502020202020204" pitchFamily="34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7101572" y="725214"/>
            <a:ext cx="1434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err="1" smtClean="0"/>
              <a:t>Survival</a:t>
            </a:r>
            <a:r>
              <a:rPr lang="es-ES" sz="1400" dirty="0" smtClean="0"/>
              <a:t> </a:t>
            </a:r>
            <a:r>
              <a:rPr lang="es-ES" sz="1400" dirty="0" err="1" smtClean="0"/>
              <a:t>Function</a:t>
            </a:r>
            <a:endParaRPr lang="es-ES" sz="1400" dirty="0" smtClean="0"/>
          </a:p>
          <a:p>
            <a:r>
              <a:rPr lang="es-ES" sz="1400" dirty="0" err="1" smtClean="0"/>
              <a:t>Censored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05256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>
            <a:off x="597876" y="352586"/>
            <a:ext cx="7109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en-US" dirty="0" smtClean="0">
                <a:latin typeface="Century Gothic" panose="020B0502020202020204" pitchFamily="34" charset="0"/>
              </a:rPr>
              <a:t>Supplementary figure S1(</a:t>
            </a:r>
            <a:r>
              <a:rPr lang="en-US" i="1" dirty="0" smtClean="0">
                <a:latin typeface="Century Gothic" panose="020B0502020202020204" pitchFamily="34" charset="0"/>
              </a:rPr>
              <a:t>title</a:t>
            </a:r>
            <a:r>
              <a:rPr lang="en-US" dirty="0" smtClean="0">
                <a:latin typeface="Century Gothic" panose="020B0502020202020204" pitchFamily="34" charset="0"/>
              </a:rPr>
              <a:t>). </a:t>
            </a:r>
            <a:r>
              <a:rPr lang="es-ES" dirty="0">
                <a:latin typeface="Century Gothic" panose="020B0502020202020204" pitchFamily="34" charset="0"/>
              </a:rPr>
              <a:t>Kaplan-</a:t>
            </a:r>
            <a:r>
              <a:rPr lang="es-ES" dirty="0" err="1">
                <a:latin typeface="Century Gothic" panose="020B0502020202020204" pitchFamily="34" charset="0"/>
              </a:rPr>
              <a:t>Meier</a:t>
            </a:r>
            <a:r>
              <a:rPr lang="es-ES" dirty="0">
                <a:latin typeface="Century Gothic" panose="020B0502020202020204" pitchFamily="34" charset="0"/>
              </a:rPr>
              <a:t> </a:t>
            </a:r>
            <a:r>
              <a:rPr lang="es-ES" dirty="0" err="1" smtClean="0">
                <a:latin typeface="Century Gothic" panose="020B0502020202020204" pitchFamily="34" charset="0"/>
              </a:rPr>
              <a:t>plot</a:t>
            </a:r>
            <a:r>
              <a:rPr lang="es-ES" dirty="0" smtClean="0">
                <a:latin typeface="Century Gothic" panose="020B0502020202020204" pitchFamily="34" charset="0"/>
              </a:rPr>
              <a:t> </a:t>
            </a:r>
            <a:r>
              <a:rPr lang="es-ES" dirty="0" err="1" smtClean="0">
                <a:latin typeface="Century Gothic" panose="020B0502020202020204" pitchFamily="34" charset="0"/>
              </a:rPr>
              <a:t>for</a:t>
            </a:r>
            <a:r>
              <a:rPr lang="es-ES" dirty="0" smtClean="0">
                <a:latin typeface="Century Gothic" panose="020B0502020202020204" pitchFamily="34" charset="0"/>
              </a:rPr>
              <a:t> </a:t>
            </a:r>
            <a:r>
              <a:rPr lang="es-ES" dirty="0" err="1" smtClean="0">
                <a:latin typeface="Century Gothic" panose="020B0502020202020204" pitchFamily="34" charset="0"/>
              </a:rPr>
              <a:t>mortality</a:t>
            </a:r>
            <a:r>
              <a:rPr lang="es-ES" dirty="0" smtClean="0">
                <a:latin typeface="Century Gothic" panose="020B0502020202020204" pitchFamily="34" charset="0"/>
              </a:rPr>
              <a:t> in </a:t>
            </a:r>
            <a:r>
              <a:rPr lang="es-ES" dirty="0" err="1" smtClean="0">
                <a:latin typeface="Century Gothic" panose="020B0502020202020204" pitchFamily="34" charset="0"/>
              </a:rPr>
              <a:t>tocilizumab</a:t>
            </a:r>
            <a:r>
              <a:rPr lang="es-ES" dirty="0" smtClean="0">
                <a:latin typeface="Century Gothic" panose="020B0502020202020204" pitchFamily="34" charset="0"/>
              </a:rPr>
              <a:t> sub-</a:t>
            </a:r>
            <a:r>
              <a:rPr lang="es-ES" dirty="0" err="1" smtClean="0">
                <a:latin typeface="Century Gothic" panose="020B0502020202020204" pitchFamily="34" charset="0"/>
              </a:rPr>
              <a:t>population</a:t>
            </a:r>
            <a:r>
              <a:rPr lang="es-ES" dirty="0" smtClean="0">
                <a:latin typeface="Century Gothic" panose="020B0502020202020204" pitchFamily="34" charset="0"/>
              </a:rPr>
              <a:t>.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849085" y="4051219"/>
            <a:ext cx="72599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Century Gothic" panose="020B0502020202020204" pitchFamily="34" charset="0"/>
              </a:rPr>
              <a:t>Figure S1 (</a:t>
            </a:r>
            <a:r>
              <a:rPr lang="es-ES" i="1" dirty="0" err="1" smtClean="0">
                <a:latin typeface="Century Gothic" panose="020B0502020202020204" pitchFamily="34" charset="0"/>
              </a:rPr>
              <a:t>footnote</a:t>
            </a:r>
            <a:r>
              <a:rPr lang="es-ES" dirty="0" smtClean="0">
                <a:latin typeface="Century Gothic" panose="020B0502020202020204" pitchFamily="34" charset="0"/>
              </a:rPr>
              <a:t>) Kaplan-</a:t>
            </a:r>
            <a:r>
              <a:rPr lang="es-ES" dirty="0" err="1" smtClean="0">
                <a:latin typeface="Century Gothic" panose="020B0502020202020204" pitchFamily="34" charset="0"/>
              </a:rPr>
              <a:t>Meier</a:t>
            </a:r>
            <a:r>
              <a:rPr lang="es-ES" dirty="0" smtClean="0">
                <a:latin typeface="Century Gothic" panose="020B0502020202020204" pitchFamily="34" charset="0"/>
              </a:rPr>
              <a:t> </a:t>
            </a:r>
            <a:r>
              <a:rPr lang="es-ES" smtClean="0">
                <a:latin typeface="Century Gothic" panose="020B0502020202020204" pitchFamily="34" charset="0"/>
              </a:rPr>
              <a:t>plot </a:t>
            </a:r>
            <a:r>
              <a:rPr lang="es-ES" dirty="0" err="1">
                <a:latin typeface="Century Gothic" panose="020B0502020202020204" pitchFamily="34" charset="0"/>
              </a:rPr>
              <a:t>for</a:t>
            </a:r>
            <a:r>
              <a:rPr lang="es-ES" dirty="0">
                <a:latin typeface="Century Gothic" panose="020B0502020202020204" pitchFamily="34" charset="0"/>
              </a:rPr>
              <a:t> </a:t>
            </a:r>
            <a:r>
              <a:rPr lang="es-ES" dirty="0" err="1">
                <a:latin typeface="Century Gothic" panose="020B0502020202020204" pitchFamily="34" charset="0"/>
              </a:rPr>
              <a:t>study</a:t>
            </a:r>
            <a:r>
              <a:rPr lang="es-ES" dirty="0">
                <a:latin typeface="Century Gothic" panose="020B0502020202020204" pitchFamily="34" charset="0"/>
              </a:rPr>
              <a:t> </a:t>
            </a:r>
            <a:r>
              <a:rPr lang="es-ES" dirty="0" err="1">
                <a:latin typeface="Century Gothic" panose="020B0502020202020204" pitchFamily="34" charset="0"/>
              </a:rPr>
              <a:t>outcomes</a:t>
            </a:r>
            <a:r>
              <a:rPr lang="es-ES" dirty="0">
                <a:latin typeface="Century Gothic" panose="020B0502020202020204" pitchFamily="34" charset="0"/>
              </a:rPr>
              <a:t>. </a:t>
            </a:r>
            <a:r>
              <a:rPr lang="en-US" dirty="0">
                <a:latin typeface="Century Gothic" panose="020B0502020202020204" pitchFamily="34" charset="0"/>
              </a:rPr>
              <a:t>Small vertical tick-marks indicate individual patients whose survival times have been right-censored. </a:t>
            </a:r>
          </a:p>
        </p:txBody>
      </p:sp>
    </p:spTree>
    <p:extLst>
      <p:ext uri="{BB962C8B-B14F-4D97-AF65-F5344CB8AC3E}">
        <p14:creationId xmlns:p14="http://schemas.microsoft.com/office/powerpoint/2010/main" val="13976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</TotalTime>
  <Words>108</Words>
  <Application>Microsoft Office PowerPoint</Application>
  <PresentationFormat>Presentación en pantalla (4:3)</PresentationFormat>
  <Paragraphs>9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Óscar</dc:creator>
  <cp:lastModifiedBy>Oscar</cp:lastModifiedBy>
  <cp:revision>21</cp:revision>
  <dcterms:created xsi:type="dcterms:W3CDTF">2020-04-23T11:29:37Z</dcterms:created>
  <dcterms:modified xsi:type="dcterms:W3CDTF">2020-07-08T06:56:57Z</dcterms:modified>
</cp:coreProperties>
</file>