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5" r:id="rId3"/>
    <p:sldId id="262" r:id="rId4"/>
    <p:sldId id="266" r:id="rId5"/>
    <p:sldId id="263" r:id="rId6"/>
    <p:sldId id="264" r:id="rId7"/>
    <p:sldId id="272" r:id="rId8"/>
    <p:sldId id="268" r:id="rId9"/>
    <p:sldId id="269" r:id="rId10"/>
    <p:sldId id="271" r:id="rId11"/>
    <p:sldId id="270" r:id="rId1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7" userDrawn="1">
          <p15:clr>
            <a:srgbClr val="A4A3A4"/>
          </p15:clr>
        </p15:guide>
        <p15:guide id="2" pos="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 Kalafateli" initials="ALK" lastIdx="3" clrIdx="0">
    <p:extLst>
      <p:ext uri="{19B8F6BF-5375-455C-9EA6-DF929625EA0E}">
        <p15:presenceInfo xmlns:p15="http://schemas.microsoft.com/office/powerpoint/2012/main" userId="AL Kalafat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8"/>
    <p:restoredTop sz="94675"/>
  </p:normalViewPr>
  <p:slideViewPr>
    <p:cSldViewPr snapToGrid="0" snapToObjects="1" showGuides="1">
      <p:cViewPr>
        <p:scale>
          <a:sx n="182" d="100"/>
          <a:sy n="182" d="100"/>
        </p:scale>
        <p:origin x="680" y="80"/>
      </p:cViewPr>
      <p:guideLst>
        <p:guide orient="horz" pos="1827"/>
        <p:guide pos="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E0C5B-1FB2-6E40-9E92-0A5FDBF3C1DB}" type="datetimeFigureOut">
              <a:rPr lang="en-US" smtClean="0"/>
              <a:t>5/29/20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1D755-A711-F248-9F74-BEA4FE6BC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86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1D755-A711-F248-9F74-BEA4FE6BC7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6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95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811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7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0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50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03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74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7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9190D-9BE1-8148-B5D4-971DF6C22FFD}" type="datetimeFigureOut">
              <a:rPr lang="en-US" smtClean="0"/>
              <a:t>5/29/20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3778E-550A-9741-9E14-94BF34C11E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9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5.emf"/><Relationship Id="rId7" Type="http://schemas.openxmlformats.org/officeDocument/2006/relationships/image" Target="../media/image69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72.emf"/><Relationship Id="rId7" Type="http://schemas.openxmlformats.org/officeDocument/2006/relationships/image" Target="../media/image76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0.emf"/><Relationship Id="rId7" Type="http://schemas.openxmlformats.org/officeDocument/2006/relationships/image" Target="../media/image54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Relationship Id="rId9" Type="http://schemas.openxmlformats.org/officeDocument/2006/relationships/image" Target="../media/image6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4792AF9-09E3-A249-B942-479932D3C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9" y="303514"/>
            <a:ext cx="2196000" cy="14766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8410" y="51832"/>
            <a:ext cx="1452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17883" y="244161"/>
            <a:ext cx="3739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A                                                                                                                   B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2908991" y="835310"/>
            <a:ext cx="11448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Ethanol preference (%)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25989" y="1648089"/>
            <a:ext cx="4946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Session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369657" y="2587169"/>
            <a:ext cx="9189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Water intake (ml)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22841" y="3288155"/>
            <a:ext cx="4946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Session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-19767" y="1894551"/>
            <a:ext cx="37254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C                                                                                                                   D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2950848" y="2501327"/>
            <a:ext cx="10779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Total fluid intake (ml)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425989" y="3285450"/>
            <a:ext cx="4946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Session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-7863" y="5966672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922841" y="6716372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-27540" y="3580027"/>
            <a:ext cx="36728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E                                                                                                                    F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-320215" y="4217867"/>
            <a:ext cx="8094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Food intake (g)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22841" y="4996306"/>
            <a:ext cx="4946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Session</a:t>
            </a:r>
          </a:p>
        </p:txBody>
      </p:sp>
      <p:sp>
        <p:nvSpPr>
          <p:cNvPr id="64" name="TextBox 63"/>
          <p:cNvSpPr txBox="1"/>
          <p:nvPr/>
        </p:nvSpPr>
        <p:spPr>
          <a:xfrm rot="16200000">
            <a:off x="2951202" y="4269349"/>
            <a:ext cx="1059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Body weight gain (%)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35958" y="4999031"/>
            <a:ext cx="425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Week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-19767" y="5104028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b="1" dirty="0"/>
          </a:p>
        </p:txBody>
      </p:sp>
      <p:pic>
        <p:nvPicPr>
          <p:cNvPr id="5" name="Picture 4" descr="preference treatment- utan lågkonsumenter graph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642" y="288887"/>
            <a:ext cx="2215377" cy="1439998"/>
          </a:xfrm>
          <a:prstGeom prst="rect">
            <a:avLst/>
          </a:prstGeom>
        </p:spPr>
      </p:pic>
      <p:pic>
        <p:nvPicPr>
          <p:cNvPr id="10" name="Picture 9" descr="total fluid intake treatment-utan lågkonsumnter graph.pdf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75" y="1914001"/>
            <a:ext cx="2195992" cy="1403998"/>
          </a:xfrm>
          <a:prstGeom prst="rect">
            <a:avLst/>
          </a:prstGeom>
        </p:spPr>
      </p:pic>
      <p:pic>
        <p:nvPicPr>
          <p:cNvPr id="11" name="Picture 10" descr="food intake treatment-utan lågkonsumenter graph.pdf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0" y="3763465"/>
            <a:ext cx="2159992" cy="1295998"/>
          </a:xfrm>
          <a:prstGeom prst="rect">
            <a:avLst/>
          </a:prstGeom>
        </p:spPr>
      </p:pic>
      <p:pic>
        <p:nvPicPr>
          <p:cNvPr id="14" name="Picture 13" descr="water intake treatment-utan lågkonsumnter graph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1" y="1943108"/>
            <a:ext cx="2159992" cy="1403998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 rot="16200000">
            <a:off x="1001676" y="4279465"/>
            <a:ext cx="3254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ea typeface="Wingdings"/>
                <a:cs typeface="Wingdings"/>
                <a:sym typeface="Wingdings"/>
              </a:rPr>
              <a:t>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492169" y="4237124"/>
            <a:ext cx="2776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ea typeface="Wingdings"/>
                <a:cs typeface="Wingdings"/>
                <a:sym typeface="Wingdings"/>
              </a:rPr>
              <a:t></a:t>
            </a:r>
            <a:endParaRPr lang="en-US" sz="800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1363854" y="5411310"/>
            <a:ext cx="1847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BD78A-19DC-8A4C-8A42-168E76D91E09}"/>
              </a:ext>
            </a:extLst>
          </p:cNvPr>
          <p:cNvSpPr txBox="1"/>
          <p:nvPr/>
        </p:nvSpPr>
        <p:spPr>
          <a:xfrm>
            <a:off x="73029" y="5308523"/>
            <a:ext cx="674016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/>
              <a:t>Supplementary Figure 1. </a:t>
            </a:r>
            <a:r>
              <a:rPr lang="en-GB" sz="1000" b="1" i="1" dirty="0"/>
              <a:t>Effects of 0.1 mg/kg (triangle), or 0.05 mg/kg (circle) dulaglutide compared to vehicle (square) on consummatory behaviour in male rats</a:t>
            </a:r>
            <a:endParaRPr lang="sv-SE" sz="1000" b="1" i="1" dirty="0"/>
          </a:p>
          <a:p>
            <a:r>
              <a:rPr lang="en-US" sz="1000" dirty="0"/>
              <a:t>A. There was an overall effect of of dulaglutide (</a:t>
            </a:r>
            <a:r>
              <a:rPr lang="en-US" sz="1000" dirty="0" err="1"/>
              <a:t>Dul</a:t>
            </a:r>
            <a:r>
              <a:rPr lang="en-US" sz="1000" dirty="0"/>
              <a:t>) treatment on ethanol intake in male rats (time (F(8,336)=13.45, P&lt;0.0001; treatment (F(2,42)=1.39, P=0.2613; interaction (F(16,336)=1.92, P=0.0178) when compared to vehicle (</a:t>
            </a:r>
            <a:r>
              <a:rPr lang="en-US" sz="1000" dirty="0" err="1"/>
              <a:t>Veh</a:t>
            </a:r>
            <a:r>
              <a:rPr lang="en-US" sz="1000" dirty="0"/>
              <a:t>). Post-hoc test revealed no differences at any specific time point. </a:t>
            </a:r>
          </a:p>
          <a:p>
            <a:r>
              <a:rPr lang="en-US" sz="1000" dirty="0"/>
              <a:t>B. There was no overall effect of of dulaglutide treatment on ethanol preference in male rats (time (F(8,336)=5.88, P&lt;0.0001, treatment F(2,42)=1.95, P=0.1554); interaction (F(16,336)=1.62, P=0.0627). </a:t>
            </a:r>
          </a:p>
          <a:p>
            <a:r>
              <a:rPr lang="en-US" sz="1000" dirty="0"/>
              <a:t>C. There was no overall effect of of dulaglutide treatment on water intake in male rats (time (F(8,336)=5.02, P&lt;0.0001, treatment F(2,42)=0.89, P=0.4166); interaction (F(16,336)=1.22, P=0.2518). </a:t>
            </a:r>
          </a:p>
          <a:p>
            <a:r>
              <a:rPr lang="en-US" sz="1000" dirty="0"/>
              <a:t>D. There was no overall effect of of dulaglutide treatment on total fluid intake in male rats (time (F(8,336)=6.08, P&lt;0.0001, treatment F(2,42)=1.55, P=0.2248); interaction (F(16,336)=1.34, P=0.1692). </a:t>
            </a:r>
          </a:p>
          <a:p>
            <a:r>
              <a:rPr lang="en-US" sz="1000" dirty="0"/>
              <a:t>E. There was an overall effect of of dulaglutide treatment on food intake in male rats (time (F(8,336)=12.91, P&lt;0.0001, treatment F(2,42)=1.19, P=0.43134); interaction (F(16,336)=3.06, P&lt;0.0001). Post-hoc test revealed that 0.1 mg/kg dulaglutide reduced the food intake at sessions 2 and 5 compared to vehicle. </a:t>
            </a:r>
          </a:p>
          <a:p>
            <a:r>
              <a:rPr lang="en-US" sz="1000" dirty="0"/>
              <a:t>F. There was an overall effect of of dulaglutide treatment on body weight gain in male rats (time (F(2,84)=58.44, P&lt;0.0001, treatment F(2,42)=7.82, P=0.0013); interaction (F(4,84)=3.26, P=0.0156). Post-hoc test revealed that the body weight gain was lower in 0.1 mg/kg dulaglutide treated rats compared to vehicle at sessions 2 and 3. </a:t>
            </a:r>
          </a:p>
          <a:p>
            <a:endParaRPr lang="en-US" sz="1000" dirty="0"/>
          </a:p>
          <a:p>
            <a:r>
              <a:rPr lang="en-US" sz="1000" dirty="0"/>
              <a:t>Data are presented as mean ± SEM; *P&lt;0.05, ***P&lt;0.001 interaction effects and ##P&lt;0.01 treatment effects, after repeated measures two-way ANOVA. </a:t>
            </a:r>
            <a:r>
              <a:rPr lang="en-US" sz="1000" dirty="0">
                <a:sym typeface="Wingdings" pitchFamily="2" charset="2"/>
              </a:rPr>
              <a:t></a:t>
            </a:r>
            <a:r>
              <a:rPr lang="en-US" sz="1000" dirty="0"/>
              <a:t>P&lt;0.05, </a:t>
            </a:r>
            <a:r>
              <a:rPr lang="en-US" sz="1000" dirty="0">
                <a:sym typeface="Wingdings" pitchFamily="2" charset="2"/>
              </a:rPr>
              <a:t></a:t>
            </a:r>
            <a:r>
              <a:rPr lang="en-US" sz="1000" dirty="0"/>
              <a:t>P&lt;0.01, </a:t>
            </a:r>
            <a:r>
              <a:rPr lang="en-US" sz="1000" dirty="0">
                <a:sym typeface="Wingdings" pitchFamily="2" charset="2"/>
              </a:rPr>
              <a:t></a:t>
            </a:r>
            <a:r>
              <a:rPr lang="en-US" sz="1000" dirty="0"/>
              <a:t>P&lt;0.001 for vehicle versus dulaglutide (</a:t>
            </a:r>
            <a:r>
              <a:rPr lang="en-GB" sz="1000" dirty="0"/>
              <a:t>0.1 mg/kg) Bonferroni post-hoc analysis</a:t>
            </a:r>
            <a:r>
              <a:rPr lang="en-US" sz="1000" dirty="0"/>
              <a:t>.</a:t>
            </a:r>
          </a:p>
          <a:p>
            <a:endParaRPr lang="sv-SE" sz="1000" dirty="0"/>
          </a:p>
          <a:p>
            <a:endParaRPr lang="sv-SE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737F4D0-5715-7B41-A2CE-B8397A183605}"/>
              </a:ext>
            </a:extLst>
          </p:cNvPr>
          <p:cNvCxnSpPr/>
          <p:nvPr/>
        </p:nvCxnSpPr>
        <p:spPr>
          <a:xfrm flipV="1">
            <a:off x="451556" y="507609"/>
            <a:ext cx="1422622" cy="13544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FEAF8CB-EC76-D04D-88F2-EF1C1168869F}"/>
              </a:ext>
            </a:extLst>
          </p:cNvPr>
          <p:cNvSpPr txBox="1"/>
          <p:nvPr/>
        </p:nvSpPr>
        <p:spPr>
          <a:xfrm>
            <a:off x="932281" y="35492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dirty="0"/>
              <a:t>*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FDE197F-5411-FE47-93C4-EDFB9A22E0C7}"/>
              </a:ext>
            </a:extLst>
          </p:cNvPr>
          <p:cNvCxnSpPr/>
          <p:nvPr/>
        </p:nvCxnSpPr>
        <p:spPr>
          <a:xfrm flipV="1">
            <a:off x="425358" y="3859726"/>
            <a:ext cx="1422622" cy="13544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8A3BBF45-101E-FE4C-9D95-298A37D563D6}"/>
              </a:ext>
            </a:extLst>
          </p:cNvPr>
          <p:cNvSpPr txBox="1"/>
          <p:nvPr/>
        </p:nvSpPr>
        <p:spPr>
          <a:xfrm>
            <a:off x="906083" y="3707037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dirty="0"/>
              <a:t>***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05CC72-8E5A-5C4D-AC6E-3C7D472A1D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3066" y="3812160"/>
            <a:ext cx="1913334" cy="1250500"/>
          </a:xfrm>
          <a:prstGeom prst="rect">
            <a:avLst/>
          </a:prstGeom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AFB3CFD-05A3-604E-8BC9-605775123C90}"/>
              </a:ext>
            </a:extLst>
          </p:cNvPr>
          <p:cNvCxnSpPr>
            <a:cxnSpLocks/>
          </p:cNvCxnSpPr>
          <p:nvPr/>
        </p:nvCxnSpPr>
        <p:spPr>
          <a:xfrm>
            <a:off x="4231532" y="4001051"/>
            <a:ext cx="1069338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7B092EE7-8A01-2C4A-9D5C-2F4D96D5541B}"/>
              </a:ext>
            </a:extLst>
          </p:cNvPr>
          <p:cNvSpPr txBox="1"/>
          <p:nvPr/>
        </p:nvSpPr>
        <p:spPr>
          <a:xfrm>
            <a:off x="4631492" y="3830147"/>
            <a:ext cx="4924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dirty="0"/>
              <a:t>*    </a:t>
            </a:r>
            <a:r>
              <a:rPr lang="sv-SE" sz="900" dirty="0"/>
              <a:t>##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EAAA867-8B2A-3C49-A7CF-FA305AE10E2D}"/>
              </a:ext>
            </a:extLst>
          </p:cNvPr>
          <p:cNvSpPr txBox="1"/>
          <p:nvPr/>
        </p:nvSpPr>
        <p:spPr>
          <a:xfrm rot="16200000">
            <a:off x="4628263" y="4669452"/>
            <a:ext cx="3254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ea typeface="Wingdings"/>
                <a:cs typeface="Wingdings"/>
                <a:sym typeface="Wingdings"/>
              </a:rPr>
              <a:t></a:t>
            </a:r>
            <a:endParaRPr lang="en-US" sz="8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6918B9C-2687-E144-99D1-E7DF6653B350}"/>
              </a:ext>
            </a:extLst>
          </p:cNvPr>
          <p:cNvSpPr txBox="1"/>
          <p:nvPr/>
        </p:nvSpPr>
        <p:spPr>
          <a:xfrm rot="16200000">
            <a:off x="5204275" y="4375944"/>
            <a:ext cx="2311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ea typeface="Wingdings"/>
                <a:cs typeface="Wingdings"/>
                <a:sym typeface="Wingdings"/>
              </a:rPr>
              <a:t></a:t>
            </a:r>
            <a:endParaRPr lang="en-US" sz="8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E9057D-3AC8-9B49-B6C4-E3AFC388F4ED}"/>
              </a:ext>
            </a:extLst>
          </p:cNvPr>
          <p:cNvSpPr txBox="1"/>
          <p:nvPr/>
        </p:nvSpPr>
        <p:spPr>
          <a:xfrm rot="16200000">
            <a:off x="-419024" y="875952"/>
            <a:ext cx="10534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Ethanol intake (g/kg)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C427DE-B519-C246-95D7-B995BF273D8A}"/>
              </a:ext>
            </a:extLst>
          </p:cNvPr>
          <p:cNvGrpSpPr/>
          <p:nvPr/>
        </p:nvGrpSpPr>
        <p:grpSpPr>
          <a:xfrm>
            <a:off x="405936" y="1084233"/>
            <a:ext cx="527709" cy="461665"/>
            <a:chOff x="6270528" y="1433214"/>
            <a:chExt cx="527709" cy="46166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38B0066-F318-D242-A530-C59DDED4CF8C}"/>
                </a:ext>
              </a:extLst>
            </p:cNvPr>
            <p:cNvGrpSpPr/>
            <p:nvPr/>
          </p:nvGrpSpPr>
          <p:grpSpPr>
            <a:xfrm>
              <a:off x="6270528" y="1433214"/>
              <a:ext cx="527709" cy="461665"/>
              <a:chOff x="2792818" y="36886"/>
              <a:chExt cx="527709" cy="461665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2096DCD-59A1-BC49-9BE2-32396E51B922}"/>
                  </a:ext>
                </a:extLst>
              </p:cNvPr>
              <p:cNvSpPr/>
              <p:nvPr/>
            </p:nvSpPr>
            <p:spPr>
              <a:xfrm>
                <a:off x="2807168" y="121748"/>
                <a:ext cx="46800" cy="468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87D472C-9086-5549-A197-6A1F1421E724}"/>
                  </a:ext>
                </a:extLst>
              </p:cNvPr>
              <p:cNvSpPr txBox="1"/>
              <p:nvPr/>
            </p:nvSpPr>
            <p:spPr>
              <a:xfrm>
                <a:off x="2792818" y="36886"/>
                <a:ext cx="5277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E" sz="800" dirty="0"/>
                  <a:t>Veh</a:t>
                </a:r>
              </a:p>
              <a:p>
                <a:r>
                  <a:rPr lang="en-SE" sz="800" dirty="0"/>
                  <a:t>0.1 Dul</a:t>
                </a:r>
              </a:p>
              <a:p>
                <a:r>
                  <a:rPr lang="en-SE" sz="800" dirty="0"/>
                  <a:t>0.05 Dul</a:t>
                </a:r>
              </a:p>
            </p:txBody>
          </p:sp>
          <p:sp>
            <p:nvSpPr>
              <p:cNvPr id="47" name="Triangle 46">
                <a:extLst>
                  <a:ext uri="{FF2B5EF4-FFF2-40B4-BE49-F238E27FC236}">
                    <a16:creationId xmlns:a16="http://schemas.microsoft.com/office/drawing/2014/main" id="{A0639C05-0DB4-754E-8800-D40DF5014919}"/>
                  </a:ext>
                </a:extLst>
              </p:cNvPr>
              <p:cNvSpPr/>
              <p:nvPr/>
            </p:nvSpPr>
            <p:spPr>
              <a:xfrm>
                <a:off x="2796178" y="240756"/>
                <a:ext cx="46800" cy="46800"/>
              </a:xfrm>
              <a:prstGeom prst="triangl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F7CD6E9-B239-0945-8195-C581ADFC95C7}"/>
                </a:ext>
              </a:extLst>
            </p:cNvPr>
            <p:cNvSpPr/>
            <p:nvPr/>
          </p:nvSpPr>
          <p:spPr>
            <a:xfrm>
              <a:off x="6275158" y="1765812"/>
              <a:ext cx="54000" cy="54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</p:spTree>
    <p:extLst>
      <p:ext uri="{BB962C8B-B14F-4D97-AF65-F5344CB8AC3E}">
        <p14:creationId xmlns:p14="http://schemas.microsoft.com/office/powerpoint/2010/main" val="4009924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518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10</a:t>
            </a: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896576" y="551136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32A7E460-D3D0-4973-B1BA-8528C6BD454C}"/>
              </a:ext>
            </a:extLst>
          </p:cNvPr>
          <p:cNvSpPr txBox="1"/>
          <p:nvPr/>
        </p:nvSpPr>
        <p:spPr>
          <a:xfrm>
            <a:off x="5430737" y="41708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179DEBF1-E3F0-4300-BF46-DA9BA64B98DE}"/>
              </a:ext>
            </a:extLst>
          </p:cNvPr>
          <p:cNvSpPr txBox="1"/>
          <p:nvPr/>
        </p:nvSpPr>
        <p:spPr>
          <a:xfrm>
            <a:off x="3896254" y="39772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918BC1AC-1A3D-4C5C-BBB6-B3A890F2A904}"/>
              </a:ext>
            </a:extLst>
          </p:cNvPr>
          <p:cNvSpPr txBox="1"/>
          <p:nvPr/>
        </p:nvSpPr>
        <p:spPr>
          <a:xfrm>
            <a:off x="2385376" y="78097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387423" y="2341205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43739BB2-E9E6-404F-8903-06A509BE6D58}"/>
              </a:ext>
            </a:extLst>
          </p:cNvPr>
          <p:cNvSpPr txBox="1"/>
          <p:nvPr/>
        </p:nvSpPr>
        <p:spPr>
          <a:xfrm>
            <a:off x="912005" y="229621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7" name="textruta 76">
            <a:extLst>
              <a:ext uri="{FF2B5EF4-FFF2-40B4-BE49-F238E27FC236}">
                <a16:creationId xmlns:a16="http://schemas.microsoft.com/office/drawing/2014/main" id="{07CD6E53-B5A5-4125-9001-511AAD9B97A6}"/>
              </a:ext>
            </a:extLst>
          </p:cNvPr>
          <p:cNvSpPr txBox="1"/>
          <p:nvPr/>
        </p:nvSpPr>
        <p:spPr>
          <a:xfrm>
            <a:off x="3905135" y="256146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80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5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5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47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2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37006" y="2711782"/>
            <a:ext cx="14090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 (pmol/mg)</a:t>
            </a: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9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35" name="Bildobjekt 17">
            <a:extLst>
              <a:ext uri="{FF2B5EF4-FFF2-40B4-BE49-F238E27FC236}">
                <a16:creationId xmlns:a16="http://schemas.microsoft.com/office/drawing/2014/main" id="{3FAE1D46-5AEB-4570-93C5-283C20F78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46" y="309901"/>
            <a:ext cx="1423142" cy="1638000"/>
          </a:xfrm>
          <a:prstGeom prst="rect">
            <a:avLst/>
          </a:prstGeom>
        </p:spPr>
      </p:pic>
      <p:pic>
        <p:nvPicPr>
          <p:cNvPr id="43" name="Bildobjekt 10">
            <a:extLst>
              <a:ext uri="{FF2B5EF4-FFF2-40B4-BE49-F238E27FC236}">
                <a16:creationId xmlns:a16="http://schemas.microsoft.com/office/drawing/2014/main" id="{F1761846-F3E5-435E-90BD-E890B6FD1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923" y="299907"/>
            <a:ext cx="1412562" cy="1638000"/>
          </a:xfrm>
          <a:prstGeom prst="rect">
            <a:avLst/>
          </a:prstGeom>
        </p:spPr>
      </p:pic>
      <p:pic>
        <p:nvPicPr>
          <p:cNvPr id="55" name="Bildobjekt 29">
            <a:extLst>
              <a:ext uri="{FF2B5EF4-FFF2-40B4-BE49-F238E27FC236}">
                <a16:creationId xmlns:a16="http://schemas.microsoft.com/office/drawing/2014/main" id="{B09E0F68-5CDB-46D1-BEA2-54687A2794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921" y="309901"/>
            <a:ext cx="1423142" cy="1638000"/>
          </a:xfrm>
          <a:prstGeom prst="rect">
            <a:avLst/>
          </a:prstGeom>
        </p:spPr>
      </p:pic>
      <p:pic>
        <p:nvPicPr>
          <p:cNvPr id="56" name="Bildobjekt 20">
            <a:extLst>
              <a:ext uri="{FF2B5EF4-FFF2-40B4-BE49-F238E27FC236}">
                <a16:creationId xmlns:a16="http://schemas.microsoft.com/office/drawing/2014/main" id="{FD9780EA-66CB-4B4F-928C-6F9FD9AD04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550" y="309901"/>
            <a:ext cx="1412562" cy="1638000"/>
          </a:xfrm>
          <a:prstGeom prst="rect">
            <a:avLst/>
          </a:prstGeom>
        </p:spPr>
      </p:pic>
      <p:pic>
        <p:nvPicPr>
          <p:cNvPr id="57" name="Bildobjekt 14">
            <a:extLst>
              <a:ext uri="{FF2B5EF4-FFF2-40B4-BE49-F238E27FC236}">
                <a16:creationId xmlns:a16="http://schemas.microsoft.com/office/drawing/2014/main" id="{8801244F-8876-4425-82B3-3BE0424F6C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28" y="1947901"/>
            <a:ext cx="1412562" cy="1638000"/>
          </a:xfrm>
          <a:prstGeom prst="rect">
            <a:avLst/>
          </a:prstGeom>
        </p:spPr>
      </p:pic>
      <p:pic>
        <p:nvPicPr>
          <p:cNvPr id="59" name="Bildobjekt 27">
            <a:extLst>
              <a:ext uri="{FF2B5EF4-FFF2-40B4-BE49-F238E27FC236}">
                <a16:creationId xmlns:a16="http://schemas.microsoft.com/office/drawing/2014/main" id="{3B7120BC-0B55-478C-B83C-45CBA1430B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514" y="1942508"/>
            <a:ext cx="1412562" cy="1638000"/>
          </a:xfrm>
          <a:prstGeom prst="rect">
            <a:avLst/>
          </a:prstGeom>
        </p:spPr>
      </p:pic>
      <p:pic>
        <p:nvPicPr>
          <p:cNvPr id="60" name="Bildobjekt 7">
            <a:extLst>
              <a:ext uri="{FF2B5EF4-FFF2-40B4-BE49-F238E27FC236}">
                <a16:creationId xmlns:a16="http://schemas.microsoft.com/office/drawing/2014/main" id="{85A89671-C03E-4BF6-BDA1-34E2E1A38C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21" y="1942508"/>
            <a:ext cx="1412562" cy="163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C214468-E783-9440-94E2-7EFB3E22DC78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10. Effects of nine weeks of dulaglutide treatment on monoamines and their metabolites in the ventral tegmental area of female rats</a:t>
            </a:r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did not affect (A) DOPAC (P=0.6276), (B) dopamine (P=0.2052), (C) DOPAC/dopamine turnover (P=0.3865), (D) 5-HIAA (P=0.8839), (E) serotonin (P=0.3265), (F) 5-HIAA/serotonin turnover (P=0.1427) or (G) noradrenaline (P=0.0803) in the ventral tegmental area of female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 </a:t>
            </a:r>
          </a:p>
        </p:txBody>
      </p:sp>
    </p:spTree>
    <p:extLst>
      <p:ext uri="{BB962C8B-B14F-4D97-AF65-F5344CB8AC3E}">
        <p14:creationId xmlns:p14="http://schemas.microsoft.com/office/powerpoint/2010/main" val="4081326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517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11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3915611" y="61295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E4398E7C-12BE-4292-90E8-253BF690370F}"/>
              </a:ext>
            </a:extLst>
          </p:cNvPr>
          <p:cNvSpPr txBox="1"/>
          <p:nvPr/>
        </p:nvSpPr>
        <p:spPr>
          <a:xfrm>
            <a:off x="2386582" y="78670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32A7E460-D3D0-4973-B1BA-8528C6BD454C}"/>
              </a:ext>
            </a:extLst>
          </p:cNvPr>
          <p:cNvSpPr txBox="1"/>
          <p:nvPr/>
        </p:nvSpPr>
        <p:spPr>
          <a:xfrm>
            <a:off x="5508681" y="57122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377701" y="250661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942254" y="235654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48D4E64B-FD49-44DB-8915-67B45FB2ACC4}"/>
              </a:ext>
            </a:extLst>
          </p:cNvPr>
          <p:cNvSpPr txBox="1"/>
          <p:nvPr/>
        </p:nvSpPr>
        <p:spPr>
          <a:xfrm>
            <a:off x="890456" y="238952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08626" y="1005050"/>
            <a:ext cx="9996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6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47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2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486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9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0DCBB9A-8498-481C-A8E7-BC52AF8D9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7" y="422729"/>
            <a:ext cx="1442615" cy="1630800"/>
          </a:xfrm>
          <a:prstGeom prst="rect">
            <a:avLst/>
          </a:prstGeom>
        </p:spPr>
      </p:pic>
      <p:sp>
        <p:nvSpPr>
          <p:cNvPr id="36" name="textruta 72">
            <a:extLst>
              <a:ext uri="{FF2B5EF4-FFF2-40B4-BE49-F238E27FC236}">
                <a16:creationId xmlns:a16="http://schemas.microsoft.com/office/drawing/2014/main" id="{E444E5FC-B944-438A-AEFA-EE88C5F2202C}"/>
              </a:ext>
            </a:extLst>
          </p:cNvPr>
          <p:cNvSpPr txBox="1"/>
          <p:nvPr/>
        </p:nvSpPr>
        <p:spPr>
          <a:xfrm>
            <a:off x="920793" y="1009978"/>
            <a:ext cx="306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*</a:t>
            </a:r>
          </a:p>
        </p:txBody>
      </p:sp>
      <p:pic>
        <p:nvPicPr>
          <p:cNvPr id="43" name="Bildobjekt 5">
            <a:extLst>
              <a:ext uri="{FF2B5EF4-FFF2-40B4-BE49-F238E27FC236}">
                <a16:creationId xmlns:a16="http://schemas.microsoft.com/office/drawing/2014/main" id="{773D158D-312D-466D-ACE4-03DC24464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120" y="422729"/>
            <a:ext cx="1412562" cy="1638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8403A96-9892-4A3C-8479-62211E7D0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781" y="422729"/>
            <a:ext cx="1429933" cy="1630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ACBD3BA2-9758-4017-9C9C-B91D1A2AA5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495" y="406439"/>
            <a:ext cx="1429933" cy="1630800"/>
          </a:xfrm>
          <a:prstGeom prst="rect">
            <a:avLst/>
          </a:prstGeom>
        </p:spPr>
      </p:pic>
      <p:pic>
        <p:nvPicPr>
          <p:cNvPr id="57" name="Bildobjekt 9">
            <a:extLst>
              <a:ext uri="{FF2B5EF4-FFF2-40B4-BE49-F238E27FC236}">
                <a16:creationId xmlns:a16="http://schemas.microsoft.com/office/drawing/2014/main" id="{A832CA98-0363-4EA4-B78F-27E9392F10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17" y="2292356"/>
            <a:ext cx="1412562" cy="1638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3D5B0CD6-2E3D-47DA-A215-D521768C52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744" y="2292356"/>
            <a:ext cx="1429933" cy="1630800"/>
          </a:xfrm>
          <a:prstGeom prst="rect">
            <a:avLst/>
          </a:prstGeom>
        </p:spPr>
      </p:pic>
      <p:pic>
        <p:nvPicPr>
          <p:cNvPr id="59" name="Bildobjekt 2">
            <a:extLst>
              <a:ext uri="{FF2B5EF4-FFF2-40B4-BE49-F238E27FC236}">
                <a16:creationId xmlns:a16="http://schemas.microsoft.com/office/drawing/2014/main" id="{5C5D6F60-16C5-400D-9401-7CCCE31555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055" y="2285156"/>
            <a:ext cx="1412562" cy="163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24915B0-C817-E140-8B7A-72AB61BB433E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11. Effects of nine weeks of dulaglutide treatment on monoamines and their metabolites in the prefrontal cortex of female rats</a:t>
            </a:r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reduced (A) DOPAC (P=0.0150), but did not affect (B) dopamine (P=0.3390), (C) DOPAC/dopamine turnover (P=0.3048), (D) 5-HIAA (P=0.0756), (E) serotonin (P=0.7343), (F) 5-HIAA/serotonin turnover (P=0.1755) or (G) noradrenaline (P=0.7426) in the prefrontal cortex of female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</a:p>
        </p:txBody>
      </p:sp>
    </p:spTree>
    <p:extLst>
      <p:ext uri="{BB962C8B-B14F-4D97-AF65-F5344CB8AC3E}">
        <p14:creationId xmlns:p14="http://schemas.microsoft.com/office/powerpoint/2010/main" val="325001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2157277" y="676385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E4398E7C-12BE-4292-90E8-253BF690370F}"/>
              </a:ext>
            </a:extLst>
          </p:cNvPr>
          <p:cNvSpPr txBox="1"/>
          <p:nvPr/>
        </p:nvSpPr>
        <p:spPr>
          <a:xfrm>
            <a:off x="867027" y="68865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32A7E460-D3D0-4973-B1BA-8528C6BD454C}"/>
              </a:ext>
            </a:extLst>
          </p:cNvPr>
          <p:cNvSpPr txBox="1"/>
          <p:nvPr/>
        </p:nvSpPr>
        <p:spPr>
          <a:xfrm>
            <a:off x="3593048" y="68529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2</a:t>
            </a:r>
          </a:p>
        </p:txBody>
      </p:sp>
      <p:sp>
        <p:nvSpPr>
          <p:cNvPr id="42" name="TextBox 8"/>
          <p:cNvSpPr txBox="1">
            <a:spLocks noChangeArrowheads="1"/>
          </p:cNvSpPr>
          <p:nvPr/>
        </p:nvSpPr>
        <p:spPr bwMode="auto">
          <a:xfrm>
            <a:off x="13250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TextBox 8"/>
          <p:cNvSpPr txBox="1">
            <a:spLocks noChangeArrowheads="1"/>
          </p:cNvSpPr>
          <p:nvPr/>
        </p:nvSpPr>
        <p:spPr bwMode="auto">
          <a:xfrm>
            <a:off x="25716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4052248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7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2293402" y="951636"/>
            <a:ext cx="943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endParaRPr lang="sv-SE" sz="800" dirty="0">
              <a:cs typeface="Arial" panose="020B0604020202020204" pitchFamily="34" charset="0"/>
            </a:endParaRPr>
          </a:p>
          <a:p>
            <a:pPr algn="ctr"/>
            <a:r>
              <a:rPr lang="sv-SE" sz="800" dirty="0">
                <a:cs typeface="Arial" panose="020B0604020202020204" pitchFamily="34" charset="0"/>
              </a:rPr>
              <a:t>(pmol/mg)</a:t>
            </a:r>
          </a:p>
        </p:txBody>
      </p:sp>
      <p:sp>
        <p:nvSpPr>
          <p:cNvPr id="48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893722" y="1013191"/>
            <a:ext cx="10980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dopamine (pmol/mg)</a:t>
            </a:r>
          </a:p>
        </p:txBody>
      </p:sp>
      <p:sp>
        <p:nvSpPr>
          <p:cNvPr id="49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-330359" y="1013191"/>
            <a:ext cx="9719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48D4E64B-FD49-44DB-8915-67B45FB2ACC4}"/>
              </a:ext>
            </a:extLst>
          </p:cNvPr>
          <p:cNvSpPr txBox="1"/>
          <p:nvPr/>
        </p:nvSpPr>
        <p:spPr>
          <a:xfrm>
            <a:off x="4965756" y="60221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610879" y="306310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164047" y="247102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9" name="TextBox 8"/>
          <p:cNvSpPr txBox="1">
            <a:spLocks noChangeArrowheads="1"/>
          </p:cNvSpPr>
          <p:nvPr/>
        </p:nvSpPr>
        <p:spPr bwMode="auto">
          <a:xfrm>
            <a:off x="1290632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1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6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212041" y="2711782"/>
            <a:ext cx="12653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 (pmol/mg)</a:t>
            </a:r>
          </a:p>
        </p:txBody>
      </p:sp>
      <p:sp>
        <p:nvSpPr>
          <p:cNvPr id="77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7581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78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3749201" y="994340"/>
            <a:ext cx="9453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 (pmol/mg)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A0FD2C2-6BE4-43CA-B9DC-0AD14AABD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23" y="362508"/>
            <a:ext cx="1429933" cy="1630800"/>
          </a:xfrm>
          <a:prstGeom prst="rect">
            <a:avLst/>
          </a:prstGeom>
        </p:spPr>
      </p:pic>
      <p:pic>
        <p:nvPicPr>
          <p:cNvPr id="41" name="Bildobjekt 7">
            <a:extLst>
              <a:ext uri="{FF2B5EF4-FFF2-40B4-BE49-F238E27FC236}">
                <a16:creationId xmlns:a16="http://schemas.microsoft.com/office/drawing/2014/main" id="{2C24A1A3-7F56-4109-8F71-0C8B60DDF2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452" y="355308"/>
            <a:ext cx="1412562" cy="1638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CD28963-1BE4-4321-B110-DBF239BB92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976" y="344557"/>
            <a:ext cx="1442615" cy="16308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8374B4A-BD1A-42BE-A83E-B78840F74D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525" y="355308"/>
            <a:ext cx="1429933" cy="1630800"/>
          </a:xfrm>
          <a:prstGeom prst="rect">
            <a:avLst/>
          </a:prstGeom>
        </p:spPr>
      </p:pic>
      <p:pic>
        <p:nvPicPr>
          <p:cNvPr id="59" name="Bildobjekt 3">
            <a:extLst>
              <a:ext uri="{FF2B5EF4-FFF2-40B4-BE49-F238E27FC236}">
                <a16:creationId xmlns:a16="http://schemas.microsoft.com/office/drawing/2014/main" id="{291799C6-1B50-474D-9C80-95C85D037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823" y="2130700"/>
            <a:ext cx="1412562" cy="1638000"/>
          </a:xfrm>
          <a:prstGeom prst="rect">
            <a:avLst/>
          </a:prstGeom>
        </p:spPr>
      </p:pic>
      <p:pic>
        <p:nvPicPr>
          <p:cNvPr id="60" name="Bildobjekt 16">
            <a:extLst>
              <a:ext uri="{FF2B5EF4-FFF2-40B4-BE49-F238E27FC236}">
                <a16:creationId xmlns:a16="http://schemas.microsoft.com/office/drawing/2014/main" id="{380A00C5-7DB9-458F-BE5E-A23035F3DD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9" y="2130700"/>
            <a:ext cx="1412562" cy="1638000"/>
          </a:xfrm>
          <a:prstGeom prst="rect">
            <a:avLst/>
          </a:prstGeom>
        </p:spPr>
      </p:pic>
      <p:sp>
        <p:nvSpPr>
          <p:cNvPr id="6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-371533" y="277923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BD5574C0-3249-48BF-95B4-3B1B67B404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00" y="2127644"/>
            <a:ext cx="1429933" cy="1630800"/>
          </a:xfrm>
          <a:prstGeom prst="rect">
            <a:avLst/>
          </a:prstGeom>
        </p:spPr>
      </p:pic>
      <p:sp>
        <p:nvSpPr>
          <p:cNvPr id="83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860814" y="232842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pic>
        <p:nvPicPr>
          <p:cNvPr id="84" name="Bildobjekt 13">
            <a:extLst>
              <a:ext uri="{FF2B5EF4-FFF2-40B4-BE49-F238E27FC236}">
                <a16:creationId xmlns:a16="http://schemas.microsoft.com/office/drawing/2014/main" id="{CD5F9AAC-90AE-4650-93D2-D892208ACEB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225" y="2130700"/>
            <a:ext cx="1412562" cy="1638000"/>
          </a:xfrm>
          <a:prstGeom prst="rect">
            <a:avLst/>
          </a:prstGeom>
        </p:spPr>
      </p:pic>
      <p:sp>
        <p:nvSpPr>
          <p:cNvPr id="85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4965756" y="2204456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86" name="textruta 129">
            <a:extLst>
              <a:ext uri="{FF2B5EF4-FFF2-40B4-BE49-F238E27FC236}">
                <a16:creationId xmlns:a16="http://schemas.microsoft.com/office/drawing/2014/main" id="{8D15B016-BCB6-4738-91EE-74092C0483FE}"/>
              </a:ext>
            </a:extLst>
          </p:cNvPr>
          <p:cNvSpPr txBox="1"/>
          <p:nvPr/>
        </p:nvSpPr>
        <p:spPr>
          <a:xfrm rot="16200000">
            <a:off x="3783942" y="2705101"/>
            <a:ext cx="874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3-MT (pmol/mg)</a:t>
            </a:r>
          </a:p>
        </p:txBody>
      </p:sp>
      <p:sp>
        <p:nvSpPr>
          <p:cNvPr id="87" name="TextBox 8"/>
          <p:cNvSpPr txBox="1">
            <a:spLocks noChangeArrowheads="1"/>
          </p:cNvSpPr>
          <p:nvPr/>
        </p:nvSpPr>
        <p:spPr bwMode="auto">
          <a:xfrm>
            <a:off x="26935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88" name="TextBox 8"/>
          <p:cNvSpPr txBox="1">
            <a:spLocks noChangeArrowheads="1"/>
          </p:cNvSpPr>
          <p:nvPr/>
        </p:nvSpPr>
        <p:spPr bwMode="auto">
          <a:xfrm>
            <a:off x="4076657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H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E10A0B-BCF5-2942-BF2D-A9BA8B925864}"/>
              </a:ext>
            </a:extLst>
          </p:cNvPr>
          <p:cNvSpPr txBox="1"/>
          <p:nvPr/>
        </p:nvSpPr>
        <p:spPr>
          <a:xfrm>
            <a:off x="263334" y="3816196"/>
            <a:ext cx="51349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2. Effects of nine weeks dulaglutide treatment on monoamines and their metabolites in the striatum of male rats</a:t>
            </a:r>
            <a:endParaRPr lang="sv-SE" sz="1000" dirty="0"/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did not affect (A) DOPAC (P=0.3128), (B) dopamine (P=0.7056), (C) DOPAC/dopamine turnover (P=0.2473), (D) </a:t>
            </a:r>
            <a:r>
              <a:rPr lang="en-US" sz="1000" dirty="0"/>
              <a:t>5-HIAA </a:t>
            </a:r>
            <a:r>
              <a:rPr lang="en-GB" sz="1000" dirty="0"/>
              <a:t>(P=0.8958), (E) serotonin (P=0.4305), (F) </a:t>
            </a:r>
            <a:r>
              <a:rPr lang="en-US" sz="1000" dirty="0"/>
              <a:t>5-HIAA</a:t>
            </a:r>
            <a:r>
              <a:rPr lang="en-GB" sz="1000" dirty="0"/>
              <a:t>/serotonin turnover (P=0.3601), (G) noradrenaline (P=0.2633) or (H) 3-MT (P=0.9625) compared to vehicle (</a:t>
            </a:r>
            <a:r>
              <a:rPr lang="en-GB" sz="1000" dirty="0" err="1"/>
              <a:t>Veh</a:t>
            </a:r>
            <a:r>
              <a:rPr lang="en-GB" sz="1000" dirty="0"/>
              <a:t>) in the striatum of 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2611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3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2368847" y="47892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968153" y="81238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CF1B6406-F87D-4241-A0C0-5A00FB569C18}"/>
              </a:ext>
            </a:extLst>
          </p:cNvPr>
          <p:cNvSpPr txBox="1"/>
          <p:nvPr/>
        </p:nvSpPr>
        <p:spPr>
          <a:xfrm>
            <a:off x="5498012" y="36849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7D4CB792-987A-4BD8-9EA7-FC4C88A3D7FA}"/>
              </a:ext>
            </a:extLst>
          </p:cNvPr>
          <p:cNvSpPr txBox="1"/>
          <p:nvPr/>
        </p:nvSpPr>
        <p:spPr>
          <a:xfrm>
            <a:off x="3912226" y="532738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5F9ADB41-44E6-49E1-9EF3-28E7B5F83C3B}"/>
              </a:ext>
            </a:extLst>
          </p:cNvPr>
          <p:cNvSpPr txBox="1"/>
          <p:nvPr/>
        </p:nvSpPr>
        <p:spPr>
          <a:xfrm>
            <a:off x="970328" y="214037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003943" y="1005050"/>
            <a:ext cx="14090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5-HIAA/serotonin 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642815" y="1005050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57243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429345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520289" y="2711782"/>
            <a:ext cx="12682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 (pmol/mg)</a:t>
            </a:r>
          </a:p>
        </p:txBody>
      </p:sp>
      <p:pic>
        <p:nvPicPr>
          <p:cNvPr id="35" name="Bildobjekt 8">
            <a:extLst>
              <a:ext uri="{FF2B5EF4-FFF2-40B4-BE49-F238E27FC236}">
                <a16:creationId xmlns:a16="http://schemas.microsoft.com/office/drawing/2014/main" id="{27259846-EF06-4DE6-9C1D-E8C3C8A1A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79" y="291808"/>
            <a:ext cx="1423142" cy="1638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F9DE065-2A9B-45EB-BDD0-DBAA4A3C1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43" y="291808"/>
            <a:ext cx="1429933" cy="1630800"/>
          </a:xfrm>
          <a:prstGeom prst="rect">
            <a:avLst/>
          </a:prstGeom>
        </p:spPr>
      </p:pic>
      <p:pic>
        <p:nvPicPr>
          <p:cNvPr id="55" name="Bildobjekt 12">
            <a:extLst>
              <a:ext uri="{FF2B5EF4-FFF2-40B4-BE49-F238E27FC236}">
                <a16:creationId xmlns:a16="http://schemas.microsoft.com/office/drawing/2014/main" id="{9EFC510E-8BD8-47FF-8EB3-844F28062D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014" y="284608"/>
            <a:ext cx="1412562" cy="163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0AE5E2F-5207-4032-A478-F4C88854EF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997" y="307195"/>
            <a:ext cx="1429933" cy="1630800"/>
          </a:xfrm>
          <a:prstGeom prst="rect">
            <a:avLst/>
          </a:prstGeom>
        </p:spPr>
      </p:pic>
      <p:pic>
        <p:nvPicPr>
          <p:cNvPr id="57" name="Bildobjekt 3">
            <a:extLst>
              <a:ext uri="{FF2B5EF4-FFF2-40B4-BE49-F238E27FC236}">
                <a16:creationId xmlns:a16="http://schemas.microsoft.com/office/drawing/2014/main" id="{BAB1EC5B-73A0-4C25-9CAA-06A78AE14F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2" y="2021248"/>
            <a:ext cx="1412562" cy="163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5796E9-6B8E-DD42-8BD1-4CFA0FF4ACF5}"/>
              </a:ext>
            </a:extLst>
          </p:cNvPr>
          <p:cNvSpPr txBox="1"/>
          <p:nvPr/>
        </p:nvSpPr>
        <p:spPr>
          <a:xfrm>
            <a:off x="200932" y="3659248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3. Effects of nine weeks of dulaglutide treatment on monoamines and their metabolites in hippocampus of male rats</a:t>
            </a:r>
            <a:endParaRPr lang="sv-SE" sz="1000" dirty="0"/>
          </a:p>
          <a:p>
            <a:r>
              <a:rPr lang="en-GB" sz="1000" dirty="0" err="1"/>
              <a:t>Dulagluitide</a:t>
            </a:r>
            <a:r>
              <a:rPr lang="en-GB" sz="1000" dirty="0"/>
              <a:t> (</a:t>
            </a:r>
            <a:r>
              <a:rPr lang="en-GB" sz="1000" dirty="0" err="1"/>
              <a:t>Dul</a:t>
            </a:r>
            <a:r>
              <a:rPr lang="en-GB" sz="1000" dirty="0"/>
              <a:t>) did not affect (A) dopamine (P=0.3268), (B) 5-HIAA (P=0.7205), (C) serotonin (P=0.5527), (D) 5-HIAA/serotonin turnover (P=0.7398) or (E) noradrenaline (P=0.1963) in the hippocampus of 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  <a:p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122684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4</a:t>
            </a: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819517" y="47354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32A7E460-D3D0-4973-B1BA-8528C6BD454C}"/>
              </a:ext>
            </a:extLst>
          </p:cNvPr>
          <p:cNvSpPr txBox="1"/>
          <p:nvPr/>
        </p:nvSpPr>
        <p:spPr>
          <a:xfrm>
            <a:off x="5396742" y="67619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179DEBF1-E3F0-4300-BF46-DA9BA64B98DE}"/>
              </a:ext>
            </a:extLst>
          </p:cNvPr>
          <p:cNvSpPr txBox="1"/>
          <p:nvPr/>
        </p:nvSpPr>
        <p:spPr>
          <a:xfrm>
            <a:off x="3908992" y="573678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918BC1AC-1A3D-4C5C-BBB6-B3A890F2A904}"/>
              </a:ext>
            </a:extLst>
          </p:cNvPr>
          <p:cNvSpPr txBox="1"/>
          <p:nvPr/>
        </p:nvSpPr>
        <p:spPr>
          <a:xfrm>
            <a:off x="2387294" y="739516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410815" y="246093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43739BB2-E9E6-404F-8903-06A509BE6D58}"/>
              </a:ext>
            </a:extLst>
          </p:cNvPr>
          <p:cNvSpPr txBox="1"/>
          <p:nvPr/>
        </p:nvSpPr>
        <p:spPr>
          <a:xfrm>
            <a:off x="819517" y="2508018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7" name="textruta 76">
            <a:extLst>
              <a:ext uri="{FF2B5EF4-FFF2-40B4-BE49-F238E27FC236}">
                <a16:creationId xmlns:a16="http://schemas.microsoft.com/office/drawing/2014/main" id="{07CD6E53-B5A5-4125-9001-511AAD9B97A6}"/>
              </a:ext>
            </a:extLst>
          </p:cNvPr>
          <p:cNvSpPr txBox="1"/>
          <p:nvPr/>
        </p:nvSpPr>
        <p:spPr>
          <a:xfrm>
            <a:off x="3917493" y="256865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80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6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47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29544" y="2711782"/>
            <a:ext cx="12653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 (pmol/mg)</a:t>
            </a:r>
          </a:p>
        </p:txBody>
      </p:sp>
      <p:sp>
        <p:nvSpPr>
          <p:cNvPr id="52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486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8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CF85D61-036D-473A-970C-A44B1C8F2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8" y="458789"/>
            <a:ext cx="1429933" cy="1630800"/>
          </a:xfrm>
          <a:prstGeom prst="rect">
            <a:avLst/>
          </a:prstGeom>
        </p:spPr>
      </p:pic>
      <p:pic>
        <p:nvPicPr>
          <p:cNvPr id="36" name="Bildobjekt 5">
            <a:extLst>
              <a:ext uri="{FF2B5EF4-FFF2-40B4-BE49-F238E27FC236}">
                <a16:creationId xmlns:a16="http://schemas.microsoft.com/office/drawing/2014/main" id="{678079E7-D4A6-4B3B-B15D-1977BB4FFE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74" y="448140"/>
            <a:ext cx="1412562" cy="1638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54573F6E-DF5E-4467-A068-7D5F79A48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883" y="458789"/>
            <a:ext cx="1429933" cy="16308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43DC641D-071A-4FA9-A3F5-8599A45C87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24" y="455340"/>
            <a:ext cx="1429933" cy="1630800"/>
          </a:xfrm>
          <a:prstGeom prst="rect">
            <a:avLst/>
          </a:prstGeom>
        </p:spPr>
      </p:pic>
      <p:pic>
        <p:nvPicPr>
          <p:cNvPr id="56" name="Bildobjekt 8">
            <a:extLst>
              <a:ext uri="{FF2B5EF4-FFF2-40B4-BE49-F238E27FC236}">
                <a16:creationId xmlns:a16="http://schemas.microsoft.com/office/drawing/2014/main" id="{BCBF8840-2D63-4A59-B832-CC0C794010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9" y="2176824"/>
            <a:ext cx="1412562" cy="1638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7300B2E5-0CA2-4F96-B734-96060A9F67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74" y="2184024"/>
            <a:ext cx="1429933" cy="1630800"/>
          </a:xfrm>
          <a:prstGeom prst="rect">
            <a:avLst/>
          </a:prstGeom>
        </p:spPr>
      </p:pic>
      <p:pic>
        <p:nvPicPr>
          <p:cNvPr id="59" name="Bildobjekt 2">
            <a:extLst>
              <a:ext uri="{FF2B5EF4-FFF2-40B4-BE49-F238E27FC236}">
                <a16:creationId xmlns:a16="http://schemas.microsoft.com/office/drawing/2014/main" id="{C1C3D7A0-B81B-48FF-AFCC-0E69A8D4F3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163" y="2186833"/>
            <a:ext cx="1412562" cy="163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6B8E611-0816-FF48-B48E-4A47D0568533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4. Effects of nine weeks of dulaglutide treatment on monoamines and their metabolites in the ventral tegmental area of male rats</a:t>
            </a:r>
            <a:endParaRPr lang="sv-SE" sz="1000" dirty="0"/>
          </a:p>
          <a:p>
            <a:r>
              <a:rPr lang="en-GB" sz="1000" dirty="0"/>
              <a:t>Dulaglutide treatment (</a:t>
            </a:r>
            <a:r>
              <a:rPr lang="en-GB" sz="1000" dirty="0" err="1"/>
              <a:t>Dul</a:t>
            </a:r>
            <a:r>
              <a:rPr lang="en-GB" sz="1000" dirty="0"/>
              <a:t>) did not alter (A) DOPAC (P=0.6450), (B) dopamine (P=0.8721), (C) DOPAC/dopamine turnover (P=0.4196), (D) 5-HIAA (P=0.4655), (E) serotonin (P=0.1999), (F) 5-HIAA/serotonin turnover (P=0.3844) or (G) noradrenaline (P=0.1969) in the ventral tegmental area of 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2766402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5</a:t>
            </a: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CF1B6406-F87D-4241-A0C0-5A00FB569C18}"/>
              </a:ext>
            </a:extLst>
          </p:cNvPr>
          <p:cNvSpPr txBox="1"/>
          <p:nvPr/>
        </p:nvSpPr>
        <p:spPr>
          <a:xfrm>
            <a:off x="5460302" y="483324"/>
            <a:ext cx="182317" cy="216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717BBC4B-2F4B-4DAE-B014-8623539308AB}"/>
              </a:ext>
            </a:extLst>
          </p:cNvPr>
          <p:cNvSpPr txBox="1"/>
          <p:nvPr/>
        </p:nvSpPr>
        <p:spPr>
          <a:xfrm>
            <a:off x="825673" y="220084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373133" y="222749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948320" y="233671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2" name="textruta 61">
            <a:extLst>
              <a:ext uri="{FF2B5EF4-FFF2-40B4-BE49-F238E27FC236}">
                <a16:creationId xmlns:a16="http://schemas.microsoft.com/office/drawing/2014/main" id="{A254CF18-503A-427D-8D62-D2F9109D3A58}"/>
              </a:ext>
            </a:extLst>
          </p:cNvPr>
          <p:cNvSpPr txBox="1"/>
          <p:nvPr/>
        </p:nvSpPr>
        <p:spPr>
          <a:xfrm>
            <a:off x="3954625" y="61731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42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7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80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8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36428" y="1005050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9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0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6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51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2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53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4" name="TextBox 8"/>
          <p:cNvSpPr txBox="1">
            <a:spLocks noChangeArrowheads="1"/>
          </p:cNvSpPr>
          <p:nvPr/>
        </p:nvSpPr>
        <p:spPr bwMode="auto">
          <a:xfrm>
            <a:off x="4635457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H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5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4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8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486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9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8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sp>
        <p:nvSpPr>
          <p:cNvPr id="60" name="textruta 129">
            <a:extLst>
              <a:ext uri="{FF2B5EF4-FFF2-40B4-BE49-F238E27FC236}">
                <a16:creationId xmlns:a16="http://schemas.microsoft.com/office/drawing/2014/main" id="{8D15B016-BCB6-4738-91EE-74092C0483FE}"/>
              </a:ext>
            </a:extLst>
          </p:cNvPr>
          <p:cNvSpPr txBox="1"/>
          <p:nvPr/>
        </p:nvSpPr>
        <p:spPr>
          <a:xfrm rot="16200000">
            <a:off x="4322194" y="2711782"/>
            <a:ext cx="874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3-MT (pmol/mg)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E2AC025-5545-4319-923D-75B09B5E3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" y="299008"/>
            <a:ext cx="1429933" cy="1630800"/>
          </a:xfrm>
          <a:prstGeom prst="rect">
            <a:avLst/>
          </a:prstGeom>
        </p:spPr>
      </p:pic>
      <p:sp>
        <p:nvSpPr>
          <p:cNvPr id="57" name="textruta 66">
            <a:extLst>
              <a:ext uri="{FF2B5EF4-FFF2-40B4-BE49-F238E27FC236}">
                <a16:creationId xmlns:a16="http://schemas.microsoft.com/office/drawing/2014/main" id="{836B810B-191E-4D50-9712-29C4ECF45404}"/>
              </a:ext>
            </a:extLst>
          </p:cNvPr>
          <p:cNvSpPr txBox="1"/>
          <p:nvPr/>
        </p:nvSpPr>
        <p:spPr>
          <a:xfrm>
            <a:off x="870078" y="666467"/>
            <a:ext cx="306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*</a:t>
            </a:r>
          </a:p>
        </p:txBody>
      </p:sp>
      <p:sp>
        <p:nvSpPr>
          <p:cNvPr id="61" name="textruta 66">
            <a:extLst>
              <a:ext uri="{FF2B5EF4-FFF2-40B4-BE49-F238E27FC236}">
                <a16:creationId xmlns:a16="http://schemas.microsoft.com/office/drawing/2014/main" id="{836B810B-191E-4D50-9712-29C4ECF45404}"/>
              </a:ext>
            </a:extLst>
          </p:cNvPr>
          <p:cNvSpPr txBox="1"/>
          <p:nvPr/>
        </p:nvSpPr>
        <p:spPr>
          <a:xfrm>
            <a:off x="2413892" y="671753"/>
            <a:ext cx="306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*</a:t>
            </a:r>
          </a:p>
        </p:txBody>
      </p:sp>
      <p:pic>
        <p:nvPicPr>
          <p:cNvPr id="68" name="Bildobjekt 7">
            <a:extLst>
              <a:ext uri="{FF2B5EF4-FFF2-40B4-BE49-F238E27FC236}">
                <a16:creationId xmlns:a16="http://schemas.microsoft.com/office/drawing/2014/main" id="{CF91B6A4-8C70-4358-81EF-EFFA19DAA0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314" y="279108"/>
            <a:ext cx="1412562" cy="16380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563BC2BF-6F3D-48FD-AE2B-BA3811E5C5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826" y="299008"/>
            <a:ext cx="1442615" cy="16308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1BC3EB5-A7BE-43FF-9FEB-800BC17E4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75" y="299008"/>
            <a:ext cx="1429933" cy="1630800"/>
          </a:xfrm>
          <a:prstGeom prst="rect">
            <a:avLst/>
          </a:prstGeom>
        </p:spPr>
      </p:pic>
      <p:pic>
        <p:nvPicPr>
          <p:cNvPr id="71" name="Bildobjekt 19">
            <a:extLst>
              <a:ext uri="{FF2B5EF4-FFF2-40B4-BE49-F238E27FC236}">
                <a16:creationId xmlns:a16="http://schemas.microsoft.com/office/drawing/2014/main" id="{6CA7B35B-FFBC-4C4D-919E-D1FBB55AAE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" y="2044108"/>
            <a:ext cx="1412562" cy="1638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6486608-B430-4071-AF65-2A0C487F37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647" y="2051308"/>
            <a:ext cx="1429933" cy="1630800"/>
          </a:xfrm>
          <a:prstGeom prst="rect">
            <a:avLst/>
          </a:prstGeom>
        </p:spPr>
      </p:pic>
      <p:pic>
        <p:nvPicPr>
          <p:cNvPr id="74" name="Bildobjekt 3">
            <a:extLst>
              <a:ext uri="{FF2B5EF4-FFF2-40B4-BE49-F238E27FC236}">
                <a16:creationId xmlns:a16="http://schemas.microsoft.com/office/drawing/2014/main" id="{039B053C-429C-479A-B1BA-AF58CAAE51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011" y="2044108"/>
            <a:ext cx="1412562" cy="1638000"/>
          </a:xfrm>
          <a:prstGeom prst="rect">
            <a:avLst/>
          </a:prstGeom>
        </p:spPr>
      </p:pic>
      <p:sp>
        <p:nvSpPr>
          <p:cNvPr id="76" name="textruta 57">
            <a:extLst>
              <a:ext uri="{FF2B5EF4-FFF2-40B4-BE49-F238E27FC236}">
                <a16:creationId xmlns:a16="http://schemas.microsoft.com/office/drawing/2014/main" id="{8D981955-0421-4EAE-8E0A-942DDF39E759}"/>
              </a:ext>
            </a:extLst>
          </p:cNvPr>
          <p:cNvSpPr txBox="1"/>
          <p:nvPr/>
        </p:nvSpPr>
        <p:spPr>
          <a:xfrm>
            <a:off x="5454989" y="241187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pic>
        <p:nvPicPr>
          <p:cNvPr id="77" name="Bildobjekt 10">
            <a:extLst>
              <a:ext uri="{FF2B5EF4-FFF2-40B4-BE49-F238E27FC236}">
                <a16:creationId xmlns:a16="http://schemas.microsoft.com/office/drawing/2014/main" id="{5BEEF897-9C19-4CEB-B203-31FB9D7C7F9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946" y="2044108"/>
            <a:ext cx="1412562" cy="1638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C29C267D-0C23-274E-B112-3CC634305A62}"/>
              </a:ext>
            </a:extLst>
          </p:cNvPr>
          <p:cNvSpPr txBox="1"/>
          <p:nvPr/>
        </p:nvSpPr>
        <p:spPr>
          <a:xfrm>
            <a:off x="215843" y="3940365"/>
            <a:ext cx="566870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5. Effects of nine weeks of dulaglutide treatment on monoamines and their metabolites in the nucleus </a:t>
            </a:r>
            <a:r>
              <a:rPr lang="en-GB" sz="1000" b="1" i="1" dirty="0" err="1"/>
              <a:t>accumbens</a:t>
            </a:r>
            <a:r>
              <a:rPr lang="en-GB" sz="1000" b="1" i="1" dirty="0"/>
              <a:t> of male rats</a:t>
            </a:r>
            <a:endParaRPr lang="sv-SE" sz="1000" dirty="0"/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reduced (A) DOPAC (P=0.0111) and (B) dopamine (P=0.0033) compared to vehicle. Dulaglutide did not alter the (C) DOPAC/dopamine turnover (P=0.2468), (D) 5-HIAA (P=0.6563), (E) serotonin (P=0.0531), (F) 5-HIAA/serotonin turnover (P=0.2075), (G) noradrenaline (P=0.6805) or (H) 3-MT (P=0.1735) in the nucleus </a:t>
            </a:r>
            <a:r>
              <a:rPr lang="en-GB" sz="1000" dirty="0" err="1"/>
              <a:t>accumbens</a:t>
            </a:r>
            <a:r>
              <a:rPr lang="en-GB" sz="1000" dirty="0"/>
              <a:t> of 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59024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6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5442621" y="52267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E4398E7C-12BE-4292-90E8-253BF690370F}"/>
              </a:ext>
            </a:extLst>
          </p:cNvPr>
          <p:cNvSpPr txBox="1"/>
          <p:nvPr/>
        </p:nvSpPr>
        <p:spPr>
          <a:xfrm>
            <a:off x="2356325" y="54044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3" name="textruta 72">
            <a:extLst>
              <a:ext uri="{FF2B5EF4-FFF2-40B4-BE49-F238E27FC236}">
                <a16:creationId xmlns:a16="http://schemas.microsoft.com/office/drawing/2014/main" id="{E444E5FC-B944-438A-AEFA-EE88C5F2202C}"/>
              </a:ext>
            </a:extLst>
          </p:cNvPr>
          <p:cNvSpPr txBox="1"/>
          <p:nvPr/>
        </p:nvSpPr>
        <p:spPr>
          <a:xfrm>
            <a:off x="963447" y="1091231"/>
            <a:ext cx="306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*</a:t>
            </a: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354079" y="224337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969361" y="2269478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48D4E64B-FD49-44DB-8915-67B45FB2ACC4}"/>
              </a:ext>
            </a:extLst>
          </p:cNvPr>
          <p:cNvSpPr txBox="1"/>
          <p:nvPr/>
        </p:nvSpPr>
        <p:spPr>
          <a:xfrm>
            <a:off x="936804" y="224365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35777" y="1005050"/>
            <a:ext cx="9453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56109" y="1005050"/>
            <a:ext cx="9284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DOPAC(pmol/mg)</a:t>
            </a:r>
          </a:p>
        </p:txBody>
      </p:sp>
      <p:sp>
        <p:nvSpPr>
          <p:cNvPr id="47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2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486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4817" y="2711782"/>
            <a:ext cx="1057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sorotonin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EE26DA4-07DD-4727-880A-39CB3AC2E6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1"/>
          <a:stretch/>
        </p:blipFill>
        <p:spPr>
          <a:xfrm>
            <a:off x="200933" y="298053"/>
            <a:ext cx="1223324" cy="1630800"/>
          </a:xfrm>
          <a:prstGeom prst="rect">
            <a:avLst/>
          </a:prstGeom>
        </p:spPr>
      </p:pic>
      <p:pic>
        <p:nvPicPr>
          <p:cNvPr id="43" name="Bildobjekt 7">
            <a:extLst>
              <a:ext uri="{FF2B5EF4-FFF2-40B4-BE49-F238E27FC236}">
                <a16:creationId xmlns:a16="http://schemas.microsoft.com/office/drawing/2014/main" id="{FCB6BB6B-0E19-48C9-92E4-A99836940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614" y="284931"/>
            <a:ext cx="1412562" cy="1638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F3D2F5E-D014-4ADC-BBCB-9C57F4AB12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4"/>
          <a:stretch/>
        </p:blipFill>
        <p:spPr>
          <a:xfrm>
            <a:off x="3226885" y="284931"/>
            <a:ext cx="1312286" cy="16308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CC2E52DE-C9FE-4A2C-8505-66126A2C83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616" y="292131"/>
            <a:ext cx="1429933" cy="1630800"/>
          </a:xfrm>
          <a:prstGeom prst="rect">
            <a:avLst/>
          </a:prstGeom>
        </p:spPr>
      </p:pic>
      <p:pic>
        <p:nvPicPr>
          <p:cNvPr id="57" name="Bildobjekt 10">
            <a:extLst>
              <a:ext uri="{FF2B5EF4-FFF2-40B4-BE49-F238E27FC236}">
                <a16:creationId xmlns:a16="http://schemas.microsoft.com/office/drawing/2014/main" id="{9D2B9AD2-1D0F-425F-8F9E-6881F0904D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32" y="2126595"/>
            <a:ext cx="1412562" cy="1638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62EC3E3-9960-4326-A8E7-DC94AFDA05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784" y="2125229"/>
            <a:ext cx="1429933" cy="1630800"/>
          </a:xfrm>
          <a:prstGeom prst="rect">
            <a:avLst/>
          </a:prstGeom>
        </p:spPr>
      </p:pic>
      <p:pic>
        <p:nvPicPr>
          <p:cNvPr id="59" name="Bildobjekt 3">
            <a:extLst>
              <a:ext uri="{FF2B5EF4-FFF2-40B4-BE49-F238E27FC236}">
                <a16:creationId xmlns:a16="http://schemas.microsoft.com/office/drawing/2014/main" id="{80370311-A811-464B-BDC7-FA94CC4073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285" y="2118029"/>
            <a:ext cx="1412562" cy="1638000"/>
          </a:xfrm>
          <a:prstGeom prst="rect">
            <a:avLst/>
          </a:prstGeom>
        </p:spPr>
      </p:pic>
      <p:sp>
        <p:nvSpPr>
          <p:cNvPr id="61" name="textruta 72">
            <a:extLst>
              <a:ext uri="{FF2B5EF4-FFF2-40B4-BE49-F238E27FC236}">
                <a16:creationId xmlns:a16="http://schemas.microsoft.com/office/drawing/2014/main" id="{E444E5FC-B944-438A-AEFA-EE88C5F2202C}"/>
              </a:ext>
            </a:extLst>
          </p:cNvPr>
          <p:cNvSpPr txBox="1"/>
          <p:nvPr/>
        </p:nvSpPr>
        <p:spPr>
          <a:xfrm>
            <a:off x="4013766" y="1065318"/>
            <a:ext cx="3069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*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8EF87BF-7054-EC42-8CB6-0603E712E168}"/>
              </a:ext>
            </a:extLst>
          </p:cNvPr>
          <p:cNvSpPr txBox="1"/>
          <p:nvPr/>
        </p:nvSpPr>
        <p:spPr>
          <a:xfrm>
            <a:off x="215843" y="3940365"/>
            <a:ext cx="566870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6. Effects of nine weeks of dulaglutide treatment on monoamines and their metabolites in the prefrontal cortex of male rats</a:t>
            </a:r>
            <a:endParaRPr lang="sv-SE" sz="1000" dirty="0"/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treatment decreased (A) DOPAC (P=0.0062), but did not alter (B) dopamine (P=0.2105) in the prefrontal cortex of male rats. Dulaglutide reduced the (C) DOPAC/dopamine turnover (P=0.0077), but did not affect (D) 5-HIAA (P=0.6771), (E) serotonin (P=0.3740), (F) 5-HIAA/serotonin turnover (P=0.3787) or (G) noradrenaline (P=0.2135) in the prefrontal cortex of 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2162912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-28410" y="51832"/>
            <a:ext cx="1434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7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2466440" y="489916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2" name="textruta 61">
            <a:extLst>
              <a:ext uri="{FF2B5EF4-FFF2-40B4-BE49-F238E27FC236}">
                <a16:creationId xmlns:a16="http://schemas.microsoft.com/office/drawing/2014/main" id="{AE46F1E5-76BA-457E-A6E5-FBB5BD5AC652}"/>
              </a:ext>
            </a:extLst>
          </p:cNvPr>
          <p:cNvSpPr txBox="1"/>
          <p:nvPr/>
        </p:nvSpPr>
        <p:spPr>
          <a:xfrm>
            <a:off x="3933823" y="103953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887389" y="62438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CF1B6406-F87D-4241-A0C0-5A00FB569C18}"/>
              </a:ext>
            </a:extLst>
          </p:cNvPr>
          <p:cNvSpPr txBox="1"/>
          <p:nvPr/>
        </p:nvSpPr>
        <p:spPr>
          <a:xfrm>
            <a:off x="5473363" y="53432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723711AB-8BBD-44EC-9ECC-40C1AF61858B}"/>
              </a:ext>
            </a:extLst>
          </p:cNvPr>
          <p:cNvSpPr txBox="1"/>
          <p:nvPr/>
        </p:nvSpPr>
        <p:spPr>
          <a:xfrm>
            <a:off x="2457559" y="231996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5F9ADB41-44E6-49E1-9EF3-28E7B5F83C3B}"/>
              </a:ext>
            </a:extLst>
          </p:cNvPr>
          <p:cNvSpPr txBox="1"/>
          <p:nvPr/>
        </p:nvSpPr>
        <p:spPr>
          <a:xfrm>
            <a:off x="869627" y="225262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CED478DC-1965-42B7-AEB4-5164A7FC6D83}"/>
              </a:ext>
            </a:extLst>
          </p:cNvPr>
          <p:cNvSpPr txBox="1"/>
          <p:nvPr/>
        </p:nvSpPr>
        <p:spPr>
          <a:xfrm>
            <a:off x="3937528" y="224902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80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5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7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6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50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2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3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48604" y="2711782"/>
            <a:ext cx="13858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4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9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0DD09FB-D424-45B0-866F-C9D0D2AA6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1" y="294495"/>
            <a:ext cx="1442615" cy="1630800"/>
          </a:xfrm>
          <a:prstGeom prst="rect">
            <a:avLst/>
          </a:prstGeom>
        </p:spPr>
      </p:pic>
      <p:pic>
        <p:nvPicPr>
          <p:cNvPr id="36" name="Bildobjekt 4">
            <a:extLst>
              <a:ext uri="{FF2B5EF4-FFF2-40B4-BE49-F238E27FC236}">
                <a16:creationId xmlns:a16="http://schemas.microsoft.com/office/drawing/2014/main" id="{E1D9E943-31D6-4143-A310-33EA9181B1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34" y="298053"/>
            <a:ext cx="1423142" cy="1638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7908483-DF21-4C45-81CD-519CF7A137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74" y="294495"/>
            <a:ext cx="1429933" cy="16308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FFA4EA7-6F42-4619-A3BE-0BF688035B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634" y="299008"/>
            <a:ext cx="1429933" cy="1630800"/>
          </a:xfrm>
          <a:prstGeom prst="rect">
            <a:avLst/>
          </a:prstGeom>
        </p:spPr>
      </p:pic>
      <p:pic>
        <p:nvPicPr>
          <p:cNvPr id="56" name="Bildobjekt 7">
            <a:extLst>
              <a:ext uri="{FF2B5EF4-FFF2-40B4-BE49-F238E27FC236}">
                <a16:creationId xmlns:a16="http://schemas.microsoft.com/office/drawing/2014/main" id="{6A37AD69-04AE-4BDA-B03F-A26CD0FC52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1" y="2002942"/>
            <a:ext cx="1412562" cy="1638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0D21BD2-59B0-4A13-B2AB-0F16FF8D3D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43" y="2010142"/>
            <a:ext cx="1429933" cy="1630800"/>
          </a:xfrm>
          <a:prstGeom prst="rect">
            <a:avLst/>
          </a:prstGeom>
        </p:spPr>
      </p:pic>
      <p:pic>
        <p:nvPicPr>
          <p:cNvPr id="59" name="Bildobjekt 2">
            <a:extLst>
              <a:ext uri="{FF2B5EF4-FFF2-40B4-BE49-F238E27FC236}">
                <a16:creationId xmlns:a16="http://schemas.microsoft.com/office/drawing/2014/main" id="{06B32B29-CF6E-43F1-9711-9E379E331B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195" y="2002942"/>
            <a:ext cx="1412562" cy="163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719755A-7157-F34F-8231-65A4AC4E76E2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7. Effects of nine weeks of dulaglutide treatment on monoamines and their metabolites in the amygdala of female rats</a:t>
            </a:r>
            <a:endParaRPr lang="sv-SE" sz="1000" dirty="0"/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did not affect (A) DOPAC (P=0.0744), (B) dopamine (P=0.1309), (C) DOPAC/dopamine turnover (P=0.1430), (D) 5-HIAA (P=0.4860), (E) serotonin (P=0.2347), (F) 5-HIAA/serotonin turnover (P=0.8378) or (G) noradrenaline (P=0.8073) in the amygdala of female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  <a:endParaRPr lang="sv-SE" sz="1000" dirty="0"/>
          </a:p>
        </p:txBody>
      </p:sp>
    </p:spTree>
    <p:extLst>
      <p:ext uri="{BB962C8B-B14F-4D97-AF65-F5344CB8AC3E}">
        <p14:creationId xmlns:p14="http://schemas.microsoft.com/office/powerpoint/2010/main" val="1728797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28410" y="51832"/>
            <a:ext cx="1434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8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2512287" y="1404953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872323" y="821943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CF1B6406-F87D-4241-A0C0-5A00FB569C18}"/>
              </a:ext>
            </a:extLst>
          </p:cNvPr>
          <p:cNvSpPr txBox="1"/>
          <p:nvPr/>
        </p:nvSpPr>
        <p:spPr>
          <a:xfrm>
            <a:off x="5504904" y="51924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7D4CB792-987A-4BD8-9EA7-FC4C88A3D7FA}"/>
              </a:ext>
            </a:extLst>
          </p:cNvPr>
          <p:cNvSpPr txBox="1"/>
          <p:nvPr/>
        </p:nvSpPr>
        <p:spPr>
          <a:xfrm>
            <a:off x="3926872" y="1405395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1" name="textruta 70">
            <a:extLst>
              <a:ext uri="{FF2B5EF4-FFF2-40B4-BE49-F238E27FC236}">
                <a16:creationId xmlns:a16="http://schemas.microsoft.com/office/drawing/2014/main" id="{5F9ADB41-44E6-49E1-9EF3-28E7B5F83C3B}"/>
              </a:ext>
            </a:extLst>
          </p:cNvPr>
          <p:cNvSpPr txBox="1"/>
          <p:nvPr/>
        </p:nvSpPr>
        <p:spPr>
          <a:xfrm>
            <a:off x="879517" y="2319574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483411" y="2295065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954848" y="209142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8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9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0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78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4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5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6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6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6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47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2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28792" y="2711782"/>
            <a:ext cx="1425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5-HIAA//serotonin (pmol/mg)</a:t>
            </a:r>
          </a:p>
        </p:txBody>
      </p:sp>
      <p:sp>
        <p:nvSpPr>
          <p:cNvPr id="53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9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D213C88-1814-4AD8-9CBB-B781599AD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43" y="299008"/>
            <a:ext cx="1442615" cy="1630800"/>
          </a:xfrm>
          <a:prstGeom prst="rect">
            <a:avLst/>
          </a:prstGeom>
        </p:spPr>
      </p:pic>
      <p:pic>
        <p:nvPicPr>
          <p:cNvPr id="36" name="Bildobjekt 5">
            <a:extLst>
              <a:ext uri="{FF2B5EF4-FFF2-40B4-BE49-F238E27FC236}">
                <a16:creationId xmlns:a16="http://schemas.microsoft.com/office/drawing/2014/main" id="{8A8C583F-D715-4E28-AA12-C9CC362212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10"/>
          <a:stretch/>
        </p:blipFill>
        <p:spPr>
          <a:xfrm>
            <a:off x="1774811" y="299008"/>
            <a:ext cx="1125559" cy="1638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104CB92A-4F96-4D34-9125-5528DE6EBA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573" y="298053"/>
            <a:ext cx="1429933" cy="16308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48BB174-0270-4A46-8687-309D235AD3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294" y="306208"/>
            <a:ext cx="1429933" cy="1630800"/>
          </a:xfrm>
          <a:prstGeom prst="rect">
            <a:avLst/>
          </a:prstGeom>
        </p:spPr>
      </p:pic>
      <p:pic>
        <p:nvPicPr>
          <p:cNvPr id="56" name="Bildobjekt 9">
            <a:extLst>
              <a:ext uri="{FF2B5EF4-FFF2-40B4-BE49-F238E27FC236}">
                <a16:creationId xmlns:a16="http://schemas.microsoft.com/office/drawing/2014/main" id="{4E74B622-6192-4D9F-B6FB-1D4CF3A89D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66" y="2084669"/>
            <a:ext cx="1412562" cy="1638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71C7E51D-96D8-445F-B03F-99667731CF5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99"/>
          <a:stretch/>
        </p:blipFill>
        <p:spPr>
          <a:xfrm>
            <a:off x="1761936" y="2088495"/>
            <a:ext cx="1153964" cy="1630800"/>
          </a:xfrm>
          <a:prstGeom prst="rect">
            <a:avLst/>
          </a:prstGeom>
        </p:spPr>
      </p:pic>
      <p:pic>
        <p:nvPicPr>
          <p:cNvPr id="58" name="Bildobjekt 2">
            <a:extLst>
              <a:ext uri="{FF2B5EF4-FFF2-40B4-BE49-F238E27FC236}">
                <a16:creationId xmlns:a16="http://schemas.microsoft.com/office/drawing/2014/main" id="{89A23FBC-DD7C-4731-AC5D-9E5C6CFBAE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944" y="2081295"/>
            <a:ext cx="1412562" cy="16380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92320E0-8AA2-3542-A62B-19BBA84928C1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8. Effects of nine weeks of dulaglutide treatment on monoamines and their metabolites in the hippocampus of female rats</a:t>
            </a:r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did not alter (A) DOPAC (P=0.6381), (B) dopamine (P=0.3487), (C) DOPAC/dopamine turnover (P=0.1730), (D) 5-HIAA (P=0.2351), (E) serotonin (P=0.5561), (F) 5-HIAA/serotonin (P=0.1497) or (G) noradrenaline (P=0.9970) in the hippocampus of female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</a:p>
        </p:txBody>
      </p:sp>
    </p:spTree>
    <p:extLst>
      <p:ext uri="{BB962C8B-B14F-4D97-AF65-F5344CB8AC3E}">
        <p14:creationId xmlns:p14="http://schemas.microsoft.com/office/powerpoint/2010/main" val="729776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-28410" y="51832"/>
            <a:ext cx="14526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Supplementary figure 9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3934335" y="474152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2" name="textruta 71">
            <a:extLst>
              <a:ext uri="{FF2B5EF4-FFF2-40B4-BE49-F238E27FC236}">
                <a16:creationId xmlns:a16="http://schemas.microsoft.com/office/drawing/2014/main" id="{3BF8BEAB-EB50-4147-93C8-2F01FDCD7205}"/>
              </a:ext>
            </a:extLst>
          </p:cNvPr>
          <p:cNvSpPr txBox="1"/>
          <p:nvPr/>
        </p:nvSpPr>
        <p:spPr>
          <a:xfrm>
            <a:off x="823693" y="466679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CF1B6406-F87D-4241-A0C0-5A00FB569C18}"/>
              </a:ext>
            </a:extLst>
          </p:cNvPr>
          <p:cNvSpPr txBox="1"/>
          <p:nvPr/>
        </p:nvSpPr>
        <p:spPr>
          <a:xfrm>
            <a:off x="5433481" y="459725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3" name="textruta 62">
            <a:extLst>
              <a:ext uri="{FF2B5EF4-FFF2-40B4-BE49-F238E27FC236}">
                <a16:creationId xmlns:a16="http://schemas.microsoft.com/office/drawing/2014/main" id="{E4398E7C-12BE-4292-90E8-253BF690370F}"/>
              </a:ext>
            </a:extLst>
          </p:cNvPr>
          <p:cNvSpPr txBox="1"/>
          <p:nvPr/>
        </p:nvSpPr>
        <p:spPr>
          <a:xfrm>
            <a:off x="2341257" y="62463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4" name="textruta 63">
            <a:extLst>
              <a:ext uri="{FF2B5EF4-FFF2-40B4-BE49-F238E27FC236}">
                <a16:creationId xmlns:a16="http://schemas.microsoft.com/office/drawing/2014/main" id="{717BBC4B-2F4B-4DAE-B014-8623539308AB}"/>
              </a:ext>
            </a:extLst>
          </p:cNvPr>
          <p:cNvSpPr txBox="1"/>
          <p:nvPr/>
        </p:nvSpPr>
        <p:spPr>
          <a:xfrm>
            <a:off x="5427553" y="220838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6" name="textruta 65">
            <a:extLst>
              <a:ext uri="{FF2B5EF4-FFF2-40B4-BE49-F238E27FC236}">
                <a16:creationId xmlns:a16="http://schemas.microsoft.com/office/drawing/2014/main" id="{45AA26BE-4604-4986-81EF-559D7CAD26E8}"/>
              </a:ext>
            </a:extLst>
          </p:cNvPr>
          <p:cNvSpPr txBox="1"/>
          <p:nvPr/>
        </p:nvSpPr>
        <p:spPr>
          <a:xfrm>
            <a:off x="2352004" y="215530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75" name="textruta 74">
            <a:extLst>
              <a:ext uri="{FF2B5EF4-FFF2-40B4-BE49-F238E27FC236}">
                <a16:creationId xmlns:a16="http://schemas.microsoft.com/office/drawing/2014/main" id="{1D6224D2-5125-4AF5-B1D3-A02F7A4C6E14}"/>
              </a:ext>
            </a:extLst>
          </p:cNvPr>
          <p:cNvSpPr txBox="1"/>
          <p:nvPr/>
        </p:nvSpPr>
        <p:spPr>
          <a:xfrm>
            <a:off x="3916858" y="2275820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65" name="textruta 64">
            <a:extLst>
              <a:ext uri="{FF2B5EF4-FFF2-40B4-BE49-F238E27FC236}">
                <a16:creationId xmlns:a16="http://schemas.microsoft.com/office/drawing/2014/main" id="{48D4E64B-FD49-44DB-8915-67B45FB2ACC4}"/>
              </a:ext>
            </a:extLst>
          </p:cNvPr>
          <p:cNvSpPr txBox="1"/>
          <p:nvPr/>
        </p:nvSpPr>
        <p:spPr>
          <a:xfrm>
            <a:off x="811644" y="2247767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41" name="TextBox 8"/>
          <p:cNvSpPr txBox="1">
            <a:spLocks noChangeArrowheads="1"/>
          </p:cNvSpPr>
          <p:nvPr/>
        </p:nvSpPr>
        <p:spPr bwMode="auto">
          <a:xfrm>
            <a:off x="1528276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TextBox 8"/>
          <p:cNvSpPr txBox="1">
            <a:spLocks noChangeArrowheads="1"/>
          </p:cNvSpPr>
          <p:nvPr/>
        </p:nvSpPr>
        <p:spPr bwMode="auto">
          <a:xfrm>
            <a:off x="3054211" y="243695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C</a:t>
            </a:r>
          </a:p>
        </p:txBody>
      </p:sp>
      <p:sp>
        <p:nvSpPr>
          <p:cNvPr id="44" name="TextBox 8"/>
          <p:cNvSpPr txBox="1">
            <a:spLocks noChangeArrowheads="1"/>
          </p:cNvSpPr>
          <p:nvPr/>
        </p:nvSpPr>
        <p:spPr bwMode="auto">
          <a:xfrm>
            <a:off x="-15537" y="243695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4635457" y="243695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6" name="textruta 98">
            <a:extLst>
              <a:ext uri="{FF2B5EF4-FFF2-40B4-BE49-F238E27FC236}">
                <a16:creationId xmlns:a16="http://schemas.microsoft.com/office/drawing/2014/main" id="{978AAA30-7A57-4CC3-8F86-44C9A8E503D6}"/>
              </a:ext>
            </a:extLst>
          </p:cNvPr>
          <p:cNvSpPr txBox="1"/>
          <p:nvPr/>
        </p:nvSpPr>
        <p:spPr>
          <a:xfrm rot="16200000">
            <a:off x="4224180" y="1005050"/>
            <a:ext cx="9685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800" dirty="0">
                <a:cs typeface="Arial" panose="020B0604020202020204" pitchFamily="34" charset="0"/>
              </a:rPr>
              <a:t>5-HIAA  (pmol/mg)</a:t>
            </a:r>
          </a:p>
        </p:txBody>
      </p:sp>
      <p:sp>
        <p:nvSpPr>
          <p:cNvPr id="47" name="textruta 106">
            <a:extLst>
              <a:ext uri="{FF2B5EF4-FFF2-40B4-BE49-F238E27FC236}">
                <a16:creationId xmlns:a16="http://schemas.microsoft.com/office/drawing/2014/main" id="{4C168651-AC26-4E0A-82A9-EF84CF535627}"/>
              </a:ext>
            </a:extLst>
          </p:cNvPr>
          <p:cNvSpPr txBox="1"/>
          <p:nvPr/>
        </p:nvSpPr>
        <p:spPr>
          <a:xfrm rot="16200000">
            <a:off x="2463629" y="1005050"/>
            <a:ext cx="14126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DOPAC/</a:t>
            </a:r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8" name="textruta 113">
            <a:extLst>
              <a:ext uri="{FF2B5EF4-FFF2-40B4-BE49-F238E27FC236}">
                <a16:creationId xmlns:a16="http://schemas.microsoft.com/office/drawing/2014/main" id="{463BCA69-34B9-4CC4-A850-282CCF8EFEED}"/>
              </a:ext>
            </a:extLst>
          </p:cNvPr>
          <p:cNvSpPr txBox="1"/>
          <p:nvPr/>
        </p:nvSpPr>
        <p:spPr>
          <a:xfrm rot="16200000">
            <a:off x="1104045" y="1005050"/>
            <a:ext cx="10749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dopamine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49" name="textruta 122">
            <a:extLst>
              <a:ext uri="{FF2B5EF4-FFF2-40B4-BE49-F238E27FC236}">
                <a16:creationId xmlns:a16="http://schemas.microsoft.com/office/drawing/2014/main" id="{F89A7888-91B9-4D75-87E3-47629B293CD3}"/>
              </a:ext>
            </a:extLst>
          </p:cNvPr>
          <p:cNvSpPr txBox="1"/>
          <p:nvPr/>
        </p:nvSpPr>
        <p:spPr>
          <a:xfrm rot="16200000">
            <a:off x="-367655" y="1005050"/>
            <a:ext cx="9515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DOPAC (pmol/mg)</a:t>
            </a:r>
          </a:p>
        </p:txBody>
      </p:sp>
      <p:sp>
        <p:nvSpPr>
          <p:cNvPr id="50" name="TextBox 8"/>
          <p:cNvSpPr txBox="1">
            <a:spLocks noChangeArrowheads="1"/>
          </p:cNvSpPr>
          <p:nvPr/>
        </p:nvSpPr>
        <p:spPr bwMode="auto">
          <a:xfrm>
            <a:off x="1528276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TextBox 8"/>
          <p:cNvSpPr txBox="1">
            <a:spLocks noChangeArrowheads="1"/>
          </p:cNvSpPr>
          <p:nvPr/>
        </p:nvSpPr>
        <p:spPr bwMode="auto">
          <a:xfrm>
            <a:off x="3049176" y="1929808"/>
            <a:ext cx="196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G</a:t>
            </a:r>
          </a:p>
        </p:txBody>
      </p:sp>
      <p:sp>
        <p:nvSpPr>
          <p:cNvPr id="52" name="TextBox 8"/>
          <p:cNvSpPr txBox="1">
            <a:spLocks noChangeArrowheads="1"/>
          </p:cNvSpPr>
          <p:nvPr/>
        </p:nvSpPr>
        <p:spPr bwMode="auto">
          <a:xfrm>
            <a:off x="-15537" y="1929808"/>
            <a:ext cx="2164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TextBox 8"/>
          <p:cNvSpPr txBox="1">
            <a:spLocks noChangeArrowheads="1"/>
          </p:cNvSpPr>
          <p:nvPr/>
        </p:nvSpPr>
        <p:spPr bwMode="auto">
          <a:xfrm>
            <a:off x="4635457" y="1929808"/>
            <a:ext cx="2465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/>
              <a:t>H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4" name="textruta 102">
            <a:extLst>
              <a:ext uri="{FF2B5EF4-FFF2-40B4-BE49-F238E27FC236}">
                <a16:creationId xmlns:a16="http://schemas.microsoft.com/office/drawing/2014/main" id="{74FB6F13-D542-4756-97E4-7E30ABEC68FF}"/>
              </a:ext>
            </a:extLst>
          </p:cNvPr>
          <p:cNvSpPr txBox="1"/>
          <p:nvPr/>
        </p:nvSpPr>
        <p:spPr>
          <a:xfrm rot="16200000">
            <a:off x="2541145" y="2711782"/>
            <a:ext cx="12421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noradrenaline</a:t>
            </a:r>
            <a:r>
              <a:rPr lang="sv-SE" sz="800" dirty="0">
                <a:cs typeface="Arial" panose="020B0604020202020204" pitchFamily="34" charset="0"/>
              </a:rPr>
              <a:t> (pmol/mg)</a:t>
            </a:r>
          </a:p>
        </p:txBody>
      </p:sp>
      <p:sp>
        <p:nvSpPr>
          <p:cNvPr id="55" name="textruta 115">
            <a:extLst>
              <a:ext uri="{FF2B5EF4-FFF2-40B4-BE49-F238E27FC236}">
                <a16:creationId xmlns:a16="http://schemas.microsoft.com/office/drawing/2014/main" id="{B0AC3EB8-A54D-4BF9-97B2-EC755482ACC8}"/>
              </a:ext>
            </a:extLst>
          </p:cNvPr>
          <p:cNvSpPr txBox="1"/>
          <p:nvPr/>
        </p:nvSpPr>
        <p:spPr>
          <a:xfrm rot="16200000">
            <a:off x="928792" y="2711782"/>
            <a:ext cx="1425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5-HIAA/serotonin (pmol/mg)</a:t>
            </a:r>
          </a:p>
        </p:txBody>
      </p:sp>
      <p:sp>
        <p:nvSpPr>
          <p:cNvPr id="56" name="textruta 124">
            <a:extLst>
              <a:ext uri="{FF2B5EF4-FFF2-40B4-BE49-F238E27FC236}">
                <a16:creationId xmlns:a16="http://schemas.microsoft.com/office/drawing/2014/main" id="{A26F8FED-6F3E-4BAD-8DAC-8D10CC0948D6}"/>
              </a:ext>
            </a:extLst>
          </p:cNvPr>
          <p:cNvSpPr txBox="1"/>
          <p:nvPr/>
        </p:nvSpPr>
        <p:spPr>
          <a:xfrm rot="16200000">
            <a:off x="-413289" y="2711782"/>
            <a:ext cx="10542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serotonin (pmol/mg)</a:t>
            </a:r>
          </a:p>
        </p:txBody>
      </p:sp>
      <p:sp>
        <p:nvSpPr>
          <p:cNvPr id="58" name="textruta 129">
            <a:extLst>
              <a:ext uri="{FF2B5EF4-FFF2-40B4-BE49-F238E27FC236}">
                <a16:creationId xmlns:a16="http://schemas.microsoft.com/office/drawing/2014/main" id="{8D15B016-BCB6-4738-91EE-74092C0483FE}"/>
              </a:ext>
            </a:extLst>
          </p:cNvPr>
          <p:cNvSpPr txBox="1"/>
          <p:nvPr/>
        </p:nvSpPr>
        <p:spPr>
          <a:xfrm rot="16200000">
            <a:off x="4284094" y="2711782"/>
            <a:ext cx="874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>
                <a:cs typeface="Arial" panose="020B0604020202020204" pitchFamily="34" charset="0"/>
              </a:rPr>
              <a:t>3-MT (pmol/mg)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4D8C603-6C86-41FE-B9C3-593EE625A6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" y="307559"/>
            <a:ext cx="1429933" cy="1630800"/>
          </a:xfrm>
          <a:prstGeom prst="rect">
            <a:avLst/>
          </a:prstGeom>
        </p:spPr>
      </p:pic>
      <p:pic>
        <p:nvPicPr>
          <p:cNvPr id="43" name="Bildobjekt 5">
            <a:extLst>
              <a:ext uri="{FF2B5EF4-FFF2-40B4-BE49-F238E27FC236}">
                <a16:creationId xmlns:a16="http://schemas.microsoft.com/office/drawing/2014/main" id="{4F00F89B-00DA-4DD7-92CC-05C8C6C157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05" y="307559"/>
            <a:ext cx="1412562" cy="1638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6501AD3D-2435-4B2C-992D-79415BA416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842" y="314759"/>
            <a:ext cx="1442615" cy="16308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98EAF56-FAFA-471D-B2C4-025F03959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184" y="314759"/>
            <a:ext cx="1429933" cy="1630800"/>
          </a:xfrm>
          <a:prstGeom prst="rect">
            <a:avLst/>
          </a:prstGeom>
        </p:spPr>
      </p:pic>
      <p:pic>
        <p:nvPicPr>
          <p:cNvPr id="67" name="Bildobjekt 12">
            <a:extLst>
              <a:ext uri="{FF2B5EF4-FFF2-40B4-BE49-F238E27FC236}">
                <a16:creationId xmlns:a16="http://schemas.microsoft.com/office/drawing/2014/main" id="{44C10035-C049-45E4-9EA5-4818196DA1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4" y="2021759"/>
            <a:ext cx="1412562" cy="1638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CEA10E82-0D59-4E9F-A86D-1BE0757DD2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834" y="2028959"/>
            <a:ext cx="1429933" cy="1630800"/>
          </a:xfrm>
          <a:prstGeom prst="rect">
            <a:avLst/>
          </a:prstGeom>
        </p:spPr>
      </p:pic>
      <p:pic>
        <p:nvPicPr>
          <p:cNvPr id="69" name="Bildobjekt 2">
            <a:extLst>
              <a:ext uri="{FF2B5EF4-FFF2-40B4-BE49-F238E27FC236}">
                <a16:creationId xmlns:a16="http://schemas.microsoft.com/office/drawing/2014/main" id="{F5DC556E-1A53-410E-B8C2-3986215E37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42" y="2021759"/>
            <a:ext cx="1412562" cy="1638000"/>
          </a:xfrm>
          <a:prstGeom prst="rect">
            <a:avLst/>
          </a:prstGeom>
        </p:spPr>
      </p:pic>
      <p:pic>
        <p:nvPicPr>
          <p:cNvPr id="70" name="Bildobjekt 9">
            <a:extLst>
              <a:ext uri="{FF2B5EF4-FFF2-40B4-BE49-F238E27FC236}">
                <a16:creationId xmlns:a16="http://schemas.microsoft.com/office/drawing/2014/main" id="{15BF8043-A677-464F-8D42-8D74A6A55B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996" y="2021759"/>
            <a:ext cx="1412562" cy="1638000"/>
          </a:xfrm>
          <a:prstGeom prst="rect">
            <a:avLst/>
          </a:prstGeom>
        </p:spPr>
      </p:pic>
      <p:sp>
        <p:nvSpPr>
          <p:cNvPr id="35" name="textruta 78">
            <a:extLst>
              <a:ext uri="{FF2B5EF4-FFF2-40B4-BE49-F238E27FC236}">
                <a16:creationId xmlns:a16="http://schemas.microsoft.com/office/drawing/2014/main" id="{A7E2139A-8C46-4EF4-B7EA-8D9ED6B9AA7F}"/>
              </a:ext>
            </a:extLst>
          </p:cNvPr>
          <p:cNvSpPr txBox="1"/>
          <p:nvPr/>
        </p:nvSpPr>
        <p:spPr>
          <a:xfrm>
            <a:off x="2347736" y="424201"/>
            <a:ext cx="432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dirty="0" err="1">
                <a:cs typeface="Arial" panose="020B0604020202020204" pitchFamily="34" charset="0"/>
              </a:rPr>
              <a:t>n.s.</a:t>
            </a:r>
            <a:endParaRPr lang="sv-SE" sz="8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9BEB88-A87E-094B-8383-F471E900CFF0}"/>
              </a:ext>
            </a:extLst>
          </p:cNvPr>
          <p:cNvSpPr txBox="1"/>
          <p:nvPr/>
        </p:nvSpPr>
        <p:spPr>
          <a:xfrm>
            <a:off x="215843" y="3940365"/>
            <a:ext cx="5668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i="1" dirty="0"/>
              <a:t>Supplementary Figure 9. Effects of nine weeks of dulaglutide treatment on monoamines and their metabolites in the nucleus </a:t>
            </a:r>
            <a:r>
              <a:rPr lang="en-GB" sz="1000" b="1" i="1" dirty="0" err="1"/>
              <a:t>accumbens</a:t>
            </a:r>
            <a:r>
              <a:rPr lang="en-GB" sz="1000" b="1" i="1" dirty="0"/>
              <a:t> of female rats</a:t>
            </a:r>
          </a:p>
          <a:p>
            <a:r>
              <a:rPr lang="en-GB" sz="1000" dirty="0"/>
              <a:t>Dulaglutide (</a:t>
            </a:r>
            <a:r>
              <a:rPr lang="en-GB" sz="1000" dirty="0" err="1"/>
              <a:t>Dul</a:t>
            </a:r>
            <a:r>
              <a:rPr lang="en-GB" sz="1000" dirty="0"/>
              <a:t>) did not affect (A) DOPAC (P=0.7394), (B) dopamine (P=0.2013), (C) DOPAC/dopamine (P=0.3770), (D) 5-HIAA (P=0.7633), (E) serotonin (P=0.2180), (F) 5-HIAA/serotonin (P=0.1823), (G) noradrenaline (P=0.7510;) or (H) 3-MT (P=0.1265) in the nucleus </a:t>
            </a:r>
            <a:r>
              <a:rPr lang="en-GB" sz="1000" dirty="0" err="1"/>
              <a:t>accumbens</a:t>
            </a:r>
            <a:r>
              <a:rPr lang="en-GB" sz="1000" dirty="0"/>
              <a:t> of female rats. Data are presented as mean ±SEM; *P&lt;0.05, </a:t>
            </a:r>
            <a:r>
              <a:rPr lang="en-GB" sz="1000" dirty="0" err="1"/>
              <a:t>n.s</a:t>
            </a:r>
            <a:r>
              <a:rPr lang="en-GB" sz="1000" dirty="0"/>
              <a:t>.: not significant after unpaired t-test.</a:t>
            </a:r>
          </a:p>
        </p:txBody>
      </p:sp>
    </p:spTree>
    <p:extLst>
      <p:ext uri="{BB962C8B-B14F-4D97-AF65-F5344CB8AC3E}">
        <p14:creationId xmlns:p14="http://schemas.microsoft.com/office/powerpoint/2010/main" val="2970229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3323</TotalTime>
  <Words>2724</Words>
  <Application>Microsoft Macintosh PowerPoint</Application>
  <PresentationFormat>A4 Paper (210x297 mm)</PresentationFormat>
  <Paragraphs>280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Gothenburg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Elisabet JH</dc:creator>
  <cp:lastModifiedBy>Microsoft Office User</cp:lastModifiedBy>
  <cp:revision>279</cp:revision>
  <cp:lastPrinted>2018-11-08T15:21:52Z</cp:lastPrinted>
  <dcterms:created xsi:type="dcterms:W3CDTF">2018-10-19T09:20:31Z</dcterms:created>
  <dcterms:modified xsi:type="dcterms:W3CDTF">2020-05-29T08:34:50Z</dcterms:modified>
</cp:coreProperties>
</file>