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721" r:id="rId2"/>
  </p:sldIdLst>
  <p:sldSz cx="6858000" cy="9906000" type="A4"/>
  <p:notesSz cx="6858000" cy="9144000"/>
  <p:defaultTextStyle>
    <a:defPPr>
      <a:defRPr lang="ja-JP"/>
    </a:defPPr>
    <a:lvl1pPr marL="0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kumimoji="1"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佑 佐藤" initials="佑" lastIdx="1" clrIdx="0">
    <p:extLst>
      <p:ext uri="{19B8F6BF-5375-455C-9EA6-DF929625EA0E}">
        <p15:presenceInfo xmlns:p15="http://schemas.microsoft.com/office/powerpoint/2012/main" userId="745bc0272a60672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淡色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847"/>
    <p:restoredTop sz="99659" autoAdjust="0"/>
  </p:normalViewPr>
  <p:slideViewPr>
    <p:cSldViewPr snapToGrid="0" snapToObjects="1">
      <p:cViewPr varScale="1">
        <p:scale>
          <a:sx n="81" d="100"/>
          <a:sy n="81" d="100"/>
        </p:scale>
        <p:origin x="3320" y="20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yusato/Desktop/HDD/&#30740;&#31350;/&#20304;&#34276;&#12486;&#12441;&#12540;&#12479;/LPS&#12514;&#12486;&#12441;&#12523;&#12288;&#12486;&#12441;&#12540;&#12479;/serumcytokine_6h/20200531ratserum6h-TNF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33B-084A-A870-49F90AFE5814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33B-084A-A870-49F90AFE5814}"/>
              </c:ext>
            </c:extLst>
          </c:dPt>
          <c:dPt>
            <c:idx val="2"/>
            <c:invertIfNegative val="0"/>
            <c:bubble3D val="0"/>
            <c:spPr>
              <a:pattFill prst="wdUpDiag">
                <a:fgClr>
                  <a:prstClr val="black"/>
                </a:fgClr>
                <a:bgClr>
                  <a:prstClr val="white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33B-084A-A870-49F90AFE5814}"/>
              </c:ext>
            </c:extLst>
          </c:dPt>
          <c:errBars>
            <c:errBarType val="both"/>
            <c:errValType val="cust"/>
            <c:noEndCap val="0"/>
            <c:plus>
              <c:numRef>
                <c:f>'20200531ratserum6h-TNFa'!$M$10:$P$10</c:f>
                <c:numCache>
                  <c:formatCode>General</c:formatCode>
                  <c:ptCount val="4"/>
                  <c:pt idx="0">
                    <c:v>0.38</c:v>
                  </c:pt>
                  <c:pt idx="1">
                    <c:v>301.95999999999998</c:v>
                  </c:pt>
                  <c:pt idx="2">
                    <c:v>291.64999999999998</c:v>
                  </c:pt>
                  <c:pt idx="3">
                    <c:v>0.43</c:v>
                  </c:pt>
                </c:numCache>
              </c:numRef>
            </c:plus>
            <c:minus>
              <c:numRef>
                <c:f>'20200531ratserum6h-TNFa'!$M$10:$P$10</c:f>
                <c:numCache>
                  <c:formatCode>General</c:formatCode>
                  <c:ptCount val="4"/>
                  <c:pt idx="0">
                    <c:v>0.38</c:v>
                  </c:pt>
                  <c:pt idx="1">
                    <c:v>301.95999999999998</c:v>
                  </c:pt>
                  <c:pt idx="2">
                    <c:v>291.64999999999998</c:v>
                  </c:pt>
                  <c:pt idx="3">
                    <c:v>0.43</c:v>
                  </c:pt>
                </c:numCache>
              </c:numRef>
            </c:minus>
            <c:spPr>
              <a:ln w="9525">
                <a:solidFill>
                  <a:schemeClr val="tx1"/>
                </a:solidFill>
              </a:ln>
            </c:spPr>
          </c:errBars>
          <c:cat>
            <c:strRef>
              <c:f>'20200531ratserum6h-TNFa'!$M$8:$P$8</c:f>
              <c:strCache>
                <c:ptCount val="4"/>
                <c:pt idx="0">
                  <c:v>Control</c:v>
                </c:pt>
                <c:pt idx="1">
                  <c:v>LPS</c:v>
                </c:pt>
                <c:pt idx="2">
                  <c:v>hAFSCs+LPS</c:v>
                </c:pt>
                <c:pt idx="3">
                  <c:v>hAFSCs </c:v>
                </c:pt>
              </c:strCache>
            </c:strRef>
          </c:cat>
          <c:val>
            <c:numRef>
              <c:f>'20200531ratserum6h-TNFa'!$M$9:$P$9</c:f>
              <c:numCache>
                <c:formatCode>General</c:formatCode>
                <c:ptCount val="4"/>
                <c:pt idx="0">
                  <c:v>0.6</c:v>
                </c:pt>
                <c:pt idx="1">
                  <c:v>3077.45</c:v>
                </c:pt>
                <c:pt idx="2">
                  <c:v>914.55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033B-084A-A870-49F90AFE58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84710280"/>
        <c:axId val="-2084707400"/>
      </c:barChart>
      <c:catAx>
        <c:axId val="-20847102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defRPr>
            </a:pPr>
            <a:endParaRPr lang="ja-JP"/>
          </a:p>
        </c:txPr>
        <c:crossAx val="-2084707400"/>
        <c:crosses val="autoZero"/>
        <c:auto val="0"/>
        <c:lblAlgn val="ctr"/>
        <c:lblOffset val="100"/>
        <c:noMultiLvlLbl val="0"/>
      </c:catAx>
      <c:valAx>
        <c:axId val="-2084707400"/>
        <c:scaling>
          <c:orientation val="minMax"/>
          <c:max val="50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defRPr>
            </a:pPr>
            <a:endParaRPr lang="ja-JP"/>
          </a:p>
        </c:txPr>
        <c:crossAx val="-2084710280"/>
        <c:crosses val="autoZero"/>
        <c:crossBetween val="between"/>
        <c:majorUnit val="1000"/>
        <c:dispUnits>
          <c:builtInUnit val="thousands"/>
        </c:dispUnits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D0B24-FFC1-D544-BD29-6D7A5590AD37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C06FF3-DD2A-674E-BEAC-D7625FC218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48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1pPr>
    <a:lvl2pPr marL="457001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2pPr>
    <a:lvl3pPr marL="914002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3pPr>
    <a:lvl4pPr marL="1371003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4pPr>
    <a:lvl5pPr marL="1828004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5pPr>
    <a:lvl6pPr marL="2285005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6pPr>
    <a:lvl7pPr marL="2742005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7pPr>
    <a:lvl8pPr marL="3199006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8pPr>
    <a:lvl9pPr marL="3656007" algn="l" defTabSz="457001" rtl="0" eaLnBrk="1" latinLnBrk="0" hangingPunct="1">
      <a:defRPr kumimoji="1" sz="119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8907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543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68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6923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21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973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1" y="2217386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6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9396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381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947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7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32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226F3-D4BB-7D42-A3E2-29E8F474B76B}" type="datetimeFigureOut">
              <a:rPr kumimoji="1" lang="ja-JP" altLang="en-US" smtClean="0"/>
              <a:t>2020/6/6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7DB9F-46AF-C041-8FC0-0F5D7AF2D7D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74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8FED1F7-4E45-DA42-9C94-9CA3361C3E79}"/>
              </a:ext>
            </a:extLst>
          </p:cNvPr>
          <p:cNvSpPr txBox="1"/>
          <p:nvPr/>
        </p:nvSpPr>
        <p:spPr>
          <a:xfrm>
            <a:off x="143934" y="186267"/>
            <a:ext cx="785793" cy="3692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Fig. S3</a:t>
            </a:r>
            <a:endParaRPr kumimoji="1" lang="ja-JP" altLang="en-US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7159F5D4-FE5D-0049-B65B-0FA427F54B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0044921"/>
              </p:ext>
            </p:extLst>
          </p:nvPr>
        </p:nvGraphicFramePr>
        <p:xfrm>
          <a:off x="1249456" y="973721"/>
          <a:ext cx="4280487" cy="30060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6E7DEA1-6300-0F44-A8CA-381DE9C1F3F0}"/>
              </a:ext>
            </a:extLst>
          </p:cNvPr>
          <p:cNvGrpSpPr/>
          <p:nvPr/>
        </p:nvGrpSpPr>
        <p:grpSpPr>
          <a:xfrm>
            <a:off x="3116100" y="1140002"/>
            <a:ext cx="875612" cy="411362"/>
            <a:chOff x="2720710" y="1231789"/>
            <a:chExt cx="1986982" cy="324916"/>
          </a:xfrm>
        </p:grpSpPr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B5A66E23-3107-0A4F-9880-69E5D12F5BCE}"/>
                </a:ext>
              </a:extLst>
            </p:cNvPr>
            <p:cNvCxnSpPr>
              <a:cxnSpLocks/>
            </p:cNvCxnSpPr>
            <p:nvPr/>
          </p:nvCxnSpPr>
          <p:spPr>
            <a:xfrm>
              <a:off x="2720710" y="1420347"/>
              <a:ext cx="198698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3749DDBE-E6F0-AE44-8E97-54C7C37B2518}"/>
                </a:ext>
              </a:extLst>
            </p:cNvPr>
            <p:cNvSpPr txBox="1"/>
            <p:nvPr/>
          </p:nvSpPr>
          <p:spPr>
            <a:xfrm>
              <a:off x="3448245" y="1231789"/>
              <a:ext cx="768853" cy="324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AFEAF80-3DB0-004E-969F-AF83086E756A}"/>
              </a:ext>
            </a:extLst>
          </p:cNvPr>
          <p:cNvGrpSpPr/>
          <p:nvPr/>
        </p:nvGrpSpPr>
        <p:grpSpPr>
          <a:xfrm>
            <a:off x="4037069" y="1188372"/>
            <a:ext cx="883954" cy="307776"/>
            <a:chOff x="2720710" y="1219147"/>
            <a:chExt cx="1986982" cy="324916"/>
          </a:xfrm>
        </p:grpSpPr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759014B2-3B8F-BC49-8D4D-42E0A5342819}"/>
                </a:ext>
              </a:extLst>
            </p:cNvPr>
            <p:cNvCxnSpPr>
              <a:cxnSpLocks/>
            </p:cNvCxnSpPr>
            <p:nvPr/>
          </p:nvCxnSpPr>
          <p:spPr>
            <a:xfrm>
              <a:off x="2720710" y="1420347"/>
              <a:ext cx="198698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B24DEEF3-4843-9E4C-A629-E91767C8CD47}"/>
                </a:ext>
              </a:extLst>
            </p:cNvPr>
            <p:cNvSpPr txBox="1"/>
            <p:nvPr/>
          </p:nvSpPr>
          <p:spPr>
            <a:xfrm>
              <a:off x="3319542" y="1219147"/>
              <a:ext cx="768855" cy="324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46E3689-F3BB-594A-8600-4CB54A93F15D}"/>
              </a:ext>
            </a:extLst>
          </p:cNvPr>
          <p:cNvGrpSpPr/>
          <p:nvPr/>
        </p:nvGrpSpPr>
        <p:grpSpPr>
          <a:xfrm>
            <a:off x="3140780" y="928354"/>
            <a:ext cx="1780243" cy="307776"/>
            <a:chOff x="2720710" y="1194959"/>
            <a:chExt cx="1986982" cy="324916"/>
          </a:xfrm>
        </p:grpSpPr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AC70DCAB-61EF-E646-B149-C1FD3A74DAE5}"/>
                </a:ext>
              </a:extLst>
            </p:cNvPr>
            <p:cNvCxnSpPr>
              <a:cxnSpLocks/>
            </p:cNvCxnSpPr>
            <p:nvPr/>
          </p:nvCxnSpPr>
          <p:spPr>
            <a:xfrm>
              <a:off x="2720710" y="1420347"/>
              <a:ext cx="198698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86734AE-9527-3546-B17A-95692B52E4B1}"/>
                </a:ext>
              </a:extLst>
            </p:cNvPr>
            <p:cNvSpPr txBox="1"/>
            <p:nvPr/>
          </p:nvSpPr>
          <p:spPr>
            <a:xfrm>
              <a:off x="3507442" y="1194959"/>
              <a:ext cx="366056" cy="324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750B2F6-1591-4640-9ED2-7136A7CB3DD5}"/>
              </a:ext>
            </a:extLst>
          </p:cNvPr>
          <p:cNvGrpSpPr/>
          <p:nvPr/>
        </p:nvGrpSpPr>
        <p:grpSpPr>
          <a:xfrm>
            <a:off x="2184950" y="1187550"/>
            <a:ext cx="908472" cy="307777"/>
            <a:chOff x="2720710" y="1219147"/>
            <a:chExt cx="1986982" cy="324916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0D1516E3-33B1-374A-95E2-52E9A56833C9}"/>
                </a:ext>
              </a:extLst>
            </p:cNvPr>
            <p:cNvCxnSpPr>
              <a:cxnSpLocks/>
            </p:cNvCxnSpPr>
            <p:nvPr/>
          </p:nvCxnSpPr>
          <p:spPr>
            <a:xfrm>
              <a:off x="2720710" y="1420347"/>
              <a:ext cx="1986982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E024D190-CA94-9D42-BB67-191A5438F969}"/>
                </a:ext>
              </a:extLst>
            </p:cNvPr>
            <p:cNvSpPr txBox="1"/>
            <p:nvPr/>
          </p:nvSpPr>
          <p:spPr>
            <a:xfrm>
              <a:off x="3433828" y="1219147"/>
              <a:ext cx="768856" cy="324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36D190B-D7AA-B34C-AD0E-59BB09133978}"/>
              </a:ext>
            </a:extLst>
          </p:cNvPr>
          <p:cNvSpPr txBox="1"/>
          <p:nvPr/>
        </p:nvSpPr>
        <p:spPr>
          <a:xfrm rot="16200000">
            <a:off x="333379" y="1482807"/>
            <a:ext cx="14166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rPr>
              <a:t>×10</a:t>
            </a:r>
            <a:r>
              <a:rPr lang="en-US" altLang="ja-JP" sz="1400" baseline="30000" dirty="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rPr>
              <a:t>3</a:t>
            </a:r>
            <a:r>
              <a:rPr lang="en-US" altLang="ja-JP" sz="1400" dirty="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rPr>
              <a:t>(</a:t>
            </a:r>
            <a:r>
              <a:rPr lang="en-US" altLang="en-US" sz="1400" dirty="0" err="1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rPr>
              <a:t>pg</a:t>
            </a:r>
            <a:r>
              <a:rPr lang="en-US" altLang="en-US" sz="1400" dirty="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rPr>
              <a:t>/mL)</a:t>
            </a:r>
            <a:endParaRPr lang="ja-JP" altLang="en-US" sz="1400" dirty="0">
              <a:latin typeface="Arial" panose="020B0604020202020204" pitchFamily="34" charset="0"/>
              <a:ea typeface="ヒラギノ丸ゴ ProN W4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FE7780-35D2-1F42-8757-74CFD8191AC5}"/>
              </a:ext>
            </a:extLst>
          </p:cNvPr>
          <p:cNvSpPr txBox="1"/>
          <p:nvPr/>
        </p:nvSpPr>
        <p:spPr>
          <a:xfrm>
            <a:off x="2991317" y="471821"/>
            <a:ext cx="769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ea typeface="ヒラギノ丸ゴ ProN W4"/>
                <a:cs typeface="Arial" panose="020B0604020202020204" pitchFamily="34" charset="0"/>
              </a:rPr>
              <a:t>TNF-α</a:t>
            </a:r>
            <a:endParaRPr lang="ja-JP" altLang="en-US" sz="1600" dirty="0">
              <a:latin typeface="Arial" panose="020B0604020202020204" pitchFamily="34" charset="0"/>
              <a:ea typeface="ヒラギノ丸ゴ ProN W4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89549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60713</TotalTime>
  <Words>15</Words>
  <Application>Microsoft Macintosh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佑</dc:creator>
  <cp:lastModifiedBy>佑 佐藤</cp:lastModifiedBy>
  <cp:revision>310</cp:revision>
  <cp:lastPrinted>2020-06-01T08:11:19Z</cp:lastPrinted>
  <dcterms:created xsi:type="dcterms:W3CDTF">2019-04-02T03:50:26Z</dcterms:created>
  <dcterms:modified xsi:type="dcterms:W3CDTF">2020-06-06T07:41:36Z</dcterms:modified>
</cp:coreProperties>
</file>