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713" r:id="rId2"/>
  </p:sldIdLst>
  <p:sldSz cx="6858000" cy="9906000" type="A4"/>
  <p:notesSz cx="6858000" cy="9144000"/>
  <p:defaultTextStyle>
    <a:defPPr>
      <a:defRPr lang="ja-JP"/>
    </a:defPPr>
    <a:lvl1pPr marL="0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1pPr>
    <a:lvl2pPr marL="457001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2pPr>
    <a:lvl3pPr marL="914002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3pPr>
    <a:lvl4pPr marL="1371003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4pPr>
    <a:lvl5pPr marL="1828004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5pPr>
    <a:lvl6pPr marL="2285005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6pPr>
    <a:lvl7pPr marL="2742005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7pPr>
    <a:lvl8pPr marL="3199006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8pPr>
    <a:lvl9pPr marL="3656007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佑 佐藤" initials="佑" lastIdx="1" clrIdx="0">
    <p:extLst>
      <p:ext uri="{19B8F6BF-5375-455C-9EA6-DF929625EA0E}">
        <p15:presenceInfo xmlns:p15="http://schemas.microsoft.com/office/powerpoint/2012/main" userId="745bc0272a60672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47"/>
    <p:restoredTop sz="99659" autoAdjust="0"/>
  </p:normalViewPr>
  <p:slideViewPr>
    <p:cSldViewPr snapToGrid="0" snapToObjects="1">
      <p:cViewPr varScale="1">
        <p:scale>
          <a:sx n="81" d="100"/>
          <a:sy n="81" d="100"/>
        </p:scale>
        <p:origin x="3320" y="20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usato/Desktop/HDD/&#30740;&#31350;/&#20304;&#34276;&#12486;&#12441;&#12540;&#12479;/LPS&#12514;&#12486;&#12441;&#12523;&#12288;&#12486;&#12441;&#12540;&#12479;/in_vitro_Mp/RT-qPCR/Mp_RTqPCR.xlsx&#9733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usato/Desktop/HDD/&#30740;&#31350;/&#20304;&#34276;&#12486;&#12441;&#12540;&#12479;/LPS&#12514;&#12486;&#12441;&#12523;&#12288;&#12486;&#12441;&#12540;&#12479;/in_vitro_Mp/RT-qPCR/Mp_RTqPCR.xlsx&#9733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475-EF46-8F1F-979B8D3046E1}"/>
              </c:ext>
            </c:extLst>
          </c:dPt>
          <c:dPt>
            <c:idx val="2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8475-EF46-8F1F-979B8D3046E1}"/>
              </c:ext>
            </c:extLst>
          </c:dPt>
          <c:dPt>
            <c:idx val="3"/>
            <c:invertIfNegative val="0"/>
            <c:bubble3D val="0"/>
            <c:spPr>
              <a:pattFill prst="lgGrid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475-EF46-8F1F-979B8D3046E1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'Mp_RTqPCR_IL1b (M1)'!$G$20:$J$20</c:f>
                <c:numCache>
                  <c:formatCode>General</c:formatCode>
                  <c:ptCount val="4"/>
                  <c:pt idx="0">
                    <c:v>6.7000000000000002E-4</c:v>
                  </c:pt>
                  <c:pt idx="1">
                    <c:v>0.153</c:v>
                  </c:pt>
                  <c:pt idx="2">
                    <c:v>4.6600000000000003E-2</c:v>
                  </c:pt>
                  <c:pt idx="3">
                    <c:v>5.9499999999999997E-2</c:v>
                  </c:pt>
                </c:numCache>
              </c:numRef>
            </c:plus>
            <c:minus>
              <c:numRef>
                <c:f>'Mp_RTqPCR_IL1b (M1)'!$G$20:$J$20</c:f>
                <c:numCache>
                  <c:formatCode>General</c:formatCode>
                  <c:ptCount val="4"/>
                  <c:pt idx="0">
                    <c:v>6.7000000000000002E-4</c:v>
                  </c:pt>
                  <c:pt idx="1">
                    <c:v>0.153</c:v>
                  </c:pt>
                  <c:pt idx="2">
                    <c:v>4.6600000000000003E-2</c:v>
                  </c:pt>
                  <c:pt idx="3">
                    <c:v>5.9499999999999997E-2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'Mp_RTqPCR_IL1b (M1)'!$G$18:$J$18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'Mp_RTqPCR_IL1b (M1)'!$G$19:$J$19</c:f>
              <c:numCache>
                <c:formatCode>General</c:formatCode>
                <c:ptCount val="4"/>
                <c:pt idx="0">
                  <c:v>3.8999999999999998E-3</c:v>
                </c:pt>
                <c:pt idx="1">
                  <c:v>0.93899999999999995</c:v>
                </c:pt>
                <c:pt idx="2">
                  <c:v>0.66100000000000003</c:v>
                </c:pt>
                <c:pt idx="3">
                  <c:v>0.19700000000000001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F4-B741-8388-79FBBB53E17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990900576"/>
        <c:axId val="1990847824"/>
      </c:barChart>
      <c:catAx>
        <c:axId val="1990900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 w="12700" cap="flat" cmpd="sng" algn="ctr">
            <a:solidFill>
              <a:schemeClr val="tx1"/>
            </a:solidFill>
            <a:round/>
          </a:ln>
          <a:effectLst>
            <a:outerShdw blurRad="50800" dist="50800" dir="5400000" algn="ctr" rotWithShape="0">
              <a:schemeClr val="bg1"/>
            </a:outerShdw>
          </a:effectLst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  <a:cs typeface="+mn-cs"/>
              </a:defRPr>
            </a:pPr>
            <a:endParaRPr lang="ja-JP"/>
          </a:p>
        </c:txPr>
        <c:crossAx val="1990847824"/>
        <c:crosses val="autoZero"/>
        <c:auto val="1"/>
        <c:lblAlgn val="ctr"/>
        <c:lblOffset val="100"/>
        <c:noMultiLvlLbl val="0"/>
      </c:catAx>
      <c:valAx>
        <c:axId val="1990847824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  <a:cs typeface="+mn-cs"/>
              </a:defRPr>
            </a:pPr>
            <a:endParaRPr lang="ja-JP"/>
          </a:p>
        </c:txPr>
        <c:crossAx val="1990900576"/>
        <c:crosses val="autoZero"/>
        <c:crossBetween val="between"/>
        <c:majorUnit val="1"/>
      </c:valAx>
      <c:spPr>
        <a:noFill/>
        <a:ln w="25400">
          <a:noFill/>
        </a:ln>
        <a:effectLst>
          <a:outerShdw blurRad="50800" dist="50800" dir="5400000" sx="156000" sy="156000" algn="ctr" rotWithShape="0">
            <a:schemeClr val="bg1"/>
          </a:outerShdw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276741832047023E-2"/>
          <c:y val="3.8860286141782656E-2"/>
          <c:w val="0.86513710440792868"/>
          <c:h val="0.829794954833255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812-054C-91E4-5FCAD636A059}"/>
              </c:ext>
            </c:extLst>
          </c:dPt>
          <c:dPt>
            <c:idx val="2"/>
            <c:invertIfNegative val="0"/>
            <c:bubble3D val="0"/>
            <c:spPr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812-054C-91E4-5FCAD636A059}"/>
              </c:ext>
            </c:extLst>
          </c:dPt>
          <c:dPt>
            <c:idx val="3"/>
            <c:invertIfNegative val="0"/>
            <c:bubble3D val="0"/>
            <c:spPr>
              <a:pattFill prst="lgGrid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812-054C-91E4-5FCAD636A059}"/>
              </c:ext>
            </c:extLst>
          </c:dPt>
          <c:dLbls>
            <c:delete val="1"/>
          </c:dLbls>
          <c:errBars>
            <c:errBarType val="both"/>
            <c:errValType val="cust"/>
            <c:noEndCap val="0"/>
            <c:plus>
              <c:numRef>
                <c:f>'Mp_RTqPCR_Arg1(M2)'!$G$19:$J$19</c:f>
                <c:numCache>
                  <c:formatCode>General</c:formatCode>
                  <c:ptCount val="4"/>
                  <c:pt idx="0">
                    <c:v>0.27</c:v>
                  </c:pt>
                  <c:pt idx="1">
                    <c:v>0.45</c:v>
                  </c:pt>
                  <c:pt idx="2">
                    <c:v>0.28000000000000003</c:v>
                  </c:pt>
                  <c:pt idx="3">
                    <c:v>2.0699999999999998</c:v>
                  </c:pt>
                </c:numCache>
              </c:numRef>
            </c:plus>
            <c:minus>
              <c:numRef>
                <c:f>'Mp_RTqPCR_Arg1(M2)'!$G$19:$J$19</c:f>
                <c:numCache>
                  <c:formatCode>General</c:formatCode>
                  <c:ptCount val="4"/>
                  <c:pt idx="0">
                    <c:v>0.27</c:v>
                  </c:pt>
                  <c:pt idx="1">
                    <c:v>0.45</c:v>
                  </c:pt>
                  <c:pt idx="2">
                    <c:v>0.28000000000000003</c:v>
                  </c:pt>
                  <c:pt idx="3">
                    <c:v>2.0699999999999998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'Mp_RTqPCR_Arg1(M2)'!$G$17:$J$17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'Mp_RTqPCR_Arg1(M2)'!$G$18:$J$18</c:f>
              <c:numCache>
                <c:formatCode>General</c:formatCode>
                <c:ptCount val="4"/>
                <c:pt idx="0">
                  <c:v>1.1100000000000001</c:v>
                </c:pt>
                <c:pt idx="1">
                  <c:v>1.18</c:v>
                </c:pt>
                <c:pt idx="2">
                  <c:v>1.06</c:v>
                </c:pt>
                <c:pt idx="3">
                  <c:v>6.93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12-054C-91E4-5FCAD636A05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990900576"/>
        <c:axId val="1990847824"/>
      </c:barChart>
      <c:catAx>
        <c:axId val="1990900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>
            <a:outerShdw blurRad="50800" dist="50800" dir="5400000" algn="ctr" rotWithShape="0">
              <a:schemeClr val="bg1"/>
            </a:outerShdw>
          </a:effectLst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noFill/>
                <a:latin typeface="Hiragino Maru Gothic ProN W4" panose="020F0400000000000000" pitchFamily="34" charset="-128"/>
                <a:ea typeface="Hiragino Maru Gothic ProN W4" panose="020F0400000000000000" pitchFamily="34" charset="-128"/>
                <a:cs typeface="+mn-cs"/>
              </a:defRPr>
            </a:pPr>
            <a:endParaRPr lang="ja-JP"/>
          </a:p>
        </c:txPr>
        <c:crossAx val="1990847824"/>
        <c:crosses val="autoZero"/>
        <c:auto val="1"/>
        <c:lblAlgn val="ctr"/>
        <c:lblOffset val="100"/>
        <c:noMultiLvlLbl val="0"/>
      </c:catAx>
      <c:valAx>
        <c:axId val="1990847824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N W4" panose="020F0400000000000000" pitchFamily="34" charset="-128"/>
                <a:ea typeface="Hiragino Maru Gothic ProN W4" panose="020F0400000000000000" pitchFamily="34" charset="-128"/>
                <a:cs typeface="+mn-cs"/>
              </a:defRPr>
            </a:pPr>
            <a:endParaRPr lang="ja-JP"/>
          </a:p>
        </c:txPr>
        <c:crossAx val="1990900576"/>
        <c:crosses val="autoZero"/>
        <c:crossBetween val="between"/>
        <c:majorUnit val="5"/>
      </c:valAx>
      <c:spPr>
        <a:noFill/>
        <a:ln w="25400">
          <a:noFill/>
        </a:ln>
        <a:effectLst>
          <a:outerShdw blurRad="50800" dist="50800" dir="5400000" sx="156000" sy="156000" algn="ctr" rotWithShape="0">
            <a:schemeClr val="bg1"/>
          </a:outerShdw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D0B24-FFC1-D544-BD29-6D7A5590AD37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06FF3-DD2A-674E-BEAC-D7625FC21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484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1pPr>
    <a:lvl2pPr marL="457001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2pPr>
    <a:lvl3pPr marL="914002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3pPr>
    <a:lvl4pPr marL="1371003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4pPr>
    <a:lvl5pPr marL="1828004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5pPr>
    <a:lvl6pPr marL="2285005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6pPr>
    <a:lvl7pPr marL="2742005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7pPr>
    <a:lvl8pPr marL="3199006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8pPr>
    <a:lvl9pPr marL="3656007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90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433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68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923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21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973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1" y="2217386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6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396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38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94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325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7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" name="グラフ 108">
            <a:extLst>
              <a:ext uri="{FF2B5EF4-FFF2-40B4-BE49-F238E27FC236}">
                <a16:creationId xmlns:a16="http://schemas.microsoft.com/office/drawing/2014/main" id="{6C2432AD-88A5-EA4F-859E-1E6BE7B7B8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541775"/>
              </p:ext>
            </p:extLst>
          </p:nvPr>
        </p:nvGraphicFramePr>
        <p:xfrm>
          <a:off x="381027" y="1387287"/>
          <a:ext cx="342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8" name="グラフ 107">
            <a:extLst>
              <a:ext uri="{FF2B5EF4-FFF2-40B4-BE49-F238E27FC236}">
                <a16:creationId xmlns:a16="http://schemas.microsoft.com/office/drawing/2014/main" id="{DEEFEC13-8A8E-904D-9320-B2645B672B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9060323"/>
              </p:ext>
            </p:extLst>
          </p:nvPr>
        </p:nvGraphicFramePr>
        <p:xfrm>
          <a:off x="3618946" y="1292692"/>
          <a:ext cx="3211200" cy="21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タイトル 1">
            <a:extLst>
              <a:ext uri="{FF2B5EF4-FFF2-40B4-BE49-F238E27FC236}">
                <a16:creationId xmlns:a16="http://schemas.microsoft.com/office/drawing/2014/main" id="{2EC2D2D8-4A4B-BB4B-8B29-DC90E9F2E1D1}"/>
              </a:ext>
            </a:extLst>
          </p:cNvPr>
          <p:cNvSpPr txBox="1">
            <a:spLocks/>
          </p:cNvSpPr>
          <p:nvPr/>
        </p:nvSpPr>
        <p:spPr>
          <a:xfrm>
            <a:off x="519874" y="238853"/>
            <a:ext cx="3142306" cy="8891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200" dirty="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 </a:t>
            </a:r>
            <a:r>
              <a:rPr lang="en-US" altLang="ja-JP" sz="1600" dirty="0">
                <a:latin typeface="Arial" panose="020B0604020202020204" pitchFamily="34" charset="0"/>
                <a:ea typeface="Hiragino Maru Gothic ProN W4" panose="020F0400000000000000" pitchFamily="34" charset="-128"/>
                <a:cs typeface="Arial" panose="020B0604020202020204" pitchFamily="34" charset="0"/>
              </a:rPr>
              <a:t>IL-1β </a:t>
            </a:r>
            <a:endParaRPr lang="ja-JP" altLang="en-US" sz="1600">
              <a:latin typeface="Arial" panose="020B0604020202020204" pitchFamily="34" charset="0"/>
              <a:ea typeface="Hiragino Maru Gothic ProN W4" panose="020F0400000000000000" pitchFamily="34" charset="-128"/>
              <a:cs typeface="Arial" panose="020B0604020202020204" pitchFamily="34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E267AC-0B97-5640-9200-C647523E8498}"/>
              </a:ext>
            </a:extLst>
          </p:cNvPr>
          <p:cNvGrpSpPr/>
          <p:nvPr/>
        </p:nvGrpSpPr>
        <p:grpSpPr>
          <a:xfrm>
            <a:off x="1167800" y="1087010"/>
            <a:ext cx="2112207" cy="707327"/>
            <a:chOff x="1167800" y="1087010"/>
            <a:chExt cx="2112207" cy="707327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03B12176-0533-194A-A461-C7FF498AB16B}"/>
                </a:ext>
              </a:extLst>
            </p:cNvPr>
            <p:cNvGrpSpPr/>
            <p:nvPr/>
          </p:nvGrpSpPr>
          <p:grpSpPr>
            <a:xfrm>
              <a:off x="1167800" y="1087010"/>
              <a:ext cx="1355531" cy="411362"/>
              <a:chOff x="2720710" y="1231789"/>
              <a:chExt cx="1986982" cy="324916"/>
            </a:xfrm>
          </p:grpSpPr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3304ACDD-4421-314B-9700-75469C3EC4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20710" y="1420347"/>
                <a:ext cx="198698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テキスト ボックス 74">
                <a:extLst>
                  <a:ext uri="{FF2B5EF4-FFF2-40B4-BE49-F238E27FC236}">
                    <a16:creationId xmlns:a16="http://schemas.microsoft.com/office/drawing/2014/main" id="{97BAB851-7560-E248-B36B-531D165AE798}"/>
                  </a:ext>
                </a:extLst>
              </p:cNvPr>
              <p:cNvSpPr txBox="1"/>
              <p:nvPr/>
            </p:nvSpPr>
            <p:spPr>
              <a:xfrm>
                <a:off x="3547060" y="1231789"/>
                <a:ext cx="768854" cy="324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33378132-FFCC-9443-A326-DE4298CEFA6B}"/>
                </a:ext>
              </a:extLst>
            </p:cNvPr>
            <p:cNvGrpSpPr/>
            <p:nvPr/>
          </p:nvGrpSpPr>
          <p:grpSpPr>
            <a:xfrm>
              <a:off x="2587390" y="1127141"/>
              <a:ext cx="659518" cy="307777"/>
              <a:chOff x="2720710" y="1219147"/>
              <a:chExt cx="1986982" cy="324916"/>
            </a:xfrm>
          </p:grpSpPr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CF44C8F0-A2D8-FB4F-9AF1-D0220C104A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20710" y="1420347"/>
                <a:ext cx="198698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2BD9ED5E-FC54-394D-9403-1B1E6E98EBEE}"/>
                  </a:ext>
                </a:extLst>
              </p:cNvPr>
              <p:cNvSpPr txBox="1"/>
              <p:nvPr/>
            </p:nvSpPr>
            <p:spPr>
              <a:xfrm>
                <a:off x="3319542" y="1219147"/>
                <a:ext cx="768855" cy="324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35E665B-833D-0D49-AF26-00EE8B354158}"/>
                </a:ext>
              </a:extLst>
            </p:cNvPr>
            <p:cNvGrpSpPr/>
            <p:nvPr/>
          </p:nvGrpSpPr>
          <p:grpSpPr>
            <a:xfrm>
              <a:off x="1894773" y="1460173"/>
              <a:ext cx="1385234" cy="307777"/>
              <a:chOff x="2720710" y="1194959"/>
              <a:chExt cx="1986982" cy="324916"/>
            </a:xfrm>
          </p:grpSpPr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6C6527B1-600B-B542-8BCC-0F8B390E76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20710" y="1420347"/>
                <a:ext cx="198698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486005E5-965C-F148-BC57-0DBDC583063F}"/>
                  </a:ext>
                </a:extLst>
              </p:cNvPr>
              <p:cNvSpPr txBox="1"/>
              <p:nvPr/>
            </p:nvSpPr>
            <p:spPr>
              <a:xfrm>
                <a:off x="3507442" y="1194959"/>
                <a:ext cx="366056" cy="324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9B1B643A-F740-B741-A6D0-D778A64F5CA1}"/>
                </a:ext>
              </a:extLst>
            </p:cNvPr>
            <p:cNvGrpSpPr/>
            <p:nvPr/>
          </p:nvGrpSpPr>
          <p:grpSpPr>
            <a:xfrm>
              <a:off x="1167800" y="1486560"/>
              <a:ext cx="659518" cy="307777"/>
              <a:chOff x="2720710" y="1219147"/>
              <a:chExt cx="1986982" cy="324916"/>
            </a:xfrm>
          </p:grpSpPr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9E59231C-F06A-1449-A099-2FF7F1DFCA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20710" y="1420347"/>
                <a:ext cx="198698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0958AF6F-46A8-214E-BDB1-68BA4561EE55}"/>
                  </a:ext>
                </a:extLst>
              </p:cNvPr>
              <p:cNvSpPr txBox="1"/>
              <p:nvPr/>
            </p:nvSpPr>
            <p:spPr>
              <a:xfrm>
                <a:off x="3319542" y="1219147"/>
                <a:ext cx="768855" cy="324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73BF3E4A-0257-DB4C-8366-32A8FA5C72BF}"/>
              </a:ext>
            </a:extLst>
          </p:cNvPr>
          <p:cNvSpPr txBox="1"/>
          <p:nvPr/>
        </p:nvSpPr>
        <p:spPr>
          <a:xfrm rot="16200000">
            <a:off x="-929342" y="1973891"/>
            <a:ext cx="2265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ea typeface="Hiragino Maru Gothic ProN W4" panose="020F0400000000000000" pitchFamily="34" charset="-128"/>
                <a:cs typeface="Arial" panose="020B0604020202020204" pitchFamily="34" charset="0"/>
              </a:rPr>
              <a:t>Relative expressions of mRNA</a:t>
            </a:r>
            <a:endParaRPr lang="ja-JP" altLang="en-US" sz="1200">
              <a:latin typeface="Arial" panose="020B0604020202020204" pitchFamily="34" charset="0"/>
              <a:ea typeface="Hiragino Maru Gothic ProN W4" panose="020F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94" name="タイトル 1">
            <a:extLst>
              <a:ext uri="{FF2B5EF4-FFF2-40B4-BE49-F238E27FC236}">
                <a16:creationId xmlns:a16="http://schemas.microsoft.com/office/drawing/2014/main" id="{BBB41269-7179-0340-9991-2116BE294182}"/>
              </a:ext>
            </a:extLst>
          </p:cNvPr>
          <p:cNvSpPr txBox="1">
            <a:spLocks/>
          </p:cNvSpPr>
          <p:nvPr/>
        </p:nvSpPr>
        <p:spPr>
          <a:xfrm>
            <a:off x="4180657" y="236102"/>
            <a:ext cx="2081577" cy="758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>
                <a:latin typeface="Arial" panose="020B0604020202020204" pitchFamily="34" charset="0"/>
                <a:ea typeface="Hiragino Maru Gothic ProN W4" panose="020F0400000000000000" pitchFamily="34" charset="-128"/>
                <a:cs typeface="Arial" panose="020B0604020202020204" pitchFamily="34" charset="0"/>
              </a:rPr>
              <a:t> Arg-1</a:t>
            </a:r>
            <a:endParaRPr lang="ja-JP" altLang="en-US" sz="1600">
              <a:latin typeface="Arial" panose="020B0604020202020204" pitchFamily="34" charset="0"/>
              <a:ea typeface="Hiragino Maru Gothic ProN W4" panose="020F0400000000000000" pitchFamily="34" charset="-128"/>
              <a:cs typeface="Arial" panose="020B0604020202020204" pitchFamily="34" charset="0"/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74FA4F53-F219-4748-BD57-E0F50F409D87}"/>
              </a:ext>
            </a:extLst>
          </p:cNvPr>
          <p:cNvGrpSpPr/>
          <p:nvPr/>
        </p:nvGrpSpPr>
        <p:grpSpPr>
          <a:xfrm>
            <a:off x="4369703" y="905222"/>
            <a:ext cx="2081577" cy="717020"/>
            <a:chOff x="1100161" y="1928133"/>
            <a:chExt cx="5859440" cy="1257825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8A944544-6B54-4848-8BE8-B55E9083DFE0}"/>
                </a:ext>
              </a:extLst>
            </p:cNvPr>
            <p:cNvGrpSpPr/>
            <p:nvPr/>
          </p:nvGrpSpPr>
          <p:grpSpPr>
            <a:xfrm>
              <a:off x="3556000" y="2218954"/>
              <a:ext cx="3403601" cy="647673"/>
              <a:chOff x="2568102" y="968410"/>
              <a:chExt cx="2347608" cy="851240"/>
            </a:xfrm>
          </p:grpSpPr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89B21230-4916-594E-B7E6-572BE40CE0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8102" y="1498059"/>
                <a:ext cx="23476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テキスト ボックス 104">
                <a:extLst>
                  <a:ext uri="{FF2B5EF4-FFF2-40B4-BE49-F238E27FC236}">
                    <a16:creationId xmlns:a16="http://schemas.microsoft.com/office/drawing/2014/main" id="{543BFA37-6AD8-9C43-B976-58F1522E3782}"/>
                  </a:ext>
                </a:extLst>
              </p:cNvPr>
              <p:cNvSpPr txBox="1"/>
              <p:nvPr/>
            </p:nvSpPr>
            <p:spPr>
              <a:xfrm>
                <a:off x="3612204" y="968410"/>
                <a:ext cx="532830" cy="851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A02C6427-BF93-6249-A60A-33B180CA7A56}"/>
                </a:ext>
              </a:extLst>
            </p:cNvPr>
            <p:cNvGrpSpPr/>
            <p:nvPr/>
          </p:nvGrpSpPr>
          <p:grpSpPr>
            <a:xfrm>
              <a:off x="5194299" y="2538285"/>
              <a:ext cx="1765301" cy="647673"/>
              <a:chOff x="2568102" y="965585"/>
              <a:chExt cx="2347608" cy="851238"/>
            </a:xfrm>
          </p:grpSpPr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A41B3EBF-1145-C641-A5AE-6EB9F84701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8102" y="1498059"/>
                <a:ext cx="23476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テキスト ボックス 102">
                <a:extLst>
                  <a:ext uri="{FF2B5EF4-FFF2-40B4-BE49-F238E27FC236}">
                    <a16:creationId xmlns:a16="http://schemas.microsoft.com/office/drawing/2014/main" id="{AB928F25-CFEF-8E46-A998-814F15A655D1}"/>
                  </a:ext>
                </a:extLst>
              </p:cNvPr>
              <p:cNvSpPr txBox="1"/>
              <p:nvPr/>
            </p:nvSpPr>
            <p:spPr>
              <a:xfrm>
                <a:off x="3612207" y="965585"/>
                <a:ext cx="1027327" cy="8512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0D698BD9-6BB8-904D-B276-5AFD6237FAE4}"/>
                </a:ext>
              </a:extLst>
            </p:cNvPr>
            <p:cNvGrpSpPr/>
            <p:nvPr/>
          </p:nvGrpSpPr>
          <p:grpSpPr>
            <a:xfrm>
              <a:off x="1100161" y="1928133"/>
              <a:ext cx="5859440" cy="647673"/>
              <a:chOff x="2568102" y="1064120"/>
              <a:chExt cx="2347608" cy="558425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E9E2AFDE-37E4-8B49-931F-589F7F43DF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8102" y="1417307"/>
                <a:ext cx="234760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24DA171F-3D0E-B94F-9031-CCFD214CAFD4}"/>
                  </a:ext>
                </a:extLst>
              </p:cNvPr>
              <p:cNvSpPr txBox="1"/>
              <p:nvPr/>
            </p:nvSpPr>
            <p:spPr>
              <a:xfrm>
                <a:off x="3612205" y="1064120"/>
                <a:ext cx="309507" cy="558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</p:grpSp>
      </p:grpSp>
      <p:graphicFrame>
        <p:nvGraphicFramePr>
          <p:cNvPr id="107" name="表 106">
            <a:extLst>
              <a:ext uri="{FF2B5EF4-FFF2-40B4-BE49-F238E27FC236}">
                <a16:creationId xmlns:a16="http://schemas.microsoft.com/office/drawing/2014/main" id="{A566F43B-4BF9-304D-8ACD-15F3FE31580E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70282480"/>
              </p:ext>
            </p:extLst>
          </p:nvPr>
        </p:nvGraphicFramePr>
        <p:xfrm>
          <a:off x="4093620" y="3280987"/>
          <a:ext cx="2619077" cy="1463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97889">
                  <a:extLst>
                    <a:ext uri="{9D8B030D-6E8A-4147-A177-3AD203B41FA5}">
                      <a16:colId xmlns:a16="http://schemas.microsoft.com/office/drawing/2014/main" val="976690662"/>
                    </a:ext>
                  </a:extLst>
                </a:gridCol>
                <a:gridCol w="727969">
                  <a:extLst>
                    <a:ext uri="{9D8B030D-6E8A-4147-A177-3AD203B41FA5}">
                      <a16:colId xmlns:a16="http://schemas.microsoft.com/office/drawing/2014/main" val="1695891470"/>
                    </a:ext>
                  </a:extLst>
                </a:gridCol>
                <a:gridCol w="648070">
                  <a:extLst>
                    <a:ext uri="{9D8B030D-6E8A-4147-A177-3AD203B41FA5}">
                      <a16:colId xmlns:a16="http://schemas.microsoft.com/office/drawing/2014/main" val="3395635726"/>
                    </a:ext>
                  </a:extLst>
                </a:gridCol>
                <a:gridCol w="645149">
                  <a:extLst>
                    <a:ext uri="{9D8B030D-6E8A-4147-A177-3AD203B41FA5}">
                      <a16:colId xmlns:a16="http://schemas.microsoft.com/office/drawing/2014/main" val="220081752"/>
                    </a:ext>
                  </a:extLst>
                </a:gridCol>
              </a:tblGrid>
              <a:tr h="3254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590866"/>
                  </a:ext>
                </a:extLst>
              </a:tr>
              <a:tr h="32546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-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669707"/>
                  </a:ext>
                </a:extLst>
              </a:tr>
              <a:tr h="325463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-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-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337665"/>
                  </a:ext>
                </a:extLst>
              </a:tr>
              <a:tr h="35432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iragino Maru Gothic ProN W4" panose="020F0400000000000000" pitchFamily="34" charset="-128"/>
                          <a:ea typeface="Hiragino Maru Gothic ProN W4" panose="020F0400000000000000" pitchFamily="34" charset="-128"/>
                        </a:rPr>
                        <a:t>-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iragino Maru Gothic ProN W4" panose="020F0400000000000000" pitchFamily="34" charset="-128"/>
                        <a:ea typeface="Hiragino Maru Gothic ProN W4" panose="020F0400000000000000" pitchFamily="34" charset="-128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238799"/>
                  </a:ext>
                </a:extLst>
              </a:tr>
            </a:tbl>
          </a:graphicData>
        </a:graphic>
      </p:graphicFrame>
      <p:graphicFrame>
        <p:nvGraphicFramePr>
          <p:cNvPr id="91" name="表 90">
            <a:extLst>
              <a:ext uri="{FF2B5EF4-FFF2-40B4-BE49-F238E27FC236}">
                <a16:creationId xmlns:a16="http://schemas.microsoft.com/office/drawing/2014/main" id="{6D5D4C0F-3D55-AC4D-848F-A73B489F1967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20710688"/>
              </p:ext>
            </p:extLst>
          </p:nvPr>
        </p:nvGraphicFramePr>
        <p:xfrm>
          <a:off x="1001" y="3245072"/>
          <a:ext cx="3667666" cy="1554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32113">
                  <a:extLst>
                    <a:ext uri="{9D8B030D-6E8A-4147-A177-3AD203B41FA5}">
                      <a16:colId xmlns:a16="http://schemas.microsoft.com/office/drawing/2014/main" val="2387874476"/>
                    </a:ext>
                  </a:extLst>
                </a:gridCol>
                <a:gridCol w="423452">
                  <a:extLst>
                    <a:ext uri="{9D8B030D-6E8A-4147-A177-3AD203B41FA5}">
                      <a16:colId xmlns:a16="http://schemas.microsoft.com/office/drawing/2014/main" val="976690662"/>
                    </a:ext>
                  </a:extLst>
                </a:gridCol>
                <a:gridCol w="766301">
                  <a:extLst>
                    <a:ext uri="{9D8B030D-6E8A-4147-A177-3AD203B41FA5}">
                      <a16:colId xmlns:a16="http://schemas.microsoft.com/office/drawing/2014/main" val="1695891470"/>
                    </a:ext>
                  </a:extLst>
                </a:gridCol>
                <a:gridCol w="779278">
                  <a:extLst>
                    <a:ext uri="{9D8B030D-6E8A-4147-A177-3AD203B41FA5}">
                      <a16:colId xmlns:a16="http://schemas.microsoft.com/office/drawing/2014/main" val="3395635726"/>
                    </a:ext>
                  </a:extLst>
                </a:gridCol>
                <a:gridCol w="666522">
                  <a:extLst>
                    <a:ext uri="{9D8B030D-6E8A-4147-A177-3AD203B41FA5}">
                      <a16:colId xmlns:a16="http://schemas.microsoft.com/office/drawing/2014/main" val="220081752"/>
                    </a:ext>
                  </a:extLst>
                </a:gridCol>
              </a:tblGrid>
              <a:tr h="325463">
                <a:tc>
                  <a:txBody>
                    <a:bodyPr/>
                    <a:lstStyle/>
                    <a:p>
                      <a:pPr algn="ctr"/>
                      <a:r>
                        <a:rPr kumimoji="1" lang="en" altLang="ja-JP" sz="12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Macrophage</a:t>
                      </a:r>
                      <a:endParaRPr kumimoji="1" lang="el-GR" altLang="ja-JP" sz="12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590866"/>
                  </a:ext>
                </a:extLst>
              </a:tr>
              <a:tr h="3254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LPS</a:t>
                      </a:r>
                      <a:endParaRPr kumimoji="1" lang="ja-JP" altLang="en-US" sz="12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-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669707"/>
                  </a:ext>
                </a:extLst>
              </a:tr>
              <a:tr h="3254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cap="none" spc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hAFSCs</a:t>
                      </a:r>
                      <a:endParaRPr kumimoji="1" lang="ja-JP" altLang="en-US" sz="12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-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-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337665"/>
                  </a:ext>
                </a:extLst>
              </a:tr>
              <a:tr h="3543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microporousmembrane</a:t>
                      </a:r>
                      <a:endParaRPr kumimoji="1" lang="ja-JP" altLang="en-US" sz="1200"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+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Hiragino Maru Gothic ProN W4" panose="020F0400000000000000" pitchFamily="34" charset="-128"/>
                          <a:cs typeface="Arial" panose="020B0604020202020204" pitchFamily="34" charset="0"/>
                        </a:rPr>
                        <a:t>-</a:t>
                      </a:r>
                      <a:endParaRPr kumimoji="1" lang="ja-JP" altLang="en-US" sz="18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Hiragino Maru Gothic ProN W4" panose="020F0400000000000000" pitchFamily="34" charset="-128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238799"/>
                  </a:ext>
                </a:extLst>
              </a:tr>
            </a:tbl>
          </a:graphicData>
        </a:graphic>
      </p:graphicFrame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C478992-80E4-B84B-A034-3E93EBB20A79}"/>
              </a:ext>
            </a:extLst>
          </p:cNvPr>
          <p:cNvSpPr txBox="1"/>
          <p:nvPr/>
        </p:nvSpPr>
        <p:spPr>
          <a:xfrm>
            <a:off x="143934" y="186267"/>
            <a:ext cx="785793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Fig. S4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83059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60713</TotalTime>
  <Words>54</Words>
  <Application>Microsoft Macintosh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Hiragino Maru Gothic ProN W4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佑</dc:creator>
  <cp:lastModifiedBy>佑 佐藤</cp:lastModifiedBy>
  <cp:revision>310</cp:revision>
  <cp:lastPrinted>2020-06-01T08:11:19Z</cp:lastPrinted>
  <dcterms:created xsi:type="dcterms:W3CDTF">2019-04-02T03:50:26Z</dcterms:created>
  <dcterms:modified xsi:type="dcterms:W3CDTF">2020-06-06T07:41:59Z</dcterms:modified>
</cp:coreProperties>
</file>