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797675" cy="9874250"/>
  <p:defaultTextStyle>
    <a:defPPr>
      <a:defRPr lang="en-US"/>
    </a:defPPr>
    <a:lvl1pPr marL="0" algn="l" defTabSz="91412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062" algn="l" defTabSz="91412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123" algn="l" defTabSz="91412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185" algn="l" defTabSz="91412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247" algn="l" defTabSz="91412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308" algn="l" defTabSz="91412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370" algn="l" defTabSz="91412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432" algn="l" defTabSz="91412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493" algn="l" defTabSz="914123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-MEGLIO Antonio" initials="DA" lastIdx="1" clrIdx="0">
    <p:extLst>
      <p:ext uri="{19B8F6BF-5375-455C-9EA6-DF929625EA0E}">
        <p15:presenceInfo xmlns:p15="http://schemas.microsoft.com/office/powerpoint/2012/main" userId="S-1-5-21-4180503393-3342193872-1561575708-731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597"/>
    <a:srgbClr val="002060"/>
    <a:srgbClr val="8FAAD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'Transition of status'!$B$6</c:f>
              <c:strCache>
                <c:ptCount val="1"/>
                <c:pt idx="0">
                  <c:v>Dyspnea</c:v>
                </c:pt>
              </c:strCache>
            </c:strRef>
          </c:tx>
          <c:dPt>
            <c:idx val="0"/>
            <c:bubble3D val="0"/>
            <c:spPr>
              <a:solidFill>
                <a:sysClr val="window" lastClr="FFFFFF">
                  <a:lumMod val="75000"/>
                </a:sysClr>
              </a:solidFill>
              <a:ln w="31750">
                <a:solidFill>
                  <a:sysClr val="window" lastClr="FFFFFF">
                    <a:lumMod val="75000"/>
                  </a:sysClr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ED7D31"/>
              </a:solidFill>
              <a:ln w="19050">
                <a:solidFill>
                  <a:srgbClr val="ED7D3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C000"/>
              </a:solidFill>
              <a:ln w="19050">
                <a:solidFill>
                  <a:srgbClr val="FFC000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4472C4">
                  <a:lumMod val="50000"/>
                </a:srgbClr>
              </a:solidFill>
              <a:ln w="19050">
                <a:solidFill>
                  <a:srgbClr val="002060"/>
                </a:solidFill>
              </a:ln>
              <a:effectLst/>
            </c:spPr>
          </c:dPt>
          <c:cat>
            <c:strRef>
              <c:f>'Transition of status'!$C$3:$F$3</c:f>
              <c:strCache>
                <c:ptCount val="4"/>
                <c:pt idx="0">
                  <c:v>Never poor/severe</c:v>
                </c:pt>
                <c:pt idx="1">
                  <c:v>Always poor/severe</c:v>
                </c:pt>
                <c:pt idx="2">
                  <c:v>Poor/severe at baseline and non-poor/non-severe post-treatment</c:v>
                </c:pt>
                <c:pt idx="3">
                  <c:v>Non-poor/non-severe at baseline and poor/severe post-treatment</c:v>
                </c:pt>
              </c:strCache>
            </c:strRef>
          </c:cat>
          <c:val>
            <c:numRef>
              <c:f>'Transition of status'!$C$6:$F$6</c:f>
              <c:numCache>
                <c:formatCode>General</c:formatCode>
                <c:ptCount val="4"/>
                <c:pt idx="0">
                  <c:v>75.5</c:v>
                </c:pt>
                <c:pt idx="1">
                  <c:v>4.9000000000000004</c:v>
                </c:pt>
                <c:pt idx="2">
                  <c:v>6.5</c:v>
                </c:pt>
                <c:pt idx="3">
                  <c:v>13.1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42353749213343911"/>
          <c:w val="0.99136730434309239"/>
          <c:h val="0.476336318259371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'Transition of status'!$B$4</c:f>
              <c:strCache>
                <c:ptCount val="1"/>
                <c:pt idx="0">
                  <c:v>Physical Function</c:v>
                </c:pt>
              </c:strCache>
            </c:strRef>
          </c:tx>
          <c:spPr>
            <a:ln w="317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ysClr val="window" lastClr="FFFFFF">
                  <a:lumMod val="75000"/>
                </a:sysClr>
              </a:solidFill>
              <a:ln w="317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ED7D31"/>
              </a:solidFill>
              <a:ln w="317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C000"/>
              </a:solidFill>
              <a:ln w="3175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4472C4">
                  <a:lumMod val="50000"/>
                </a:srgbClr>
              </a:solidFill>
              <a:ln w="31750">
                <a:solidFill>
                  <a:schemeClr val="bg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6.3419444444444431E-2"/>
                  <c:y val="5.216238425925925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086666666666664"/>
                      <c:h val="0.15619374999999999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6.6201587301587317E-2"/>
                  <c:y val="0.1160208333333333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3213888888888902E-2"/>
                  <c:y val="-8.111111111111110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0381277777777778"/>
                  <c:y val="-1.2249305555555558E-2"/>
                </c:manualLayout>
              </c:layout>
              <c:spPr>
                <a:solidFill>
                  <a:srgbClr val="4472C4">
                    <a:lumMod val="50000"/>
                  </a:srgbClr>
                </a:solidFill>
                <a:ln>
                  <a:solidFill>
                    <a:srgbClr val="002060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'Transition of status'!$C$3:$F$3</c:f>
              <c:strCache>
                <c:ptCount val="4"/>
                <c:pt idx="0">
                  <c:v>Never poor/severe</c:v>
                </c:pt>
                <c:pt idx="1">
                  <c:v>Always poor/severe</c:v>
                </c:pt>
                <c:pt idx="2">
                  <c:v>Improved</c:v>
                </c:pt>
                <c:pt idx="3">
                  <c:v>Worsened</c:v>
                </c:pt>
              </c:strCache>
            </c:strRef>
          </c:cat>
          <c:val>
            <c:numRef>
              <c:f>'Transition of status'!$C$4:$F$4</c:f>
              <c:numCache>
                <c:formatCode>General</c:formatCode>
                <c:ptCount val="4"/>
                <c:pt idx="0">
                  <c:v>74.599999999999994</c:v>
                </c:pt>
                <c:pt idx="1">
                  <c:v>8.3000000000000007</c:v>
                </c:pt>
                <c:pt idx="2">
                  <c:v>3.3</c:v>
                </c:pt>
                <c:pt idx="3">
                  <c:v>13.8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'Transition of status'!$B$5</c:f>
              <c:strCache>
                <c:ptCount val="1"/>
                <c:pt idx="0">
                  <c:v>Pain</c:v>
                </c:pt>
              </c:strCache>
            </c:strRef>
          </c:tx>
          <c:spPr>
            <a:ln w="317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ysClr val="window" lastClr="FFFFFF">
                  <a:lumMod val="75000"/>
                </a:sysClr>
              </a:solidFill>
              <a:ln w="317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ED7D31"/>
              </a:solidFill>
              <a:ln w="317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C000"/>
              </a:solidFill>
              <a:ln w="3175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4472C4">
                  <a:lumMod val="50000"/>
                </a:srgbClr>
              </a:solidFill>
              <a:ln w="31750">
                <a:solidFill>
                  <a:schemeClr val="bg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8.4286904761904757E-2"/>
                  <c:y val="-0.1646245370370370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0808296639082033E-2"/>
                  <c:y val="5.055137152595958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2322893671274599E-2"/>
                  <c:y val="-4.5892086947414522E-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4477777777777615E-3"/>
                  <c:y val="-7.498680555555555E-2"/>
                </c:manualLayout>
              </c:layout>
              <c:spPr>
                <a:solidFill>
                  <a:srgbClr val="4472C4">
                    <a:lumMod val="50000"/>
                  </a:srgbClr>
                </a:solidFill>
                <a:ln>
                  <a:solidFill>
                    <a:srgbClr val="002060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'Transition of status'!$C$3:$F$3</c:f>
              <c:strCache>
                <c:ptCount val="4"/>
                <c:pt idx="0">
                  <c:v>Never poor/severe</c:v>
                </c:pt>
                <c:pt idx="1">
                  <c:v>Always poor/severe</c:v>
                </c:pt>
                <c:pt idx="2">
                  <c:v>Improved</c:v>
                </c:pt>
                <c:pt idx="3">
                  <c:v>Worsened</c:v>
                </c:pt>
              </c:strCache>
            </c:strRef>
          </c:cat>
          <c:val>
            <c:numRef>
              <c:f>'Transition of status'!$C$5:$F$5</c:f>
              <c:numCache>
                <c:formatCode>General</c:formatCode>
                <c:ptCount val="4"/>
                <c:pt idx="0">
                  <c:v>63.2</c:v>
                </c:pt>
                <c:pt idx="1">
                  <c:v>9.1</c:v>
                </c:pt>
                <c:pt idx="2">
                  <c:v>5.8</c:v>
                </c:pt>
                <c:pt idx="3">
                  <c:v>21.9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'Transition of status'!$B$11</c:f>
              <c:strCache>
                <c:ptCount val="1"/>
                <c:pt idx="0">
                  <c:v>Gain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'Transition of status'!$C$10:$E$10</c:f>
              <c:strCache>
                <c:ptCount val="1"/>
                <c:pt idx="0">
                  <c:v>Physical Function</c:v>
                </c:pt>
              </c:strCache>
            </c:strRef>
          </c:cat>
          <c:val>
            <c:numRef>
              <c:f>'Transition of status'!$C$11:$E$11</c:f>
              <c:numCache>
                <c:formatCode>General</c:formatCode>
                <c:ptCount val="1"/>
                <c:pt idx="0">
                  <c:v>19.670000000000002</c:v>
                </c:pt>
              </c:numCache>
            </c:numRef>
          </c:val>
        </c:ser>
        <c:ser>
          <c:idx val="1"/>
          <c:order val="1"/>
          <c:tx>
            <c:strRef>
              <c:f>'Transition of status'!$B$12</c:f>
              <c:strCache>
                <c:ptCount val="1"/>
                <c:pt idx="0">
                  <c:v>Stable</c:v>
                </c:pt>
              </c:strCache>
            </c:strRef>
          </c:tx>
          <c:spPr>
            <a:solidFill>
              <a:srgbClr val="2F5597"/>
            </a:solidFill>
            <a:ln>
              <a:solidFill>
                <a:srgbClr val="2F5597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'Transition of status'!$C$10:$E$10</c:f>
              <c:strCache>
                <c:ptCount val="1"/>
                <c:pt idx="0">
                  <c:v>Physical Function</c:v>
                </c:pt>
              </c:strCache>
            </c:strRef>
          </c:cat>
          <c:val>
            <c:numRef>
              <c:f>'Transition of status'!$C$12:$E$12</c:f>
              <c:numCache>
                <c:formatCode>General</c:formatCode>
                <c:ptCount val="1"/>
                <c:pt idx="0">
                  <c:v>13.64</c:v>
                </c:pt>
              </c:numCache>
            </c:numRef>
          </c:val>
        </c:ser>
        <c:ser>
          <c:idx val="2"/>
          <c:order val="2"/>
          <c:tx>
            <c:strRef>
              <c:f>'Transition of status'!$B$13</c:f>
              <c:strCache>
                <c:ptCount val="1"/>
                <c:pt idx="0">
                  <c:v>Loss</c:v>
                </c:pt>
              </c:strCache>
            </c:strRef>
          </c:tx>
          <c:spPr>
            <a:solidFill>
              <a:srgbClr val="8FAADC"/>
            </a:solidFill>
            <a:ln>
              <a:solidFill>
                <a:srgbClr val="8FAADC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'Transition of status'!$C$10:$E$10</c:f>
              <c:strCache>
                <c:ptCount val="1"/>
                <c:pt idx="0">
                  <c:v>Physical Function</c:v>
                </c:pt>
              </c:strCache>
            </c:strRef>
          </c:cat>
          <c:val>
            <c:numRef>
              <c:f>'Transition of status'!$C$13:$E$13</c:f>
              <c:numCache>
                <c:formatCode>General</c:formatCode>
                <c:ptCount val="1"/>
                <c:pt idx="0">
                  <c:v>9.76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45036960"/>
        <c:axId val="345037744"/>
      </c:barChart>
      <c:catAx>
        <c:axId val="3450369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5037744"/>
        <c:crosses val="autoZero"/>
        <c:auto val="1"/>
        <c:lblAlgn val="ctr"/>
        <c:lblOffset val="100"/>
        <c:noMultiLvlLbl val="0"/>
      </c:catAx>
      <c:valAx>
        <c:axId val="345037744"/>
        <c:scaling>
          <c:orientation val="minMax"/>
          <c:max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03696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'Transition of status'!$B$11</c:f>
              <c:strCache>
                <c:ptCount val="1"/>
                <c:pt idx="0">
                  <c:v>Gain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'Transition of status'!$C$10:$E$10</c:f>
              <c:strCache>
                <c:ptCount val="1"/>
                <c:pt idx="0">
                  <c:v>Pain</c:v>
                </c:pt>
              </c:strCache>
            </c:strRef>
          </c:cat>
          <c:val>
            <c:numRef>
              <c:f>'Transition of status'!$C$11:$E$11</c:f>
              <c:numCache>
                <c:formatCode>General</c:formatCode>
                <c:ptCount val="1"/>
                <c:pt idx="0">
                  <c:v>31.71</c:v>
                </c:pt>
              </c:numCache>
            </c:numRef>
          </c:val>
        </c:ser>
        <c:ser>
          <c:idx val="1"/>
          <c:order val="1"/>
          <c:tx>
            <c:strRef>
              <c:f>'Transition of status'!$B$12</c:f>
              <c:strCache>
                <c:ptCount val="1"/>
                <c:pt idx="0">
                  <c:v>Stable</c:v>
                </c:pt>
              </c:strCache>
            </c:strRef>
          </c:tx>
          <c:spPr>
            <a:solidFill>
              <a:srgbClr val="2F5597"/>
            </a:solidFill>
            <a:ln>
              <a:solidFill>
                <a:srgbClr val="2F5597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'Transition of status'!$C$10:$E$10</c:f>
              <c:strCache>
                <c:ptCount val="1"/>
                <c:pt idx="0">
                  <c:v>Pain</c:v>
                </c:pt>
              </c:strCache>
            </c:strRef>
          </c:cat>
          <c:val>
            <c:numRef>
              <c:f>'Transition of status'!$C$12:$E$12</c:f>
              <c:numCache>
                <c:formatCode>General</c:formatCode>
                <c:ptCount val="1"/>
                <c:pt idx="0">
                  <c:v>20.77</c:v>
                </c:pt>
              </c:numCache>
            </c:numRef>
          </c:val>
        </c:ser>
        <c:ser>
          <c:idx val="2"/>
          <c:order val="2"/>
          <c:tx>
            <c:strRef>
              <c:f>'Transition of status'!$B$13</c:f>
              <c:strCache>
                <c:ptCount val="1"/>
                <c:pt idx="0">
                  <c:v>Loss</c:v>
                </c:pt>
              </c:strCache>
            </c:strRef>
          </c:tx>
          <c:spPr>
            <a:solidFill>
              <a:srgbClr val="8FAADC"/>
            </a:solidFill>
            <a:ln>
              <a:solidFill>
                <a:srgbClr val="8FAADC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'Transition of status'!$C$10:$E$10</c:f>
              <c:strCache>
                <c:ptCount val="1"/>
                <c:pt idx="0">
                  <c:v>Pain</c:v>
                </c:pt>
              </c:strCache>
            </c:strRef>
          </c:cat>
          <c:val>
            <c:numRef>
              <c:f>'Transition of status'!$C$13:$E$13</c:f>
              <c:numCache>
                <c:formatCode>General</c:formatCode>
                <c:ptCount val="1"/>
                <c:pt idx="0">
                  <c:v>18.79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45032648"/>
        <c:axId val="343404488"/>
      </c:barChart>
      <c:catAx>
        <c:axId val="3450326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3404488"/>
        <c:crosses val="autoZero"/>
        <c:auto val="1"/>
        <c:lblAlgn val="ctr"/>
        <c:lblOffset val="100"/>
        <c:noMultiLvlLbl val="0"/>
      </c:catAx>
      <c:valAx>
        <c:axId val="343404488"/>
        <c:scaling>
          <c:orientation val="minMax"/>
          <c:max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503264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'Transition of status'!$B$11</c:f>
              <c:strCache>
                <c:ptCount val="1"/>
                <c:pt idx="0">
                  <c:v>Gain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002060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'Transition of status'!$C$10:$E$10</c:f>
              <c:strCache>
                <c:ptCount val="1"/>
                <c:pt idx="0">
                  <c:v>Dyspnea</c:v>
                </c:pt>
              </c:strCache>
            </c:strRef>
          </c:cat>
          <c:val>
            <c:numRef>
              <c:f>'Transition of status'!$C$11:$E$11</c:f>
              <c:numCache>
                <c:formatCode>General</c:formatCode>
                <c:ptCount val="1"/>
                <c:pt idx="0">
                  <c:v>24.37</c:v>
                </c:pt>
              </c:numCache>
            </c:numRef>
          </c:val>
          <c:extLst/>
        </c:ser>
        <c:ser>
          <c:idx val="1"/>
          <c:order val="1"/>
          <c:tx>
            <c:strRef>
              <c:f>'Transition of status'!$B$12</c:f>
              <c:strCache>
                <c:ptCount val="1"/>
                <c:pt idx="0">
                  <c:v>Stable</c:v>
                </c:pt>
              </c:strCache>
            </c:strRef>
          </c:tx>
          <c:spPr>
            <a:solidFill>
              <a:srgbClr val="2F5597"/>
            </a:solidFill>
            <a:ln>
              <a:solidFill>
                <a:srgbClr val="2F5597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'Transition of status'!$C$10:$E$10</c:f>
              <c:strCache>
                <c:ptCount val="1"/>
                <c:pt idx="0">
                  <c:v>Dyspnea</c:v>
                </c:pt>
              </c:strCache>
            </c:strRef>
          </c:cat>
          <c:val>
            <c:numRef>
              <c:f>'Transition of status'!$C$12:$E$12</c:f>
              <c:numCache>
                <c:formatCode>General</c:formatCode>
                <c:ptCount val="1"/>
                <c:pt idx="0">
                  <c:v>12.71</c:v>
                </c:pt>
              </c:numCache>
            </c:numRef>
          </c:val>
        </c:ser>
        <c:ser>
          <c:idx val="2"/>
          <c:order val="2"/>
          <c:tx>
            <c:strRef>
              <c:f>'Transition of status'!$B$13</c:f>
              <c:strCache>
                <c:ptCount val="1"/>
                <c:pt idx="0">
                  <c:v>Loss</c:v>
                </c:pt>
              </c:strCache>
            </c:strRef>
          </c:tx>
          <c:spPr>
            <a:solidFill>
              <a:srgbClr val="8FAADC"/>
            </a:solidFill>
            <a:ln>
              <a:solidFill>
                <a:srgbClr val="8FAADC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'Transition of status'!$C$10:$E$10</c:f>
              <c:strCache>
                <c:ptCount val="1"/>
                <c:pt idx="0">
                  <c:v>Dyspnea</c:v>
                </c:pt>
              </c:strCache>
            </c:strRef>
          </c:cat>
          <c:val>
            <c:numRef>
              <c:f>'Transition of status'!$C$13:$E$13</c:f>
              <c:numCache>
                <c:formatCode>General</c:formatCode>
                <c:ptCount val="1"/>
                <c:pt idx="0">
                  <c:v>6.29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43403312"/>
        <c:axId val="343399784"/>
      </c:barChart>
      <c:catAx>
        <c:axId val="3434033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3399784"/>
        <c:crosses val="autoZero"/>
        <c:auto val="1"/>
        <c:lblAlgn val="ctr"/>
        <c:lblOffset val="100"/>
        <c:noMultiLvlLbl val="0"/>
      </c:catAx>
      <c:valAx>
        <c:axId val="343399784"/>
        <c:scaling>
          <c:orientation val="minMax"/>
          <c:max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40331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'Transition of status'!$B$6</c:f>
              <c:strCache>
                <c:ptCount val="1"/>
                <c:pt idx="0">
                  <c:v>Dyspnea</c:v>
                </c:pt>
              </c:strCache>
            </c:strRef>
          </c:tx>
          <c:spPr>
            <a:ln w="31750"/>
          </c:spPr>
          <c:dPt>
            <c:idx val="0"/>
            <c:bubble3D val="0"/>
            <c:spPr>
              <a:solidFill>
                <a:sysClr val="window" lastClr="FFFFFF">
                  <a:lumMod val="75000"/>
                </a:sysClr>
              </a:solidFill>
              <a:ln w="31750">
                <a:solidFill>
                  <a:sysClr val="window" lastClr="FFFFFF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ED7D31"/>
              </a:solidFill>
              <a:ln w="317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C000"/>
              </a:solidFill>
              <a:ln w="317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4472C4">
                  <a:lumMod val="50000"/>
                </a:srgbClr>
              </a:solidFill>
              <a:ln w="317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10180555555555555"/>
                  <c:y val="-0.2226849881796691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7371389862978928E-2"/>
                  <c:y val="2.518073715951782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0629452052534375E-2"/>
                  <c:y val="-1.564496977376799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0616055555555558"/>
                  <c:y val="-3.0557638888888888E-2"/>
                </c:manualLayout>
              </c:layout>
              <c:spPr>
                <a:solidFill>
                  <a:srgbClr val="4472C4">
                    <a:lumMod val="50000"/>
                  </a:srgbClr>
                </a:solidFill>
                <a:ln>
                  <a:solidFill>
                    <a:srgbClr val="002060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'Transition of status'!$C$3:$F$3</c:f>
              <c:strCache>
                <c:ptCount val="4"/>
                <c:pt idx="0">
                  <c:v>Never poor/severe</c:v>
                </c:pt>
                <c:pt idx="1">
                  <c:v>Always poor/severe</c:v>
                </c:pt>
                <c:pt idx="2">
                  <c:v>Improved</c:v>
                </c:pt>
                <c:pt idx="3">
                  <c:v>Worsened</c:v>
                </c:pt>
              </c:strCache>
            </c:strRef>
          </c:cat>
          <c:val>
            <c:numRef>
              <c:f>'Transition of status'!$C$6:$F$6</c:f>
              <c:numCache>
                <c:formatCode>General</c:formatCode>
                <c:ptCount val="4"/>
                <c:pt idx="0">
                  <c:v>75.5</c:v>
                </c:pt>
                <c:pt idx="1">
                  <c:v>4.9000000000000004</c:v>
                </c:pt>
                <c:pt idx="2">
                  <c:v>6.5</c:v>
                </c:pt>
                <c:pt idx="3">
                  <c:v>13.1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 sz="11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6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7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3" indent="0" algn="ctr">
              <a:buNone/>
              <a:defRPr sz="2000"/>
            </a:lvl2pPr>
            <a:lvl3pPr marL="914405" indent="0" algn="ctr">
              <a:buNone/>
              <a:defRPr sz="1800"/>
            </a:lvl3pPr>
            <a:lvl4pPr marL="1371608" indent="0" algn="ctr">
              <a:buNone/>
              <a:defRPr sz="1600"/>
            </a:lvl4pPr>
            <a:lvl5pPr marL="1828810" indent="0" algn="ctr">
              <a:buNone/>
              <a:defRPr sz="1600"/>
            </a:lvl5pPr>
            <a:lvl6pPr marL="2286013" indent="0" algn="ctr">
              <a:buNone/>
              <a:defRPr sz="1600"/>
            </a:lvl6pPr>
            <a:lvl7pPr marL="2743216" indent="0" algn="ctr">
              <a:buNone/>
              <a:defRPr sz="1600"/>
            </a:lvl7pPr>
            <a:lvl8pPr marL="3200419" indent="0" algn="ctr">
              <a:buNone/>
              <a:defRPr sz="1600"/>
            </a:lvl8pPr>
            <a:lvl9pPr marL="3657621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8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4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47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26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411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3" indent="0">
              <a:buNone/>
              <a:defRPr sz="2000" b="1"/>
            </a:lvl2pPr>
            <a:lvl3pPr marL="914405" indent="0">
              <a:buNone/>
              <a:defRPr sz="1800" b="1"/>
            </a:lvl3pPr>
            <a:lvl4pPr marL="1371608" indent="0">
              <a:buNone/>
              <a:defRPr sz="1600" b="1"/>
            </a:lvl4pPr>
            <a:lvl5pPr marL="1828810" indent="0">
              <a:buNone/>
              <a:defRPr sz="1600" b="1"/>
            </a:lvl5pPr>
            <a:lvl6pPr marL="2286013" indent="0">
              <a:buNone/>
              <a:defRPr sz="1600" b="1"/>
            </a:lvl6pPr>
            <a:lvl7pPr marL="2743216" indent="0">
              <a:buNone/>
              <a:defRPr sz="1600" b="1"/>
            </a:lvl7pPr>
            <a:lvl8pPr marL="3200419" indent="0">
              <a:buNone/>
              <a:defRPr sz="1600" b="1"/>
            </a:lvl8pPr>
            <a:lvl9pPr marL="365762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3" indent="0">
              <a:buNone/>
              <a:defRPr sz="2000" b="1"/>
            </a:lvl2pPr>
            <a:lvl3pPr marL="914405" indent="0">
              <a:buNone/>
              <a:defRPr sz="1800" b="1"/>
            </a:lvl3pPr>
            <a:lvl4pPr marL="1371608" indent="0">
              <a:buNone/>
              <a:defRPr sz="1600" b="1"/>
            </a:lvl4pPr>
            <a:lvl5pPr marL="1828810" indent="0">
              <a:buNone/>
              <a:defRPr sz="1600" b="1"/>
            </a:lvl5pPr>
            <a:lvl6pPr marL="2286013" indent="0">
              <a:buNone/>
              <a:defRPr sz="1600" b="1"/>
            </a:lvl6pPr>
            <a:lvl7pPr marL="2743216" indent="0">
              <a:buNone/>
              <a:defRPr sz="1600" b="1"/>
            </a:lvl7pPr>
            <a:lvl8pPr marL="3200419" indent="0">
              <a:buNone/>
              <a:defRPr sz="1600" b="1"/>
            </a:lvl8pPr>
            <a:lvl9pPr marL="365762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47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306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64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3" indent="0">
              <a:buNone/>
              <a:defRPr sz="1400"/>
            </a:lvl2pPr>
            <a:lvl3pPr marL="914405" indent="0">
              <a:buNone/>
              <a:defRPr sz="1200"/>
            </a:lvl3pPr>
            <a:lvl4pPr marL="1371608" indent="0">
              <a:buNone/>
              <a:defRPr sz="1000"/>
            </a:lvl4pPr>
            <a:lvl5pPr marL="1828810" indent="0">
              <a:buNone/>
              <a:defRPr sz="1000"/>
            </a:lvl5pPr>
            <a:lvl6pPr marL="2286013" indent="0">
              <a:buNone/>
              <a:defRPr sz="1000"/>
            </a:lvl6pPr>
            <a:lvl7pPr marL="2743216" indent="0">
              <a:buNone/>
              <a:defRPr sz="1000"/>
            </a:lvl7pPr>
            <a:lvl8pPr marL="3200419" indent="0">
              <a:buNone/>
              <a:defRPr sz="1000"/>
            </a:lvl8pPr>
            <a:lvl9pPr marL="365762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7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3" indent="0">
              <a:buNone/>
              <a:defRPr sz="2800"/>
            </a:lvl2pPr>
            <a:lvl3pPr marL="914405" indent="0">
              <a:buNone/>
              <a:defRPr sz="2400"/>
            </a:lvl3pPr>
            <a:lvl4pPr marL="1371608" indent="0">
              <a:buNone/>
              <a:defRPr sz="2000"/>
            </a:lvl4pPr>
            <a:lvl5pPr marL="1828810" indent="0">
              <a:buNone/>
              <a:defRPr sz="2000"/>
            </a:lvl5pPr>
            <a:lvl6pPr marL="2286013" indent="0">
              <a:buNone/>
              <a:defRPr sz="2000"/>
            </a:lvl6pPr>
            <a:lvl7pPr marL="2743216" indent="0">
              <a:buNone/>
              <a:defRPr sz="2000"/>
            </a:lvl7pPr>
            <a:lvl8pPr marL="3200419" indent="0">
              <a:buNone/>
              <a:defRPr sz="2000"/>
            </a:lvl8pPr>
            <a:lvl9pPr marL="3657621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3" indent="0">
              <a:buNone/>
              <a:defRPr sz="1400"/>
            </a:lvl2pPr>
            <a:lvl3pPr marL="914405" indent="0">
              <a:buNone/>
              <a:defRPr sz="1200"/>
            </a:lvl3pPr>
            <a:lvl4pPr marL="1371608" indent="0">
              <a:buNone/>
              <a:defRPr sz="1000"/>
            </a:lvl4pPr>
            <a:lvl5pPr marL="1828810" indent="0">
              <a:buNone/>
              <a:defRPr sz="1000"/>
            </a:lvl5pPr>
            <a:lvl6pPr marL="2286013" indent="0">
              <a:buNone/>
              <a:defRPr sz="1000"/>
            </a:lvl6pPr>
            <a:lvl7pPr marL="2743216" indent="0">
              <a:buNone/>
              <a:defRPr sz="1000"/>
            </a:lvl7pPr>
            <a:lvl8pPr marL="3200419" indent="0">
              <a:buNone/>
              <a:defRPr sz="1000"/>
            </a:lvl8pPr>
            <a:lvl9pPr marL="365762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02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C6677-F4D8-467D-80AC-8724033CFBD3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C090-370D-43B9-8005-F43FED224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39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1" indent="-228601" algn="l" defTabSz="91440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4" indent="-228601" algn="l" defTabSz="9144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7" indent="-228601" algn="l" defTabSz="9144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9" indent="-228601" algn="l" defTabSz="9144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12" indent="-228601" algn="l" defTabSz="9144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15" indent="-228601" algn="l" defTabSz="9144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17" indent="-228601" algn="l" defTabSz="9144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20" indent="-228601" algn="l" defTabSz="9144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22" indent="-228601" algn="l" defTabSz="9144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3" algn="l" defTabSz="9144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5" algn="l" defTabSz="9144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8" algn="l" defTabSz="9144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0" algn="l" defTabSz="9144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13" algn="l" defTabSz="9144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16" algn="l" defTabSz="9144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19" algn="l" defTabSz="9144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21" algn="l" defTabSz="9144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6823606"/>
              </p:ext>
            </p:extLst>
          </p:nvPr>
        </p:nvGraphicFramePr>
        <p:xfrm>
          <a:off x="-298328" y="4914839"/>
          <a:ext cx="4849586" cy="2156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0124369"/>
              </p:ext>
            </p:extLst>
          </p:nvPr>
        </p:nvGraphicFramePr>
        <p:xfrm>
          <a:off x="1501957" y="2027882"/>
          <a:ext cx="180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6317430"/>
              </p:ext>
            </p:extLst>
          </p:nvPr>
        </p:nvGraphicFramePr>
        <p:xfrm>
          <a:off x="1475921" y="3457587"/>
          <a:ext cx="180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9296580"/>
              </p:ext>
            </p:extLst>
          </p:nvPr>
        </p:nvGraphicFramePr>
        <p:xfrm>
          <a:off x="4850391" y="2059726"/>
          <a:ext cx="180000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8991315"/>
              </p:ext>
            </p:extLst>
          </p:nvPr>
        </p:nvGraphicFramePr>
        <p:xfrm>
          <a:off x="4882986" y="3470259"/>
          <a:ext cx="180000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0339629"/>
              </p:ext>
            </p:extLst>
          </p:nvPr>
        </p:nvGraphicFramePr>
        <p:xfrm>
          <a:off x="4891910" y="4933857"/>
          <a:ext cx="180000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0" name="ZoneTexte 19"/>
          <p:cNvSpPr txBox="1"/>
          <p:nvPr/>
        </p:nvSpPr>
        <p:spPr>
          <a:xfrm>
            <a:off x="88070" y="2587462"/>
            <a:ext cx="1428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Physical Function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236895" y="3915731"/>
            <a:ext cx="1428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Pain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36895" y="5390343"/>
            <a:ext cx="1428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Dyspnea</a:t>
            </a:r>
          </a:p>
        </p:txBody>
      </p:sp>
      <p:sp>
        <p:nvSpPr>
          <p:cNvPr id="26" name="ZoneTexte 25"/>
          <p:cNvSpPr txBox="1"/>
          <p:nvPr/>
        </p:nvSpPr>
        <p:spPr>
          <a:xfrm rot="16200000">
            <a:off x="4094364" y="2460919"/>
            <a:ext cx="1428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% patients</a:t>
            </a:r>
          </a:p>
        </p:txBody>
      </p:sp>
      <p:sp>
        <p:nvSpPr>
          <p:cNvPr id="27" name="ZoneTexte 26"/>
          <p:cNvSpPr txBox="1"/>
          <p:nvPr/>
        </p:nvSpPr>
        <p:spPr>
          <a:xfrm rot="16200000">
            <a:off x="4094364" y="3953397"/>
            <a:ext cx="1428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% patients</a:t>
            </a:r>
          </a:p>
        </p:txBody>
      </p:sp>
      <p:sp>
        <p:nvSpPr>
          <p:cNvPr id="28" name="ZoneTexte 27"/>
          <p:cNvSpPr txBox="1"/>
          <p:nvPr/>
        </p:nvSpPr>
        <p:spPr>
          <a:xfrm rot="16200000">
            <a:off x="4076605" y="5459171"/>
            <a:ext cx="14287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% patients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95248" y="1161635"/>
            <a:ext cx="25328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S2A</a:t>
            </a:r>
            <a:r>
              <a:rPr lang="en-US" sz="1050" b="1" dirty="0"/>
              <a:t>. Overall cohort</a:t>
            </a:r>
            <a:endParaRPr lang="en-US" sz="1050" b="1" dirty="0">
              <a:latin typeface="Calibri" panose="020F0502020204030204" pitchFamily="34" charset="0"/>
              <a:ea typeface="Ebrima" panose="02000000000000000000" pitchFamily="2" charset="0"/>
              <a:cs typeface="Calibri" panose="020F0502020204030204" pitchFamily="34" charset="0"/>
            </a:endParaRPr>
          </a:p>
          <a:p>
            <a:endParaRPr lang="en-US" sz="1050" b="1" dirty="0"/>
          </a:p>
        </p:txBody>
      </p:sp>
      <p:sp>
        <p:nvSpPr>
          <p:cNvPr id="30" name="ZoneTexte 29"/>
          <p:cNvSpPr txBox="1"/>
          <p:nvPr/>
        </p:nvSpPr>
        <p:spPr>
          <a:xfrm>
            <a:off x="3588974" y="1164996"/>
            <a:ext cx="25328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smtClean="0"/>
              <a:t>S2B</a:t>
            </a:r>
            <a:r>
              <a:rPr lang="en-US" sz="1050" b="1" dirty="0" smtClean="0"/>
              <a:t>. </a:t>
            </a:r>
            <a:r>
              <a:rPr lang="en-US" sz="1050" b="1" dirty="0"/>
              <a:t>By post-treatment weight change</a:t>
            </a:r>
          </a:p>
        </p:txBody>
      </p:sp>
      <p:cxnSp>
        <p:nvCxnSpPr>
          <p:cNvPr id="35" name="Connecteur droit 34"/>
          <p:cNvCxnSpPr/>
          <p:nvPr/>
        </p:nvCxnSpPr>
        <p:spPr>
          <a:xfrm>
            <a:off x="161674" y="1414607"/>
            <a:ext cx="3307391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3588974" y="1414607"/>
            <a:ext cx="8496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ableau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990963"/>
              </p:ext>
            </p:extLst>
          </p:nvPr>
        </p:nvGraphicFramePr>
        <p:xfrm>
          <a:off x="6626129" y="2178164"/>
          <a:ext cx="261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927"/>
                <a:gridCol w="497503"/>
                <a:gridCol w="913971"/>
                <a:gridCol w="576599"/>
              </a:tblGrid>
              <a:tr h="25908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Compared to weight gain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</a:rPr>
                        <a:t>aOR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(95% CI)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Stable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F559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0.40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(0.22-0.73)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0.003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Loss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0.38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(0.17-0.83)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0.015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4" name="ZoneTexte 43"/>
          <p:cNvSpPr txBox="1"/>
          <p:nvPr/>
        </p:nvSpPr>
        <p:spPr>
          <a:xfrm>
            <a:off x="2212661" y="2414728"/>
            <a:ext cx="38195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Poor </a:t>
            </a:r>
          </a:p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physical function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2212661" y="3769544"/>
            <a:ext cx="3819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Severe </a:t>
            </a:r>
          </a:p>
          <a:p>
            <a:pPr algn="ctr"/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pain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2212661" y="5225096"/>
            <a:ext cx="3819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Severe </a:t>
            </a:r>
          </a:p>
          <a:p>
            <a:pPr algn="ctr"/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dyspnea</a:t>
            </a:r>
          </a:p>
        </p:txBody>
      </p:sp>
      <p:graphicFrame>
        <p:nvGraphicFramePr>
          <p:cNvPr id="8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4506214"/>
              </p:ext>
            </p:extLst>
          </p:nvPr>
        </p:nvGraphicFramePr>
        <p:xfrm>
          <a:off x="1460027" y="4935295"/>
          <a:ext cx="180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9" name="ZoneTexte 24"/>
          <p:cNvSpPr txBox="1"/>
          <p:nvPr/>
        </p:nvSpPr>
        <p:spPr>
          <a:xfrm flipH="1">
            <a:off x="1642407" y="1507679"/>
            <a:ext cx="1428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% patients</a:t>
            </a:r>
          </a:p>
        </p:txBody>
      </p:sp>
      <p:graphicFrame>
        <p:nvGraphicFramePr>
          <p:cNvPr id="31" name="Tableau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19338"/>
              </p:ext>
            </p:extLst>
          </p:nvPr>
        </p:nvGraphicFramePr>
        <p:xfrm>
          <a:off x="9465168" y="2178164"/>
          <a:ext cx="261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927"/>
                <a:gridCol w="497503"/>
                <a:gridCol w="913971"/>
                <a:gridCol w="576599"/>
              </a:tblGrid>
              <a:tr h="25908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Compared to stable weight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F559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</a:rPr>
                        <a:t>aOR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(95% CI)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Gain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2.50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(1.36-4.55)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0.003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Loss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0.48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(0.48-1.80)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0.838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Tableau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763333"/>
              </p:ext>
            </p:extLst>
          </p:nvPr>
        </p:nvGraphicFramePr>
        <p:xfrm>
          <a:off x="6646833" y="3566041"/>
          <a:ext cx="261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927"/>
                <a:gridCol w="497503"/>
                <a:gridCol w="913971"/>
                <a:gridCol w="576599"/>
              </a:tblGrid>
              <a:tr h="25908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Compared to weight gain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</a:rPr>
                        <a:t>aOR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(95% CI)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Stable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F559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0.70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(0.42-1.16)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0.167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Loss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0.51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(0.26-0.98)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0.043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Tableau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179704"/>
              </p:ext>
            </p:extLst>
          </p:nvPr>
        </p:nvGraphicFramePr>
        <p:xfrm>
          <a:off x="6646833" y="5034107"/>
          <a:ext cx="261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927"/>
                <a:gridCol w="497503"/>
                <a:gridCol w="913971"/>
                <a:gridCol w="576599"/>
              </a:tblGrid>
              <a:tr h="25908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Compared to weight gain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</a:rPr>
                        <a:t>aOR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(95% CI)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Stable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F559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0.54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(0.30-0.98)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0" dirty="0" smtClean="0">
                          <a:solidFill>
                            <a:schemeClr val="tx1"/>
                          </a:solidFill>
                        </a:rPr>
                        <a:t>0.044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Loss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0.21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(0.08-0.52)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0.0008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Tableau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4645"/>
              </p:ext>
            </p:extLst>
          </p:nvPr>
        </p:nvGraphicFramePr>
        <p:xfrm>
          <a:off x="9485593" y="3566041"/>
          <a:ext cx="261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927"/>
                <a:gridCol w="497503"/>
                <a:gridCol w="913971"/>
                <a:gridCol w="576599"/>
              </a:tblGrid>
              <a:tr h="25908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Compared to stable weight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F559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</a:rPr>
                        <a:t>aOR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(95% CI)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Gain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1.43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(0.86-2.40)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0.167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Loss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0.73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(0.43-1.23)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0.236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Tableau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888492"/>
              </p:ext>
            </p:extLst>
          </p:nvPr>
        </p:nvGraphicFramePr>
        <p:xfrm>
          <a:off x="9485593" y="5034107"/>
          <a:ext cx="2610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927"/>
                <a:gridCol w="497503"/>
                <a:gridCol w="913971"/>
                <a:gridCol w="576599"/>
              </a:tblGrid>
              <a:tr h="25908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Compared to stable weight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F559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>
                          <a:solidFill>
                            <a:schemeClr val="tx1"/>
                          </a:solidFill>
                        </a:rPr>
                        <a:t>aOR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(95% CI)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Gain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1.84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(1.02-3.33)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0.044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9080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Loss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0.39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(0.17-0.86)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0.019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95248" y="362595"/>
            <a:ext cx="11768522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6578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3343</TotalTime>
  <Words>183</Words>
  <Application>Microsoft Office PowerPoint</Application>
  <PresentationFormat>Widescreen</PresentationFormat>
  <Paragraphs>101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Ebrima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Di Meglio</dc:creator>
  <cp:lastModifiedBy>Antonio Di Meglio</cp:lastModifiedBy>
  <cp:revision>120</cp:revision>
  <cp:lastPrinted>2019-04-09T16:40:45Z</cp:lastPrinted>
  <dcterms:created xsi:type="dcterms:W3CDTF">2019-01-24T17:00:52Z</dcterms:created>
  <dcterms:modified xsi:type="dcterms:W3CDTF">2019-10-22T18:28:30Z</dcterms:modified>
</cp:coreProperties>
</file>