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5" r:id="rId2"/>
    <p:sldId id="267" r:id="rId3"/>
    <p:sldId id="262" r:id="rId4"/>
    <p:sldId id="259" r:id="rId5"/>
    <p:sldId id="258" r:id="rId6"/>
    <p:sldId id="257" r:id="rId7"/>
    <p:sldId id="266" r:id="rId8"/>
    <p:sldId id="261" r:id="rId9"/>
    <p:sldId id="260" r:id="rId10"/>
    <p:sldId id="26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25"/>
    <p:restoredTop sz="95801"/>
  </p:normalViewPr>
  <p:slideViewPr>
    <p:cSldViewPr snapToGrid="0" snapToObjects="1">
      <p:cViewPr>
        <p:scale>
          <a:sx n="110" d="100"/>
          <a:sy n="110" d="100"/>
        </p:scale>
        <p:origin x="9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BCCD8-85A4-0646-BC0D-A85E8898BE4B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B0A89-136B-EF46-AD32-F43D04D493B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4057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21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54738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6674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25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99615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32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078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9351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2697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648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360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C597F-4D9A-8D48-81A7-6A81F4407257}" type="datetimeFigureOut">
              <a:rPr kumimoji="1" lang="zh-CN" altLang="en-US" smtClean="0"/>
              <a:t>2020/4/2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BF3AF-1FD9-7345-B7BA-6C728E7C74C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623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072963"/>
              </p:ext>
            </p:extLst>
          </p:nvPr>
        </p:nvGraphicFramePr>
        <p:xfrm>
          <a:off x="1145531" y="1547892"/>
          <a:ext cx="10034286" cy="49810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0977"/>
                <a:gridCol w="5527350"/>
                <a:gridCol w="2395959"/>
              </a:tblGrid>
              <a:tr h="40989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Herbs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Main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composition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Production</a:t>
                      </a:r>
                      <a:r>
                        <a:rPr lang="zh-CN" altLang="en-US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number</a:t>
                      </a:r>
                      <a:endParaRPr lang="zh-CN" altLang="en-US" sz="2000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Tao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en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Amygdalin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2.0%)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190107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Hong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ua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Hydroxysafflor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yellow A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1.0%)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181126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Yan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</a:t>
                      </a:r>
                      <a:r>
                        <a:rPr lang="en-US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uo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Tetrahydropalmatine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0.05%)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180914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219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Chuan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  <a:r>
                        <a:rPr lang="en-US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iong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Ferulic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0.1%)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190307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Chi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hao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Paeoniflorin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1.8%)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190110</a:t>
                      </a:r>
                      <a:endParaRPr lang="zh-CN" altLang="en-US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Dan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hen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Salvianolic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 B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3.0%),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Tanshinone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0.25%)</a:t>
                      </a:r>
                      <a:endParaRPr lang="zh-CN" altLang="en-US" sz="2000" kern="100" dirty="0" smtClean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190115</a:t>
                      </a:r>
                      <a:endParaRPr lang="zh-CN" altLang="en-US" sz="2000" kern="100" dirty="0" smtClean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Dang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G</a:t>
                      </a:r>
                      <a:r>
                        <a:rPr lang="en-US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ui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Ferulic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0.05%)</a:t>
                      </a:r>
                      <a:endParaRPr lang="zh-CN" altLang="en-US" sz="2000" kern="100" dirty="0" smtClean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190108</a:t>
                      </a:r>
                      <a:endParaRPr lang="zh-CN" altLang="en-US" sz="2000" kern="100" dirty="0" smtClean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Sheng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D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err="1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Catalpol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190118</a:t>
                      </a: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Qing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Hesperidin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5.0%)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181001</a:t>
                      </a: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Xiang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u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Essential oil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1.0%)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2019010701</a:t>
                      </a:r>
                    </a:p>
                  </a:txBody>
                  <a:tcPr anchor="ctr"/>
                </a:tc>
              </a:tr>
              <a:tr h="40989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Ru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iang</a:t>
                      </a:r>
                      <a:endParaRPr lang="zh-CN" sz="2000" kern="100" dirty="0"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Essential oil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lang="zh-CN" altLang="en-US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≥ </a:t>
                      </a: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8.0%)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kern="100" dirty="0" smtClean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18112204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0" y="1045095"/>
            <a:ext cx="789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1.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lang="zh-CN" alt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composition</a:t>
            </a:r>
            <a:r>
              <a:rPr lang="zh-CN" alt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each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herb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according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to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the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Chinese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Pharmacopoeia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 </a:t>
            </a:r>
            <a:endParaRPr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3349" y="-11700"/>
            <a:ext cx="1205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Chinese </a:t>
            </a:r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Taoren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Honghua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Medicinal Drug attenuates atherosclerosis and plays anti-inflammation in </a:t>
            </a:r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ApoE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knock-out mice and RAW264.7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cells</a:t>
            </a:r>
            <a:endParaRPr lang="zh-CN" altLang="zh-CN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Yiru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Wang,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Qingyun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Jia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,</a:t>
            </a:r>
            <a:r>
              <a:rPr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Yifan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Zhang,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Jing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Wei,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Ping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Liu </a:t>
            </a:r>
            <a:r>
              <a:rPr lang="en-US" altLang="zh-CN" baseline="30000" dirty="0" smtClean="0">
                <a:latin typeface="Times New Roman" charset="0"/>
                <a:ea typeface="Times New Roman" charset="0"/>
                <a:cs typeface="Times New Roman" charset="0"/>
              </a:rPr>
              <a:t>*</a:t>
            </a:r>
            <a:endParaRPr lang="zh-CN" altLang="zh-CN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671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972705"/>
              </p:ext>
            </p:extLst>
          </p:nvPr>
        </p:nvGraphicFramePr>
        <p:xfrm>
          <a:off x="2714907" y="1136351"/>
          <a:ext cx="4773913" cy="42458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6479"/>
                <a:gridCol w="1997434"/>
              </a:tblGrid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Main</a:t>
                      </a:r>
                      <a:r>
                        <a:rPr lang="zh-CN" altLang="en-US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composition</a:t>
                      </a:r>
                      <a:endParaRPr lang="zh-CN" altLang="en-US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Content</a:t>
                      </a:r>
                      <a:r>
                        <a:rPr lang="zh-CN" altLang="en-US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US" altLang="zh-CN" b="1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(%)</a:t>
                      </a:r>
                      <a:endParaRPr lang="zh-CN" altLang="en-US" b="1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Amygdalin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0.9041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Paeoniflorin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0.6013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Salvianolic</a:t>
                      </a:r>
                      <a:r>
                        <a:rPr lang="en-US" altLang="zh-CN" sz="1800" kern="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 B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0.4812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kern="100" dirty="0" err="1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Hydroxysafflor</a:t>
                      </a:r>
                      <a:r>
                        <a:rPr lang="en-US" altLang="zh-CN" kern="1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yellow A</a:t>
                      </a:r>
                      <a:r>
                        <a:rPr lang="zh-CN" altLang="en-US" kern="100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0.3789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Hesperidin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0.2533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Tetrahydropalmatine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0.1302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Ferulic</a:t>
                      </a:r>
                      <a:r>
                        <a:rPr lang="en-US" altLang="zh-CN" sz="1800" kern="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acid</a:t>
                      </a:r>
                      <a:r>
                        <a:rPr lang="zh-CN" altLang="en-US" sz="1800" kern="100" dirty="0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0.0253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/>
                </a:tc>
              </a:tr>
              <a:tr h="47176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800" kern="100" dirty="0" err="1" smtClean="0">
                          <a:effectLst/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Tanshinone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0.0035</a:t>
                      </a:r>
                      <a:endParaRPr lang="zh-CN" altLang="en-US" dirty="0"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0" y="0"/>
            <a:ext cx="623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10.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composition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THD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based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on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the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results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868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85" y="572293"/>
            <a:ext cx="10249616" cy="270116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385" y="3768516"/>
            <a:ext cx="10249616" cy="27879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299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2.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Amygdalin</a:t>
            </a:r>
          </a:p>
        </p:txBody>
      </p:sp>
      <p:sp>
        <p:nvSpPr>
          <p:cNvPr id="5" name="矩形 4"/>
          <p:cNvSpPr/>
          <p:nvPr/>
        </p:nvSpPr>
        <p:spPr>
          <a:xfrm>
            <a:off x="2240130" y="444026"/>
            <a:ext cx="1107186" cy="260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51278" y="3652671"/>
            <a:ext cx="885105" cy="2316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16385" y="3693821"/>
            <a:ext cx="973781" cy="20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63702" y="155354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6826" y="460938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78460" y="923859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Times New Roman" charset="0"/>
                <a:ea typeface="Times New Roman" charset="0"/>
                <a:cs typeface="Times New Roman" charset="0"/>
              </a:rPr>
              <a:t>Amygdalin</a:t>
            </a:r>
            <a:endParaRPr lang="en-US" altLang="zh-CN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8460" y="518566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Amygdalin</a:t>
            </a:r>
            <a:endParaRPr lang="en-US" altLang="zh-CN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4" name="直线箭头连接符 13"/>
          <p:cNvCxnSpPr/>
          <p:nvPr/>
        </p:nvCxnSpPr>
        <p:spPr>
          <a:xfrm flipH="1">
            <a:off x="5879939" y="5554994"/>
            <a:ext cx="788831" cy="495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31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689" y="534149"/>
            <a:ext cx="10399311" cy="28049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689" y="3829219"/>
            <a:ext cx="10399311" cy="30287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3.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Paeoniflorin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22115" y="474423"/>
            <a:ext cx="885105" cy="139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22115" y="3759241"/>
            <a:ext cx="885105" cy="153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329342" y="76393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Paeoniflorin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29342" y="5158943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Times New Roman" charset="0"/>
                <a:ea typeface="Times New Roman" charset="0"/>
                <a:cs typeface="Times New Roman" charset="0"/>
              </a:rPr>
              <a:t>Paeoniflorin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直线箭头连接符 11"/>
          <p:cNvCxnSpPr/>
          <p:nvPr/>
        </p:nvCxnSpPr>
        <p:spPr>
          <a:xfrm flipH="1">
            <a:off x="5995686" y="5528275"/>
            <a:ext cx="333656" cy="465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63702" y="155354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6826" y="460938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1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868" y="801293"/>
            <a:ext cx="10341131" cy="265575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0868" y="3900668"/>
            <a:ext cx="10341131" cy="28931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366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4.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Salvianolic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 acid B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37862" y="742529"/>
            <a:ext cx="994706" cy="140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37862" y="3800310"/>
            <a:ext cx="994706" cy="1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502365" y="1120628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Salvianolic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acid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02366" y="5367421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Salvianolic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acid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B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直线箭头连接符 11"/>
          <p:cNvCxnSpPr/>
          <p:nvPr/>
        </p:nvCxnSpPr>
        <p:spPr>
          <a:xfrm flipH="1">
            <a:off x="8102278" y="5736753"/>
            <a:ext cx="400089" cy="443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63702" y="155354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6826" y="460938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90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858" y="1042499"/>
            <a:ext cx="10574142" cy="260940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858" y="4101148"/>
            <a:ext cx="10574142" cy="26094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429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5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Hydroxysafflor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 yellow A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75098" y="917061"/>
            <a:ext cx="1041004" cy="250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953047" y="3994668"/>
            <a:ext cx="963055" cy="212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266480" y="1464640"/>
            <a:ext cx="250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Hydroxysafflor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yellow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41603" y="4376198"/>
            <a:ext cx="2501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Hydroxysafflor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yellow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直线箭头连接符 11"/>
          <p:cNvCxnSpPr>
            <a:stCxn id="10" idx="1"/>
          </p:cNvCxnSpPr>
          <p:nvPr/>
        </p:nvCxnSpPr>
        <p:spPr>
          <a:xfrm flipH="1" flipV="1">
            <a:off x="5323974" y="4478242"/>
            <a:ext cx="717629" cy="82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-60807" y="1581178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2317" y="4637019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40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862" y="4053673"/>
            <a:ext cx="10120138" cy="251778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440" y="989107"/>
            <a:ext cx="10115559" cy="26786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6.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Hesperidin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0930" y="820149"/>
            <a:ext cx="1006281" cy="282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80930" y="3926877"/>
            <a:ext cx="1073015" cy="253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75538" y="145629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Times New Roman" charset="0"/>
                <a:ea typeface="Times New Roman" charset="0"/>
                <a:cs typeface="Times New Roman" charset="0"/>
              </a:rPr>
              <a:t>Hesperidin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567396" y="514063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Times New Roman" charset="0"/>
                <a:ea typeface="Times New Roman" charset="0"/>
                <a:cs typeface="Times New Roman" charset="0"/>
              </a:rPr>
              <a:t>Hesperidin</a:t>
            </a:r>
            <a:endParaRPr kumimoji="1" lang="zh-CN" altLang="en-US" dirty="0"/>
          </a:p>
        </p:txBody>
      </p:sp>
      <p:cxnSp>
        <p:nvCxnSpPr>
          <p:cNvPr id="12" name="直线箭头连接符 11"/>
          <p:cNvCxnSpPr/>
          <p:nvPr/>
        </p:nvCxnSpPr>
        <p:spPr>
          <a:xfrm flipH="1">
            <a:off x="5706051" y="5521272"/>
            <a:ext cx="460227" cy="392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63702" y="155354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6826" y="460938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848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161" y="44511"/>
            <a:ext cx="7882361" cy="22359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160" y="2280481"/>
            <a:ext cx="7850635" cy="22269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296" y="4507452"/>
            <a:ext cx="7882361" cy="229572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0" y="0"/>
            <a:ext cx="394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7.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Tetrahydropalmatine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13856" y="-88722"/>
            <a:ext cx="885105" cy="2068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68369" y="3725946"/>
            <a:ext cx="885105" cy="256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952285" y="369332"/>
            <a:ext cx="210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Tetrahydropalmatine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952285" y="2840721"/>
            <a:ext cx="210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Times New Roman" charset="0"/>
                <a:ea typeface="Times New Roman" charset="0"/>
                <a:cs typeface="Times New Roman" charset="0"/>
              </a:rPr>
              <a:t>Tetrahydropalmatine</a:t>
            </a:r>
            <a:endParaRPr kumimoji="1" lang="zh-CN" altLang="en-US" dirty="0"/>
          </a:p>
        </p:txBody>
      </p:sp>
      <p:cxnSp>
        <p:nvCxnSpPr>
          <p:cNvPr id="12" name="直线箭头连接符 11"/>
          <p:cNvCxnSpPr/>
          <p:nvPr/>
        </p:nvCxnSpPr>
        <p:spPr>
          <a:xfrm>
            <a:off x="7409296" y="3203265"/>
            <a:ext cx="774005" cy="455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269019" y="843894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42143" y="329503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42143" y="5325412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52285" y="5648656"/>
            <a:ext cx="210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latin typeface="Times New Roman" charset="0"/>
                <a:ea typeface="Times New Roman" charset="0"/>
                <a:cs typeface="Times New Roman" charset="0"/>
              </a:rPr>
              <a:t>Tetrahydropalmatine</a:t>
            </a:r>
            <a:endParaRPr kumimoji="1" lang="zh-CN" altLang="en-US" dirty="0"/>
          </a:p>
        </p:txBody>
      </p:sp>
      <p:cxnSp>
        <p:nvCxnSpPr>
          <p:cNvPr id="17" name="直线箭头连接符 16"/>
          <p:cNvCxnSpPr/>
          <p:nvPr/>
        </p:nvCxnSpPr>
        <p:spPr>
          <a:xfrm>
            <a:off x="7022293" y="6017988"/>
            <a:ext cx="1253606" cy="348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13855" y="2280481"/>
            <a:ext cx="885105" cy="736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13854" y="4465140"/>
            <a:ext cx="885105" cy="1034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0381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090" y="738663"/>
            <a:ext cx="10232910" cy="27454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089" y="3877683"/>
            <a:ext cx="10232911" cy="298031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8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Ferulic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 acid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03943" y="591732"/>
            <a:ext cx="885105" cy="220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84966" y="3804558"/>
            <a:ext cx="1326627" cy="1655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99956" y="1293191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Ferulic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acid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535403" y="536547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Ferulic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acid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直线箭头连接符 11"/>
          <p:cNvCxnSpPr/>
          <p:nvPr/>
        </p:nvCxnSpPr>
        <p:spPr>
          <a:xfrm flipH="1">
            <a:off x="7299956" y="5759079"/>
            <a:ext cx="470894" cy="306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63702" y="155354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6826" y="4609383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2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736" y="-17828"/>
            <a:ext cx="8048263" cy="21708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737" y="2170837"/>
            <a:ext cx="8048263" cy="234404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0" y="0"/>
            <a:ext cx="303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Figure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9.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HPLC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err="1" smtClean="0">
                <a:latin typeface="Times New Roman" charset="0"/>
                <a:ea typeface="Times New Roman" charset="0"/>
                <a:cs typeface="Times New Roman" charset="0"/>
              </a:rPr>
              <a:t>Tanshinone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06139" y="-120953"/>
            <a:ext cx="1110452" cy="155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920314" y="3750839"/>
            <a:ext cx="1110452" cy="160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647482" y="387597"/>
            <a:ext cx="12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Times New Roman" charset="0"/>
                <a:ea typeface="Times New Roman" charset="0"/>
                <a:cs typeface="Times New Roman" charset="0"/>
              </a:rPr>
              <a:t>Tanshinone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47482" y="3226912"/>
            <a:ext cx="12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Times New Roman" charset="0"/>
                <a:ea typeface="Times New Roman" charset="0"/>
                <a:cs typeface="Times New Roman" charset="0"/>
              </a:rPr>
              <a:t>Tanshinone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2" name="直线箭头连接符 11"/>
          <p:cNvCxnSpPr/>
          <p:nvPr/>
        </p:nvCxnSpPr>
        <p:spPr>
          <a:xfrm>
            <a:off x="9276942" y="3564927"/>
            <a:ext cx="758309" cy="555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669242" y="1076816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tandard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ample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09332" y="3088226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736" y="4514879"/>
            <a:ext cx="8060119" cy="234749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809332" y="5279708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lant</a:t>
            </a:r>
            <a:r>
              <a:rPr kumimoji="1" lang="zh-CN" alt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kumimoji="1"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extract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53951" y="5433514"/>
            <a:ext cx="12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Times New Roman" charset="0"/>
                <a:ea typeface="Times New Roman" charset="0"/>
                <a:cs typeface="Times New Roman" charset="0"/>
              </a:rPr>
              <a:t>Tanshinone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17" name="直线箭头连接符 16"/>
          <p:cNvCxnSpPr/>
          <p:nvPr/>
        </p:nvCxnSpPr>
        <p:spPr>
          <a:xfrm>
            <a:off x="9283411" y="5771529"/>
            <a:ext cx="758309" cy="555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06139" y="2153009"/>
            <a:ext cx="1110452" cy="86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306139" y="4514879"/>
            <a:ext cx="1110452" cy="63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8667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306</Words>
  <Application>Microsoft Macintosh PowerPoint</Application>
  <PresentationFormat>宽屏</PresentationFormat>
  <Paragraphs>102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DengXian</vt:lpstr>
      <vt:lpstr>DengXian Light</vt:lpstr>
      <vt:lpstr>Times New Roman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茹</dc:creator>
  <cp:lastModifiedBy>WYR</cp:lastModifiedBy>
  <cp:revision>50</cp:revision>
  <dcterms:created xsi:type="dcterms:W3CDTF">2019-12-01T04:48:02Z</dcterms:created>
  <dcterms:modified xsi:type="dcterms:W3CDTF">2020-04-02T10:37:04Z</dcterms:modified>
</cp:coreProperties>
</file>