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4.xml" ContentType="application/vnd.openxmlformats-officedocument.themeOverr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theme/themeOverride7.xml" ContentType="application/vnd.openxmlformats-officedocument.themeOverride+xml"/>
  <Override PartName="/ppt/notesSlides/notesSlide6.xml" ContentType="application/vnd.openxmlformats-officedocument.presentationml.notesSl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notesSlides/notesSlide7.xml" ContentType="application/vnd.openxmlformats-officedocument.presentationml.notesSlide+xml"/>
  <Override PartName="/ppt/theme/themeOverride11.xml" ContentType="application/vnd.openxmlformats-officedocument.themeOverride+xml"/>
  <Override PartName="/ppt/notesSlides/notesSlide8.xml" ContentType="application/vnd.openxmlformats-officedocument.presentationml.notesSlide+xml"/>
  <Override PartName="/ppt/theme/themeOverride12.xml" ContentType="application/vnd.openxmlformats-officedocument.themeOverride+xml"/>
  <Override PartName="/ppt/notesSlides/notesSlide9.xml" ContentType="application/vnd.openxmlformats-officedocument.presentationml.notesSl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notesSlides/notesSlide10.xml" ContentType="application/vnd.openxmlformats-officedocument.presentationml.notesSlide+xml"/>
  <Override PartName="/ppt/theme/themeOverride17.xml" ContentType="application/vnd.openxmlformats-officedocument.themeOverride+xml"/>
  <Override PartName="/ppt/notesSlides/notesSlide11.xml" ContentType="application/vnd.openxmlformats-officedocument.presentationml.notesSlide+xml"/>
  <Override PartName="/ppt/theme/themeOverride18.xml" ContentType="application/vnd.openxmlformats-officedocument.themeOverride+xml"/>
  <Override PartName="/ppt/notesSlides/notesSlide12.xml" ContentType="application/vnd.openxmlformats-officedocument.presentationml.notesSlide+xml"/>
  <Override PartName="/ppt/theme/themeOverride19.xml" ContentType="application/vnd.openxmlformats-officedocument.themeOverride+xml"/>
  <Override PartName="/ppt/notesSlides/notesSlide13.xml" ContentType="application/vnd.openxmlformats-officedocument.presentationml.notesSlide+xml"/>
  <Override PartName="/ppt/theme/themeOverride20.xml" ContentType="application/vnd.openxmlformats-officedocument.themeOverride+xml"/>
  <Override PartName="/ppt/notesSlides/notesSlide14.xml" ContentType="application/vnd.openxmlformats-officedocument.presentationml.notesSlide+xml"/>
  <Override PartName="/ppt/theme/themeOverride21.xml" ContentType="application/vnd.openxmlformats-officedocument.themeOverride+xml"/>
  <Override PartName="/ppt/theme/themeOverride22.xml" ContentType="application/vnd.openxmlformats-officedocument.themeOverride+xml"/>
  <Override PartName="/ppt/notesSlides/notesSlide15.xml" ContentType="application/vnd.openxmlformats-officedocument.presentationml.notesSlide+xml"/>
  <Override PartName="/ppt/theme/themeOverride23.xml" ContentType="application/vnd.openxmlformats-officedocument.themeOverride+xml"/>
  <Override PartName="/ppt/notesSlides/notesSlide16.xml" ContentType="application/vnd.openxmlformats-officedocument.presentationml.notesSlide+xml"/>
  <Override PartName="/ppt/theme/themeOverride24.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 id="2147483686" r:id="rId5"/>
  </p:sldMasterIdLst>
  <p:notesMasterIdLst>
    <p:notesMasterId r:id="rId41"/>
  </p:notesMasterIdLst>
  <p:sldIdLst>
    <p:sldId id="313" r:id="rId6"/>
    <p:sldId id="314" r:id="rId7"/>
    <p:sldId id="315" r:id="rId8"/>
    <p:sldId id="316" r:id="rId9"/>
    <p:sldId id="258" r:id="rId10"/>
    <p:sldId id="322" r:id="rId11"/>
    <p:sldId id="275" r:id="rId12"/>
    <p:sldId id="259" r:id="rId13"/>
    <p:sldId id="297" r:id="rId14"/>
    <p:sldId id="267" r:id="rId15"/>
    <p:sldId id="292" r:id="rId16"/>
    <p:sldId id="296" r:id="rId17"/>
    <p:sldId id="304" r:id="rId18"/>
    <p:sldId id="305" r:id="rId19"/>
    <p:sldId id="306" r:id="rId20"/>
    <p:sldId id="260" r:id="rId21"/>
    <p:sldId id="323" r:id="rId22"/>
    <p:sldId id="270" r:id="rId23"/>
    <p:sldId id="288" r:id="rId24"/>
    <p:sldId id="289" r:id="rId25"/>
    <p:sldId id="321" r:id="rId26"/>
    <p:sldId id="290" r:id="rId27"/>
    <p:sldId id="319" r:id="rId28"/>
    <p:sldId id="328" r:id="rId29"/>
    <p:sldId id="307" r:id="rId30"/>
    <p:sldId id="278" r:id="rId31"/>
    <p:sldId id="262" r:id="rId32"/>
    <p:sldId id="325" r:id="rId33"/>
    <p:sldId id="326" r:id="rId34"/>
    <p:sldId id="280" r:id="rId35"/>
    <p:sldId id="320" r:id="rId36"/>
    <p:sldId id="310" r:id="rId37"/>
    <p:sldId id="263" r:id="rId38"/>
    <p:sldId id="327" r:id="rId39"/>
    <p:sldId id="30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ina van der Vliet" initials="NvdV"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83" autoAdjust="0"/>
    <p:restoredTop sz="92653" autoAdjust="0"/>
  </p:normalViewPr>
  <p:slideViewPr>
    <p:cSldViewPr>
      <p:cViewPr varScale="1">
        <p:scale>
          <a:sx n="120" d="100"/>
          <a:sy n="120" d="100"/>
        </p:scale>
        <p:origin x="1410" y="11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commentAuthors" Target="commen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071CE2-7F3C-4EB6-A07C-B45E90872582}" type="datetimeFigureOut">
              <a:rPr lang="en-US" smtClean="0"/>
              <a:t>3/31/2020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D476C6-EAEA-427F-B838-6CA6F0C0A753}" type="slidenum">
              <a:rPr lang="en-US" smtClean="0"/>
              <a:t>‹#›</a:t>
            </a:fld>
            <a:endParaRPr lang="en-US"/>
          </a:p>
        </p:txBody>
      </p:sp>
    </p:spTree>
    <p:extLst>
      <p:ext uri="{BB962C8B-B14F-4D97-AF65-F5344CB8AC3E}">
        <p14:creationId xmlns:p14="http://schemas.microsoft.com/office/powerpoint/2010/main" val="4167503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A88304-83F7-44C7-8158-11ED37F04532}"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2673045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18</a:t>
            </a:fld>
            <a:endParaRPr lang="en-US"/>
          </a:p>
        </p:txBody>
      </p:sp>
    </p:spTree>
    <p:extLst>
      <p:ext uri="{BB962C8B-B14F-4D97-AF65-F5344CB8AC3E}">
        <p14:creationId xmlns:p14="http://schemas.microsoft.com/office/powerpoint/2010/main" val="3996330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77D476C6-EAEA-427F-B838-6CA6F0C0A753}" type="slidenum">
              <a:rPr lang="en-US" smtClean="0"/>
              <a:t>19</a:t>
            </a:fld>
            <a:endParaRPr lang="en-US"/>
          </a:p>
        </p:txBody>
      </p:sp>
    </p:spTree>
    <p:extLst>
      <p:ext uri="{BB962C8B-B14F-4D97-AF65-F5344CB8AC3E}">
        <p14:creationId xmlns:p14="http://schemas.microsoft.com/office/powerpoint/2010/main" val="4124506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20</a:t>
            </a:fld>
            <a:endParaRPr lang="en-US"/>
          </a:p>
        </p:txBody>
      </p:sp>
    </p:spTree>
    <p:extLst>
      <p:ext uri="{BB962C8B-B14F-4D97-AF65-F5344CB8AC3E}">
        <p14:creationId xmlns:p14="http://schemas.microsoft.com/office/powerpoint/2010/main" val="2395096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22</a:t>
            </a:fld>
            <a:endParaRPr lang="en-US"/>
          </a:p>
        </p:txBody>
      </p:sp>
    </p:spTree>
    <p:extLst>
      <p:ext uri="{BB962C8B-B14F-4D97-AF65-F5344CB8AC3E}">
        <p14:creationId xmlns:p14="http://schemas.microsoft.com/office/powerpoint/2010/main" val="33771688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23</a:t>
            </a:fld>
            <a:endParaRPr lang="en-US"/>
          </a:p>
        </p:txBody>
      </p:sp>
    </p:spTree>
    <p:extLst>
      <p:ext uri="{BB962C8B-B14F-4D97-AF65-F5344CB8AC3E}">
        <p14:creationId xmlns:p14="http://schemas.microsoft.com/office/powerpoint/2010/main" val="3454014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26</a:t>
            </a:fld>
            <a:endParaRPr lang="en-US"/>
          </a:p>
        </p:txBody>
      </p:sp>
    </p:spTree>
    <p:extLst>
      <p:ext uri="{BB962C8B-B14F-4D97-AF65-F5344CB8AC3E}">
        <p14:creationId xmlns:p14="http://schemas.microsoft.com/office/powerpoint/2010/main" val="968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27</a:t>
            </a:fld>
            <a:endParaRPr lang="en-US"/>
          </a:p>
        </p:txBody>
      </p:sp>
    </p:spTree>
    <p:extLst>
      <p:ext uri="{BB962C8B-B14F-4D97-AF65-F5344CB8AC3E}">
        <p14:creationId xmlns:p14="http://schemas.microsoft.com/office/powerpoint/2010/main" val="5085878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30</a:t>
            </a:fld>
            <a:endParaRPr lang="en-US"/>
          </a:p>
        </p:txBody>
      </p:sp>
    </p:spTree>
    <p:extLst>
      <p:ext uri="{BB962C8B-B14F-4D97-AF65-F5344CB8AC3E}">
        <p14:creationId xmlns:p14="http://schemas.microsoft.com/office/powerpoint/2010/main" val="23750590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31</a:t>
            </a:fld>
            <a:endParaRPr lang="en-US"/>
          </a:p>
        </p:txBody>
      </p:sp>
    </p:spTree>
    <p:extLst>
      <p:ext uri="{BB962C8B-B14F-4D97-AF65-F5344CB8AC3E}">
        <p14:creationId xmlns:p14="http://schemas.microsoft.com/office/powerpoint/2010/main" val="1711527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A88304-83F7-44C7-8158-11ED37F04532}"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4149747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A88304-83F7-44C7-8158-11ED37F04532}"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4149747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A88304-83F7-44C7-8158-11ED37F04532}"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4149747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7</a:t>
            </a:fld>
            <a:endParaRPr lang="en-US"/>
          </a:p>
        </p:txBody>
      </p:sp>
    </p:spTree>
    <p:extLst>
      <p:ext uri="{BB962C8B-B14F-4D97-AF65-F5344CB8AC3E}">
        <p14:creationId xmlns:p14="http://schemas.microsoft.com/office/powerpoint/2010/main" val="4272954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9</a:t>
            </a:fld>
            <a:endParaRPr lang="en-US"/>
          </a:p>
        </p:txBody>
      </p:sp>
    </p:spTree>
    <p:extLst>
      <p:ext uri="{BB962C8B-B14F-4D97-AF65-F5344CB8AC3E}">
        <p14:creationId xmlns:p14="http://schemas.microsoft.com/office/powerpoint/2010/main" val="1807012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77D476C6-EAEA-427F-B838-6CA6F0C0A753}" type="slidenum">
              <a:rPr lang="en-US" smtClean="0"/>
              <a:t>12</a:t>
            </a:fld>
            <a:endParaRPr lang="en-US"/>
          </a:p>
        </p:txBody>
      </p:sp>
    </p:spTree>
    <p:extLst>
      <p:ext uri="{BB962C8B-B14F-4D97-AF65-F5344CB8AC3E}">
        <p14:creationId xmlns:p14="http://schemas.microsoft.com/office/powerpoint/2010/main" val="448523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13</a:t>
            </a:fld>
            <a:endParaRPr lang="en-US"/>
          </a:p>
        </p:txBody>
      </p:sp>
    </p:spTree>
    <p:extLst>
      <p:ext uri="{BB962C8B-B14F-4D97-AF65-F5344CB8AC3E}">
        <p14:creationId xmlns:p14="http://schemas.microsoft.com/office/powerpoint/2010/main" val="3398812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D476C6-EAEA-427F-B838-6CA6F0C0A753}" type="slidenum">
              <a:rPr lang="en-US" smtClean="0"/>
              <a:t>14</a:t>
            </a:fld>
            <a:endParaRPr lang="en-US"/>
          </a:p>
        </p:txBody>
      </p:sp>
    </p:spTree>
    <p:extLst>
      <p:ext uri="{BB962C8B-B14F-4D97-AF65-F5344CB8AC3E}">
        <p14:creationId xmlns:p14="http://schemas.microsoft.com/office/powerpoint/2010/main" val="1788742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1983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2407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14344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mparaison">
    <p:spTree>
      <p:nvGrpSpPr>
        <p:cNvPr id="1" name=""/>
        <p:cNvGrpSpPr/>
        <p:nvPr/>
      </p:nvGrpSpPr>
      <p:grpSpPr>
        <a:xfrm>
          <a:off x="0" y="0"/>
          <a:ext cx="0" cy="0"/>
          <a:chOff x="0" y="0"/>
          <a:chExt cx="0" cy="0"/>
        </a:xfrm>
      </p:grpSpPr>
      <p:sp>
        <p:nvSpPr>
          <p:cNvPr id="7" name="Rectangle 6"/>
          <p:cNvSpPr/>
          <p:nvPr/>
        </p:nvSpPr>
        <p:spPr>
          <a:xfrm>
            <a:off x="0" y="0"/>
            <a:ext cx="9144000" cy="1237614"/>
          </a:xfrm>
          <a:prstGeom prst="rect">
            <a:avLst/>
          </a:prstGeom>
          <a:solidFill>
            <a:schemeClr val="tx2"/>
          </a:solidFill>
          <a:ln>
            <a:noFill/>
          </a:ln>
          <a:effectLst>
            <a:innerShdw blurRad="127000" dist="25400" dir="5400000">
              <a:schemeClr val="bg2">
                <a:lumMod val="50000"/>
                <a:alpha val="53000"/>
              </a:schemeClr>
            </a:innerShdw>
          </a:effectLst>
        </p:spPr>
        <p:style>
          <a:lnRef idx="2">
            <a:schemeClr val="dk1"/>
          </a:lnRef>
          <a:fillRef idx="1">
            <a:schemeClr val="lt1"/>
          </a:fillRef>
          <a:effectRef idx="0">
            <a:schemeClr val="dk1"/>
          </a:effectRef>
          <a:fontRef idx="minor">
            <a:schemeClr val="dk1"/>
          </a:fontRef>
        </p:style>
        <p:txBody>
          <a:bodyPr anchor="ctr"/>
          <a:lstStyle/>
          <a:p>
            <a:pPr algn="ctr">
              <a:defRPr/>
            </a:pPr>
            <a:endParaRPr lang="en-US">
              <a:solidFill>
                <a:prstClr val="black"/>
              </a:solidFill>
            </a:endParaRPr>
          </a:p>
        </p:txBody>
      </p:sp>
      <p:sp>
        <p:nvSpPr>
          <p:cNvPr id="3" name="Espace réservé du texte 2"/>
          <p:cNvSpPr>
            <a:spLocks noGrp="1"/>
          </p:cNvSpPr>
          <p:nvPr>
            <p:ph type="body" idx="1"/>
          </p:nvPr>
        </p:nvSpPr>
        <p:spPr>
          <a:xfrm>
            <a:off x="457200" y="145977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dirty="0"/>
              <a:t>Cliquez pour modifier les styles du texte du masque</a:t>
            </a:r>
          </a:p>
          <a:p>
            <a:pPr lvl="1"/>
            <a:r>
              <a:rPr lang="nl-BE" dirty="0"/>
              <a:t>Deuxième niveau</a:t>
            </a:r>
          </a:p>
          <a:p>
            <a:pPr lvl="2"/>
            <a:r>
              <a:rPr lang="nl-BE" dirty="0"/>
              <a:t>Troisième niveau</a:t>
            </a:r>
          </a:p>
          <a:p>
            <a:pPr lvl="3"/>
            <a:r>
              <a:rPr lang="nl-BE" dirty="0"/>
              <a:t>Quatrième niveau</a:t>
            </a:r>
          </a:p>
          <a:p>
            <a:pPr lvl="4"/>
            <a:r>
              <a:rPr lang="nl-BE" dirty="0"/>
              <a:t>Cinquième niveau</a:t>
            </a:r>
            <a:endParaRPr lang="fr-FR" dirty="0"/>
          </a:p>
        </p:txBody>
      </p:sp>
      <p:sp>
        <p:nvSpPr>
          <p:cNvPr id="5" name="Espace réservé du texte 4"/>
          <p:cNvSpPr>
            <a:spLocks noGrp="1"/>
          </p:cNvSpPr>
          <p:nvPr>
            <p:ph type="body" sz="quarter" idx="3"/>
          </p:nvPr>
        </p:nvSpPr>
        <p:spPr>
          <a:xfrm>
            <a:off x="4645025" y="145977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dirty="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a:p>
        </p:txBody>
      </p:sp>
      <p:sp>
        <p:nvSpPr>
          <p:cNvPr id="13" name="Titre 1"/>
          <p:cNvSpPr>
            <a:spLocks noGrp="1"/>
          </p:cNvSpPr>
          <p:nvPr>
            <p:ph type="title"/>
          </p:nvPr>
        </p:nvSpPr>
        <p:spPr>
          <a:xfrm>
            <a:off x="457200" y="274638"/>
            <a:ext cx="8229600" cy="876300"/>
          </a:xfrm>
        </p:spPr>
        <p:txBody>
          <a:bodyPr/>
          <a:lstStyle>
            <a:lvl1pPr>
              <a:defRPr sz="3600">
                <a:solidFill>
                  <a:srgbClr val="FFFFFF"/>
                </a:solidFill>
              </a:defRPr>
            </a:lvl1pPr>
          </a:lstStyle>
          <a:p>
            <a:r>
              <a:rPr lang="nl-BE"/>
              <a:t>Click to edit Master title style</a:t>
            </a:r>
            <a:endParaRPr lang="fr-FR" dirty="0"/>
          </a:p>
        </p:txBody>
      </p:sp>
      <p:sp>
        <p:nvSpPr>
          <p:cNvPr id="8" name="Espace réservé du pied de page 7"/>
          <p:cNvSpPr>
            <a:spLocks noGrp="1"/>
          </p:cNvSpPr>
          <p:nvPr>
            <p:ph type="ftr" sz="quarter" idx="10"/>
          </p:nvPr>
        </p:nvSpPr>
        <p:spPr>
          <a:xfrm>
            <a:off x="457200" y="6356350"/>
            <a:ext cx="2895600" cy="365125"/>
          </a:xfrm>
        </p:spPr>
        <p:txBody>
          <a:bodyPr/>
          <a:lstStyle>
            <a:lvl1pPr>
              <a:defRPr/>
            </a:lvl1pPr>
          </a:lstStyle>
          <a:p>
            <a:pPr>
              <a:defRPr/>
            </a:pPr>
            <a:r>
              <a:rPr lang="fr-FR">
                <a:solidFill>
                  <a:prstClr val="black">
                    <a:tint val="75000"/>
                  </a:prstClr>
                </a:solidFill>
              </a:rPr>
              <a:t>www.inherit.eu</a:t>
            </a:r>
          </a:p>
        </p:txBody>
      </p:sp>
      <p:sp>
        <p:nvSpPr>
          <p:cNvPr id="9" name="Espace réservé du numéro de diapositive 8"/>
          <p:cNvSpPr>
            <a:spLocks noGrp="1"/>
          </p:cNvSpPr>
          <p:nvPr>
            <p:ph type="sldNum" sz="quarter" idx="11"/>
          </p:nvPr>
        </p:nvSpPr>
        <p:spPr>
          <a:xfrm>
            <a:off x="6553200" y="6356350"/>
            <a:ext cx="2133600" cy="365125"/>
          </a:xfrm>
        </p:spPr>
        <p:txBody>
          <a:bodyPr/>
          <a:lstStyle>
            <a:lvl1pPr>
              <a:defRPr/>
            </a:lvl1pPr>
          </a:lstStyle>
          <a:p>
            <a:fld id="{EA3C9F08-6EB9-443E-AA4F-9E6744F241BD}" type="slidenum">
              <a:rPr lang="fr-FR" altLang="fr-FR">
                <a:solidFill>
                  <a:prstClr val="black">
                    <a:tint val="75000"/>
                  </a:prstClr>
                </a:solidFill>
              </a:rPr>
              <a:pPr/>
              <a:t>‹#›</a:t>
            </a:fld>
            <a:endParaRPr lang="fr-FR" altLang="fr-FR">
              <a:solidFill>
                <a:prstClr val="black">
                  <a:tint val="75000"/>
                </a:prstClr>
              </a:solidFill>
            </a:endParaRPr>
          </a:p>
        </p:txBody>
      </p:sp>
    </p:spTree>
    <p:extLst>
      <p:ext uri="{BB962C8B-B14F-4D97-AF65-F5344CB8AC3E}">
        <p14:creationId xmlns:p14="http://schemas.microsoft.com/office/powerpoint/2010/main" val="22918490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4" name="Picture 7" descr="INHERIT_Logo_RGB-01.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771775" y="823913"/>
            <a:ext cx="3600450"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3"/>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354013" y="6445250"/>
            <a:ext cx="4318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space réservé de la date 3"/>
          <p:cNvSpPr txBox="1">
            <a:spLocks/>
          </p:cNvSpPr>
          <p:nvPr userDrawn="1"/>
        </p:nvSpPr>
        <p:spPr>
          <a:xfrm>
            <a:off x="822325" y="6397625"/>
            <a:ext cx="5483225" cy="365125"/>
          </a:xfrm>
          <a:prstGeom prst="rect">
            <a:avLst/>
          </a:prstGeom>
        </p:spPr>
        <p:txBody>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defTabSz="457200" eaLnBrk="1" fontAlgn="base" hangingPunct="1">
              <a:spcBef>
                <a:spcPct val="0"/>
              </a:spcBef>
              <a:spcAft>
                <a:spcPct val="0"/>
              </a:spcAft>
              <a:defRPr/>
            </a:pPr>
            <a:r>
              <a:rPr lang="en-US" altLang="fr-FR" sz="900">
                <a:solidFill>
                  <a:srgbClr val="898989"/>
                </a:solidFill>
              </a:rPr>
              <a:t>The INHERIT project (www.inherit.eu), coordinated by EuroHealthNet, has received funding from the </a:t>
            </a:r>
            <a:br>
              <a:rPr lang="en-US" altLang="fr-FR" sz="900">
                <a:solidFill>
                  <a:srgbClr val="898989"/>
                </a:solidFill>
              </a:rPr>
            </a:br>
            <a:r>
              <a:rPr lang="en-US" altLang="fr-FR" sz="900">
                <a:solidFill>
                  <a:srgbClr val="898989"/>
                </a:solidFill>
              </a:rPr>
              <a:t>European Union</a:t>
            </a:r>
            <a:r>
              <a:rPr lang="en-US" altLang="en-US" sz="900">
                <a:solidFill>
                  <a:srgbClr val="898989"/>
                </a:solidFill>
              </a:rPr>
              <a:t>’</a:t>
            </a:r>
            <a:r>
              <a:rPr lang="en-US" altLang="fr-FR" sz="900">
                <a:solidFill>
                  <a:srgbClr val="898989"/>
                </a:solidFill>
              </a:rPr>
              <a:t>s Horizon 2020 research and innovation programme</a:t>
            </a:r>
            <a:r>
              <a:rPr lang="en-US" altLang="fr-FR" sz="900" i="1">
                <a:solidFill>
                  <a:srgbClr val="898989"/>
                </a:solidFill>
              </a:rPr>
              <a:t> </a:t>
            </a:r>
            <a:r>
              <a:rPr lang="en-US" altLang="fr-FR" sz="900">
                <a:solidFill>
                  <a:srgbClr val="898989"/>
                </a:solidFill>
              </a:rPr>
              <a:t>under grant agreement No 667364.</a:t>
            </a:r>
          </a:p>
        </p:txBody>
      </p:sp>
      <p:sp>
        <p:nvSpPr>
          <p:cNvPr id="7" name="Rectangle 11"/>
          <p:cNvSpPr>
            <a:spLocks noChangeArrowheads="1"/>
          </p:cNvSpPr>
          <p:nvPr userDrawn="1"/>
        </p:nvSpPr>
        <p:spPr bwMode="auto">
          <a:xfrm>
            <a:off x="7011988" y="6330950"/>
            <a:ext cx="1871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defTabSz="457200" eaLnBrk="1" fontAlgn="base" hangingPunct="1">
              <a:spcBef>
                <a:spcPct val="0"/>
              </a:spcBef>
              <a:spcAft>
                <a:spcPct val="0"/>
              </a:spcAft>
              <a:defRPr/>
            </a:pPr>
            <a:r>
              <a:rPr lang="nl-BE" altLang="fr-FR" sz="2000" b="1">
                <a:solidFill>
                  <a:srgbClr val="002857"/>
                </a:solidFill>
              </a:rPr>
              <a:t>www.inherit.eu</a:t>
            </a:r>
            <a:endParaRPr lang="en-US" altLang="fr-FR" sz="2000" b="1">
              <a:solidFill>
                <a:srgbClr val="002857"/>
              </a:solidFill>
            </a:endParaRPr>
          </a:p>
        </p:txBody>
      </p:sp>
      <p:sp>
        <p:nvSpPr>
          <p:cNvPr id="2" name="Titre 1"/>
          <p:cNvSpPr>
            <a:spLocks noGrp="1"/>
          </p:cNvSpPr>
          <p:nvPr>
            <p:ph type="ctrTitle"/>
          </p:nvPr>
        </p:nvSpPr>
        <p:spPr>
          <a:xfrm>
            <a:off x="685800" y="3464236"/>
            <a:ext cx="7772400" cy="1117621"/>
          </a:xfrm>
        </p:spPr>
        <p:txBody>
          <a:bodyPr/>
          <a:lstStyle>
            <a:lvl1pPr algn="ctr">
              <a:defRPr sz="4000">
                <a:solidFill>
                  <a:schemeClr val="tx2"/>
                </a:solidFill>
              </a:defRPr>
            </a:lvl1pPr>
          </a:lstStyle>
          <a:p>
            <a:r>
              <a:rPr lang="nl-BE"/>
              <a:t>Click to edit Master title style</a:t>
            </a:r>
            <a:endParaRPr lang="fr-FR" dirty="0"/>
          </a:p>
        </p:txBody>
      </p:sp>
      <p:sp>
        <p:nvSpPr>
          <p:cNvPr id="3" name="Sous-titre 2"/>
          <p:cNvSpPr>
            <a:spLocks noGrp="1"/>
          </p:cNvSpPr>
          <p:nvPr>
            <p:ph type="subTitle" idx="1"/>
          </p:nvPr>
        </p:nvSpPr>
        <p:spPr>
          <a:xfrm>
            <a:off x="1371600" y="4583023"/>
            <a:ext cx="6400800" cy="1128830"/>
          </a:xfrm>
        </p:spPr>
        <p:txBody>
          <a:bodyPr/>
          <a:lstStyle>
            <a:lvl1pPr marL="0" indent="0" algn="ctr">
              <a:buNone/>
              <a:defRPr sz="33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a:t>Cliquez pour modifier le style des sous-titres du masque</a:t>
            </a:r>
            <a:endParaRPr lang="fr-FR" dirty="0"/>
          </a:p>
        </p:txBody>
      </p:sp>
    </p:spTree>
    <p:extLst>
      <p:ext uri="{BB962C8B-B14F-4D97-AF65-F5344CB8AC3E}">
        <p14:creationId xmlns:p14="http://schemas.microsoft.com/office/powerpoint/2010/main" val="37172707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4" name="Rectangle 3"/>
          <p:cNvSpPr/>
          <p:nvPr userDrawn="1"/>
        </p:nvSpPr>
        <p:spPr>
          <a:xfrm>
            <a:off x="0" y="0"/>
            <a:ext cx="9144000" cy="1237614"/>
          </a:xfrm>
          <a:prstGeom prst="rect">
            <a:avLst/>
          </a:prstGeom>
          <a:solidFill>
            <a:schemeClr val="tx2"/>
          </a:solidFill>
          <a:ln>
            <a:noFill/>
          </a:ln>
          <a:effectLst>
            <a:innerShdw blurRad="127000" dist="25400" dir="5400000">
              <a:schemeClr val="bg2">
                <a:lumMod val="50000"/>
                <a:alpha val="53000"/>
              </a:schemeClr>
            </a:innerShdw>
          </a:effectLst>
        </p:spPr>
        <p:style>
          <a:lnRef idx="2">
            <a:schemeClr val="dk1"/>
          </a:lnRef>
          <a:fillRef idx="1">
            <a:schemeClr val="lt1"/>
          </a:fillRef>
          <a:effectRef idx="0">
            <a:schemeClr val="dk1"/>
          </a:effectRef>
          <a:fontRef idx="minor">
            <a:schemeClr val="dk1"/>
          </a:fontRef>
        </p:style>
        <p:txBody>
          <a:bodyPr anchor="ctr"/>
          <a:lstStyle/>
          <a:p>
            <a:pPr algn="ctr" defTabSz="457200" fontAlgn="base">
              <a:spcBef>
                <a:spcPct val="0"/>
              </a:spcBef>
              <a:spcAft>
                <a:spcPct val="0"/>
              </a:spcAft>
              <a:defRPr/>
            </a:pPr>
            <a:endParaRPr lang="en-US" dirty="0">
              <a:solidFill>
                <a:prstClr val="white"/>
              </a:solidFill>
            </a:endParaRPr>
          </a:p>
        </p:txBody>
      </p:sp>
      <p:sp>
        <p:nvSpPr>
          <p:cNvPr id="2" name="Titre 1"/>
          <p:cNvSpPr>
            <a:spLocks noGrp="1"/>
          </p:cNvSpPr>
          <p:nvPr>
            <p:ph type="title"/>
          </p:nvPr>
        </p:nvSpPr>
        <p:spPr/>
        <p:txBody>
          <a:bodyPr/>
          <a:lstStyle>
            <a:lvl1pPr>
              <a:defRPr sz="3600" b="0">
                <a:solidFill>
                  <a:schemeClr val="bg1"/>
                </a:solidFill>
              </a:defRPr>
            </a:lvl1pPr>
          </a:lstStyle>
          <a:p>
            <a:r>
              <a:rPr lang="nl-BE"/>
              <a:t>Click to edit Master title style</a:t>
            </a:r>
            <a:endParaRPr lang="fr-FR" dirty="0"/>
          </a:p>
        </p:txBody>
      </p:sp>
      <p:sp>
        <p:nvSpPr>
          <p:cNvPr id="3" name="Espace réservé du contenu 2"/>
          <p:cNvSpPr>
            <a:spLocks noGrp="1"/>
          </p:cNvSpPr>
          <p:nvPr>
            <p:ph idx="1"/>
          </p:nvPr>
        </p:nvSpPr>
        <p:spPr/>
        <p:txBody>
          <a:body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a:p>
        </p:txBody>
      </p:sp>
      <p:sp>
        <p:nvSpPr>
          <p:cNvPr id="5" name="Espace réservé du pied de page 4"/>
          <p:cNvSpPr>
            <a:spLocks noGrp="1"/>
          </p:cNvSpPr>
          <p:nvPr>
            <p:ph type="ftr" sz="quarter" idx="10"/>
          </p:nvPr>
        </p:nvSpPr>
        <p:spPr>
          <a:xfrm>
            <a:off x="457200" y="6356350"/>
            <a:ext cx="2895600" cy="365125"/>
          </a:xfrm>
        </p:spPr>
        <p:txBody>
          <a:bodyPr/>
          <a:lstStyle>
            <a:lvl1pPr>
              <a:defRPr/>
            </a:lvl1pPr>
          </a:lstStyle>
          <a:p>
            <a:pPr>
              <a:defRPr/>
            </a:pPr>
            <a:r>
              <a:rPr lang="fr-FR">
                <a:solidFill>
                  <a:srgbClr val="002857"/>
                </a:solidFill>
              </a:rPr>
              <a:t>www.inherit.eu</a:t>
            </a:r>
          </a:p>
        </p:txBody>
      </p:sp>
      <p:sp>
        <p:nvSpPr>
          <p:cNvPr id="6" name="Espace réservé du numéro de diapositive 5"/>
          <p:cNvSpPr>
            <a:spLocks noGrp="1"/>
          </p:cNvSpPr>
          <p:nvPr>
            <p:ph type="sldNum" sz="quarter" idx="11"/>
          </p:nvPr>
        </p:nvSpPr>
        <p:spPr>
          <a:xfrm>
            <a:off x="6553200" y="6356350"/>
            <a:ext cx="2133600" cy="365125"/>
          </a:xfrm>
        </p:spPr>
        <p:txBody>
          <a:bodyPr/>
          <a:lstStyle>
            <a:lvl1pPr>
              <a:defRPr/>
            </a:lvl1pPr>
          </a:lstStyle>
          <a:p>
            <a:pPr>
              <a:defRPr/>
            </a:pPr>
            <a:fld id="{E6279CC2-96EC-490B-AABA-C8853D374FBF}" type="slidenum">
              <a:rPr lang="fr-FR" altLang="fr-FR">
                <a:solidFill>
                  <a:srgbClr val="002857"/>
                </a:solidFill>
              </a:rPr>
              <a:pPr>
                <a:defRPr/>
              </a:pPr>
              <a:t>‹#›</a:t>
            </a:fld>
            <a:endParaRPr lang="fr-FR" altLang="fr-FR">
              <a:solidFill>
                <a:srgbClr val="002857"/>
              </a:solidFill>
            </a:endParaRPr>
          </a:p>
        </p:txBody>
      </p:sp>
    </p:spTree>
    <p:extLst>
      <p:ext uri="{BB962C8B-B14F-4D97-AF65-F5344CB8AC3E}">
        <p14:creationId xmlns:p14="http://schemas.microsoft.com/office/powerpoint/2010/main" val="24258155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4" name="Rectangle 3"/>
          <p:cNvSpPr/>
          <p:nvPr userDrawn="1"/>
        </p:nvSpPr>
        <p:spPr>
          <a:xfrm>
            <a:off x="0" y="0"/>
            <a:ext cx="9180000" cy="1237614"/>
          </a:xfrm>
          <a:prstGeom prst="rect">
            <a:avLst/>
          </a:prstGeom>
          <a:solidFill>
            <a:schemeClr val="accent2"/>
          </a:solidFill>
          <a:ln>
            <a:noFill/>
          </a:ln>
          <a:effectLst>
            <a:innerShdw blurRad="127000" dist="25400" dir="5400000">
              <a:schemeClr val="bg2">
                <a:lumMod val="50000"/>
                <a:alpha val="53000"/>
              </a:schemeClr>
            </a:innerShdw>
          </a:effectLst>
        </p:spPr>
        <p:style>
          <a:lnRef idx="2">
            <a:schemeClr val="dk1"/>
          </a:lnRef>
          <a:fillRef idx="1">
            <a:schemeClr val="lt1"/>
          </a:fillRef>
          <a:effectRef idx="0">
            <a:schemeClr val="dk1"/>
          </a:effectRef>
          <a:fontRef idx="minor">
            <a:schemeClr val="dk1"/>
          </a:fontRef>
        </p:style>
        <p:txBody>
          <a:bodyPr anchor="ctr"/>
          <a:lstStyle/>
          <a:p>
            <a:pPr algn="ctr" defTabSz="457200" fontAlgn="base">
              <a:spcBef>
                <a:spcPct val="0"/>
              </a:spcBef>
              <a:spcAft>
                <a:spcPct val="0"/>
              </a:spcAft>
              <a:defRPr/>
            </a:pPr>
            <a:endParaRPr lang="en-US" dirty="0">
              <a:solidFill>
                <a:prstClr val="white"/>
              </a:solidFill>
            </a:endParaRPr>
          </a:p>
        </p:txBody>
      </p:sp>
      <p:sp>
        <p:nvSpPr>
          <p:cNvPr id="2" name="Titre 1"/>
          <p:cNvSpPr>
            <a:spLocks noGrp="1"/>
          </p:cNvSpPr>
          <p:nvPr>
            <p:ph type="title"/>
          </p:nvPr>
        </p:nvSpPr>
        <p:spPr/>
        <p:txBody>
          <a:bodyPr/>
          <a:lstStyle>
            <a:lvl1pPr>
              <a:defRPr sz="3600">
                <a:solidFill>
                  <a:srgbClr val="FFFFFF"/>
                </a:solidFill>
              </a:defRPr>
            </a:lvl1pPr>
          </a:lstStyle>
          <a:p>
            <a:r>
              <a:rPr lang="nl-BE"/>
              <a:t>Click to edit Master title style</a:t>
            </a:r>
            <a:endParaRPr lang="fr-FR" dirty="0"/>
          </a:p>
        </p:txBody>
      </p:sp>
      <p:sp>
        <p:nvSpPr>
          <p:cNvPr id="3" name="Espace réservé du contenu 2"/>
          <p:cNvSpPr>
            <a:spLocks noGrp="1"/>
          </p:cNvSpPr>
          <p:nvPr>
            <p:ph idx="1"/>
          </p:nvPr>
        </p:nvSpPr>
        <p:spPr/>
        <p:txBody>
          <a:body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a:p>
        </p:txBody>
      </p:sp>
      <p:sp>
        <p:nvSpPr>
          <p:cNvPr id="5" name="Espace réservé du pied de page 4"/>
          <p:cNvSpPr>
            <a:spLocks noGrp="1"/>
          </p:cNvSpPr>
          <p:nvPr>
            <p:ph type="ftr" sz="quarter" idx="10"/>
          </p:nvPr>
        </p:nvSpPr>
        <p:spPr>
          <a:xfrm>
            <a:off x="457200" y="6367463"/>
            <a:ext cx="2895600" cy="365125"/>
          </a:xfrm>
        </p:spPr>
        <p:txBody>
          <a:bodyPr/>
          <a:lstStyle>
            <a:lvl1pPr>
              <a:defRPr>
                <a:solidFill>
                  <a:schemeClr val="tx2"/>
                </a:solidFill>
              </a:defRPr>
            </a:lvl1pPr>
          </a:lstStyle>
          <a:p>
            <a:pPr>
              <a:defRPr/>
            </a:pPr>
            <a:r>
              <a:rPr lang="fr-FR">
                <a:solidFill>
                  <a:srgbClr val="002857"/>
                </a:solidFill>
              </a:rPr>
              <a:t>www.inherit.eu</a:t>
            </a:r>
            <a:endParaRPr lang="fr-FR" dirty="0">
              <a:solidFill>
                <a:srgbClr val="002857"/>
              </a:solidFill>
            </a:endParaRPr>
          </a:p>
        </p:txBody>
      </p:sp>
      <p:sp>
        <p:nvSpPr>
          <p:cNvPr id="6" name="Espace réservé du numéro de diapositive 5"/>
          <p:cNvSpPr>
            <a:spLocks noGrp="1"/>
          </p:cNvSpPr>
          <p:nvPr>
            <p:ph type="sldNum" sz="quarter" idx="11"/>
          </p:nvPr>
        </p:nvSpPr>
        <p:spPr>
          <a:xfrm>
            <a:off x="6553200" y="6367463"/>
            <a:ext cx="2133600" cy="365125"/>
          </a:xfrm>
        </p:spPr>
        <p:txBody>
          <a:bodyPr/>
          <a:lstStyle>
            <a:lvl1pPr>
              <a:defRPr/>
            </a:lvl1pPr>
          </a:lstStyle>
          <a:p>
            <a:pPr>
              <a:defRPr/>
            </a:pPr>
            <a:fld id="{B83553B7-9AA1-48EB-8235-10B9DB7A0EAC}" type="slidenum">
              <a:rPr lang="fr-FR" altLang="fr-FR">
                <a:solidFill>
                  <a:srgbClr val="002857"/>
                </a:solidFill>
              </a:rPr>
              <a:pPr>
                <a:defRPr/>
              </a:pPr>
              <a:t>‹#›</a:t>
            </a:fld>
            <a:endParaRPr lang="fr-FR" altLang="fr-FR">
              <a:solidFill>
                <a:srgbClr val="002857"/>
              </a:solidFill>
            </a:endParaRPr>
          </a:p>
        </p:txBody>
      </p:sp>
    </p:spTree>
    <p:extLst>
      <p:ext uri="{BB962C8B-B14F-4D97-AF65-F5344CB8AC3E}">
        <p14:creationId xmlns:p14="http://schemas.microsoft.com/office/powerpoint/2010/main" val="6059964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re et contenu">
    <p:spTree>
      <p:nvGrpSpPr>
        <p:cNvPr id="1" name=""/>
        <p:cNvGrpSpPr/>
        <p:nvPr/>
      </p:nvGrpSpPr>
      <p:grpSpPr>
        <a:xfrm>
          <a:off x="0" y="0"/>
          <a:ext cx="0" cy="0"/>
          <a:chOff x="0" y="0"/>
          <a:chExt cx="0" cy="0"/>
        </a:xfrm>
      </p:grpSpPr>
      <p:sp>
        <p:nvSpPr>
          <p:cNvPr id="4" name="Rectangle 3"/>
          <p:cNvSpPr/>
          <p:nvPr userDrawn="1"/>
        </p:nvSpPr>
        <p:spPr>
          <a:xfrm>
            <a:off x="0" y="0"/>
            <a:ext cx="9180000" cy="1237614"/>
          </a:xfrm>
          <a:prstGeom prst="rect">
            <a:avLst/>
          </a:prstGeom>
          <a:solidFill>
            <a:schemeClr val="accent3"/>
          </a:solidFill>
          <a:ln>
            <a:noFill/>
          </a:ln>
          <a:effectLst>
            <a:innerShdw blurRad="127000" dist="25400" dir="5400000">
              <a:schemeClr val="bg2">
                <a:lumMod val="50000"/>
                <a:alpha val="53000"/>
              </a:schemeClr>
            </a:innerShdw>
          </a:effectLst>
        </p:spPr>
        <p:style>
          <a:lnRef idx="2">
            <a:schemeClr val="dk1"/>
          </a:lnRef>
          <a:fillRef idx="1">
            <a:schemeClr val="lt1"/>
          </a:fillRef>
          <a:effectRef idx="0">
            <a:schemeClr val="dk1"/>
          </a:effectRef>
          <a:fontRef idx="minor">
            <a:schemeClr val="dk1"/>
          </a:fontRef>
        </p:style>
        <p:txBody>
          <a:bodyPr anchor="ctr"/>
          <a:lstStyle/>
          <a:p>
            <a:pPr algn="ctr" defTabSz="457200" fontAlgn="base">
              <a:spcBef>
                <a:spcPct val="0"/>
              </a:spcBef>
              <a:spcAft>
                <a:spcPct val="0"/>
              </a:spcAft>
              <a:defRPr/>
            </a:pPr>
            <a:endParaRPr lang="en-US" dirty="0">
              <a:solidFill>
                <a:prstClr val="white"/>
              </a:solidFill>
            </a:endParaRPr>
          </a:p>
        </p:txBody>
      </p:sp>
      <p:sp>
        <p:nvSpPr>
          <p:cNvPr id="2" name="Titre 1"/>
          <p:cNvSpPr>
            <a:spLocks noGrp="1"/>
          </p:cNvSpPr>
          <p:nvPr>
            <p:ph type="title"/>
          </p:nvPr>
        </p:nvSpPr>
        <p:spPr/>
        <p:txBody>
          <a:bodyPr/>
          <a:lstStyle>
            <a:lvl1pPr>
              <a:defRPr sz="3600">
                <a:solidFill>
                  <a:srgbClr val="FFFFFF"/>
                </a:solidFill>
              </a:defRPr>
            </a:lvl1pPr>
          </a:lstStyle>
          <a:p>
            <a:r>
              <a:rPr lang="nl-BE"/>
              <a:t>Click to edit Master title style</a:t>
            </a:r>
            <a:endParaRPr lang="fr-FR" dirty="0"/>
          </a:p>
        </p:txBody>
      </p:sp>
      <p:sp>
        <p:nvSpPr>
          <p:cNvPr id="3" name="Espace réservé du contenu 2"/>
          <p:cNvSpPr>
            <a:spLocks noGrp="1"/>
          </p:cNvSpPr>
          <p:nvPr>
            <p:ph idx="1"/>
          </p:nvPr>
        </p:nvSpPr>
        <p:spPr/>
        <p:txBody>
          <a:body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a:p>
        </p:txBody>
      </p:sp>
      <p:sp>
        <p:nvSpPr>
          <p:cNvPr id="5" name="Espace réservé du pied de page 4"/>
          <p:cNvSpPr>
            <a:spLocks noGrp="1"/>
          </p:cNvSpPr>
          <p:nvPr>
            <p:ph type="ftr" sz="quarter" idx="10"/>
          </p:nvPr>
        </p:nvSpPr>
        <p:spPr>
          <a:xfrm>
            <a:off x="457200" y="6356350"/>
            <a:ext cx="2895600" cy="365125"/>
          </a:xfrm>
        </p:spPr>
        <p:txBody>
          <a:bodyPr/>
          <a:lstStyle>
            <a:lvl1pPr>
              <a:defRPr>
                <a:solidFill>
                  <a:schemeClr val="tx2"/>
                </a:solidFill>
              </a:defRPr>
            </a:lvl1pPr>
          </a:lstStyle>
          <a:p>
            <a:pPr>
              <a:defRPr/>
            </a:pPr>
            <a:r>
              <a:rPr lang="fr-FR">
                <a:solidFill>
                  <a:srgbClr val="002857"/>
                </a:solidFill>
              </a:rPr>
              <a:t>www.inherit.eu</a:t>
            </a:r>
          </a:p>
        </p:txBody>
      </p:sp>
      <p:sp>
        <p:nvSpPr>
          <p:cNvPr id="6" name="Espace réservé du numéro de diapositive 5"/>
          <p:cNvSpPr>
            <a:spLocks noGrp="1"/>
          </p:cNvSpPr>
          <p:nvPr>
            <p:ph type="sldNum" sz="quarter" idx="11"/>
          </p:nvPr>
        </p:nvSpPr>
        <p:spPr>
          <a:xfrm>
            <a:off x="6553200" y="6356350"/>
            <a:ext cx="2133600" cy="365125"/>
          </a:xfrm>
        </p:spPr>
        <p:txBody>
          <a:bodyPr/>
          <a:lstStyle>
            <a:lvl1pPr>
              <a:defRPr/>
            </a:lvl1pPr>
          </a:lstStyle>
          <a:p>
            <a:pPr>
              <a:defRPr/>
            </a:pPr>
            <a:fld id="{A0053245-E978-4F18-A947-4DE7ECFF93AD}" type="slidenum">
              <a:rPr lang="fr-FR" altLang="fr-FR">
                <a:solidFill>
                  <a:srgbClr val="002857"/>
                </a:solidFill>
              </a:rPr>
              <a:pPr>
                <a:defRPr/>
              </a:pPr>
              <a:t>‹#›</a:t>
            </a:fld>
            <a:endParaRPr lang="fr-FR" altLang="fr-FR">
              <a:solidFill>
                <a:srgbClr val="002857"/>
              </a:solidFill>
            </a:endParaRPr>
          </a:p>
        </p:txBody>
      </p:sp>
    </p:spTree>
    <p:extLst>
      <p:ext uri="{BB962C8B-B14F-4D97-AF65-F5344CB8AC3E}">
        <p14:creationId xmlns:p14="http://schemas.microsoft.com/office/powerpoint/2010/main" val="37588298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re et contenu">
    <p:spTree>
      <p:nvGrpSpPr>
        <p:cNvPr id="1" name=""/>
        <p:cNvGrpSpPr/>
        <p:nvPr/>
      </p:nvGrpSpPr>
      <p:grpSpPr>
        <a:xfrm>
          <a:off x="0" y="0"/>
          <a:ext cx="0" cy="0"/>
          <a:chOff x="0" y="0"/>
          <a:chExt cx="0" cy="0"/>
        </a:xfrm>
      </p:grpSpPr>
      <p:sp>
        <p:nvSpPr>
          <p:cNvPr id="4" name="Rectangle 3"/>
          <p:cNvSpPr/>
          <p:nvPr userDrawn="1"/>
        </p:nvSpPr>
        <p:spPr>
          <a:xfrm>
            <a:off x="-2" y="0"/>
            <a:ext cx="9180000" cy="1237614"/>
          </a:xfrm>
          <a:prstGeom prst="rect">
            <a:avLst/>
          </a:prstGeom>
          <a:solidFill>
            <a:schemeClr val="accent4"/>
          </a:solidFill>
          <a:ln>
            <a:noFill/>
          </a:ln>
          <a:effectLst>
            <a:innerShdw blurRad="127000" dist="25400" dir="5400000">
              <a:schemeClr val="bg2">
                <a:lumMod val="50000"/>
                <a:alpha val="53000"/>
              </a:schemeClr>
            </a:innerShdw>
          </a:effectLst>
        </p:spPr>
        <p:style>
          <a:lnRef idx="2">
            <a:schemeClr val="dk1"/>
          </a:lnRef>
          <a:fillRef idx="1">
            <a:schemeClr val="lt1"/>
          </a:fillRef>
          <a:effectRef idx="0">
            <a:schemeClr val="dk1"/>
          </a:effectRef>
          <a:fontRef idx="minor">
            <a:schemeClr val="dk1"/>
          </a:fontRef>
        </p:style>
        <p:txBody>
          <a:bodyPr anchor="ctr"/>
          <a:lstStyle/>
          <a:p>
            <a:pPr algn="ctr" defTabSz="457200" fontAlgn="base">
              <a:spcBef>
                <a:spcPct val="0"/>
              </a:spcBef>
              <a:spcAft>
                <a:spcPct val="0"/>
              </a:spcAft>
              <a:defRPr/>
            </a:pPr>
            <a:endParaRPr lang="en-US" dirty="0">
              <a:solidFill>
                <a:prstClr val="white"/>
              </a:solidFill>
            </a:endParaRPr>
          </a:p>
        </p:txBody>
      </p:sp>
      <p:sp>
        <p:nvSpPr>
          <p:cNvPr id="2" name="Titre 1"/>
          <p:cNvSpPr>
            <a:spLocks noGrp="1"/>
          </p:cNvSpPr>
          <p:nvPr>
            <p:ph type="title"/>
          </p:nvPr>
        </p:nvSpPr>
        <p:spPr/>
        <p:txBody>
          <a:bodyPr/>
          <a:lstStyle>
            <a:lvl1pPr>
              <a:defRPr sz="3600">
                <a:solidFill>
                  <a:srgbClr val="FFFFFF"/>
                </a:solidFill>
              </a:defRPr>
            </a:lvl1pPr>
          </a:lstStyle>
          <a:p>
            <a:r>
              <a:rPr lang="nl-BE"/>
              <a:t>Click to edit Master title style</a:t>
            </a:r>
            <a:endParaRPr lang="fr-FR" dirty="0"/>
          </a:p>
        </p:txBody>
      </p:sp>
      <p:sp>
        <p:nvSpPr>
          <p:cNvPr id="3" name="Espace réservé du contenu 2"/>
          <p:cNvSpPr>
            <a:spLocks noGrp="1"/>
          </p:cNvSpPr>
          <p:nvPr>
            <p:ph idx="1"/>
          </p:nvPr>
        </p:nvSpPr>
        <p:spPr/>
        <p:txBody>
          <a:body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a:p>
        </p:txBody>
      </p:sp>
      <p:sp>
        <p:nvSpPr>
          <p:cNvPr id="5" name="Espace réservé du pied de page 4"/>
          <p:cNvSpPr>
            <a:spLocks noGrp="1"/>
          </p:cNvSpPr>
          <p:nvPr>
            <p:ph type="ftr" sz="quarter" idx="10"/>
          </p:nvPr>
        </p:nvSpPr>
        <p:spPr>
          <a:xfrm>
            <a:off x="457200" y="6356350"/>
            <a:ext cx="2895600" cy="365125"/>
          </a:xfrm>
        </p:spPr>
        <p:txBody>
          <a:bodyPr/>
          <a:lstStyle>
            <a:lvl1pPr>
              <a:defRPr>
                <a:solidFill>
                  <a:srgbClr val="002857"/>
                </a:solidFill>
              </a:defRPr>
            </a:lvl1pPr>
          </a:lstStyle>
          <a:p>
            <a:pPr>
              <a:defRPr/>
            </a:pPr>
            <a:r>
              <a:rPr lang="fr-FR"/>
              <a:t>www.inherit.eu</a:t>
            </a:r>
            <a:endParaRPr lang="fr-FR" dirty="0"/>
          </a:p>
        </p:txBody>
      </p:sp>
      <p:sp>
        <p:nvSpPr>
          <p:cNvPr id="6" name="Espace réservé du numéro de diapositive 5"/>
          <p:cNvSpPr>
            <a:spLocks noGrp="1"/>
          </p:cNvSpPr>
          <p:nvPr>
            <p:ph type="sldNum" sz="quarter" idx="11"/>
          </p:nvPr>
        </p:nvSpPr>
        <p:spPr>
          <a:xfrm>
            <a:off x="6553200" y="6356350"/>
            <a:ext cx="2133600" cy="365125"/>
          </a:xfrm>
        </p:spPr>
        <p:txBody>
          <a:bodyPr/>
          <a:lstStyle>
            <a:lvl1pPr>
              <a:defRPr>
                <a:solidFill>
                  <a:srgbClr val="002857"/>
                </a:solidFill>
              </a:defRPr>
            </a:lvl1pPr>
          </a:lstStyle>
          <a:p>
            <a:pPr>
              <a:defRPr/>
            </a:pPr>
            <a:fld id="{599928D0-7B6C-44E4-AE5B-58B01F3AF88E}" type="slidenum">
              <a:rPr lang="fr-FR" altLang="fr-FR"/>
              <a:pPr>
                <a:defRPr/>
              </a:pPr>
              <a:t>‹#›</a:t>
            </a:fld>
            <a:endParaRPr lang="fr-FR" altLang="fr-FR"/>
          </a:p>
        </p:txBody>
      </p:sp>
    </p:spTree>
    <p:extLst>
      <p:ext uri="{BB962C8B-B14F-4D97-AF65-F5344CB8AC3E}">
        <p14:creationId xmlns:p14="http://schemas.microsoft.com/office/powerpoint/2010/main" val="15342954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pic>
        <p:nvPicPr>
          <p:cNvPr id="4" name="Picture 6" descr="iconForBackground.pn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08050" y="4268788"/>
            <a:ext cx="1544638"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22313" y="3175760"/>
            <a:ext cx="7772400" cy="1362075"/>
          </a:xfrm>
        </p:spPr>
        <p:txBody>
          <a:bodyPr anchor="t"/>
          <a:lstStyle>
            <a:lvl1pPr algn="l">
              <a:defRPr sz="4000" b="0" cap="all"/>
            </a:lvl1pPr>
          </a:lstStyle>
          <a:p>
            <a:r>
              <a:rPr lang="nl-BE" dirty="0"/>
              <a:t>Cliquez et modifiez le titre</a:t>
            </a:r>
            <a:endParaRPr lang="fr-FR" dirty="0"/>
          </a:p>
        </p:txBody>
      </p:sp>
      <p:sp>
        <p:nvSpPr>
          <p:cNvPr id="3" name="Espace réservé du texte 2"/>
          <p:cNvSpPr>
            <a:spLocks noGrp="1"/>
          </p:cNvSpPr>
          <p:nvPr>
            <p:ph type="body" idx="1"/>
          </p:nvPr>
        </p:nvSpPr>
        <p:spPr>
          <a:xfrm>
            <a:off x="722313" y="167557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a:t>Cliquez pour modifier les styles du texte du masque</a:t>
            </a:r>
          </a:p>
        </p:txBody>
      </p:sp>
    </p:spTree>
    <p:extLst>
      <p:ext uri="{BB962C8B-B14F-4D97-AF65-F5344CB8AC3E}">
        <p14:creationId xmlns:p14="http://schemas.microsoft.com/office/powerpoint/2010/main" val="1494575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5" name="Rectangle 4"/>
          <p:cNvSpPr/>
          <p:nvPr userDrawn="1"/>
        </p:nvSpPr>
        <p:spPr>
          <a:xfrm>
            <a:off x="0" y="0"/>
            <a:ext cx="9144000" cy="1237614"/>
          </a:xfrm>
          <a:prstGeom prst="rect">
            <a:avLst/>
          </a:prstGeom>
          <a:solidFill>
            <a:schemeClr val="tx2"/>
          </a:solidFill>
          <a:ln>
            <a:noFill/>
          </a:ln>
          <a:effectLst>
            <a:innerShdw blurRad="127000" dist="25400" dir="5400000">
              <a:schemeClr val="bg2">
                <a:lumMod val="50000"/>
                <a:alpha val="53000"/>
              </a:schemeClr>
            </a:innerShdw>
          </a:effectLst>
        </p:spPr>
        <p:style>
          <a:lnRef idx="2">
            <a:schemeClr val="dk1"/>
          </a:lnRef>
          <a:fillRef idx="1">
            <a:schemeClr val="lt1"/>
          </a:fillRef>
          <a:effectRef idx="0">
            <a:schemeClr val="dk1"/>
          </a:effectRef>
          <a:fontRef idx="minor">
            <a:schemeClr val="dk1"/>
          </a:fontRef>
        </p:style>
        <p:txBody>
          <a:bodyPr anchor="ctr"/>
          <a:lstStyle/>
          <a:p>
            <a:pPr algn="ctr" defTabSz="457200" fontAlgn="base">
              <a:spcBef>
                <a:spcPct val="0"/>
              </a:spcBef>
              <a:spcAft>
                <a:spcPct val="0"/>
              </a:spcAft>
              <a:defRPr/>
            </a:pPr>
            <a:endParaRPr lang="en-US">
              <a:solidFill>
                <a:prstClr val="black"/>
              </a:solidFill>
            </a:endParaRPr>
          </a:p>
        </p:txBody>
      </p:sp>
      <p:sp>
        <p:nvSpPr>
          <p:cNvPr id="2" name="Titre 1"/>
          <p:cNvSpPr>
            <a:spLocks noGrp="1"/>
          </p:cNvSpPr>
          <p:nvPr>
            <p:ph type="title"/>
          </p:nvPr>
        </p:nvSpPr>
        <p:spPr/>
        <p:txBody>
          <a:bodyPr/>
          <a:lstStyle>
            <a:lvl1pPr>
              <a:defRPr sz="3600">
                <a:solidFill>
                  <a:srgbClr val="FFFFFF"/>
                </a:solidFill>
              </a:defRPr>
            </a:lvl1pPr>
          </a:lstStyle>
          <a:p>
            <a:r>
              <a:rPr lang="nl-BE"/>
              <a:t>Click to edit Master title style</a:t>
            </a:r>
            <a:endParaRPr lang="fr-FR" dirty="0"/>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a:p>
        </p:txBody>
      </p:sp>
      <p:sp>
        <p:nvSpPr>
          <p:cNvPr id="6" name="Espace réservé du pied de page 5"/>
          <p:cNvSpPr>
            <a:spLocks noGrp="1"/>
          </p:cNvSpPr>
          <p:nvPr>
            <p:ph type="ftr" sz="quarter" idx="10"/>
          </p:nvPr>
        </p:nvSpPr>
        <p:spPr>
          <a:xfrm>
            <a:off x="457200" y="6356350"/>
            <a:ext cx="2895600" cy="365125"/>
          </a:xfrm>
        </p:spPr>
        <p:txBody>
          <a:bodyPr/>
          <a:lstStyle>
            <a:lvl1pPr>
              <a:defRPr/>
            </a:lvl1pPr>
          </a:lstStyle>
          <a:p>
            <a:pPr>
              <a:defRPr/>
            </a:pPr>
            <a:r>
              <a:rPr lang="fr-FR">
                <a:solidFill>
                  <a:srgbClr val="002857"/>
                </a:solidFill>
              </a:rPr>
              <a:t>www.inherit.eu</a:t>
            </a:r>
          </a:p>
        </p:txBody>
      </p:sp>
      <p:sp>
        <p:nvSpPr>
          <p:cNvPr id="7" name="Espace réservé du numéro de diapositive 6"/>
          <p:cNvSpPr>
            <a:spLocks noGrp="1"/>
          </p:cNvSpPr>
          <p:nvPr>
            <p:ph type="sldNum" sz="quarter" idx="11"/>
          </p:nvPr>
        </p:nvSpPr>
        <p:spPr>
          <a:xfrm>
            <a:off x="6553200" y="6356350"/>
            <a:ext cx="2133600" cy="365125"/>
          </a:xfrm>
        </p:spPr>
        <p:txBody>
          <a:bodyPr/>
          <a:lstStyle>
            <a:lvl1pPr>
              <a:defRPr/>
            </a:lvl1pPr>
          </a:lstStyle>
          <a:p>
            <a:pPr>
              <a:defRPr/>
            </a:pPr>
            <a:fld id="{DDFC79FA-CF0E-4A98-A92B-DA6C50D03E36}" type="slidenum">
              <a:rPr lang="fr-FR" altLang="fr-FR">
                <a:solidFill>
                  <a:srgbClr val="002857"/>
                </a:solidFill>
              </a:rPr>
              <a:pPr>
                <a:defRPr/>
              </a:pPr>
              <a:t>‹#›</a:t>
            </a:fld>
            <a:endParaRPr lang="fr-FR" altLang="fr-FR">
              <a:solidFill>
                <a:srgbClr val="002857"/>
              </a:solidFill>
            </a:endParaRPr>
          </a:p>
        </p:txBody>
      </p:sp>
    </p:spTree>
    <p:extLst>
      <p:ext uri="{BB962C8B-B14F-4D97-AF65-F5344CB8AC3E}">
        <p14:creationId xmlns:p14="http://schemas.microsoft.com/office/powerpoint/2010/main" val="3856237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957909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7" name="Rectangle 6"/>
          <p:cNvSpPr/>
          <p:nvPr userDrawn="1"/>
        </p:nvSpPr>
        <p:spPr>
          <a:xfrm>
            <a:off x="0" y="0"/>
            <a:ext cx="9144000" cy="1237614"/>
          </a:xfrm>
          <a:prstGeom prst="rect">
            <a:avLst/>
          </a:prstGeom>
          <a:solidFill>
            <a:schemeClr val="tx2"/>
          </a:solidFill>
          <a:ln>
            <a:noFill/>
          </a:ln>
          <a:effectLst>
            <a:innerShdw blurRad="127000" dist="25400" dir="5400000">
              <a:schemeClr val="bg2">
                <a:lumMod val="50000"/>
                <a:alpha val="53000"/>
              </a:schemeClr>
            </a:innerShdw>
          </a:effectLst>
        </p:spPr>
        <p:style>
          <a:lnRef idx="2">
            <a:schemeClr val="dk1"/>
          </a:lnRef>
          <a:fillRef idx="1">
            <a:schemeClr val="lt1"/>
          </a:fillRef>
          <a:effectRef idx="0">
            <a:schemeClr val="dk1"/>
          </a:effectRef>
          <a:fontRef idx="minor">
            <a:schemeClr val="dk1"/>
          </a:fontRef>
        </p:style>
        <p:txBody>
          <a:bodyPr anchor="ctr"/>
          <a:lstStyle/>
          <a:p>
            <a:pPr algn="ctr" defTabSz="457200" fontAlgn="base">
              <a:spcBef>
                <a:spcPct val="0"/>
              </a:spcBef>
              <a:spcAft>
                <a:spcPct val="0"/>
              </a:spcAft>
              <a:defRPr/>
            </a:pPr>
            <a:endParaRPr lang="en-US">
              <a:solidFill>
                <a:prstClr val="black"/>
              </a:solidFill>
            </a:endParaRPr>
          </a:p>
        </p:txBody>
      </p:sp>
      <p:sp>
        <p:nvSpPr>
          <p:cNvPr id="3" name="Espace réservé du texte 2"/>
          <p:cNvSpPr>
            <a:spLocks noGrp="1"/>
          </p:cNvSpPr>
          <p:nvPr>
            <p:ph type="body" idx="1"/>
          </p:nvPr>
        </p:nvSpPr>
        <p:spPr>
          <a:xfrm>
            <a:off x="457200" y="145977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dirty="0"/>
              <a:t>Cliquez pour modifier les styles du texte du masque</a:t>
            </a:r>
          </a:p>
          <a:p>
            <a:pPr lvl="1"/>
            <a:r>
              <a:rPr lang="nl-BE" dirty="0"/>
              <a:t>Deuxième niveau</a:t>
            </a:r>
          </a:p>
          <a:p>
            <a:pPr lvl="2"/>
            <a:r>
              <a:rPr lang="nl-BE" dirty="0"/>
              <a:t>Troisième niveau</a:t>
            </a:r>
          </a:p>
          <a:p>
            <a:pPr lvl="3"/>
            <a:r>
              <a:rPr lang="nl-BE" dirty="0"/>
              <a:t>Quatrième niveau</a:t>
            </a:r>
          </a:p>
          <a:p>
            <a:pPr lvl="4"/>
            <a:r>
              <a:rPr lang="nl-BE" dirty="0"/>
              <a:t>Cinquième niveau</a:t>
            </a:r>
            <a:endParaRPr lang="fr-FR" dirty="0"/>
          </a:p>
        </p:txBody>
      </p:sp>
      <p:sp>
        <p:nvSpPr>
          <p:cNvPr id="5" name="Espace réservé du texte 4"/>
          <p:cNvSpPr>
            <a:spLocks noGrp="1"/>
          </p:cNvSpPr>
          <p:nvPr>
            <p:ph type="body" sz="quarter" idx="3"/>
          </p:nvPr>
        </p:nvSpPr>
        <p:spPr>
          <a:xfrm>
            <a:off x="4645025" y="145977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dirty="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a:p>
        </p:txBody>
      </p:sp>
      <p:sp>
        <p:nvSpPr>
          <p:cNvPr id="13" name="Titre 1"/>
          <p:cNvSpPr>
            <a:spLocks noGrp="1"/>
          </p:cNvSpPr>
          <p:nvPr>
            <p:ph type="title"/>
          </p:nvPr>
        </p:nvSpPr>
        <p:spPr>
          <a:xfrm>
            <a:off x="457200" y="274638"/>
            <a:ext cx="8229600" cy="876300"/>
          </a:xfrm>
        </p:spPr>
        <p:txBody>
          <a:bodyPr/>
          <a:lstStyle>
            <a:lvl1pPr>
              <a:defRPr sz="3600">
                <a:solidFill>
                  <a:srgbClr val="FFFFFF"/>
                </a:solidFill>
              </a:defRPr>
            </a:lvl1pPr>
          </a:lstStyle>
          <a:p>
            <a:r>
              <a:rPr lang="nl-BE"/>
              <a:t>Click to edit Master title style</a:t>
            </a:r>
            <a:endParaRPr lang="fr-FR" dirty="0"/>
          </a:p>
        </p:txBody>
      </p:sp>
      <p:sp>
        <p:nvSpPr>
          <p:cNvPr id="8" name="Espace réservé du pied de page 7"/>
          <p:cNvSpPr>
            <a:spLocks noGrp="1"/>
          </p:cNvSpPr>
          <p:nvPr>
            <p:ph type="ftr" sz="quarter" idx="10"/>
          </p:nvPr>
        </p:nvSpPr>
        <p:spPr>
          <a:xfrm>
            <a:off x="457200" y="6356350"/>
            <a:ext cx="2895600" cy="365125"/>
          </a:xfrm>
        </p:spPr>
        <p:txBody>
          <a:bodyPr/>
          <a:lstStyle>
            <a:lvl1pPr>
              <a:defRPr/>
            </a:lvl1pPr>
          </a:lstStyle>
          <a:p>
            <a:pPr>
              <a:defRPr/>
            </a:pPr>
            <a:r>
              <a:rPr lang="fr-FR">
                <a:solidFill>
                  <a:srgbClr val="002857"/>
                </a:solidFill>
              </a:rPr>
              <a:t>www.inherit.eu</a:t>
            </a:r>
          </a:p>
        </p:txBody>
      </p:sp>
      <p:sp>
        <p:nvSpPr>
          <p:cNvPr id="9" name="Espace réservé du numéro de diapositive 8"/>
          <p:cNvSpPr>
            <a:spLocks noGrp="1"/>
          </p:cNvSpPr>
          <p:nvPr>
            <p:ph type="sldNum" sz="quarter" idx="11"/>
          </p:nvPr>
        </p:nvSpPr>
        <p:spPr>
          <a:xfrm>
            <a:off x="6553200" y="6356350"/>
            <a:ext cx="2133600" cy="365125"/>
          </a:xfrm>
        </p:spPr>
        <p:txBody>
          <a:bodyPr/>
          <a:lstStyle>
            <a:lvl1pPr>
              <a:defRPr/>
            </a:lvl1pPr>
          </a:lstStyle>
          <a:p>
            <a:pPr>
              <a:defRPr/>
            </a:pPr>
            <a:fld id="{5A48D973-630E-40B4-AD85-15A2A926ADE1}" type="slidenum">
              <a:rPr lang="fr-FR" altLang="fr-FR">
                <a:solidFill>
                  <a:srgbClr val="002857"/>
                </a:solidFill>
              </a:rPr>
              <a:pPr>
                <a:defRPr/>
              </a:pPr>
              <a:t>‹#›</a:t>
            </a:fld>
            <a:endParaRPr lang="fr-FR" altLang="fr-FR">
              <a:solidFill>
                <a:srgbClr val="002857"/>
              </a:solidFill>
            </a:endParaRPr>
          </a:p>
        </p:txBody>
      </p:sp>
    </p:spTree>
    <p:extLst>
      <p:ext uri="{BB962C8B-B14F-4D97-AF65-F5344CB8AC3E}">
        <p14:creationId xmlns:p14="http://schemas.microsoft.com/office/powerpoint/2010/main" val="30911507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Rectangle 2"/>
          <p:cNvSpPr/>
          <p:nvPr userDrawn="1"/>
        </p:nvSpPr>
        <p:spPr>
          <a:xfrm>
            <a:off x="0" y="0"/>
            <a:ext cx="9144000" cy="1237614"/>
          </a:xfrm>
          <a:prstGeom prst="rect">
            <a:avLst/>
          </a:prstGeom>
          <a:solidFill>
            <a:schemeClr val="tx2"/>
          </a:solidFill>
          <a:ln>
            <a:noFill/>
          </a:ln>
          <a:effectLst>
            <a:innerShdw blurRad="127000" dist="25400" dir="5400000">
              <a:schemeClr val="bg2">
                <a:lumMod val="50000"/>
                <a:alpha val="53000"/>
              </a:schemeClr>
            </a:innerShdw>
          </a:effectLst>
        </p:spPr>
        <p:style>
          <a:lnRef idx="2">
            <a:schemeClr val="dk1"/>
          </a:lnRef>
          <a:fillRef idx="1">
            <a:schemeClr val="lt1"/>
          </a:fillRef>
          <a:effectRef idx="0">
            <a:schemeClr val="dk1"/>
          </a:effectRef>
          <a:fontRef idx="minor">
            <a:schemeClr val="dk1"/>
          </a:fontRef>
        </p:style>
        <p:txBody>
          <a:bodyPr anchor="ctr"/>
          <a:lstStyle/>
          <a:p>
            <a:pPr algn="ctr" defTabSz="457200" fontAlgn="base">
              <a:spcBef>
                <a:spcPct val="0"/>
              </a:spcBef>
              <a:spcAft>
                <a:spcPct val="0"/>
              </a:spcAft>
              <a:defRPr/>
            </a:pPr>
            <a:endParaRPr lang="en-US">
              <a:solidFill>
                <a:prstClr val="black"/>
              </a:solidFill>
            </a:endParaRPr>
          </a:p>
        </p:txBody>
      </p:sp>
      <p:sp>
        <p:nvSpPr>
          <p:cNvPr id="9" name="Titre 1"/>
          <p:cNvSpPr>
            <a:spLocks noGrp="1"/>
          </p:cNvSpPr>
          <p:nvPr>
            <p:ph type="title"/>
          </p:nvPr>
        </p:nvSpPr>
        <p:spPr>
          <a:xfrm>
            <a:off x="457200" y="274638"/>
            <a:ext cx="8229600" cy="876300"/>
          </a:xfrm>
        </p:spPr>
        <p:txBody>
          <a:bodyPr/>
          <a:lstStyle>
            <a:lvl1pPr>
              <a:defRPr sz="3600">
                <a:solidFill>
                  <a:srgbClr val="FFFFFF"/>
                </a:solidFill>
              </a:defRPr>
            </a:lvl1pPr>
          </a:lstStyle>
          <a:p>
            <a:r>
              <a:rPr lang="nl-BE"/>
              <a:t>Click to edit Master title style</a:t>
            </a:r>
            <a:endParaRPr lang="fr-FR" dirty="0"/>
          </a:p>
        </p:txBody>
      </p:sp>
      <p:sp>
        <p:nvSpPr>
          <p:cNvPr id="4" name="Espace réservé du pied de page 3"/>
          <p:cNvSpPr>
            <a:spLocks noGrp="1"/>
          </p:cNvSpPr>
          <p:nvPr>
            <p:ph type="ftr" sz="quarter" idx="10"/>
          </p:nvPr>
        </p:nvSpPr>
        <p:spPr>
          <a:xfrm>
            <a:off x="457200" y="6356350"/>
            <a:ext cx="2895600" cy="365125"/>
          </a:xfrm>
        </p:spPr>
        <p:txBody>
          <a:bodyPr/>
          <a:lstStyle>
            <a:lvl1pPr>
              <a:defRPr/>
            </a:lvl1pPr>
          </a:lstStyle>
          <a:p>
            <a:pPr>
              <a:defRPr/>
            </a:pPr>
            <a:r>
              <a:rPr lang="fr-FR">
                <a:solidFill>
                  <a:srgbClr val="002857"/>
                </a:solidFill>
              </a:rPr>
              <a:t>www.inherit.eu</a:t>
            </a:r>
          </a:p>
        </p:txBody>
      </p:sp>
      <p:sp>
        <p:nvSpPr>
          <p:cNvPr id="5" name="Espace réservé du numéro de diapositive 4"/>
          <p:cNvSpPr>
            <a:spLocks noGrp="1"/>
          </p:cNvSpPr>
          <p:nvPr>
            <p:ph type="sldNum" sz="quarter" idx="11"/>
          </p:nvPr>
        </p:nvSpPr>
        <p:spPr>
          <a:xfrm>
            <a:off x="6553200" y="6356350"/>
            <a:ext cx="2133600" cy="365125"/>
          </a:xfrm>
        </p:spPr>
        <p:txBody>
          <a:bodyPr/>
          <a:lstStyle>
            <a:lvl1pPr>
              <a:defRPr/>
            </a:lvl1pPr>
          </a:lstStyle>
          <a:p>
            <a:pPr>
              <a:defRPr/>
            </a:pPr>
            <a:fld id="{75FFCBFF-7E27-495C-BB5D-50A550AF6A33}" type="slidenum">
              <a:rPr lang="fr-FR" altLang="fr-FR">
                <a:solidFill>
                  <a:srgbClr val="002857"/>
                </a:solidFill>
              </a:rPr>
              <a:pPr>
                <a:defRPr/>
              </a:pPr>
              <a:t>‹#›</a:t>
            </a:fld>
            <a:endParaRPr lang="fr-FR" altLang="fr-FR">
              <a:solidFill>
                <a:srgbClr val="002857"/>
              </a:solidFill>
            </a:endParaRPr>
          </a:p>
        </p:txBody>
      </p:sp>
    </p:spTree>
    <p:extLst>
      <p:ext uri="{BB962C8B-B14F-4D97-AF65-F5344CB8AC3E}">
        <p14:creationId xmlns:p14="http://schemas.microsoft.com/office/powerpoint/2010/main" val="2097439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pied de page 2"/>
          <p:cNvSpPr>
            <a:spLocks noGrp="1"/>
          </p:cNvSpPr>
          <p:nvPr>
            <p:ph type="ftr" sz="quarter" idx="10"/>
          </p:nvPr>
        </p:nvSpPr>
        <p:spPr>
          <a:xfrm>
            <a:off x="457200" y="6356350"/>
            <a:ext cx="2895600" cy="365125"/>
          </a:xfrm>
        </p:spPr>
        <p:txBody>
          <a:bodyPr/>
          <a:lstStyle>
            <a:lvl1pPr>
              <a:defRPr/>
            </a:lvl1pPr>
          </a:lstStyle>
          <a:p>
            <a:pPr>
              <a:defRPr/>
            </a:pPr>
            <a:r>
              <a:rPr lang="fr-FR">
                <a:solidFill>
                  <a:srgbClr val="002857"/>
                </a:solidFill>
              </a:rPr>
              <a:t>www.inherit.eu</a:t>
            </a:r>
          </a:p>
        </p:txBody>
      </p:sp>
      <p:sp>
        <p:nvSpPr>
          <p:cNvPr id="3" name="Espace réservé du numéro de diapositive 3"/>
          <p:cNvSpPr>
            <a:spLocks noGrp="1"/>
          </p:cNvSpPr>
          <p:nvPr>
            <p:ph type="sldNum" sz="quarter" idx="11"/>
          </p:nvPr>
        </p:nvSpPr>
        <p:spPr>
          <a:xfrm>
            <a:off x="6553200" y="6356350"/>
            <a:ext cx="2133600" cy="365125"/>
          </a:xfrm>
        </p:spPr>
        <p:txBody>
          <a:bodyPr/>
          <a:lstStyle>
            <a:lvl1pPr>
              <a:defRPr/>
            </a:lvl1pPr>
          </a:lstStyle>
          <a:p>
            <a:pPr>
              <a:defRPr/>
            </a:pPr>
            <a:fld id="{36061C6F-8DB6-47DE-A62A-52AC448FC905}" type="slidenum">
              <a:rPr lang="fr-FR" altLang="fr-FR">
                <a:solidFill>
                  <a:srgbClr val="002857"/>
                </a:solidFill>
              </a:rPr>
              <a:pPr>
                <a:defRPr/>
              </a:pPr>
              <a:t>‹#›</a:t>
            </a:fld>
            <a:endParaRPr lang="fr-FR" altLang="fr-FR">
              <a:solidFill>
                <a:srgbClr val="002857"/>
              </a:solidFill>
            </a:endParaRPr>
          </a:p>
        </p:txBody>
      </p:sp>
    </p:spTree>
    <p:extLst>
      <p:ext uri="{BB962C8B-B14F-4D97-AF65-F5344CB8AC3E}">
        <p14:creationId xmlns:p14="http://schemas.microsoft.com/office/powerpoint/2010/main" val="296455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1700" b="1"/>
            </a:lvl1pPr>
          </a:lstStyle>
          <a:p>
            <a:r>
              <a:rPr lang="nl-BE"/>
              <a:t>Click to edit Master title style</a:t>
            </a:r>
            <a:endParaRPr lang="fr-FR" dirty="0"/>
          </a:p>
        </p:txBody>
      </p:sp>
      <p:sp>
        <p:nvSpPr>
          <p:cNvPr id="3" name="Espace réservé du contenu 2"/>
          <p:cNvSpPr>
            <a:spLocks noGrp="1"/>
          </p:cNvSpPr>
          <p:nvPr>
            <p:ph idx="1"/>
          </p:nvPr>
        </p:nvSpPr>
        <p:spPr>
          <a:xfrm>
            <a:off x="3575050" y="273050"/>
            <a:ext cx="5111750" cy="5853113"/>
          </a:xfrm>
        </p:spPr>
        <p:txBody>
          <a:bodyPr/>
          <a:lstStyle>
            <a:lvl1pPr marL="342900" indent="-342900">
              <a:buClr>
                <a:srgbClr val="81BB38"/>
              </a:buClr>
              <a:buSzPct val="30000"/>
              <a:buFont typeface="Zapf Dingbats" pitchFamily="82" charset="2"/>
              <a:buChar cha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BE" dirty="0"/>
              <a:t>Cliquez pour modifier les styles du texte du masque</a:t>
            </a:r>
          </a:p>
          <a:p>
            <a:pPr lvl="1"/>
            <a:r>
              <a:rPr lang="nl-BE" dirty="0"/>
              <a:t>Deuxième niveau</a:t>
            </a:r>
          </a:p>
          <a:p>
            <a:pPr lvl="2"/>
            <a:r>
              <a:rPr lang="nl-BE" dirty="0"/>
              <a:t>Troisième niveau</a:t>
            </a:r>
          </a:p>
          <a:p>
            <a:pPr lvl="3"/>
            <a:r>
              <a:rPr lang="nl-BE" dirty="0"/>
              <a:t>Quatrième niveau</a:t>
            </a:r>
          </a:p>
          <a:p>
            <a:pPr lvl="4"/>
            <a:r>
              <a:rPr lang="nl-BE" dirty="0"/>
              <a:t>Cinquième niveau</a:t>
            </a:r>
            <a:endParaRPr lang="fr-FR" dirty="0"/>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dirty="0"/>
              <a:t>Cliquez pour modifier les styles du texte du masque</a:t>
            </a:r>
          </a:p>
        </p:txBody>
      </p:sp>
      <p:sp>
        <p:nvSpPr>
          <p:cNvPr id="5" name="Espace réservé du pied de page 5"/>
          <p:cNvSpPr>
            <a:spLocks noGrp="1"/>
          </p:cNvSpPr>
          <p:nvPr>
            <p:ph type="ftr" sz="quarter" idx="10"/>
          </p:nvPr>
        </p:nvSpPr>
        <p:spPr>
          <a:xfrm>
            <a:off x="457200" y="6356350"/>
            <a:ext cx="2895600" cy="365125"/>
          </a:xfrm>
        </p:spPr>
        <p:txBody>
          <a:bodyPr/>
          <a:lstStyle>
            <a:lvl1pPr>
              <a:defRPr/>
            </a:lvl1pPr>
          </a:lstStyle>
          <a:p>
            <a:pPr>
              <a:defRPr/>
            </a:pPr>
            <a:r>
              <a:rPr lang="fr-FR">
                <a:solidFill>
                  <a:srgbClr val="002857"/>
                </a:solidFill>
              </a:rPr>
              <a:t>www.inherit.eu</a:t>
            </a:r>
          </a:p>
        </p:txBody>
      </p:sp>
      <p:sp>
        <p:nvSpPr>
          <p:cNvPr id="6" name="Espace réservé du numéro de diapositive 6"/>
          <p:cNvSpPr>
            <a:spLocks noGrp="1"/>
          </p:cNvSpPr>
          <p:nvPr>
            <p:ph type="sldNum" sz="quarter" idx="11"/>
          </p:nvPr>
        </p:nvSpPr>
        <p:spPr>
          <a:xfrm>
            <a:off x="6553200" y="6356350"/>
            <a:ext cx="2133600" cy="365125"/>
          </a:xfrm>
        </p:spPr>
        <p:txBody>
          <a:bodyPr/>
          <a:lstStyle>
            <a:lvl1pPr>
              <a:defRPr/>
            </a:lvl1pPr>
          </a:lstStyle>
          <a:p>
            <a:pPr>
              <a:defRPr/>
            </a:pPr>
            <a:fld id="{844C6350-4963-424E-BF94-9205D76E3487}" type="slidenum">
              <a:rPr lang="fr-FR" altLang="fr-FR">
                <a:solidFill>
                  <a:srgbClr val="002857"/>
                </a:solidFill>
              </a:rPr>
              <a:pPr>
                <a:defRPr/>
              </a:pPr>
              <a:t>‹#›</a:t>
            </a:fld>
            <a:endParaRPr lang="fr-FR" altLang="fr-FR">
              <a:solidFill>
                <a:srgbClr val="002857"/>
              </a:solidFill>
            </a:endParaRPr>
          </a:p>
        </p:txBody>
      </p:sp>
    </p:spTree>
    <p:extLst>
      <p:ext uri="{BB962C8B-B14F-4D97-AF65-F5344CB8AC3E}">
        <p14:creationId xmlns:p14="http://schemas.microsoft.com/office/powerpoint/2010/main" val="42065463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1700" b="1"/>
            </a:lvl1pPr>
          </a:lstStyle>
          <a:p>
            <a:r>
              <a:rPr lang="nl-BE"/>
              <a:t>Click to edit Master title style</a:t>
            </a:r>
            <a:endParaRPr lang="fr-FR" dirty="0"/>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a:t>Cliquez pour modifier les styles du texte du masque</a:t>
            </a:r>
          </a:p>
        </p:txBody>
      </p:sp>
      <p:sp>
        <p:nvSpPr>
          <p:cNvPr id="5" name="Espace réservé du pied de page 5"/>
          <p:cNvSpPr>
            <a:spLocks noGrp="1"/>
          </p:cNvSpPr>
          <p:nvPr>
            <p:ph type="ftr" sz="quarter" idx="10"/>
          </p:nvPr>
        </p:nvSpPr>
        <p:spPr>
          <a:xfrm>
            <a:off x="457200" y="6356350"/>
            <a:ext cx="2895600" cy="365125"/>
          </a:xfrm>
        </p:spPr>
        <p:txBody>
          <a:bodyPr/>
          <a:lstStyle>
            <a:lvl1pPr>
              <a:defRPr/>
            </a:lvl1pPr>
          </a:lstStyle>
          <a:p>
            <a:pPr>
              <a:defRPr/>
            </a:pPr>
            <a:r>
              <a:rPr lang="fr-FR">
                <a:solidFill>
                  <a:srgbClr val="002857"/>
                </a:solidFill>
              </a:rPr>
              <a:t>www.inherit.eu</a:t>
            </a:r>
          </a:p>
        </p:txBody>
      </p:sp>
      <p:sp>
        <p:nvSpPr>
          <p:cNvPr id="6" name="Espace réservé du numéro de diapositive 6"/>
          <p:cNvSpPr>
            <a:spLocks noGrp="1"/>
          </p:cNvSpPr>
          <p:nvPr>
            <p:ph type="sldNum" sz="quarter" idx="11"/>
          </p:nvPr>
        </p:nvSpPr>
        <p:spPr>
          <a:xfrm>
            <a:off x="6553200" y="6356350"/>
            <a:ext cx="2133600" cy="365125"/>
          </a:xfrm>
        </p:spPr>
        <p:txBody>
          <a:bodyPr/>
          <a:lstStyle>
            <a:lvl1pPr>
              <a:defRPr/>
            </a:lvl1pPr>
          </a:lstStyle>
          <a:p>
            <a:pPr>
              <a:defRPr/>
            </a:pPr>
            <a:fld id="{7F5D9B7A-36A4-4F9B-8D99-2DEA80C194FF}" type="slidenum">
              <a:rPr lang="fr-FR" altLang="fr-FR">
                <a:solidFill>
                  <a:srgbClr val="002857"/>
                </a:solidFill>
              </a:rPr>
              <a:pPr>
                <a:defRPr/>
              </a:pPr>
              <a:t>‹#›</a:t>
            </a:fld>
            <a:endParaRPr lang="fr-FR" altLang="fr-FR">
              <a:solidFill>
                <a:srgbClr val="002857"/>
              </a:solidFill>
            </a:endParaRPr>
          </a:p>
        </p:txBody>
      </p:sp>
    </p:spTree>
    <p:extLst>
      <p:ext uri="{BB962C8B-B14F-4D97-AF65-F5344CB8AC3E}">
        <p14:creationId xmlns:p14="http://schemas.microsoft.com/office/powerpoint/2010/main" val="21419230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4" name="Rectangle 3"/>
          <p:cNvSpPr/>
          <p:nvPr userDrawn="1"/>
        </p:nvSpPr>
        <p:spPr>
          <a:xfrm>
            <a:off x="0" y="0"/>
            <a:ext cx="9144000" cy="1237614"/>
          </a:xfrm>
          <a:prstGeom prst="rect">
            <a:avLst/>
          </a:prstGeom>
          <a:solidFill>
            <a:schemeClr val="tx2"/>
          </a:solidFill>
          <a:ln>
            <a:noFill/>
          </a:ln>
          <a:effectLst>
            <a:innerShdw blurRad="127000" dist="25400" dir="5400000">
              <a:schemeClr val="bg2">
                <a:lumMod val="50000"/>
                <a:alpha val="53000"/>
              </a:schemeClr>
            </a:innerShdw>
          </a:effectLst>
        </p:spPr>
        <p:style>
          <a:lnRef idx="2">
            <a:schemeClr val="dk1"/>
          </a:lnRef>
          <a:fillRef idx="1">
            <a:schemeClr val="lt1"/>
          </a:fillRef>
          <a:effectRef idx="0">
            <a:schemeClr val="dk1"/>
          </a:effectRef>
          <a:fontRef idx="minor">
            <a:schemeClr val="dk1"/>
          </a:fontRef>
        </p:style>
        <p:txBody>
          <a:bodyPr anchor="ctr"/>
          <a:lstStyle/>
          <a:p>
            <a:pPr algn="ctr" defTabSz="457200" fontAlgn="base">
              <a:spcBef>
                <a:spcPct val="0"/>
              </a:spcBef>
              <a:spcAft>
                <a:spcPct val="0"/>
              </a:spcAft>
              <a:defRPr/>
            </a:pPr>
            <a:endParaRPr lang="en-US">
              <a:solidFill>
                <a:prstClr val="black"/>
              </a:solidFill>
            </a:endParaRPr>
          </a:p>
        </p:txBody>
      </p:sp>
      <p:sp>
        <p:nvSpPr>
          <p:cNvPr id="3" name="Espace réservé du texte vertical 2"/>
          <p:cNvSpPr>
            <a:spLocks noGrp="1"/>
          </p:cNvSpPr>
          <p:nvPr>
            <p:ph type="body" orient="vert" idx="1"/>
          </p:nvPr>
        </p:nvSpPr>
        <p:spPr/>
        <p:txBody>
          <a:bodyPr vert="eaVert"/>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a:p>
        </p:txBody>
      </p:sp>
      <p:sp>
        <p:nvSpPr>
          <p:cNvPr id="10" name="Titre 1"/>
          <p:cNvSpPr>
            <a:spLocks noGrp="1"/>
          </p:cNvSpPr>
          <p:nvPr>
            <p:ph type="title"/>
          </p:nvPr>
        </p:nvSpPr>
        <p:spPr>
          <a:xfrm>
            <a:off x="457200" y="274638"/>
            <a:ext cx="8229600" cy="876300"/>
          </a:xfrm>
        </p:spPr>
        <p:txBody>
          <a:bodyPr/>
          <a:lstStyle>
            <a:lvl1pPr>
              <a:defRPr sz="3600">
                <a:solidFill>
                  <a:srgbClr val="FFFFFF"/>
                </a:solidFill>
              </a:defRPr>
            </a:lvl1pPr>
          </a:lstStyle>
          <a:p>
            <a:r>
              <a:rPr lang="nl-BE"/>
              <a:t>Click to edit Master title style</a:t>
            </a:r>
            <a:endParaRPr lang="fr-FR" dirty="0"/>
          </a:p>
        </p:txBody>
      </p:sp>
      <p:sp>
        <p:nvSpPr>
          <p:cNvPr id="5" name="Espace réservé du pied de page 4"/>
          <p:cNvSpPr>
            <a:spLocks noGrp="1"/>
          </p:cNvSpPr>
          <p:nvPr>
            <p:ph type="ftr" sz="quarter" idx="10"/>
          </p:nvPr>
        </p:nvSpPr>
        <p:spPr>
          <a:xfrm>
            <a:off x="457200" y="6356350"/>
            <a:ext cx="2895600" cy="365125"/>
          </a:xfrm>
        </p:spPr>
        <p:txBody>
          <a:bodyPr/>
          <a:lstStyle>
            <a:lvl1pPr>
              <a:defRPr/>
            </a:lvl1pPr>
          </a:lstStyle>
          <a:p>
            <a:pPr>
              <a:defRPr/>
            </a:pPr>
            <a:r>
              <a:rPr lang="fr-FR">
                <a:solidFill>
                  <a:srgbClr val="002857"/>
                </a:solidFill>
              </a:rPr>
              <a:t>www.inherit.eu</a:t>
            </a:r>
          </a:p>
        </p:txBody>
      </p:sp>
      <p:sp>
        <p:nvSpPr>
          <p:cNvPr id="6" name="Espace réservé du numéro de diapositive 5"/>
          <p:cNvSpPr>
            <a:spLocks noGrp="1"/>
          </p:cNvSpPr>
          <p:nvPr>
            <p:ph type="sldNum" sz="quarter" idx="11"/>
          </p:nvPr>
        </p:nvSpPr>
        <p:spPr>
          <a:xfrm>
            <a:off x="6553200" y="6356350"/>
            <a:ext cx="2133600" cy="365125"/>
          </a:xfrm>
        </p:spPr>
        <p:txBody>
          <a:bodyPr/>
          <a:lstStyle>
            <a:lvl1pPr>
              <a:defRPr/>
            </a:lvl1pPr>
          </a:lstStyle>
          <a:p>
            <a:pPr>
              <a:defRPr/>
            </a:pPr>
            <a:fld id="{94C5E573-1A20-4EB0-8A5D-6319DF5842C0}" type="slidenum">
              <a:rPr lang="fr-FR" altLang="fr-FR">
                <a:solidFill>
                  <a:srgbClr val="002857"/>
                </a:solidFill>
              </a:rPr>
              <a:pPr>
                <a:defRPr/>
              </a:pPr>
              <a:t>‹#›</a:t>
            </a:fld>
            <a:endParaRPr lang="fr-FR" altLang="fr-FR">
              <a:solidFill>
                <a:srgbClr val="002857"/>
              </a:solidFill>
            </a:endParaRPr>
          </a:p>
        </p:txBody>
      </p:sp>
    </p:spTree>
    <p:extLst>
      <p:ext uri="{BB962C8B-B14F-4D97-AF65-F5344CB8AC3E}">
        <p14:creationId xmlns:p14="http://schemas.microsoft.com/office/powerpoint/2010/main" val="30959329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lvl1pPr>
              <a:defRPr sz="3600"/>
            </a:lvl1pPr>
          </a:lstStyle>
          <a:p>
            <a:r>
              <a:rPr lang="nl-BE"/>
              <a:t>Click to edit Master title style</a:t>
            </a:r>
            <a:endParaRPr lang="fr-FR" dirty="0"/>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nl-BE"/>
              <a:t>Cliquez pour modifier les styles du texte du masque</a:t>
            </a:r>
          </a:p>
          <a:p>
            <a:pPr lvl="1"/>
            <a:r>
              <a:rPr lang="nl-BE"/>
              <a:t>Deuxième niveau</a:t>
            </a:r>
          </a:p>
          <a:p>
            <a:pPr lvl="2"/>
            <a:r>
              <a:rPr lang="nl-BE"/>
              <a:t>Troisième niveau</a:t>
            </a:r>
          </a:p>
          <a:p>
            <a:pPr lvl="3"/>
            <a:r>
              <a:rPr lang="nl-BE"/>
              <a:t>Quatrième niveau</a:t>
            </a:r>
          </a:p>
          <a:p>
            <a:pPr lvl="4"/>
            <a:r>
              <a:rPr lang="nl-BE"/>
              <a:t>Cinquième niveau</a:t>
            </a:r>
            <a:endParaRPr lang="fr-FR"/>
          </a:p>
        </p:txBody>
      </p:sp>
      <p:sp>
        <p:nvSpPr>
          <p:cNvPr id="4" name="Espace réservé du pied de page 4"/>
          <p:cNvSpPr>
            <a:spLocks noGrp="1"/>
          </p:cNvSpPr>
          <p:nvPr>
            <p:ph type="ftr" sz="quarter" idx="10"/>
          </p:nvPr>
        </p:nvSpPr>
        <p:spPr>
          <a:xfrm>
            <a:off x="457200" y="6356350"/>
            <a:ext cx="2895600" cy="365125"/>
          </a:xfrm>
        </p:spPr>
        <p:txBody>
          <a:bodyPr/>
          <a:lstStyle>
            <a:lvl1pPr>
              <a:defRPr/>
            </a:lvl1pPr>
          </a:lstStyle>
          <a:p>
            <a:pPr>
              <a:defRPr/>
            </a:pPr>
            <a:r>
              <a:rPr lang="fr-FR">
                <a:solidFill>
                  <a:srgbClr val="002857"/>
                </a:solidFill>
              </a:rPr>
              <a:t>www.inherit.eu</a:t>
            </a:r>
          </a:p>
        </p:txBody>
      </p:sp>
      <p:sp>
        <p:nvSpPr>
          <p:cNvPr id="5" name="Espace réservé du numéro de diapositive 5"/>
          <p:cNvSpPr>
            <a:spLocks noGrp="1"/>
          </p:cNvSpPr>
          <p:nvPr>
            <p:ph type="sldNum" sz="quarter" idx="11"/>
          </p:nvPr>
        </p:nvSpPr>
        <p:spPr>
          <a:xfrm>
            <a:off x="6553200" y="6356350"/>
            <a:ext cx="2133600" cy="365125"/>
          </a:xfrm>
        </p:spPr>
        <p:txBody>
          <a:bodyPr/>
          <a:lstStyle>
            <a:lvl1pPr>
              <a:defRPr/>
            </a:lvl1pPr>
          </a:lstStyle>
          <a:p>
            <a:pPr>
              <a:defRPr/>
            </a:pPr>
            <a:fld id="{AADA14E8-1845-4749-8519-082D71A6FF91}" type="slidenum">
              <a:rPr lang="fr-FR" altLang="fr-FR">
                <a:solidFill>
                  <a:srgbClr val="002857"/>
                </a:solidFill>
              </a:rPr>
              <a:pPr>
                <a:defRPr/>
              </a:pPr>
              <a:t>‹#›</a:t>
            </a:fld>
            <a:endParaRPr lang="fr-FR" altLang="fr-FR">
              <a:solidFill>
                <a:srgbClr val="002857"/>
              </a:solidFill>
            </a:endParaRPr>
          </a:p>
        </p:txBody>
      </p:sp>
    </p:spTree>
    <p:extLst>
      <p:ext uri="{BB962C8B-B14F-4D97-AF65-F5344CB8AC3E}">
        <p14:creationId xmlns:p14="http://schemas.microsoft.com/office/powerpoint/2010/main" val="2099959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23312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9696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3551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8673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2721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38811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717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B0F078-8548-4FEF-93C3-049E80C2A328}" type="datetimeFigureOut">
              <a:rPr lang="en-US" smtClean="0">
                <a:solidFill>
                  <a:prstClr val="black">
                    <a:tint val="75000"/>
                  </a:prstClr>
                </a:solidFill>
              </a:rPr>
              <a:pPr/>
              <a:t>3/31/2020</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C3A6C1-D602-4267-9025-CF89951E29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3982982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BE" altLang="fr-FR"/>
              <a:t>CLIQUEZ ET MODIFIEZ LE TITRE</a:t>
            </a:r>
            <a:endParaRPr lang="fr-FR" altLang="fr-FR"/>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BE" altLang="fr-FR"/>
              <a:t>Cliquez pour modifier les styles du texte du masque</a:t>
            </a:r>
          </a:p>
          <a:p>
            <a:pPr lvl="1"/>
            <a:r>
              <a:rPr lang="nl-BE" altLang="fr-FR"/>
              <a:t>Deuxième niveau</a:t>
            </a:r>
          </a:p>
          <a:p>
            <a:pPr lvl="2"/>
            <a:r>
              <a:rPr lang="nl-BE" altLang="fr-FR"/>
              <a:t>Troisième niveau</a:t>
            </a:r>
          </a:p>
          <a:p>
            <a:pPr lvl="3"/>
            <a:r>
              <a:rPr lang="nl-BE" altLang="fr-FR"/>
              <a:t>Quatrième niveau</a:t>
            </a:r>
          </a:p>
          <a:p>
            <a:pPr lvl="4"/>
            <a:r>
              <a:rPr lang="nl-BE" altLang="fr-FR"/>
              <a:t>Cinquième niveau</a:t>
            </a:r>
            <a:endParaRPr lang="fr-FR" altLang="fr-FR"/>
          </a:p>
        </p:txBody>
      </p:sp>
      <p:sp>
        <p:nvSpPr>
          <p:cNvPr id="8" name="Espace réservé du pied de page 4"/>
          <p:cNvSpPr>
            <a:spLocks noGrp="1"/>
          </p:cNvSpPr>
          <p:nvPr>
            <p:ph type="ftr" sz="quarter" idx="3"/>
          </p:nvPr>
        </p:nvSpPr>
        <p:spPr>
          <a:xfrm>
            <a:off x="468313" y="6356350"/>
            <a:ext cx="2895600" cy="365125"/>
          </a:xfrm>
          <a:prstGeom prst="rect">
            <a:avLst/>
          </a:prstGeom>
        </p:spPr>
        <p:txBody>
          <a:bodyPr/>
          <a:lstStyle>
            <a:lvl1pPr eaLnBrk="1" hangingPunct="1">
              <a:defRPr sz="1200">
                <a:solidFill>
                  <a:schemeClr val="tx2"/>
                </a:solidFill>
                <a:latin typeface="Calibri" charset="0"/>
                <a:ea typeface="ＭＳ Ｐゴシック" charset="0"/>
                <a:cs typeface="ＭＳ Ｐゴシック" charset="0"/>
              </a:defRPr>
            </a:lvl1pPr>
          </a:lstStyle>
          <a:p>
            <a:pPr defTabSz="457200" fontAlgn="base">
              <a:spcBef>
                <a:spcPct val="0"/>
              </a:spcBef>
              <a:spcAft>
                <a:spcPct val="0"/>
              </a:spcAft>
              <a:defRPr/>
            </a:pPr>
            <a:r>
              <a:rPr lang="fr-FR">
                <a:solidFill>
                  <a:srgbClr val="002857"/>
                </a:solidFill>
              </a:rPr>
              <a:t>www.inherit.eu</a:t>
            </a:r>
            <a:endParaRPr lang="fr-FR" dirty="0">
              <a:solidFill>
                <a:srgbClr val="002857"/>
              </a:solidFill>
            </a:endParaRPr>
          </a:p>
        </p:txBody>
      </p:sp>
      <p:sp>
        <p:nvSpPr>
          <p:cNvPr id="9" name="Espace réservé du numéro de diapositive 5"/>
          <p:cNvSpPr>
            <a:spLocks noGrp="1"/>
          </p:cNvSpPr>
          <p:nvPr>
            <p:ph type="sldNum" sz="quarter" idx="4"/>
          </p:nvPr>
        </p:nvSpPr>
        <p:spPr>
          <a:xfrm>
            <a:off x="6564313"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chemeClr val="tx2"/>
                </a:solidFill>
              </a:defRPr>
            </a:lvl1pPr>
          </a:lstStyle>
          <a:p>
            <a:pPr defTabSz="457200" fontAlgn="base">
              <a:spcBef>
                <a:spcPct val="0"/>
              </a:spcBef>
              <a:spcAft>
                <a:spcPct val="0"/>
              </a:spcAft>
              <a:defRPr/>
            </a:pPr>
            <a:fld id="{56B7DD65-5650-45E8-ACE8-F02201BB83CB}" type="slidenum">
              <a:rPr lang="fr-FR" altLang="fr-FR">
                <a:solidFill>
                  <a:srgbClr val="002857"/>
                </a:solidFill>
                <a:ea typeface="MS PGothic" pitchFamily="34" charset="-128"/>
              </a:rPr>
              <a:pPr defTabSz="457200" fontAlgn="base">
                <a:spcBef>
                  <a:spcPct val="0"/>
                </a:spcBef>
                <a:spcAft>
                  <a:spcPct val="0"/>
                </a:spcAft>
                <a:defRPr/>
              </a:pPr>
              <a:t>‹#›</a:t>
            </a:fld>
            <a:endParaRPr lang="fr-FR" altLang="fr-FR">
              <a:solidFill>
                <a:srgbClr val="002857"/>
              </a:solidFill>
              <a:ea typeface="MS PGothic" pitchFamily="34" charset="-128"/>
            </a:endParaRPr>
          </a:p>
        </p:txBody>
      </p:sp>
    </p:spTree>
    <p:extLst>
      <p:ext uri="{BB962C8B-B14F-4D97-AF65-F5344CB8AC3E}">
        <p14:creationId xmlns:p14="http://schemas.microsoft.com/office/powerpoint/2010/main" val="211964414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Lst>
  <p:hf hdr="0" dt="0"/>
  <p:txStyles>
    <p:titleStyle>
      <a:lvl1pPr algn="l" defTabSz="457200" rtl="0" eaLnBrk="0" fontAlgn="base" hangingPunct="0">
        <a:spcBef>
          <a:spcPct val="0"/>
        </a:spcBef>
        <a:spcAft>
          <a:spcPct val="0"/>
        </a:spcAft>
        <a:defRPr sz="3600" kern="1200">
          <a:solidFill>
            <a:schemeClr val="tx2"/>
          </a:solidFill>
          <a:latin typeface="+mj-lt"/>
          <a:ea typeface="MS PGothic" panose="020B0600070205080204" pitchFamily="34" charset="-128"/>
          <a:cs typeface="ＭＳ Ｐゴシック" charset="0"/>
        </a:defRPr>
      </a:lvl1pPr>
      <a:lvl2pPr algn="l" defTabSz="457200" rtl="0" eaLnBrk="0" fontAlgn="base" hangingPunct="0">
        <a:spcBef>
          <a:spcPct val="0"/>
        </a:spcBef>
        <a:spcAft>
          <a:spcPct val="0"/>
        </a:spcAft>
        <a:defRPr sz="3600">
          <a:solidFill>
            <a:schemeClr val="tx2"/>
          </a:solidFill>
          <a:latin typeface="Calibri" charset="0"/>
          <a:ea typeface="MS PGothic" panose="020B0600070205080204" pitchFamily="34" charset="-128"/>
          <a:cs typeface="ＭＳ Ｐゴシック" charset="0"/>
        </a:defRPr>
      </a:lvl2pPr>
      <a:lvl3pPr algn="l" defTabSz="457200" rtl="0" eaLnBrk="0" fontAlgn="base" hangingPunct="0">
        <a:spcBef>
          <a:spcPct val="0"/>
        </a:spcBef>
        <a:spcAft>
          <a:spcPct val="0"/>
        </a:spcAft>
        <a:defRPr sz="3600">
          <a:solidFill>
            <a:schemeClr val="tx2"/>
          </a:solidFill>
          <a:latin typeface="Calibri" charset="0"/>
          <a:ea typeface="MS PGothic" panose="020B0600070205080204" pitchFamily="34" charset="-128"/>
          <a:cs typeface="ＭＳ Ｐゴシック" charset="0"/>
        </a:defRPr>
      </a:lvl3pPr>
      <a:lvl4pPr algn="l" defTabSz="457200" rtl="0" eaLnBrk="0" fontAlgn="base" hangingPunct="0">
        <a:spcBef>
          <a:spcPct val="0"/>
        </a:spcBef>
        <a:spcAft>
          <a:spcPct val="0"/>
        </a:spcAft>
        <a:defRPr sz="3600">
          <a:solidFill>
            <a:schemeClr val="tx2"/>
          </a:solidFill>
          <a:latin typeface="Calibri" charset="0"/>
          <a:ea typeface="MS PGothic" panose="020B0600070205080204" pitchFamily="34" charset="-128"/>
          <a:cs typeface="ＭＳ Ｐゴシック" charset="0"/>
        </a:defRPr>
      </a:lvl4pPr>
      <a:lvl5pPr algn="l" defTabSz="457200" rtl="0" eaLnBrk="0" fontAlgn="base" hangingPunct="0">
        <a:spcBef>
          <a:spcPct val="0"/>
        </a:spcBef>
        <a:spcAft>
          <a:spcPct val="0"/>
        </a:spcAft>
        <a:defRPr sz="3600">
          <a:solidFill>
            <a:schemeClr val="tx2"/>
          </a:solidFill>
          <a:latin typeface="Calibri" charset="0"/>
          <a:ea typeface="MS PGothic"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2"/>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2"/>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2"/>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2"/>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2"/>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mp3"/><Relationship Id="rId7" Type="http://schemas.openxmlformats.org/officeDocument/2006/relationships/image" Target="../media/image5.png"/><Relationship Id="rId2" Type="http://schemas.microsoft.com/office/2007/relationships/media" Target="../media/media1.mp3"/><Relationship Id="rId1" Type="http://schemas.openxmlformats.org/officeDocument/2006/relationships/themeOverride" Target="../theme/themeOverride1.xml"/><Relationship Id="rId6" Type="http://schemas.openxmlformats.org/officeDocument/2006/relationships/image" Target="../media/image4.jpe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audio" Target="../media/media10.mp3"/><Relationship Id="rId2" Type="http://schemas.microsoft.com/office/2007/relationships/media" Target="../media/media10.mp3"/><Relationship Id="rId1" Type="http://schemas.openxmlformats.org/officeDocument/2006/relationships/themeOverride" Target="../theme/themeOverride8.xml"/><Relationship Id="rId5" Type="http://schemas.openxmlformats.org/officeDocument/2006/relationships/image" Target="../media/image5.png"/><Relationship Id="rId4"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audio" Target="../media/media11.mp3"/><Relationship Id="rId7" Type="http://schemas.openxmlformats.org/officeDocument/2006/relationships/image" Target="../media/image5.png"/><Relationship Id="rId2" Type="http://schemas.microsoft.com/office/2007/relationships/media" Target="../media/media11.mp3"/><Relationship Id="rId1" Type="http://schemas.openxmlformats.org/officeDocument/2006/relationships/themeOverride" Target="../theme/themeOverride9.xml"/><Relationship Id="rId6" Type="http://schemas.openxmlformats.org/officeDocument/2006/relationships/image" Target="../media/image6.png"/><Relationship Id="rId5" Type="http://schemas.openxmlformats.org/officeDocument/2006/relationships/hyperlink" Target="https://www.google.com/url?sa=i&amp;source=images&amp;cd=&amp;cad=rja&amp;uact=8&amp;ved=2ahUKEwjC3vT-24nbAhVKY1AKHYmlANMQjRx6BAgBEAU&amp;url=http://www.keywordlister.com/NGQgYXBwcmVjaWF0aXZlIGlucXVpcnk/&amp;psig=AOvVaw1-n93tK78HSLCJTtuh_PYL&amp;ust=1526542466576055" TargetMode="External"/><Relationship Id="rId4"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audio" Target="../media/media12.mp3"/><Relationship Id="rId2" Type="http://schemas.microsoft.com/office/2007/relationships/media" Target="../media/media12.mp3"/><Relationship Id="rId1" Type="http://schemas.openxmlformats.org/officeDocument/2006/relationships/themeOverride" Target="../theme/themeOverride10.xml"/><Relationship Id="rId6" Type="http://schemas.openxmlformats.org/officeDocument/2006/relationships/image" Target="../media/image5.png"/><Relationship Id="rId5" Type="http://schemas.openxmlformats.org/officeDocument/2006/relationships/notesSlide" Target="../notesSlides/notesSlide7.xml"/><Relationship Id="rId4"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audio" Target="../media/media13.mp3"/><Relationship Id="rId2" Type="http://schemas.microsoft.com/office/2007/relationships/media" Target="../media/media13.mp3"/><Relationship Id="rId1" Type="http://schemas.openxmlformats.org/officeDocument/2006/relationships/themeOverride" Target="../theme/themeOverride11.xml"/><Relationship Id="rId6" Type="http://schemas.openxmlformats.org/officeDocument/2006/relationships/image" Target="../media/image5.png"/><Relationship Id="rId5" Type="http://schemas.openxmlformats.org/officeDocument/2006/relationships/notesSlide" Target="../notesSlides/notesSlide8.xml"/><Relationship Id="rId4"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audio" Target="../media/media14.mp3"/><Relationship Id="rId2" Type="http://schemas.microsoft.com/office/2007/relationships/media" Target="../media/media14.mp3"/><Relationship Id="rId1" Type="http://schemas.openxmlformats.org/officeDocument/2006/relationships/themeOverride" Target="../theme/themeOverride12.xml"/><Relationship Id="rId6" Type="http://schemas.openxmlformats.org/officeDocument/2006/relationships/image" Target="../media/image5.png"/><Relationship Id="rId5" Type="http://schemas.openxmlformats.org/officeDocument/2006/relationships/notesSlide" Target="../notesSlides/notesSlide9.xml"/><Relationship Id="rId4"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audio" Target="../media/media15.mp3"/><Relationship Id="rId2" Type="http://schemas.microsoft.com/office/2007/relationships/media" Target="../media/media15.mp3"/><Relationship Id="rId1" Type="http://schemas.openxmlformats.org/officeDocument/2006/relationships/themeOverride" Target="../theme/themeOverride13.xml"/><Relationship Id="rId5" Type="http://schemas.openxmlformats.org/officeDocument/2006/relationships/image" Target="../media/image5.png"/><Relationship Id="rId4"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audio" Target="../media/media16.mp3"/><Relationship Id="rId2" Type="http://schemas.microsoft.com/office/2007/relationships/media" Target="../media/media16.mp3"/><Relationship Id="rId1" Type="http://schemas.openxmlformats.org/officeDocument/2006/relationships/themeOverride" Target="../theme/themeOverride14.xml"/><Relationship Id="rId5" Type="http://schemas.openxmlformats.org/officeDocument/2006/relationships/image" Target="../media/image5.png"/><Relationship Id="rId4"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audio" Target="../media/media17.mp3"/><Relationship Id="rId2" Type="http://schemas.microsoft.com/office/2007/relationships/media" Target="../media/media17.mp3"/><Relationship Id="rId1" Type="http://schemas.openxmlformats.org/officeDocument/2006/relationships/themeOverride" Target="../theme/themeOverride15.xml"/><Relationship Id="rId5" Type="http://schemas.openxmlformats.org/officeDocument/2006/relationships/image" Target="../media/image5.png"/><Relationship Id="rId4"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audio" Target="../media/media18.mp3"/><Relationship Id="rId2" Type="http://schemas.microsoft.com/office/2007/relationships/media" Target="../media/media18.mp3"/><Relationship Id="rId1" Type="http://schemas.openxmlformats.org/officeDocument/2006/relationships/themeOverride" Target="../theme/themeOverride16.xml"/><Relationship Id="rId6" Type="http://schemas.openxmlformats.org/officeDocument/2006/relationships/image" Target="../media/image5.png"/><Relationship Id="rId5" Type="http://schemas.openxmlformats.org/officeDocument/2006/relationships/notesSlide" Target="../notesSlides/notesSlide10.xml"/><Relationship Id="rId4"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audio" Target="../media/media19.mp3"/><Relationship Id="rId2" Type="http://schemas.microsoft.com/office/2007/relationships/media" Target="../media/media19.mp3"/><Relationship Id="rId1" Type="http://schemas.openxmlformats.org/officeDocument/2006/relationships/themeOverride" Target="../theme/themeOverride17.xml"/><Relationship Id="rId6" Type="http://schemas.openxmlformats.org/officeDocument/2006/relationships/image" Target="../media/image5.png"/><Relationship Id="rId5" Type="http://schemas.openxmlformats.org/officeDocument/2006/relationships/notesSlide" Target="../notesSlides/notesSlide11.xml"/><Relationship Id="rId4"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audio" Target="../media/media2.mp3"/><Relationship Id="rId2" Type="http://schemas.microsoft.com/office/2007/relationships/media" Target="../media/media2.mp3"/><Relationship Id="rId1" Type="http://schemas.openxmlformats.org/officeDocument/2006/relationships/themeOverride" Target="../theme/themeOverride2.xml"/><Relationship Id="rId6" Type="http://schemas.openxmlformats.org/officeDocument/2006/relationships/image" Target="../media/image5.png"/><Relationship Id="rId5" Type="http://schemas.openxmlformats.org/officeDocument/2006/relationships/notesSlide" Target="../notesSlides/notesSlide2.xml"/><Relationship Id="rId4"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media" Target="../media/media20.mp3"/><Relationship Id="rId7" Type="http://schemas.openxmlformats.org/officeDocument/2006/relationships/notesSlide" Target="../notesSlides/notesSlide12.xml"/><Relationship Id="rId2" Type="http://schemas.openxmlformats.org/officeDocument/2006/relationships/audio" Target="NULL" TargetMode="External"/><Relationship Id="rId1" Type="http://schemas.openxmlformats.org/officeDocument/2006/relationships/themeOverride" Target="../theme/themeOverride18.xml"/><Relationship Id="rId6" Type="http://schemas.openxmlformats.org/officeDocument/2006/relationships/slideLayout" Target="../slideLayouts/slideLayout14.xml"/><Relationship Id="rId5" Type="http://schemas.openxmlformats.org/officeDocument/2006/relationships/audio" Target="../media/media21.mp3"/><Relationship Id="rId4" Type="http://schemas.microsoft.com/office/2007/relationships/media" Target="../media/media21.mp3"/></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2.mp3"/><Relationship Id="rId1" Type="http://schemas.microsoft.com/office/2007/relationships/media" Target="../media/media22.mp3"/><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audio" Target="../media/media23.mp3"/><Relationship Id="rId2" Type="http://schemas.microsoft.com/office/2007/relationships/media" Target="../media/media23.mp3"/><Relationship Id="rId1" Type="http://schemas.openxmlformats.org/officeDocument/2006/relationships/themeOverride" Target="../theme/themeOverride19.xml"/><Relationship Id="rId6" Type="http://schemas.openxmlformats.org/officeDocument/2006/relationships/image" Target="../media/image5.png"/><Relationship Id="rId5" Type="http://schemas.openxmlformats.org/officeDocument/2006/relationships/notesSlide" Target="../notesSlides/notesSlide13.xml"/><Relationship Id="rId4"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audio" Target="../media/media24.mp3"/><Relationship Id="rId2" Type="http://schemas.microsoft.com/office/2007/relationships/media" Target="../media/media24.mp3"/><Relationship Id="rId1" Type="http://schemas.openxmlformats.org/officeDocument/2006/relationships/themeOverride" Target="../theme/themeOverride20.xml"/><Relationship Id="rId6" Type="http://schemas.openxmlformats.org/officeDocument/2006/relationships/image" Target="../media/image5.png"/><Relationship Id="rId5" Type="http://schemas.openxmlformats.org/officeDocument/2006/relationships/notesSlide" Target="../notesSlides/notesSlide14.xml"/><Relationship Id="rId4"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5.mp3"/><Relationship Id="rId1" Type="http://schemas.microsoft.com/office/2007/relationships/media" Target="../media/media25.mp3"/><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audio" Target="../media/media26.mp3"/><Relationship Id="rId2" Type="http://schemas.microsoft.com/office/2007/relationships/media" Target="../media/media26.mp3"/><Relationship Id="rId1" Type="http://schemas.openxmlformats.org/officeDocument/2006/relationships/themeOverride" Target="../theme/themeOverride2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audio" Target="../media/media27.mp3"/><Relationship Id="rId7" Type="http://schemas.openxmlformats.org/officeDocument/2006/relationships/image" Target="../media/image5.png"/><Relationship Id="rId2" Type="http://schemas.microsoft.com/office/2007/relationships/media" Target="../media/media27.mp3"/><Relationship Id="rId1" Type="http://schemas.openxmlformats.org/officeDocument/2006/relationships/themeOverride" Target="../theme/themeOverride22.xml"/><Relationship Id="rId6" Type="http://schemas.openxmlformats.org/officeDocument/2006/relationships/image" Target="../media/image8.png"/><Relationship Id="rId5" Type="http://schemas.openxmlformats.org/officeDocument/2006/relationships/notesSlide" Target="../notesSlides/notesSlide15.xml"/><Relationship Id="rId4"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audio" Target="../media/media28.mp3"/><Relationship Id="rId2" Type="http://schemas.microsoft.com/office/2007/relationships/media" Target="../media/media28.mp3"/><Relationship Id="rId1" Type="http://schemas.openxmlformats.org/officeDocument/2006/relationships/themeOverride" Target="../theme/themeOverride23.xml"/><Relationship Id="rId6" Type="http://schemas.openxmlformats.org/officeDocument/2006/relationships/image" Target="../media/image5.png"/><Relationship Id="rId5" Type="http://schemas.openxmlformats.org/officeDocument/2006/relationships/notesSlide" Target="../notesSlides/notesSlide16.xml"/><Relationship Id="rId4"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4.xml"/><Relationship Id="rId7" Type="http://schemas.openxmlformats.org/officeDocument/2006/relationships/image" Target="../media/image11.png"/><Relationship Id="rId2" Type="http://schemas.openxmlformats.org/officeDocument/2006/relationships/audio" Target="../media/media29.mp3"/><Relationship Id="rId1" Type="http://schemas.microsoft.com/office/2007/relationships/media" Target="../media/media29.mp3"/><Relationship Id="rId6" Type="http://schemas.openxmlformats.org/officeDocument/2006/relationships/hyperlink" Target="https://www.google.com/url?sa=i&amp;rct=j&amp;q=&amp;esrc=s&amp;source=images&amp;cd=&amp;cad=rja&amp;uact=8&amp;ved=2ahUKEwi8uvyY2qPcAhUMZ1AKHT82AZUQjRx6BAgBEAU&amp;url=https://www.researchgate.net/figure/Sketch-of-a-focus-group-seating-plan_fig1_5489407&amp;psig=AOvVaw1JKFcuSpHEeVi3nE8FckC8&amp;ust=1531833380345292" TargetMode="External"/><Relationship Id="rId5" Type="http://schemas.openxmlformats.org/officeDocument/2006/relationships/image" Target="../media/image10.png"/><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30.mp3"/><Relationship Id="rId1" Type="http://schemas.microsoft.com/office/2007/relationships/media" Target="../media/media30.mp3"/><Relationship Id="rId5" Type="http://schemas.openxmlformats.org/officeDocument/2006/relationships/image" Target="../media/image12.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audio" Target="../media/media3.mp3"/><Relationship Id="rId2" Type="http://schemas.microsoft.com/office/2007/relationships/media" Target="../media/media3.mp3"/><Relationship Id="rId1" Type="http://schemas.openxmlformats.org/officeDocument/2006/relationships/themeOverride" Target="../theme/themeOverride3.xml"/><Relationship Id="rId6" Type="http://schemas.openxmlformats.org/officeDocument/2006/relationships/image" Target="../media/image5.png"/><Relationship Id="rId5" Type="http://schemas.openxmlformats.org/officeDocument/2006/relationships/notesSlide" Target="../notesSlides/notesSlide3.xml"/><Relationship Id="rId4"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audio" Target="../media/media31.mp3"/><Relationship Id="rId2" Type="http://schemas.microsoft.com/office/2007/relationships/media" Target="../media/media31.mp3"/><Relationship Id="rId1" Type="http://schemas.openxmlformats.org/officeDocument/2006/relationships/themeOverride" Target="../theme/themeOverride24.xml"/><Relationship Id="rId6" Type="http://schemas.openxmlformats.org/officeDocument/2006/relationships/image" Target="../media/image5.png"/><Relationship Id="rId5" Type="http://schemas.openxmlformats.org/officeDocument/2006/relationships/notesSlide" Target="../notesSlides/notesSlide17.xml"/><Relationship Id="rId4"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32.mp3"/><Relationship Id="rId1" Type="http://schemas.microsoft.com/office/2007/relationships/media" Target="../media/media32.mp3"/><Relationship Id="rId6" Type="http://schemas.openxmlformats.org/officeDocument/2006/relationships/image" Target="../media/image5.png"/><Relationship Id="rId5" Type="http://schemas.openxmlformats.org/officeDocument/2006/relationships/image" Target="../media/image13.png"/><Relationship Id="rId4" Type="http://schemas.openxmlformats.org/officeDocument/2006/relationships/notesSlide" Target="../notesSlides/notesSlide18.xml"/></Relationships>
</file>

<file path=ppt/slides/_rels/slide32.xml.rels><?xml version="1.0" encoding="UTF-8" standalone="yes"?>
<Relationships xmlns="http://schemas.openxmlformats.org/package/2006/relationships"><Relationship Id="rId3" Type="http://schemas.openxmlformats.org/officeDocument/2006/relationships/audio" Target="../media/media33.mp3"/><Relationship Id="rId2" Type="http://schemas.microsoft.com/office/2007/relationships/media" Target="../media/media33.mp3"/><Relationship Id="rId1" Type="http://schemas.openxmlformats.org/officeDocument/2006/relationships/themeOverride" Target="../theme/themeOverride25.xml"/><Relationship Id="rId5" Type="http://schemas.openxmlformats.org/officeDocument/2006/relationships/image" Target="../media/image5.png"/><Relationship Id="rId4"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audio" Target="../media/media34.mp3"/><Relationship Id="rId2" Type="http://schemas.microsoft.com/office/2007/relationships/media" Target="../media/media34.mp3"/><Relationship Id="rId1" Type="http://schemas.openxmlformats.org/officeDocument/2006/relationships/themeOverride" Target="../theme/themeOverride26.xml"/><Relationship Id="rId6" Type="http://schemas.openxmlformats.org/officeDocument/2006/relationships/image" Target="../media/image5.png"/><Relationship Id="rId5" Type="http://schemas.openxmlformats.org/officeDocument/2006/relationships/hyperlink" Target="https://www.formdesk.nl/rivm/inheritwebinar" TargetMode="External"/><Relationship Id="rId4"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35.mp3"/><Relationship Id="rId1" Type="http://schemas.microsoft.com/office/2007/relationships/media" Target="../media/media35.mp3"/><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hyperlink" Target="https://onlinelibrary.wiley.com/doi/abs/10.1002/ev.96" TargetMode="External"/><Relationship Id="rId2" Type="http://schemas.openxmlformats.org/officeDocument/2006/relationships/slideLayout" Target="../slideLayouts/slideLayout14.xml"/><Relationship Id="rId1" Type="http://schemas.openxmlformats.org/officeDocument/2006/relationships/themeOverride" Target="../theme/themeOverride27.xml"/><Relationship Id="rId6" Type="http://schemas.openxmlformats.org/officeDocument/2006/relationships/hyperlink" Target="http://staff.estem-uc.edu.au/taipham/files/2013/01/A-Step-by-Step-Guide-to-Focus-Group-Research.pdf" TargetMode="External"/><Relationship Id="rId5" Type="http://schemas.openxmlformats.org/officeDocument/2006/relationships/hyperlink" Target="http://old.ahsn-nenc.org.uk/wp-content/uploads/2016/01/COM-B-handout.pdf" TargetMode="External"/><Relationship Id="rId4" Type="http://schemas.openxmlformats.org/officeDocument/2006/relationships/hyperlink" Target="https://www.ncbi.nlm.nih.gov/pmc/articles/PMC3096582/"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4.mp3"/><Relationship Id="rId1" Type="http://schemas.microsoft.com/office/2007/relationships/media" Target="../media/media4.mp3"/><Relationship Id="rId5" Type="http://schemas.openxmlformats.org/officeDocument/2006/relationships/image" Target="../media/image5.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audio" Target="../media/media5.mp3"/><Relationship Id="rId2" Type="http://schemas.microsoft.com/office/2007/relationships/media" Target="../media/media5.mp3"/><Relationship Id="rId1" Type="http://schemas.openxmlformats.org/officeDocument/2006/relationships/themeOverride" Target="../theme/themeOverride4.xml"/><Relationship Id="rId5" Type="http://schemas.openxmlformats.org/officeDocument/2006/relationships/image" Target="../media/image5.png"/><Relationship Id="rId4"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6.mp3"/><Relationship Id="rId1" Type="http://schemas.microsoft.com/office/2007/relationships/media" Target="../media/media6.mp3"/><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audio" Target="../media/media7.mp3"/><Relationship Id="rId2" Type="http://schemas.microsoft.com/office/2007/relationships/media" Target="../media/media7.mp3"/><Relationship Id="rId1" Type="http://schemas.openxmlformats.org/officeDocument/2006/relationships/themeOverride" Target="../theme/themeOverride5.xml"/><Relationship Id="rId6" Type="http://schemas.openxmlformats.org/officeDocument/2006/relationships/image" Target="../media/image5.png"/><Relationship Id="rId5" Type="http://schemas.openxmlformats.org/officeDocument/2006/relationships/notesSlide" Target="../notesSlides/notesSlide5.xml"/><Relationship Id="rId4"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audio" Target="../media/media8.mp3"/><Relationship Id="rId2" Type="http://schemas.microsoft.com/office/2007/relationships/media" Target="../media/media8.mp3"/><Relationship Id="rId1" Type="http://schemas.openxmlformats.org/officeDocument/2006/relationships/themeOverride" Target="../theme/themeOverride6.xml"/><Relationship Id="rId5" Type="http://schemas.openxmlformats.org/officeDocument/2006/relationships/image" Target="../media/image5.png"/><Relationship Id="rId4"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audio" Target="../media/media9.mp3"/><Relationship Id="rId2" Type="http://schemas.microsoft.com/office/2007/relationships/media" Target="../media/media9.mp3"/><Relationship Id="rId1" Type="http://schemas.openxmlformats.org/officeDocument/2006/relationships/themeOverride" Target="../theme/themeOverride7.xml"/><Relationship Id="rId6" Type="http://schemas.openxmlformats.org/officeDocument/2006/relationships/image" Target="../media/image5.png"/><Relationship Id="rId5" Type="http://schemas.openxmlformats.org/officeDocument/2006/relationships/notesSlide" Target="../notesSlides/notesSlide6.xml"/><Relationship Id="rId4"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 name="object 71"/>
          <p:cNvSpPr txBox="1"/>
          <p:nvPr/>
        </p:nvSpPr>
        <p:spPr>
          <a:xfrm>
            <a:off x="664469" y="6423358"/>
            <a:ext cx="3849687" cy="369332"/>
          </a:xfrm>
          <a:prstGeom prst="rect">
            <a:avLst/>
          </a:prstGeom>
        </p:spPr>
        <p:txBody>
          <a:bodyPr lIns="0" tIns="0" rIns="0" bIns="0">
            <a:spAutoFit/>
          </a:bodyPr>
          <a:lstStyle>
            <a:lvl1pPr marL="4763" defTabSz="436563">
              <a:defRPr>
                <a:solidFill>
                  <a:schemeClr val="tx1"/>
                </a:solidFill>
                <a:latin typeface="Calibri" pitchFamily="34" charset="0"/>
                <a:ea typeface="MS PGothic" pitchFamily="34" charset="-128"/>
              </a:defRPr>
            </a:lvl1pPr>
            <a:lvl2pPr marL="742950" indent="-285750" defTabSz="436563">
              <a:defRPr>
                <a:solidFill>
                  <a:schemeClr val="tx1"/>
                </a:solidFill>
                <a:latin typeface="Calibri" pitchFamily="34" charset="0"/>
                <a:ea typeface="MS PGothic" pitchFamily="34" charset="-128"/>
              </a:defRPr>
            </a:lvl2pPr>
            <a:lvl3pPr marL="1143000" indent="-228600" defTabSz="436563">
              <a:defRPr>
                <a:solidFill>
                  <a:schemeClr val="tx1"/>
                </a:solidFill>
                <a:latin typeface="Calibri" pitchFamily="34" charset="0"/>
                <a:ea typeface="MS PGothic" pitchFamily="34" charset="-128"/>
              </a:defRPr>
            </a:lvl3pPr>
            <a:lvl4pPr marL="1600200" indent="-228600" defTabSz="436563">
              <a:defRPr>
                <a:solidFill>
                  <a:schemeClr val="tx1"/>
                </a:solidFill>
                <a:latin typeface="Calibri" pitchFamily="34" charset="0"/>
                <a:ea typeface="MS PGothic" pitchFamily="34" charset="-128"/>
              </a:defRPr>
            </a:lvl4pPr>
            <a:lvl5pPr marL="2057400" indent="-228600" defTabSz="436563">
              <a:defRPr>
                <a:solidFill>
                  <a:schemeClr val="tx1"/>
                </a:solidFill>
                <a:latin typeface="Calibri" pitchFamily="34" charset="0"/>
                <a:ea typeface="MS PGothic" pitchFamily="34" charset="-128"/>
              </a:defRPr>
            </a:lvl5pPr>
            <a:lvl6pPr marL="2514600" indent="-228600" defTabSz="436563"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36563"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36563"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36563" eaLnBrk="0" fontAlgn="base" hangingPunct="0">
              <a:spcBef>
                <a:spcPct val="0"/>
              </a:spcBef>
              <a:spcAft>
                <a:spcPct val="0"/>
              </a:spcAft>
              <a:defRPr>
                <a:solidFill>
                  <a:schemeClr val="tx1"/>
                </a:solidFill>
                <a:latin typeface="Calibri" pitchFamily="34" charset="0"/>
                <a:ea typeface="MS PGothic" pitchFamily="34" charset="-128"/>
              </a:defRPr>
            </a:lvl9pPr>
          </a:lstStyle>
          <a:p>
            <a:r>
              <a:rPr lang="en-US" altLang="en-US" sz="800" dirty="0">
                <a:solidFill>
                  <a:srgbClr val="19335B"/>
                </a:solidFill>
                <a:ea typeface="Myriad Pro"/>
                <a:cs typeface="Myriad Pro"/>
              </a:rPr>
              <a:t>The INHERIT project (2016-2019), coordinated by </a:t>
            </a:r>
            <a:r>
              <a:rPr lang="en-US" altLang="en-US" sz="800" dirty="0" err="1">
                <a:solidFill>
                  <a:srgbClr val="19335B"/>
                </a:solidFill>
                <a:ea typeface="Myriad Pro"/>
                <a:cs typeface="Myriad Pro"/>
              </a:rPr>
              <a:t>EuroHealthNet</a:t>
            </a:r>
            <a:r>
              <a:rPr lang="en-US" altLang="en-US" sz="800" dirty="0">
                <a:solidFill>
                  <a:srgbClr val="19335B"/>
                </a:solidFill>
                <a:ea typeface="Myriad Pro"/>
                <a:cs typeface="Myriad Pro"/>
              </a:rPr>
              <a:t>,</a:t>
            </a:r>
            <a:endParaRPr lang="en-US" altLang="en-US" sz="800" dirty="0">
              <a:solidFill>
                <a:srgbClr val="000000"/>
              </a:solidFill>
              <a:ea typeface="Myriad Pro"/>
              <a:cs typeface="Myriad Pro"/>
            </a:endParaRPr>
          </a:p>
          <a:p>
            <a:r>
              <a:rPr lang="en-US" altLang="en-US" sz="800" dirty="0">
                <a:solidFill>
                  <a:srgbClr val="19335B"/>
                </a:solidFill>
                <a:ea typeface="Myriad Pro"/>
                <a:cs typeface="Myriad Pro"/>
              </a:rPr>
              <a:t>has received funding from the European Union’s Horizon 2020 research  and innovation </a:t>
            </a:r>
            <a:r>
              <a:rPr lang="en-US" altLang="en-US" sz="800" dirty="0" err="1">
                <a:solidFill>
                  <a:srgbClr val="19335B"/>
                </a:solidFill>
                <a:ea typeface="Myriad Pro"/>
                <a:cs typeface="Myriad Pro"/>
              </a:rPr>
              <a:t>programme</a:t>
            </a:r>
            <a:r>
              <a:rPr lang="en-US" altLang="en-US" sz="800" dirty="0">
                <a:solidFill>
                  <a:srgbClr val="19335B"/>
                </a:solidFill>
                <a:ea typeface="Myriad Pro"/>
                <a:cs typeface="Myriad Pro"/>
              </a:rPr>
              <a:t> under grant agreement No 667364</a:t>
            </a:r>
            <a:endParaRPr lang="en-US" altLang="en-US" sz="800" dirty="0">
              <a:solidFill>
                <a:srgbClr val="000000"/>
              </a:solidFill>
              <a:ea typeface="Myriad Pro"/>
              <a:cs typeface="Myriad Pro"/>
            </a:endParaRPr>
          </a:p>
        </p:txBody>
      </p:sp>
      <p:sp>
        <p:nvSpPr>
          <p:cNvPr id="72" name="object 72"/>
          <p:cNvSpPr/>
          <p:nvPr/>
        </p:nvSpPr>
        <p:spPr>
          <a:xfrm>
            <a:off x="92053" y="6451656"/>
            <a:ext cx="461962" cy="312737"/>
          </a:xfrm>
          <a:custGeom>
            <a:avLst/>
            <a:gdLst/>
            <a:ahLst/>
            <a:cxnLst/>
            <a:rect l="l" t="t" r="r" b="b"/>
            <a:pathLst>
              <a:path w="967105" h="654050">
                <a:moveTo>
                  <a:pt x="966736" y="653808"/>
                </a:moveTo>
                <a:lnTo>
                  <a:pt x="0" y="653808"/>
                </a:lnTo>
                <a:lnTo>
                  <a:pt x="0" y="0"/>
                </a:lnTo>
                <a:lnTo>
                  <a:pt x="966736" y="0"/>
                </a:lnTo>
                <a:lnTo>
                  <a:pt x="966736" y="653808"/>
                </a:lnTo>
                <a:close/>
              </a:path>
            </a:pathLst>
          </a:custGeom>
          <a:solidFill>
            <a:srgbClr val="064F9B"/>
          </a:solidFill>
        </p:spPr>
        <p:txBody>
          <a:bodyPr lIns="0" tIns="0" rIns="0" bIns="0"/>
          <a:lstStyle/>
          <a:p>
            <a:pPr defTabSz="437358">
              <a:defRPr/>
            </a:pPr>
            <a:endParaRPr sz="861">
              <a:solidFill>
                <a:prstClr val="black"/>
              </a:solidFill>
            </a:endParaRPr>
          </a:p>
        </p:txBody>
      </p:sp>
      <p:sp>
        <p:nvSpPr>
          <p:cNvPr id="73" name="object 73"/>
          <p:cNvSpPr/>
          <p:nvPr/>
        </p:nvSpPr>
        <p:spPr>
          <a:xfrm>
            <a:off x="217465" y="6538968"/>
            <a:ext cx="33338" cy="31750"/>
          </a:xfrm>
          <a:custGeom>
            <a:avLst/>
            <a:gdLst/>
            <a:ahLst/>
            <a:cxnLst/>
            <a:rect l="l" t="t" r="r" b="b"/>
            <a:pathLst>
              <a:path w="69214" h="66040">
                <a:moveTo>
                  <a:pt x="68668" y="25082"/>
                </a:moveTo>
                <a:lnTo>
                  <a:pt x="0" y="25082"/>
                </a:lnTo>
                <a:lnTo>
                  <a:pt x="21221" y="40601"/>
                </a:lnTo>
                <a:lnTo>
                  <a:pt x="13119" y="65671"/>
                </a:lnTo>
                <a:lnTo>
                  <a:pt x="34340" y="50177"/>
                </a:lnTo>
                <a:lnTo>
                  <a:pt x="50554" y="50177"/>
                </a:lnTo>
                <a:lnTo>
                  <a:pt x="47459" y="40601"/>
                </a:lnTo>
                <a:lnTo>
                  <a:pt x="68668" y="25082"/>
                </a:lnTo>
                <a:close/>
              </a:path>
              <a:path w="69214" h="66040">
                <a:moveTo>
                  <a:pt x="50554" y="50177"/>
                </a:moveTo>
                <a:lnTo>
                  <a:pt x="34340" y="50177"/>
                </a:lnTo>
                <a:lnTo>
                  <a:pt x="55562" y="65671"/>
                </a:lnTo>
                <a:lnTo>
                  <a:pt x="50554" y="50177"/>
                </a:lnTo>
                <a:close/>
              </a:path>
              <a:path w="69214" h="66040">
                <a:moveTo>
                  <a:pt x="34340" y="0"/>
                </a:moveTo>
                <a:lnTo>
                  <a:pt x="26238" y="25082"/>
                </a:lnTo>
                <a:lnTo>
                  <a:pt x="42443" y="25082"/>
                </a:lnTo>
                <a:lnTo>
                  <a:pt x="34340"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74" name="object 74"/>
          <p:cNvSpPr/>
          <p:nvPr/>
        </p:nvSpPr>
        <p:spPr>
          <a:xfrm>
            <a:off x="253978" y="6500868"/>
            <a:ext cx="33337" cy="31750"/>
          </a:xfrm>
          <a:custGeom>
            <a:avLst/>
            <a:gdLst/>
            <a:ahLst/>
            <a:cxnLst/>
            <a:rect l="l" t="t" r="r" b="b"/>
            <a:pathLst>
              <a:path w="69214" h="66040">
                <a:moveTo>
                  <a:pt x="68681" y="25095"/>
                </a:moveTo>
                <a:lnTo>
                  <a:pt x="0" y="25095"/>
                </a:lnTo>
                <a:lnTo>
                  <a:pt x="21221" y="40601"/>
                </a:lnTo>
                <a:lnTo>
                  <a:pt x="13119" y="65684"/>
                </a:lnTo>
                <a:lnTo>
                  <a:pt x="34340" y="50177"/>
                </a:lnTo>
                <a:lnTo>
                  <a:pt x="50553" y="50177"/>
                </a:lnTo>
                <a:lnTo>
                  <a:pt x="47459" y="40601"/>
                </a:lnTo>
                <a:lnTo>
                  <a:pt x="68681" y="25095"/>
                </a:lnTo>
                <a:close/>
              </a:path>
              <a:path w="69214" h="66040">
                <a:moveTo>
                  <a:pt x="50553" y="50177"/>
                </a:moveTo>
                <a:lnTo>
                  <a:pt x="34340" y="50177"/>
                </a:lnTo>
                <a:lnTo>
                  <a:pt x="55562" y="65684"/>
                </a:lnTo>
                <a:lnTo>
                  <a:pt x="50553" y="50177"/>
                </a:lnTo>
                <a:close/>
              </a:path>
              <a:path w="69214" h="66040">
                <a:moveTo>
                  <a:pt x="34340" y="0"/>
                </a:moveTo>
                <a:lnTo>
                  <a:pt x="26238" y="25095"/>
                </a:lnTo>
                <a:lnTo>
                  <a:pt x="42443" y="25095"/>
                </a:lnTo>
                <a:lnTo>
                  <a:pt x="34340"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75" name="object 75"/>
          <p:cNvSpPr/>
          <p:nvPr/>
        </p:nvSpPr>
        <p:spPr>
          <a:xfrm>
            <a:off x="306365" y="6488168"/>
            <a:ext cx="31750" cy="31750"/>
          </a:xfrm>
          <a:custGeom>
            <a:avLst/>
            <a:gdLst/>
            <a:ahLst/>
            <a:cxnLst/>
            <a:rect l="l" t="t" r="r" b="b"/>
            <a:pathLst>
              <a:path w="69214" h="66040">
                <a:moveTo>
                  <a:pt x="68656" y="25082"/>
                </a:moveTo>
                <a:lnTo>
                  <a:pt x="0" y="25082"/>
                </a:lnTo>
                <a:lnTo>
                  <a:pt x="21209" y="40589"/>
                </a:lnTo>
                <a:lnTo>
                  <a:pt x="13106" y="65671"/>
                </a:lnTo>
                <a:lnTo>
                  <a:pt x="34328" y="50164"/>
                </a:lnTo>
                <a:lnTo>
                  <a:pt x="50540" y="50164"/>
                </a:lnTo>
                <a:lnTo>
                  <a:pt x="47447" y="40589"/>
                </a:lnTo>
                <a:lnTo>
                  <a:pt x="68656" y="25082"/>
                </a:lnTo>
                <a:close/>
              </a:path>
              <a:path w="69214" h="66040">
                <a:moveTo>
                  <a:pt x="50540" y="50164"/>
                </a:moveTo>
                <a:lnTo>
                  <a:pt x="34328" y="50164"/>
                </a:lnTo>
                <a:lnTo>
                  <a:pt x="55549" y="65671"/>
                </a:lnTo>
                <a:lnTo>
                  <a:pt x="50540" y="50164"/>
                </a:lnTo>
                <a:close/>
              </a:path>
              <a:path w="69214" h="66040">
                <a:moveTo>
                  <a:pt x="34328" y="0"/>
                </a:moveTo>
                <a:lnTo>
                  <a:pt x="26225" y="25082"/>
                </a:lnTo>
                <a:lnTo>
                  <a:pt x="42430" y="25082"/>
                </a:lnTo>
                <a:lnTo>
                  <a:pt x="34328"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76" name="object 76"/>
          <p:cNvSpPr/>
          <p:nvPr/>
        </p:nvSpPr>
        <p:spPr>
          <a:xfrm>
            <a:off x="357165" y="6500868"/>
            <a:ext cx="33338" cy="31750"/>
          </a:xfrm>
          <a:custGeom>
            <a:avLst/>
            <a:gdLst/>
            <a:ahLst/>
            <a:cxnLst/>
            <a:rect l="l" t="t" r="r" b="b"/>
            <a:pathLst>
              <a:path w="69214" h="66040">
                <a:moveTo>
                  <a:pt x="68656" y="25095"/>
                </a:moveTo>
                <a:lnTo>
                  <a:pt x="0" y="25095"/>
                </a:lnTo>
                <a:lnTo>
                  <a:pt x="21209" y="40589"/>
                </a:lnTo>
                <a:lnTo>
                  <a:pt x="13106" y="65684"/>
                </a:lnTo>
                <a:lnTo>
                  <a:pt x="34328" y="50177"/>
                </a:lnTo>
                <a:lnTo>
                  <a:pt x="50543" y="50177"/>
                </a:lnTo>
                <a:lnTo>
                  <a:pt x="47447" y="40589"/>
                </a:lnTo>
                <a:lnTo>
                  <a:pt x="68656" y="25095"/>
                </a:lnTo>
                <a:close/>
              </a:path>
              <a:path w="69214" h="66040">
                <a:moveTo>
                  <a:pt x="50543" y="50177"/>
                </a:moveTo>
                <a:lnTo>
                  <a:pt x="34328" y="50177"/>
                </a:lnTo>
                <a:lnTo>
                  <a:pt x="55549" y="65684"/>
                </a:lnTo>
                <a:lnTo>
                  <a:pt x="50543" y="50177"/>
                </a:lnTo>
                <a:close/>
              </a:path>
              <a:path w="69214" h="66040">
                <a:moveTo>
                  <a:pt x="34328" y="0"/>
                </a:moveTo>
                <a:lnTo>
                  <a:pt x="26225" y="25095"/>
                </a:lnTo>
                <a:lnTo>
                  <a:pt x="42430" y="25095"/>
                </a:lnTo>
                <a:lnTo>
                  <a:pt x="34328"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77" name="object 77"/>
          <p:cNvSpPr/>
          <p:nvPr/>
        </p:nvSpPr>
        <p:spPr>
          <a:xfrm>
            <a:off x="393678" y="6538968"/>
            <a:ext cx="33337" cy="31750"/>
          </a:xfrm>
          <a:custGeom>
            <a:avLst/>
            <a:gdLst/>
            <a:ahLst/>
            <a:cxnLst/>
            <a:rect l="l" t="t" r="r" b="b"/>
            <a:pathLst>
              <a:path w="69214" h="66040">
                <a:moveTo>
                  <a:pt x="68668" y="25095"/>
                </a:moveTo>
                <a:lnTo>
                  <a:pt x="0" y="25095"/>
                </a:lnTo>
                <a:lnTo>
                  <a:pt x="21221" y="40589"/>
                </a:lnTo>
                <a:lnTo>
                  <a:pt x="13119" y="65684"/>
                </a:lnTo>
                <a:lnTo>
                  <a:pt x="34340" y="50190"/>
                </a:lnTo>
                <a:lnTo>
                  <a:pt x="50552" y="50190"/>
                </a:lnTo>
                <a:lnTo>
                  <a:pt x="47447" y="40589"/>
                </a:lnTo>
                <a:lnTo>
                  <a:pt x="68668" y="25095"/>
                </a:lnTo>
                <a:close/>
              </a:path>
              <a:path w="69214" h="66040">
                <a:moveTo>
                  <a:pt x="50552" y="50190"/>
                </a:moveTo>
                <a:lnTo>
                  <a:pt x="34340" y="50190"/>
                </a:lnTo>
                <a:lnTo>
                  <a:pt x="55562" y="65684"/>
                </a:lnTo>
                <a:lnTo>
                  <a:pt x="50552" y="50190"/>
                </a:lnTo>
                <a:close/>
              </a:path>
              <a:path w="69214" h="66040">
                <a:moveTo>
                  <a:pt x="34340" y="0"/>
                </a:moveTo>
                <a:lnTo>
                  <a:pt x="26238" y="25095"/>
                </a:lnTo>
                <a:lnTo>
                  <a:pt x="42443" y="25095"/>
                </a:lnTo>
                <a:lnTo>
                  <a:pt x="34340"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78" name="object 78"/>
          <p:cNvSpPr/>
          <p:nvPr/>
        </p:nvSpPr>
        <p:spPr>
          <a:xfrm>
            <a:off x="407965" y="6591356"/>
            <a:ext cx="33338" cy="31750"/>
          </a:xfrm>
          <a:custGeom>
            <a:avLst/>
            <a:gdLst/>
            <a:ahLst/>
            <a:cxnLst/>
            <a:rect l="l" t="t" r="r" b="b"/>
            <a:pathLst>
              <a:path w="69214" h="66040">
                <a:moveTo>
                  <a:pt x="68681" y="25095"/>
                </a:moveTo>
                <a:lnTo>
                  <a:pt x="0" y="25095"/>
                </a:lnTo>
                <a:lnTo>
                  <a:pt x="21221" y="40589"/>
                </a:lnTo>
                <a:lnTo>
                  <a:pt x="13119" y="65684"/>
                </a:lnTo>
                <a:lnTo>
                  <a:pt x="34340" y="50164"/>
                </a:lnTo>
                <a:lnTo>
                  <a:pt x="50551" y="50164"/>
                </a:lnTo>
                <a:lnTo>
                  <a:pt x="47459" y="40589"/>
                </a:lnTo>
                <a:lnTo>
                  <a:pt x="68681" y="25095"/>
                </a:lnTo>
                <a:close/>
              </a:path>
              <a:path w="69214" h="66040">
                <a:moveTo>
                  <a:pt x="50551" y="50164"/>
                </a:moveTo>
                <a:lnTo>
                  <a:pt x="34340" y="50164"/>
                </a:lnTo>
                <a:lnTo>
                  <a:pt x="55562" y="65684"/>
                </a:lnTo>
                <a:lnTo>
                  <a:pt x="50551" y="50164"/>
                </a:lnTo>
                <a:close/>
              </a:path>
              <a:path w="69214" h="66040">
                <a:moveTo>
                  <a:pt x="34340" y="0"/>
                </a:moveTo>
                <a:lnTo>
                  <a:pt x="26238" y="25095"/>
                </a:lnTo>
                <a:lnTo>
                  <a:pt x="42443" y="25095"/>
                </a:lnTo>
                <a:lnTo>
                  <a:pt x="34340"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79" name="object 79"/>
          <p:cNvSpPr/>
          <p:nvPr/>
        </p:nvSpPr>
        <p:spPr>
          <a:xfrm>
            <a:off x="393678" y="6643743"/>
            <a:ext cx="33337" cy="31750"/>
          </a:xfrm>
          <a:custGeom>
            <a:avLst/>
            <a:gdLst/>
            <a:ahLst/>
            <a:cxnLst/>
            <a:rect l="l" t="t" r="r" b="b"/>
            <a:pathLst>
              <a:path w="69214" h="66040">
                <a:moveTo>
                  <a:pt x="68668" y="25095"/>
                </a:moveTo>
                <a:lnTo>
                  <a:pt x="0" y="25095"/>
                </a:lnTo>
                <a:lnTo>
                  <a:pt x="21221" y="40601"/>
                </a:lnTo>
                <a:lnTo>
                  <a:pt x="13119" y="65684"/>
                </a:lnTo>
                <a:lnTo>
                  <a:pt x="34340" y="50190"/>
                </a:lnTo>
                <a:lnTo>
                  <a:pt x="50557" y="50190"/>
                </a:lnTo>
                <a:lnTo>
                  <a:pt x="47459" y="40601"/>
                </a:lnTo>
                <a:lnTo>
                  <a:pt x="68668" y="25095"/>
                </a:lnTo>
                <a:close/>
              </a:path>
              <a:path w="69214" h="66040">
                <a:moveTo>
                  <a:pt x="50557" y="50190"/>
                </a:moveTo>
                <a:lnTo>
                  <a:pt x="34340" y="50190"/>
                </a:lnTo>
                <a:lnTo>
                  <a:pt x="55562" y="65684"/>
                </a:lnTo>
                <a:lnTo>
                  <a:pt x="50557" y="50190"/>
                </a:lnTo>
                <a:close/>
              </a:path>
              <a:path w="69214" h="66040">
                <a:moveTo>
                  <a:pt x="34340" y="0"/>
                </a:moveTo>
                <a:lnTo>
                  <a:pt x="26238" y="25095"/>
                </a:lnTo>
                <a:lnTo>
                  <a:pt x="42443" y="25095"/>
                </a:lnTo>
                <a:lnTo>
                  <a:pt x="34340"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80" name="object 80"/>
          <p:cNvSpPr/>
          <p:nvPr/>
        </p:nvSpPr>
        <p:spPr>
          <a:xfrm>
            <a:off x="357165" y="6681843"/>
            <a:ext cx="33338" cy="30163"/>
          </a:xfrm>
          <a:custGeom>
            <a:avLst/>
            <a:gdLst/>
            <a:ahLst/>
            <a:cxnLst/>
            <a:rect l="l" t="t" r="r" b="b"/>
            <a:pathLst>
              <a:path w="69214" h="66040">
                <a:moveTo>
                  <a:pt x="68668" y="25095"/>
                </a:moveTo>
                <a:lnTo>
                  <a:pt x="0" y="25095"/>
                </a:lnTo>
                <a:lnTo>
                  <a:pt x="21221" y="40601"/>
                </a:lnTo>
                <a:lnTo>
                  <a:pt x="13119" y="65684"/>
                </a:lnTo>
                <a:lnTo>
                  <a:pt x="34340" y="50190"/>
                </a:lnTo>
                <a:lnTo>
                  <a:pt x="50557" y="50190"/>
                </a:lnTo>
                <a:lnTo>
                  <a:pt x="47459" y="40601"/>
                </a:lnTo>
                <a:lnTo>
                  <a:pt x="68668" y="25095"/>
                </a:lnTo>
                <a:close/>
              </a:path>
              <a:path w="69214" h="66040">
                <a:moveTo>
                  <a:pt x="50557" y="50190"/>
                </a:moveTo>
                <a:lnTo>
                  <a:pt x="34340" y="50190"/>
                </a:lnTo>
                <a:lnTo>
                  <a:pt x="55562" y="65684"/>
                </a:lnTo>
                <a:lnTo>
                  <a:pt x="50557" y="50190"/>
                </a:lnTo>
                <a:close/>
              </a:path>
              <a:path w="69214" h="66040">
                <a:moveTo>
                  <a:pt x="34340" y="0"/>
                </a:moveTo>
                <a:lnTo>
                  <a:pt x="26238" y="25095"/>
                </a:lnTo>
                <a:lnTo>
                  <a:pt x="42443" y="25095"/>
                </a:lnTo>
                <a:lnTo>
                  <a:pt x="34340"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81" name="object 81"/>
          <p:cNvSpPr/>
          <p:nvPr/>
        </p:nvSpPr>
        <p:spPr>
          <a:xfrm>
            <a:off x="306365" y="6694543"/>
            <a:ext cx="33338" cy="31750"/>
          </a:xfrm>
          <a:custGeom>
            <a:avLst/>
            <a:gdLst/>
            <a:ahLst/>
            <a:cxnLst/>
            <a:rect l="l" t="t" r="r" b="b"/>
            <a:pathLst>
              <a:path w="69214" h="66040">
                <a:moveTo>
                  <a:pt x="68681" y="25095"/>
                </a:moveTo>
                <a:lnTo>
                  <a:pt x="0" y="25095"/>
                </a:lnTo>
                <a:lnTo>
                  <a:pt x="21221" y="40589"/>
                </a:lnTo>
                <a:lnTo>
                  <a:pt x="13119" y="65684"/>
                </a:lnTo>
                <a:lnTo>
                  <a:pt x="34340" y="50164"/>
                </a:lnTo>
                <a:lnTo>
                  <a:pt x="50551" y="50164"/>
                </a:lnTo>
                <a:lnTo>
                  <a:pt x="47459" y="40589"/>
                </a:lnTo>
                <a:lnTo>
                  <a:pt x="68681" y="25095"/>
                </a:lnTo>
                <a:close/>
              </a:path>
              <a:path w="69214" h="66040">
                <a:moveTo>
                  <a:pt x="50551" y="50164"/>
                </a:moveTo>
                <a:lnTo>
                  <a:pt x="34340" y="50164"/>
                </a:lnTo>
                <a:lnTo>
                  <a:pt x="55562" y="65684"/>
                </a:lnTo>
                <a:lnTo>
                  <a:pt x="50551" y="50164"/>
                </a:lnTo>
                <a:close/>
              </a:path>
              <a:path w="69214" h="66040">
                <a:moveTo>
                  <a:pt x="34340" y="0"/>
                </a:moveTo>
                <a:lnTo>
                  <a:pt x="26238" y="25095"/>
                </a:lnTo>
                <a:lnTo>
                  <a:pt x="42443" y="25095"/>
                </a:lnTo>
                <a:lnTo>
                  <a:pt x="34340"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82" name="object 82"/>
          <p:cNvSpPr/>
          <p:nvPr/>
        </p:nvSpPr>
        <p:spPr>
          <a:xfrm>
            <a:off x="253978" y="6680256"/>
            <a:ext cx="33337" cy="31750"/>
          </a:xfrm>
          <a:custGeom>
            <a:avLst/>
            <a:gdLst/>
            <a:ahLst/>
            <a:cxnLst/>
            <a:rect l="l" t="t" r="r" b="b"/>
            <a:pathLst>
              <a:path w="69214" h="66040">
                <a:moveTo>
                  <a:pt x="68681" y="25095"/>
                </a:moveTo>
                <a:lnTo>
                  <a:pt x="0" y="25095"/>
                </a:lnTo>
                <a:lnTo>
                  <a:pt x="21221" y="40589"/>
                </a:lnTo>
                <a:lnTo>
                  <a:pt x="13119" y="65684"/>
                </a:lnTo>
                <a:lnTo>
                  <a:pt x="34340" y="50177"/>
                </a:lnTo>
                <a:lnTo>
                  <a:pt x="50555" y="50177"/>
                </a:lnTo>
                <a:lnTo>
                  <a:pt x="47459" y="40589"/>
                </a:lnTo>
                <a:lnTo>
                  <a:pt x="68681" y="25095"/>
                </a:lnTo>
                <a:close/>
              </a:path>
              <a:path w="69214" h="66040">
                <a:moveTo>
                  <a:pt x="50555" y="50177"/>
                </a:moveTo>
                <a:lnTo>
                  <a:pt x="34340" y="50177"/>
                </a:lnTo>
                <a:lnTo>
                  <a:pt x="55562" y="65684"/>
                </a:lnTo>
                <a:lnTo>
                  <a:pt x="50555" y="50177"/>
                </a:lnTo>
                <a:close/>
              </a:path>
              <a:path w="69214" h="66040">
                <a:moveTo>
                  <a:pt x="34340" y="0"/>
                </a:moveTo>
                <a:lnTo>
                  <a:pt x="26238" y="25095"/>
                </a:lnTo>
                <a:lnTo>
                  <a:pt x="42443" y="25095"/>
                </a:lnTo>
                <a:lnTo>
                  <a:pt x="34340"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83" name="object 83"/>
          <p:cNvSpPr/>
          <p:nvPr/>
        </p:nvSpPr>
        <p:spPr>
          <a:xfrm>
            <a:off x="217465" y="6643743"/>
            <a:ext cx="33338" cy="31750"/>
          </a:xfrm>
          <a:custGeom>
            <a:avLst/>
            <a:gdLst/>
            <a:ahLst/>
            <a:cxnLst/>
            <a:rect l="l" t="t" r="r" b="b"/>
            <a:pathLst>
              <a:path w="69214" h="66040">
                <a:moveTo>
                  <a:pt x="68681" y="25095"/>
                </a:moveTo>
                <a:lnTo>
                  <a:pt x="0" y="25095"/>
                </a:lnTo>
                <a:lnTo>
                  <a:pt x="21221" y="40601"/>
                </a:lnTo>
                <a:lnTo>
                  <a:pt x="13119" y="65684"/>
                </a:lnTo>
                <a:lnTo>
                  <a:pt x="34340" y="50165"/>
                </a:lnTo>
                <a:lnTo>
                  <a:pt x="50549" y="50165"/>
                </a:lnTo>
                <a:lnTo>
                  <a:pt x="47459" y="40601"/>
                </a:lnTo>
                <a:lnTo>
                  <a:pt x="68681" y="25095"/>
                </a:lnTo>
                <a:close/>
              </a:path>
              <a:path w="69214" h="66040">
                <a:moveTo>
                  <a:pt x="50549" y="50165"/>
                </a:moveTo>
                <a:lnTo>
                  <a:pt x="34340" y="50165"/>
                </a:lnTo>
                <a:lnTo>
                  <a:pt x="55562" y="65684"/>
                </a:lnTo>
                <a:lnTo>
                  <a:pt x="50549" y="50165"/>
                </a:lnTo>
                <a:close/>
              </a:path>
              <a:path w="69214" h="66040">
                <a:moveTo>
                  <a:pt x="34340" y="0"/>
                </a:moveTo>
                <a:lnTo>
                  <a:pt x="26238" y="25095"/>
                </a:lnTo>
                <a:lnTo>
                  <a:pt x="42443" y="25095"/>
                </a:lnTo>
                <a:lnTo>
                  <a:pt x="34340"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84" name="object 84"/>
          <p:cNvSpPr/>
          <p:nvPr/>
        </p:nvSpPr>
        <p:spPr>
          <a:xfrm>
            <a:off x="203178" y="6589768"/>
            <a:ext cx="33337" cy="33338"/>
          </a:xfrm>
          <a:custGeom>
            <a:avLst/>
            <a:gdLst/>
            <a:ahLst/>
            <a:cxnLst/>
            <a:rect l="l" t="t" r="r" b="b"/>
            <a:pathLst>
              <a:path w="69850" h="66675">
                <a:moveTo>
                  <a:pt x="69342" y="25323"/>
                </a:moveTo>
                <a:lnTo>
                  <a:pt x="0" y="25323"/>
                </a:lnTo>
                <a:lnTo>
                  <a:pt x="21424" y="40995"/>
                </a:lnTo>
                <a:lnTo>
                  <a:pt x="13233" y="66332"/>
                </a:lnTo>
                <a:lnTo>
                  <a:pt x="34671" y="50672"/>
                </a:lnTo>
                <a:lnTo>
                  <a:pt x="51045" y="50672"/>
                </a:lnTo>
                <a:lnTo>
                  <a:pt x="47917" y="40995"/>
                </a:lnTo>
                <a:lnTo>
                  <a:pt x="69342" y="25323"/>
                </a:lnTo>
                <a:close/>
              </a:path>
              <a:path w="69850" h="66675">
                <a:moveTo>
                  <a:pt x="51045" y="50672"/>
                </a:moveTo>
                <a:lnTo>
                  <a:pt x="34671" y="50672"/>
                </a:lnTo>
                <a:lnTo>
                  <a:pt x="56108" y="66332"/>
                </a:lnTo>
                <a:lnTo>
                  <a:pt x="51045" y="50672"/>
                </a:lnTo>
                <a:close/>
              </a:path>
              <a:path w="69850" h="66675">
                <a:moveTo>
                  <a:pt x="34671" y="0"/>
                </a:moveTo>
                <a:lnTo>
                  <a:pt x="26492" y="25323"/>
                </a:lnTo>
                <a:lnTo>
                  <a:pt x="42862" y="25323"/>
                </a:lnTo>
                <a:lnTo>
                  <a:pt x="34671" y="0"/>
                </a:lnTo>
                <a:close/>
              </a:path>
            </a:pathLst>
          </a:custGeom>
          <a:solidFill>
            <a:srgbClr val="FBEE43"/>
          </a:solidFill>
        </p:spPr>
        <p:txBody>
          <a:bodyPr lIns="0" tIns="0" rIns="0" bIns="0"/>
          <a:lstStyle/>
          <a:p>
            <a:pPr defTabSz="437358">
              <a:defRPr/>
            </a:pPr>
            <a:endParaRPr sz="861">
              <a:solidFill>
                <a:prstClr val="black"/>
              </a:solidFill>
            </a:endParaRPr>
          </a:p>
        </p:txBody>
      </p:sp>
      <p:sp>
        <p:nvSpPr>
          <p:cNvPr id="87" name="object 87"/>
          <p:cNvSpPr/>
          <p:nvPr/>
        </p:nvSpPr>
        <p:spPr>
          <a:xfrm>
            <a:off x="4457006" y="1661210"/>
            <a:ext cx="0" cy="2684462"/>
          </a:xfrm>
          <a:custGeom>
            <a:avLst/>
            <a:gdLst/>
            <a:ahLst/>
            <a:cxnLst/>
            <a:rect l="l" t="t" r="r" b="b"/>
            <a:pathLst>
              <a:path h="5612765">
                <a:moveTo>
                  <a:pt x="0" y="0"/>
                </a:moveTo>
                <a:lnTo>
                  <a:pt x="0" y="5612752"/>
                </a:lnTo>
              </a:path>
            </a:pathLst>
          </a:custGeom>
          <a:ln w="50800">
            <a:solidFill>
              <a:srgbClr val="00396B"/>
            </a:solidFill>
          </a:ln>
        </p:spPr>
        <p:txBody>
          <a:bodyPr lIns="0" tIns="0" rIns="0" bIns="0"/>
          <a:lstStyle/>
          <a:p>
            <a:pPr defTabSz="437358">
              <a:defRPr/>
            </a:pPr>
            <a:endParaRPr sz="861">
              <a:solidFill>
                <a:prstClr val="black"/>
              </a:solidFill>
            </a:endParaRPr>
          </a:p>
        </p:txBody>
      </p:sp>
      <p:sp>
        <p:nvSpPr>
          <p:cNvPr id="88" name="object 88"/>
          <p:cNvSpPr/>
          <p:nvPr/>
        </p:nvSpPr>
        <p:spPr>
          <a:xfrm>
            <a:off x="6743701" y="5615926"/>
            <a:ext cx="2484437" cy="1727200"/>
          </a:xfrm>
          <a:custGeom>
            <a:avLst/>
            <a:gdLst/>
            <a:ahLst/>
            <a:cxnLst/>
            <a:rect l="l" t="t" r="r" b="b"/>
            <a:pathLst>
              <a:path w="5192394" h="3611244">
                <a:moveTo>
                  <a:pt x="570039" y="0"/>
                </a:moveTo>
                <a:lnTo>
                  <a:pt x="0" y="139014"/>
                </a:lnTo>
                <a:lnTo>
                  <a:pt x="4406290" y="3611041"/>
                </a:lnTo>
                <a:lnTo>
                  <a:pt x="5191963" y="3611041"/>
                </a:lnTo>
                <a:lnTo>
                  <a:pt x="570039" y="0"/>
                </a:lnTo>
                <a:close/>
              </a:path>
            </a:pathLst>
          </a:custGeom>
          <a:solidFill>
            <a:srgbClr val="DCDDDE"/>
          </a:solidFill>
        </p:spPr>
        <p:txBody>
          <a:bodyPr lIns="0" tIns="0" rIns="0" bIns="0"/>
          <a:lstStyle/>
          <a:p>
            <a:pPr defTabSz="437358">
              <a:defRPr/>
            </a:pPr>
            <a:endParaRPr sz="861">
              <a:solidFill>
                <a:prstClr val="black"/>
              </a:solidFill>
            </a:endParaRPr>
          </a:p>
        </p:txBody>
      </p:sp>
      <p:sp>
        <p:nvSpPr>
          <p:cNvPr id="89" name="object 89"/>
          <p:cNvSpPr/>
          <p:nvPr/>
        </p:nvSpPr>
        <p:spPr>
          <a:xfrm>
            <a:off x="7697788" y="6792264"/>
            <a:ext cx="977900" cy="550862"/>
          </a:xfrm>
          <a:custGeom>
            <a:avLst/>
            <a:gdLst/>
            <a:ahLst/>
            <a:cxnLst/>
            <a:rect l="l" t="t" r="r" b="b"/>
            <a:pathLst>
              <a:path w="2045334" h="1152525">
                <a:moveTo>
                  <a:pt x="570039" y="0"/>
                </a:moveTo>
                <a:lnTo>
                  <a:pt x="0" y="139001"/>
                </a:lnTo>
                <a:lnTo>
                  <a:pt x="1285786" y="1152169"/>
                </a:lnTo>
                <a:lnTo>
                  <a:pt x="2044738" y="1152169"/>
                </a:lnTo>
                <a:lnTo>
                  <a:pt x="570039" y="0"/>
                </a:lnTo>
                <a:close/>
              </a:path>
            </a:pathLst>
          </a:custGeom>
          <a:solidFill>
            <a:srgbClr val="DCDDDE"/>
          </a:solidFill>
        </p:spPr>
        <p:txBody>
          <a:bodyPr lIns="0" tIns="0" rIns="0" bIns="0"/>
          <a:lstStyle/>
          <a:p>
            <a:pPr defTabSz="437358">
              <a:defRPr/>
            </a:pPr>
            <a:endParaRPr sz="861">
              <a:solidFill>
                <a:prstClr val="black"/>
              </a:solidFill>
            </a:endParaRPr>
          </a:p>
        </p:txBody>
      </p:sp>
      <p:sp>
        <p:nvSpPr>
          <p:cNvPr id="90" name="object 90"/>
          <p:cNvSpPr/>
          <p:nvPr/>
        </p:nvSpPr>
        <p:spPr>
          <a:xfrm>
            <a:off x="8328026" y="6019151"/>
            <a:ext cx="1009650" cy="842963"/>
          </a:xfrm>
          <a:custGeom>
            <a:avLst/>
            <a:gdLst/>
            <a:ahLst/>
            <a:cxnLst/>
            <a:rect l="l" t="t" r="r" b="b"/>
            <a:pathLst>
              <a:path w="2108834" h="1760219">
                <a:moveTo>
                  <a:pt x="554367" y="0"/>
                </a:moveTo>
                <a:lnTo>
                  <a:pt x="0" y="99250"/>
                </a:lnTo>
                <a:lnTo>
                  <a:pt x="2108796" y="1760131"/>
                </a:lnTo>
                <a:lnTo>
                  <a:pt x="2108796" y="1214462"/>
                </a:lnTo>
                <a:lnTo>
                  <a:pt x="554367" y="0"/>
                </a:lnTo>
                <a:close/>
              </a:path>
            </a:pathLst>
          </a:custGeom>
          <a:solidFill>
            <a:srgbClr val="DCDDDE"/>
          </a:solidFill>
        </p:spPr>
        <p:txBody>
          <a:bodyPr lIns="0" tIns="0" rIns="0" bIns="0"/>
          <a:lstStyle/>
          <a:p>
            <a:pPr defTabSz="437358">
              <a:defRPr/>
            </a:pPr>
            <a:endParaRPr sz="861">
              <a:solidFill>
                <a:prstClr val="black"/>
              </a:solidFill>
            </a:endParaRPr>
          </a:p>
        </p:txBody>
      </p:sp>
      <p:sp>
        <p:nvSpPr>
          <p:cNvPr id="91" name="object 91"/>
          <p:cNvSpPr/>
          <p:nvPr/>
        </p:nvSpPr>
        <p:spPr>
          <a:xfrm>
            <a:off x="5861051" y="6593826"/>
            <a:ext cx="1414462" cy="882650"/>
          </a:xfrm>
          <a:custGeom>
            <a:avLst/>
            <a:gdLst/>
            <a:ahLst/>
            <a:cxnLst/>
            <a:rect l="l" t="t" r="r" b="b"/>
            <a:pathLst>
              <a:path w="2955925" h="1846580">
                <a:moveTo>
                  <a:pt x="592480" y="0"/>
                </a:moveTo>
                <a:lnTo>
                  <a:pt x="0" y="144475"/>
                </a:lnTo>
                <a:lnTo>
                  <a:pt x="2167966" y="1846300"/>
                </a:lnTo>
                <a:lnTo>
                  <a:pt x="2955645" y="1846300"/>
                </a:lnTo>
                <a:lnTo>
                  <a:pt x="592480" y="0"/>
                </a:lnTo>
                <a:close/>
              </a:path>
            </a:pathLst>
          </a:custGeom>
          <a:solidFill>
            <a:srgbClr val="DCDDDE"/>
          </a:solidFill>
        </p:spPr>
        <p:txBody>
          <a:bodyPr lIns="0" tIns="0" rIns="0" bIns="0"/>
          <a:lstStyle/>
          <a:p>
            <a:pPr defTabSz="437358">
              <a:defRPr/>
            </a:pPr>
            <a:endParaRPr sz="861">
              <a:solidFill>
                <a:prstClr val="black"/>
              </a:solidFill>
            </a:endParaRPr>
          </a:p>
        </p:txBody>
      </p:sp>
      <p:sp>
        <p:nvSpPr>
          <p:cNvPr id="92" name="object 92"/>
          <p:cNvSpPr/>
          <p:nvPr/>
        </p:nvSpPr>
        <p:spPr>
          <a:xfrm>
            <a:off x="6699251" y="5342876"/>
            <a:ext cx="2847975" cy="2011363"/>
          </a:xfrm>
          <a:custGeom>
            <a:avLst/>
            <a:gdLst/>
            <a:ahLst/>
            <a:cxnLst/>
            <a:rect l="l" t="t" r="r" b="b"/>
            <a:pathLst>
              <a:path w="5953759" h="4206240">
                <a:moveTo>
                  <a:pt x="570039" y="0"/>
                </a:moveTo>
                <a:lnTo>
                  <a:pt x="0" y="139014"/>
                </a:lnTo>
                <a:lnTo>
                  <a:pt x="5161267" y="4205960"/>
                </a:lnTo>
                <a:lnTo>
                  <a:pt x="5953417" y="4205960"/>
                </a:lnTo>
                <a:lnTo>
                  <a:pt x="570039" y="0"/>
                </a:lnTo>
                <a:close/>
              </a:path>
            </a:pathLst>
          </a:custGeom>
          <a:solidFill>
            <a:srgbClr val="0099DA"/>
          </a:solidFill>
        </p:spPr>
        <p:txBody>
          <a:bodyPr lIns="0" tIns="0" rIns="0" bIns="0"/>
          <a:lstStyle/>
          <a:p>
            <a:pPr defTabSz="437358">
              <a:defRPr/>
            </a:pPr>
            <a:endParaRPr sz="861">
              <a:solidFill>
                <a:prstClr val="black"/>
              </a:solidFill>
            </a:endParaRPr>
          </a:p>
        </p:txBody>
      </p:sp>
      <p:sp>
        <p:nvSpPr>
          <p:cNvPr id="93" name="object 93"/>
          <p:cNvSpPr/>
          <p:nvPr/>
        </p:nvSpPr>
        <p:spPr>
          <a:xfrm>
            <a:off x="8197851" y="5746101"/>
            <a:ext cx="1114425" cy="925513"/>
          </a:xfrm>
          <a:custGeom>
            <a:avLst/>
            <a:gdLst/>
            <a:ahLst/>
            <a:cxnLst/>
            <a:rect l="l" t="t" r="r" b="b"/>
            <a:pathLst>
              <a:path w="2330450" h="1934845">
                <a:moveTo>
                  <a:pt x="554367" y="0"/>
                </a:moveTo>
                <a:lnTo>
                  <a:pt x="0" y="99250"/>
                </a:lnTo>
                <a:lnTo>
                  <a:pt x="2330335" y="1934603"/>
                </a:lnTo>
                <a:lnTo>
                  <a:pt x="2330335" y="1387538"/>
                </a:lnTo>
                <a:lnTo>
                  <a:pt x="554367" y="0"/>
                </a:lnTo>
                <a:close/>
              </a:path>
            </a:pathLst>
          </a:custGeom>
          <a:solidFill>
            <a:srgbClr val="4E5EAA"/>
          </a:solidFill>
        </p:spPr>
        <p:txBody>
          <a:bodyPr lIns="0" tIns="0" rIns="0" bIns="0"/>
          <a:lstStyle/>
          <a:p>
            <a:pPr defTabSz="437358">
              <a:defRPr/>
            </a:pPr>
            <a:endParaRPr sz="861">
              <a:solidFill>
                <a:prstClr val="black"/>
              </a:solidFill>
            </a:endParaRPr>
          </a:p>
        </p:txBody>
      </p:sp>
      <p:sp>
        <p:nvSpPr>
          <p:cNvPr id="94" name="object 94"/>
          <p:cNvSpPr/>
          <p:nvPr/>
        </p:nvSpPr>
        <p:spPr>
          <a:xfrm>
            <a:off x="8150226" y="5144439"/>
            <a:ext cx="1223962" cy="1054100"/>
          </a:xfrm>
          <a:custGeom>
            <a:avLst/>
            <a:gdLst/>
            <a:ahLst/>
            <a:cxnLst/>
            <a:rect l="l" t="t" r="r" b="b"/>
            <a:pathLst>
              <a:path w="2559050" h="2203450">
                <a:moveTo>
                  <a:pt x="624319" y="0"/>
                </a:moveTo>
                <a:lnTo>
                  <a:pt x="0" y="188633"/>
                </a:lnTo>
                <a:lnTo>
                  <a:pt x="2558796" y="2203196"/>
                </a:lnTo>
                <a:lnTo>
                  <a:pt x="2558796" y="1511388"/>
                </a:lnTo>
                <a:lnTo>
                  <a:pt x="624319" y="0"/>
                </a:lnTo>
                <a:close/>
              </a:path>
            </a:pathLst>
          </a:custGeom>
          <a:solidFill>
            <a:srgbClr val="DCDDDE"/>
          </a:solidFill>
        </p:spPr>
        <p:txBody>
          <a:bodyPr lIns="0" tIns="0" rIns="0" bIns="0"/>
          <a:lstStyle/>
          <a:p>
            <a:pPr defTabSz="437358">
              <a:defRPr/>
            </a:pPr>
            <a:endParaRPr sz="861">
              <a:solidFill>
                <a:prstClr val="black"/>
              </a:solidFill>
            </a:endParaRPr>
          </a:p>
        </p:txBody>
      </p:sp>
      <p:sp>
        <p:nvSpPr>
          <p:cNvPr id="95" name="object 95"/>
          <p:cNvSpPr/>
          <p:nvPr/>
        </p:nvSpPr>
        <p:spPr>
          <a:xfrm>
            <a:off x="7405688" y="6350939"/>
            <a:ext cx="1544638" cy="992187"/>
          </a:xfrm>
          <a:custGeom>
            <a:avLst/>
            <a:gdLst/>
            <a:ahLst/>
            <a:cxnLst/>
            <a:rect l="l" t="t" r="r" b="b"/>
            <a:pathLst>
              <a:path w="3228340" h="2074544">
                <a:moveTo>
                  <a:pt x="573506" y="0"/>
                </a:moveTo>
                <a:lnTo>
                  <a:pt x="0" y="81889"/>
                </a:lnTo>
                <a:lnTo>
                  <a:pt x="2558859" y="2074011"/>
                </a:lnTo>
                <a:lnTo>
                  <a:pt x="3228124" y="2074011"/>
                </a:lnTo>
                <a:lnTo>
                  <a:pt x="573506" y="0"/>
                </a:lnTo>
                <a:close/>
              </a:path>
            </a:pathLst>
          </a:custGeom>
          <a:solidFill>
            <a:srgbClr val="DB406C"/>
          </a:solidFill>
        </p:spPr>
        <p:txBody>
          <a:bodyPr lIns="0" tIns="0" rIns="0" bIns="0"/>
          <a:lstStyle/>
          <a:p>
            <a:pPr defTabSz="437358">
              <a:defRPr/>
            </a:pPr>
            <a:endParaRPr sz="861">
              <a:solidFill>
                <a:prstClr val="black"/>
              </a:solidFill>
            </a:endParaRPr>
          </a:p>
        </p:txBody>
      </p:sp>
      <p:sp>
        <p:nvSpPr>
          <p:cNvPr id="96" name="object 96"/>
          <p:cNvSpPr/>
          <p:nvPr/>
        </p:nvSpPr>
        <p:spPr>
          <a:xfrm>
            <a:off x="6729413" y="6835126"/>
            <a:ext cx="1004888" cy="519113"/>
          </a:xfrm>
          <a:custGeom>
            <a:avLst/>
            <a:gdLst/>
            <a:ahLst/>
            <a:cxnLst/>
            <a:rect l="l" t="t" r="r" b="b"/>
            <a:pathLst>
              <a:path w="2099309" h="1084580">
                <a:moveTo>
                  <a:pt x="709510" y="0"/>
                </a:moveTo>
                <a:lnTo>
                  <a:pt x="0" y="120192"/>
                </a:lnTo>
                <a:lnTo>
                  <a:pt x="1227455" y="1084262"/>
                </a:lnTo>
                <a:lnTo>
                  <a:pt x="2098954" y="1084262"/>
                </a:lnTo>
                <a:lnTo>
                  <a:pt x="709510" y="0"/>
                </a:lnTo>
                <a:close/>
              </a:path>
            </a:pathLst>
          </a:custGeom>
          <a:solidFill>
            <a:srgbClr val="B5CF3B"/>
          </a:solidFill>
        </p:spPr>
        <p:txBody>
          <a:bodyPr lIns="0" tIns="0" rIns="0" bIns="0"/>
          <a:lstStyle/>
          <a:p>
            <a:pPr defTabSz="437358">
              <a:defRPr/>
            </a:pPr>
            <a:endParaRPr sz="861">
              <a:solidFill>
                <a:prstClr val="black"/>
              </a:solidFill>
            </a:endParaRPr>
          </a:p>
        </p:txBody>
      </p:sp>
      <p:sp>
        <p:nvSpPr>
          <p:cNvPr id="97" name="object 97"/>
          <p:cNvSpPr/>
          <p:nvPr/>
        </p:nvSpPr>
        <p:spPr>
          <a:xfrm>
            <a:off x="5775326" y="6311251"/>
            <a:ext cx="2033587" cy="1368425"/>
          </a:xfrm>
          <a:custGeom>
            <a:avLst/>
            <a:gdLst/>
            <a:ahLst/>
            <a:cxnLst/>
            <a:rect l="l" t="t" r="r" b="b"/>
            <a:pathLst>
              <a:path w="4250690" h="2858134">
                <a:moveTo>
                  <a:pt x="592493" y="0"/>
                </a:moveTo>
                <a:lnTo>
                  <a:pt x="0" y="144487"/>
                </a:lnTo>
                <a:lnTo>
                  <a:pt x="3456609" y="2857868"/>
                </a:lnTo>
                <a:lnTo>
                  <a:pt x="4250397" y="2857868"/>
                </a:lnTo>
                <a:lnTo>
                  <a:pt x="592493" y="0"/>
                </a:lnTo>
                <a:close/>
              </a:path>
            </a:pathLst>
          </a:custGeom>
          <a:solidFill>
            <a:srgbClr val="4AB969"/>
          </a:solidFill>
        </p:spPr>
        <p:txBody>
          <a:bodyPr lIns="0" tIns="0" rIns="0" bIns="0"/>
          <a:lstStyle/>
          <a:p>
            <a:pPr defTabSz="437358">
              <a:defRPr/>
            </a:pPr>
            <a:endParaRPr sz="861">
              <a:solidFill>
                <a:prstClr val="black"/>
              </a:solidFill>
            </a:endParaRPr>
          </a:p>
        </p:txBody>
      </p:sp>
      <p:sp>
        <p:nvSpPr>
          <p:cNvPr id="98" name="object 98"/>
          <p:cNvSpPr/>
          <p:nvPr/>
        </p:nvSpPr>
        <p:spPr>
          <a:xfrm>
            <a:off x="8080376" y="4895201"/>
            <a:ext cx="1250950" cy="1076325"/>
          </a:xfrm>
          <a:custGeom>
            <a:avLst/>
            <a:gdLst/>
            <a:ahLst/>
            <a:cxnLst/>
            <a:rect l="l" t="t" r="r" b="b"/>
            <a:pathLst>
              <a:path w="2616200" h="2248534">
                <a:moveTo>
                  <a:pt x="624319" y="0"/>
                </a:moveTo>
                <a:lnTo>
                  <a:pt x="0" y="188633"/>
                </a:lnTo>
                <a:lnTo>
                  <a:pt x="2616161" y="2248357"/>
                </a:lnTo>
                <a:lnTo>
                  <a:pt x="2616161" y="1556207"/>
                </a:lnTo>
                <a:lnTo>
                  <a:pt x="624319" y="0"/>
                </a:lnTo>
                <a:close/>
              </a:path>
            </a:pathLst>
          </a:custGeom>
          <a:solidFill>
            <a:srgbClr val="F08328"/>
          </a:solidFill>
        </p:spPr>
        <p:txBody>
          <a:bodyPr lIns="0" tIns="0" rIns="0" bIns="0"/>
          <a:lstStyle/>
          <a:p>
            <a:pPr defTabSz="437358">
              <a:defRPr/>
            </a:pPr>
            <a:endParaRPr sz="861">
              <a:solidFill>
                <a:prstClr val="black"/>
              </a:solidFill>
            </a:endParaRPr>
          </a:p>
        </p:txBody>
      </p:sp>
      <p:pic>
        <p:nvPicPr>
          <p:cNvPr id="19485" name="Picture 98"/>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18145" y="1609870"/>
            <a:ext cx="3482760" cy="26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4363120" y="367562"/>
            <a:ext cx="4672261" cy="4462760"/>
          </a:xfrm>
          <a:prstGeom prst="rect">
            <a:avLst/>
          </a:prstGeom>
        </p:spPr>
        <p:txBody>
          <a:bodyPr wrap="square">
            <a:spAutoFit/>
          </a:bodyPr>
          <a:lstStyle/>
          <a:p>
            <a:pPr algn="ctr"/>
            <a:r>
              <a:rPr lang="en-US" sz="3200" dirty="0">
                <a:solidFill>
                  <a:schemeClr val="tx2"/>
                </a:solidFill>
              </a:rPr>
              <a:t>Webinar for focus group coordinators, moderators &amp; note-takers: </a:t>
            </a:r>
          </a:p>
          <a:p>
            <a:pPr algn="ctr"/>
            <a:endParaRPr lang="en-US" sz="2800" dirty="0">
              <a:solidFill>
                <a:schemeClr val="tx2"/>
              </a:solidFill>
            </a:endParaRPr>
          </a:p>
          <a:p>
            <a:pPr algn="ctr"/>
            <a:r>
              <a:rPr lang="en-US" sz="4000" dirty="0">
                <a:solidFill>
                  <a:schemeClr val="tx2"/>
                </a:solidFill>
              </a:rPr>
              <a:t>Getting ready for your focus group on (</a:t>
            </a:r>
            <a:r>
              <a:rPr lang="en-US" sz="4000" dirty="0" err="1">
                <a:solidFill>
                  <a:schemeClr val="tx2"/>
                </a:solidFill>
              </a:rPr>
              <a:t>intersectoral</a:t>
            </a:r>
            <a:r>
              <a:rPr lang="en-US" sz="4000" dirty="0">
                <a:solidFill>
                  <a:schemeClr val="tx2"/>
                </a:solidFill>
              </a:rPr>
              <a:t>) cooperation</a:t>
            </a:r>
          </a:p>
        </p:txBody>
      </p:sp>
      <p:sp>
        <p:nvSpPr>
          <p:cNvPr id="4" name="Rectangle 3"/>
          <p:cNvSpPr/>
          <p:nvPr/>
        </p:nvSpPr>
        <p:spPr>
          <a:xfrm>
            <a:off x="1974776" y="5017864"/>
            <a:ext cx="4964460" cy="830997"/>
          </a:xfrm>
          <a:prstGeom prst="rect">
            <a:avLst/>
          </a:prstGeom>
        </p:spPr>
        <p:txBody>
          <a:bodyPr wrap="square">
            <a:spAutoFit/>
          </a:bodyPr>
          <a:lstStyle/>
          <a:p>
            <a:pPr algn="ctr"/>
            <a:r>
              <a:rPr lang="en-US" sz="2400" dirty="0">
                <a:solidFill>
                  <a:schemeClr val="tx2"/>
                </a:solidFill>
              </a:rPr>
              <a:t>Qualitative Evaluation of pilots </a:t>
            </a:r>
          </a:p>
          <a:p>
            <a:pPr algn="ctr"/>
            <a:r>
              <a:rPr lang="en-US" sz="2400" dirty="0">
                <a:solidFill>
                  <a:schemeClr val="tx2"/>
                </a:solidFill>
              </a:rPr>
              <a:t>RIVM</a:t>
            </a:r>
            <a:endParaRPr lang="en-US" dirty="0">
              <a:solidFill>
                <a:schemeClr val="tx2"/>
              </a:solidFill>
            </a:endParaRPr>
          </a:p>
        </p:txBody>
      </p:sp>
      <p:pic>
        <p:nvPicPr>
          <p:cNvPr id="2" name="19 jul. 2018 14_21_54.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554015" y="260648"/>
            <a:ext cx="609600" cy="609600"/>
          </a:xfrm>
          <a:prstGeom prst="rect">
            <a:avLst/>
          </a:prstGeom>
        </p:spPr>
      </p:pic>
      <p:sp>
        <p:nvSpPr>
          <p:cNvPr id="5" name="TextBox 4"/>
          <p:cNvSpPr txBox="1"/>
          <p:nvPr/>
        </p:nvSpPr>
        <p:spPr>
          <a:xfrm>
            <a:off x="1763688" y="367562"/>
            <a:ext cx="2016224" cy="1200329"/>
          </a:xfrm>
          <a:prstGeom prst="rect">
            <a:avLst/>
          </a:prstGeom>
          <a:noFill/>
        </p:spPr>
        <p:txBody>
          <a:bodyPr wrap="square" rtlCol="0">
            <a:spAutoFit/>
          </a:bodyPr>
          <a:lstStyle/>
          <a:p>
            <a:r>
              <a:rPr lang="en-US" b="1" dirty="0"/>
              <a:t>[On every slide, please click on this symbol and/or press play         ] </a:t>
            </a:r>
          </a:p>
        </p:txBody>
      </p:sp>
      <p:cxnSp>
        <p:nvCxnSpPr>
          <p:cNvPr id="7" name="Straight Arrow Connector 6"/>
          <p:cNvCxnSpPr/>
          <p:nvPr/>
        </p:nvCxnSpPr>
        <p:spPr>
          <a:xfrm flipH="1">
            <a:off x="1331640" y="565448"/>
            <a:ext cx="432048" cy="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8" name="Action Button: Forward or Next 7">
            <a:hlinkClick r:id="" action="ppaction://noaction" highlightClick="1"/>
          </p:cNvPr>
          <p:cNvSpPr/>
          <p:nvPr/>
        </p:nvSpPr>
        <p:spPr>
          <a:xfrm>
            <a:off x="2925319" y="1268760"/>
            <a:ext cx="288032" cy="203022"/>
          </a:xfrm>
          <a:prstGeom prst="actionButtonForwardNex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91550456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8720" fill="hold"/>
                                        <p:tgtEl>
                                          <p:spTgt spid="2"/>
                                        </p:tgtEl>
                                      </p:cBhvr>
                                    </p:cmd>
                                  </p:childTnLst>
                                </p:cTn>
                              </p:par>
                            </p:childTnLst>
                          </p:cTn>
                        </p:par>
                      </p:childTnLst>
                    </p:cTn>
                  </p:par>
                </p:childTnLst>
              </p:cTn>
              <p:nextCondLst>
                <p:cond evt="onClick" delay="0">
                  <p:tgtEl>
                    <p:spTgt spid="2"/>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15616" y="209972"/>
            <a:ext cx="8229600" cy="1143000"/>
          </a:xfrm>
        </p:spPr>
        <p:txBody>
          <a:bodyPr/>
          <a:lstStyle/>
          <a:p>
            <a:r>
              <a:rPr lang="en-US" dirty="0"/>
              <a:t>2) Some Principles of Appreciative Inquiry</a:t>
            </a:r>
          </a:p>
        </p:txBody>
      </p:sp>
      <p:sp>
        <p:nvSpPr>
          <p:cNvPr id="3" name="Content Placeholder 2"/>
          <p:cNvSpPr>
            <a:spLocks noGrp="1"/>
          </p:cNvSpPr>
          <p:nvPr>
            <p:ph idx="1"/>
          </p:nvPr>
        </p:nvSpPr>
        <p:spPr>
          <a:xfrm>
            <a:off x="611560" y="1700808"/>
            <a:ext cx="7416824" cy="4779911"/>
          </a:xfrm>
        </p:spPr>
        <p:txBody>
          <a:bodyPr>
            <a:noAutofit/>
          </a:bodyPr>
          <a:lstStyle/>
          <a:p>
            <a:r>
              <a:rPr lang="en-US" sz="2000" b="1" dirty="0"/>
              <a:t>Social constructionism</a:t>
            </a:r>
            <a:endParaRPr lang="en-US" sz="2000" dirty="0"/>
          </a:p>
          <a:p>
            <a:pPr marL="0" indent="0">
              <a:buNone/>
            </a:pPr>
            <a:r>
              <a:rPr lang="en-US" sz="2000" dirty="0"/>
              <a:t>Reality is socially constructed. How we talk, determines the reality we create and how we see the future</a:t>
            </a:r>
          </a:p>
          <a:p>
            <a:pPr marL="0" indent="0">
              <a:buNone/>
            </a:pPr>
            <a:r>
              <a:rPr lang="en-US" sz="2000" dirty="0"/>
              <a:t>Methods: Use images and stories such as “how did this cooperation begin, how did it develop to what it is now”</a:t>
            </a:r>
          </a:p>
          <a:p>
            <a:endParaRPr lang="en-US" sz="2000" dirty="0"/>
          </a:p>
          <a:p>
            <a:pPr marL="0" indent="0">
              <a:buNone/>
            </a:pPr>
            <a:endParaRPr lang="en-US" sz="2000" dirty="0"/>
          </a:p>
          <a:p>
            <a:r>
              <a:rPr lang="en-US" sz="2000" b="1" dirty="0"/>
              <a:t>Simultaneity principle</a:t>
            </a:r>
            <a:endParaRPr lang="en-US" sz="2000" dirty="0"/>
          </a:p>
          <a:p>
            <a:pPr marL="0" indent="0">
              <a:buNone/>
            </a:pPr>
            <a:r>
              <a:rPr lang="en-US" sz="2000" dirty="0"/>
              <a:t>Inquiry creates changes (when talking about what cooperation should look like, what is important and what is currently going well, people gain insights in potential actions that contribute to cooperation and they will act upon these insights).</a:t>
            </a:r>
          </a:p>
          <a:p>
            <a:endParaRPr lang="en-US" sz="2000" dirty="0"/>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10</a:t>
            </a:fld>
            <a:endParaRPr lang="fr-FR" altLang="fr-FR" sz="1200">
              <a:solidFill>
                <a:srgbClr val="002857"/>
              </a:solidFill>
            </a:endParaRPr>
          </a:p>
        </p:txBody>
      </p:sp>
      <p:pic>
        <p:nvPicPr>
          <p:cNvPr id="5" name="19 jul. 2018 14_42_15.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251520" y="476672"/>
            <a:ext cx="609600" cy="609600"/>
          </a:xfrm>
          <a:prstGeom prst="rect">
            <a:avLst/>
          </a:prstGeom>
        </p:spPr>
      </p:pic>
    </p:spTree>
    <p:extLst>
      <p:ext uri="{BB962C8B-B14F-4D97-AF65-F5344CB8AC3E}">
        <p14:creationId xmlns:p14="http://schemas.microsoft.com/office/powerpoint/2010/main" val="60737363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0506"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22428" y="188640"/>
            <a:ext cx="8229600" cy="1143000"/>
          </a:xfrm>
        </p:spPr>
        <p:txBody>
          <a:bodyPr/>
          <a:lstStyle/>
          <a:p>
            <a:r>
              <a:rPr lang="en-US" dirty="0"/>
              <a:t>2) The four phases of Appreciative Inquiry</a:t>
            </a:r>
          </a:p>
        </p:txBody>
      </p:sp>
      <p:sp>
        <p:nvSpPr>
          <p:cNvPr id="3" name="Content Placeholder 2"/>
          <p:cNvSpPr>
            <a:spLocks noGrp="1"/>
          </p:cNvSpPr>
          <p:nvPr>
            <p:ph idx="1"/>
          </p:nvPr>
        </p:nvSpPr>
        <p:spPr>
          <a:xfrm>
            <a:off x="467544" y="1484784"/>
            <a:ext cx="8229600" cy="4525963"/>
          </a:xfrm>
        </p:spPr>
        <p:txBody>
          <a:bodyPr/>
          <a:lstStyle/>
          <a:p>
            <a:r>
              <a:rPr lang="en-US" dirty="0"/>
              <a:t>Iterative process: repeating rounds of phases</a:t>
            </a:r>
          </a:p>
          <a:p>
            <a:r>
              <a:rPr lang="en-US" dirty="0"/>
              <a:t>Focus on Discovery, part of Dream/Design</a:t>
            </a:r>
          </a:p>
          <a:p>
            <a:endParaRPr lang="en-US" dirty="0"/>
          </a:p>
          <a:p>
            <a:r>
              <a:rPr lang="en-US" dirty="0"/>
              <a:t>Focus group = main goal is evaluation </a:t>
            </a:r>
          </a:p>
          <a:p>
            <a:pPr marL="0" indent="0">
              <a:buNone/>
            </a:pPr>
            <a:r>
              <a:rPr lang="en-US" dirty="0"/>
              <a:t>(not transformation)</a:t>
            </a:r>
          </a:p>
          <a:p>
            <a:endParaRPr lang="en-US" dirty="0"/>
          </a:p>
        </p:txBody>
      </p:sp>
      <p:pic>
        <p:nvPicPr>
          <p:cNvPr id="1026" name="Picture 2" descr="Afbeeldingsresultaat voor AI 4D model">
            <a:hlinkClick r:id="rId5"/>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030971" y="4077072"/>
            <a:ext cx="4113029" cy="2678782"/>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11</a:t>
            </a:fld>
            <a:endParaRPr lang="fr-FR" altLang="fr-FR" sz="1200">
              <a:solidFill>
                <a:srgbClr val="002857"/>
              </a:solidFill>
            </a:endParaRPr>
          </a:p>
        </p:txBody>
      </p:sp>
      <p:pic>
        <p:nvPicPr>
          <p:cNvPr id="4" name="19 jul. 2018 14_48_45.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251520" y="476672"/>
            <a:ext cx="609600" cy="609600"/>
          </a:xfrm>
          <a:prstGeom prst="rect">
            <a:avLst/>
          </a:prstGeom>
        </p:spPr>
      </p:pic>
    </p:spTree>
    <p:extLst>
      <p:ext uri="{BB962C8B-B14F-4D97-AF65-F5344CB8AC3E}">
        <p14:creationId xmlns:p14="http://schemas.microsoft.com/office/powerpoint/2010/main" val="8085490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9884"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781128"/>
          </a:xfrm>
        </p:spPr>
        <p:txBody>
          <a:bodyPr>
            <a:noAutofit/>
          </a:bodyPr>
          <a:lstStyle/>
          <a:p>
            <a:r>
              <a:rPr lang="en-US" sz="2400" dirty="0"/>
              <a:t>Problems and weaknesses can and do emerge in an AI. </a:t>
            </a:r>
          </a:p>
          <a:p>
            <a:endParaRPr lang="en-US" sz="2400" dirty="0"/>
          </a:p>
          <a:p>
            <a:r>
              <a:rPr lang="en-US" sz="2400" dirty="0"/>
              <a:t>Instead of exploring what they don’t like, ask what is missing, what they want more of, what creates the gap between what they want vs. what they see.</a:t>
            </a:r>
            <a:r>
              <a:rPr lang="en-US" sz="1600" dirty="0"/>
              <a:t>(</a:t>
            </a:r>
            <a:r>
              <a:rPr lang="en-US" sz="1600" dirty="0" err="1"/>
              <a:t>Bushe</a:t>
            </a:r>
            <a:r>
              <a:rPr lang="en-US" sz="1600" dirty="0"/>
              <a:t>, 2007). </a:t>
            </a:r>
            <a:endParaRPr lang="en-US" sz="2400" dirty="0"/>
          </a:p>
          <a:p>
            <a:pPr marL="0" indent="0">
              <a:buNone/>
            </a:pPr>
            <a:endParaRPr lang="en-US" sz="1600" dirty="0"/>
          </a:p>
          <a:p>
            <a:r>
              <a:rPr lang="en-US" sz="2400" dirty="0"/>
              <a:t>If someone reacts with a problem: this implies images of an ideal someone may have </a:t>
            </a:r>
            <a:r>
              <a:rPr lang="en-US" sz="2400" dirty="0">
                <a:sym typeface="Wingdings" panose="05000000000000000000" pitchFamily="2" charset="2"/>
              </a:rPr>
              <a:t> </a:t>
            </a:r>
            <a:r>
              <a:rPr lang="en-US" sz="2400" dirty="0"/>
              <a:t>Listen, postpone and collect later, when you ask:</a:t>
            </a:r>
            <a:r>
              <a:rPr lang="en-US" sz="2400" b="1" dirty="0"/>
              <a:t> What would you change if you could change anything in this cooperation?</a:t>
            </a:r>
          </a:p>
          <a:p>
            <a:endParaRPr lang="en-US" sz="2400" dirty="0"/>
          </a:p>
          <a:p>
            <a:endParaRPr lang="en-US" sz="2400" i="1" dirty="0"/>
          </a:p>
        </p:txBody>
      </p:sp>
      <p:sp>
        <p:nvSpPr>
          <p:cNvPr id="6" name="Title 1"/>
          <p:cNvSpPr>
            <a:spLocks noGrp="1"/>
          </p:cNvSpPr>
          <p:nvPr>
            <p:ph type="title"/>
          </p:nvPr>
        </p:nvSpPr>
        <p:spPr>
          <a:xfrm>
            <a:off x="1043608" y="343322"/>
            <a:ext cx="8579296" cy="876300"/>
          </a:xfrm>
        </p:spPr>
        <p:txBody>
          <a:bodyPr>
            <a:normAutofit fontScale="90000"/>
          </a:bodyPr>
          <a:lstStyle/>
          <a:p>
            <a:r>
              <a:rPr lang="en-US" dirty="0"/>
              <a:t>2) Appreciative Inquiry is not just about the positive</a:t>
            </a:r>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12</a:t>
            </a:fld>
            <a:endParaRPr lang="fr-FR" altLang="fr-FR" sz="1200">
              <a:solidFill>
                <a:srgbClr val="002857"/>
              </a:solidFill>
            </a:endParaRPr>
          </a:p>
        </p:txBody>
      </p:sp>
      <p:pic>
        <p:nvPicPr>
          <p:cNvPr id="2" name="19 jul. 2018 14_50_47.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251520" y="476672"/>
            <a:ext cx="609600" cy="609600"/>
          </a:xfrm>
          <a:prstGeom prst="rect">
            <a:avLst/>
          </a:prstGeom>
        </p:spPr>
      </p:pic>
    </p:spTree>
    <p:extLst>
      <p:ext uri="{BB962C8B-B14F-4D97-AF65-F5344CB8AC3E}">
        <p14:creationId xmlns:p14="http://schemas.microsoft.com/office/powerpoint/2010/main" val="167003615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3802"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2) </a:t>
            </a:r>
            <a:r>
              <a:rPr lang="en-US" dirty="0" err="1"/>
              <a:t>Intersectoral</a:t>
            </a:r>
            <a:r>
              <a:rPr lang="en-US" dirty="0"/>
              <a:t> Cooperation	</a:t>
            </a:r>
          </a:p>
        </p:txBody>
      </p:sp>
      <p:sp>
        <p:nvSpPr>
          <p:cNvPr id="3" name="Content Placeholder 2"/>
          <p:cNvSpPr>
            <a:spLocks noGrp="1"/>
          </p:cNvSpPr>
          <p:nvPr>
            <p:ph idx="1"/>
          </p:nvPr>
        </p:nvSpPr>
        <p:spPr/>
        <p:txBody>
          <a:bodyPr>
            <a:normAutofit fontScale="92500" lnSpcReduction="10000"/>
          </a:bodyPr>
          <a:lstStyle/>
          <a:p>
            <a:r>
              <a:rPr lang="en-US" dirty="0"/>
              <a:t>Cooperation between:</a:t>
            </a:r>
            <a:br>
              <a:rPr lang="en-US" dirty="0"/>
            </a:br>
            <a:r>
              <a:rPr lang="en-US" dirty="0"/>
              <a:t>- parties from different sectors (such as health or   	  environmental sectors);</a:t>
            </a:r>
            <a:br>
              <a:rPr lang="en-US" dirty="0"/>
            </a:br>
            <a:r>
              <a:rPr lang="en-US" dirty="0"/>
              <a:t>- parties from private and public sectors;</a:t>
            </a:r>
            <a:br>
              <a:rPr lang="en-US" dirty="0"/>
            </a:br>
            <a:r>
              <a:rPr lang="en-US" dirty="0"/>
              <a:t>- parties from different types of institutes or 		   	 organizations (e.g. NGO’s);</a:t>
            </a:r>
            <a:br>
              <a:rPr lang="en-US" dirty="0"/>
            </a:br>
            <a:r>
              <a:rPr lang="en-US" dirty="0"/>
              <a:t>- parties from different levels of government  		  (</a:t>
            </a:r>
            <a:r>
              <a:rPr lang="en-GB" dirty="0"/>
              <a:t>neighbourhood</a:t>
            </a:r>
            <a:r>
              <a:rPr lang="en-US" dirty="0"/>
              <a:t>, community, local, regional,  	 	   national);</a:t>
            </a:r>
          </a:p>
          <a:p>
            <a:pPr marL="0" indent="0">
              <a:buNone/>
            </a:pPr>
            <a:r>
              <a:rPr lang="en-US" dirty="0"/>
              <a:t>    - professionals and citizens </a:t>
            </a:r>
          </a:p>
          <a:p>
            <a:endParaRPr lang="en-US" dirty="0"/>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13</a:t>
            </a:fld>
            <a:endParaRPr lang="fr-FR" altLang="fr-FR" sz="1200">
              <a:solidFill>
                <a:srgbClr val="002857"/>
              </a:solidFill>
            </a:endParaRPr>
          </a:p>
        </p:txBody>
      </p:sp>
      <p:pic>
        <p:nvPicPr>
          <p:cNvPr id="5" name="19 jul. 2018 14_52_54.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467544" y="476672"/>
            <a:ext cx="609600" cy="609600"/>
          </a:xfrm>
          <a:prstGeom prst="rect">
            <a:avLst/>
          </a:prstGeom>
        </p:spPr>
      </p:pic>
    </p:spTree>
    <p:extLst>
      <p:ext uri="{BB962C8B-B14F-4D97-AF65-F5344CB8AC3E}">
        <p14:creationId xmlns:p14="http://schemas.microsoft.com/office/powerpoint/2010/main" val="308139929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9478"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2) </a:t>
            </a:r>
            <a:r>
              <a:rPr lang="en-US" dirty="0" err="1"/>
              <a:t>Intersectoral</a:t>
            </a:r>
            <a:r>
              <a:rPr lang="en-US" dirty="0"/>
              <a:t> Cooperation</a:t>
            </a:r>
          </a:p>
        </p:txBody>
      </p:sp>
      <p:sp>
        <p:nvSpPr>
          <p:cNvPr id="3" name="Content Placeholder 2"/>
          <p:cNvSpPr>
            <a:spLocks noGrp="1"/>
          </p:cNvSpPr>
          <p:nvPr>
            <p:ph idx="1"/>
          </p:nvPr>
        </p:nvSpPr>
        <p:spPr/>
        <p:txBody>
          <a:bodyPr>
            <a:normAutofit/>
          </a:bodyPr>
          <a:lstStyle/>
          <a:p>
            <a:r>
              <a:rPr lang="en-US" dirty="0"/>
              <a:t>Bringing actors together to achieve mutual understanding on an issue and negotiate and implement mutually agreeable plans for tackling this issue/challenge.</a:t>
            </a:r>
          </a:p>
          <a:p>
            <a:endParaRPr lang="en-US" dirty="0"/>
          </a:p>
          <a:p>
            <a:r>
              <a:rPr lang="en-US" dirty="0"/>
              <a:t>Each actor possesses distinctive assets that can be combined in a productive manner to solve complex problems</a:t>
            </a:r>
          </a:p>
        </p:txBody>
      </p:sp>
      <p:sp>
        <p:nvSpPr>
          <p:cNvPr id="4" name="Slide Number Placeholder 4"/>
          <p:cNvSpPr>
            <a:spLocks noGrp="1"/>
          </p:cNvSpPr>
          <p:nvPr>
            <p:ph type="sldNum" sz="quarter" idx="11"/>
          </p:nvPr>
        </p:nvSpPr>
        <p:spPr bwMode="auto">
          <a:xfrm>
            <a:off x="6553200" y="630932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14</a:t>
            </a:fld>
            <a:endParaRPr lang="fr-FR" altLang="fr-FR" sz="1200">
              <a:solidFill>
                <a:srgbClr val="002857"/>
              </a:solidFill>
            </a:endParaRPr>
          </a:p>
        </p:txBody>
      </p:sp>
      <p:pic>
        <p:nvPicPr>
          <p:cNvPr id="5" name="19 jul. 2018 14_53_41.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539552" y="404664"/>
            <a:ext cx="609600" cy="609600"/>
          </a:xfrm>
          <a:prstGeom prst="rect">
            <a:avLst/>
          </a:prstGeom>
        </p:spPr>
      </p:pic>
    </p:spTree>
    <p:extLst>
      <p:ext uri="{BB962C8B-B14F-4D97-AF65-F5344CB8AC3E}">
        <p14:creationId xmlns:p14="http://schemas.microsoft.com/office/powerpoint/2010/main" val="283617659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919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2) </a:t>
            </a:r>
            <a:r>
              <a:rPr lang="en-US" sz="2400" dirty="0"/>
              <a:t>(</a:t>
            </a:r>
            <a:r>
              <a:rPr lang="en-US" sz="2400" dirty="0" err="1"/>
              <a:t>Intersectoral</a:t>
            </a:r>
            <a:r>
              <a:rPr lang="en-US" sz="2400" dirty="0"/>
              <a:t>) </a:t>
            </a:r>
            <a:r>
              <a:rPr lang="en-US" dirty="0"/>
              <a:t>Cooperation</a:t>
            </a:r>
          </a:p>
        </p:txBody>
      </p:sp>
      <p:sp>
        <p:nvSpPr>
          <p:cNvPr id="3" name="Content Placeholder 2"/>
          <p:cNvSpPr>
            <a:spLocks noGrp="1"/>
          </p:cNvSpPr>
          <p:nvPr>
            <p:ph idx="1"/>
          </p:nvPr>
        </p:nvSpPr>
        <p:spPr>
          <a:xfrm>
            <a:off x="467544" y="1412776"/>
            <a:ext cx="8229600" cy="4525963"/>
          </a:xfrm>
        </p:spPr>
        <p:txBody>
          <a:bodyPr/>
          <a:lstStyle/>
          <a:p>
            <a:r>
              <a:rPr lang="en-US" dirty="0"/>
              <a:t>As some focus groups focus more on </a:t>
            </a:r>
            <a:r>
              <a:rPr lang="en-US" dirty="0" err="1"/>
              <a:t>intersectoral</a:t>
            </a:r>
            <a:r>
              <a:rPr lang="en-US" dirty="0"/>
              <a:t> cooperation, others on interdisciplinary cooperation and others on participation with citizens: in the focus groups, please use the term ‘cooperation’</a:t>
            </a:r>
          </a:p>
          <a:p>
            <a:endParaRPr lang="en-US" dirty="0"/>
          </a:p>
          <a:p>
            <a:r>
              <a:rPr lang="en-US" dirty="0"/>
              <a:t>Explain which specific cooperation aspects your focus group will be about. However, make sure </a:t>
            </a:r>
            <a:r>
              <a:rPr lang="en-US" dirty="0" err="1"/>
              <a:t>intersectoral</a:t>
            </a:r>
            <a:r>
              <a:rPr lang="en-US" dirty="0"/>
              <a:t> elements are part of the discussion</a:t>
            </a:r>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15</a:t>
            </a:fld>
            <a:endParaRPr lang="fr-FR" altLang="fr-FR" sz="1200">
              <a:solidFill>
                <a:srgbClr val="002857"/>
              </a:solidFill>
            </a:endParaRPr>
          </a:p>
        </p:txBody>
      </p:sp>
      <p:pic>
        <p:nvPicPr>
          <p:cNvPr id="5" name="19 jul. 2018 14_54_38.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683568" y="476672"/>
            <a:ext cx="609600" cy="609600"/>
          </a:xfrm>
          <a:prstGeom prst="rect">
            <a:avLst/>
          </a:prstGeom>
        </p:spPr>
      </p:pic>
    </p:spTree>
    <p:extLst>
      <p:ext uri="{BB962C8B-B14F-4D97-AF65-F5344CB8AC3E}">
        <p14:creationId xmlns:p14="http://schemas.microsoft.com/office/powerpoint/2010/main" val="192790660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869"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260648"/>
            <a:ext cx="8229600" cy="876300"/>
          </a:xfrm>
        </p:spPr>
        <p:txBody>
          <a:bodyPr>
            <a:normAutofit/>
          </a:bodyPr>
          <a:lstStyle/>
          <a:p>
            <a:pPr algn="ctr"/>
            <a:r>
              <a:rPr lang="en-US" dirty="0"/>
              <a:t>Part 3) Focus Group: </a:t>
            </a:r>
            <a:r>
              <a:rPr lang="en-US" dirty="0">
                <a:effectLst>
                  <a:outerShdw blurRad="38100" dist="38100" dir="2700000" algn="tl">
                    <a:srgbClr val="000000">
                      <a:alpha val="43137"/>
                    </a:srgbClr>
                  </a:outerShdw>
                </a:effectLst>
              </a:rPr>
              <a:t> Structure &amp; questions</a:t>
            </a:r>
          </a:p>
        </p:txBody>
      </p:sp>
      <p:sp>
        <p:nvSpPr>
          <p:cNvPr id="3" name="Content Placeholder 2"/>
          <p:cNvSpPr>
            <a:spLocks noGrp="1"/>
          </p:cNvSpPr>
          <p:nvPr>
            <p:ph idx="1"/>
          </p:nvPr>
        </p:nvSpPr>
        <p:spPr/>
        <p:txBody>
          <a:bodyPr>
            <a:normAutofit/>
          </a:bodyPr>
          <a:lstStyle/>
          <a:p>
            <a:pPr marL="0" indent="0">
              <a:buNone/>
            </a:pPr>
            <a:r>
              <a:rPr lang="en-US" dirty="0"/>
              <a:t>When participants enter: sign-in form</a:t>
            </a:r>
          </a:p>
          <a:p>
            <a:pPr marL="0" indent="0">
              <a:buNone/>
            </a:pPr>
            <a:endParaRPr lang="en-US" dirty="0"/>
          </a:p>
          <a:p>
            <a:pPr marL="0" indent="0">
              <a:buNone/>
            </a:pPr>
            <a:r>
              <a:rPr lang="en-US" dirty="0"/>
              <a:t>Before starting the focus group: distribute informed consent form and give participants some time to read, ask questions and sign. </a:t>
            </a:r>
          </a:p>
          <a:p>
            <a:pPr marL="0" indent="0">
              <a:buNone/>
            </a:pPr>
            <a:endParaRPr lang="en-US" dirty="0"/>
          </a:p>
          <a:p>
            <a:pPr marL="0" indent="0">
              <a:buNone/>
            </a:pPr>
            <a:r>
              <a:rPr lang="en-US" dirty="0"/>
              <a:t>Mention audio recording of focus group</a:t>
            </a:r>
          </a:p>
          <a:p>
            <a:pPr marL="0" indent="0">
              <a:buNone/>
            </a:pPr>
            <a:endParaRPr lang="en-US" dirty="0"/>
          </a:p>
        </p:txBody>
      </p:sp>
      <p:sp>
        <p:nvSpPr>
          <p:cNvPr id="4" name="Slide Number Placeholder 4"/>
          <p:cNvSpPr>
            <a:spLocks noGrp="1"/>
          </p:cNvSpPr>
          <p:nvPr>
            <p:ph type="sldNum" sz="quarter" idx="11"/>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16</a:t>
            </a:fld>
            <a:endParaRPr lang="fr-FR" altLang="fr-FR" sz="1200">
              <a:solidFill>
                <a:srgbClr val="002857"/>
              </a:solidFill>
            </a:endParaRPr>
          </a:p>
        </p:txBody>
      </p:sp>
      <p:pic>
        <p:nvPicPr>
          <p:cNvPr id="5" name="19 jul. 2018 14_55_49.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362000" y="465165"/>
            <a:ext cx="609600" cy="609600"/>
          </a:xfrm>
          <a:prstGeom prst="rect">
            <a:avLst/>
          </a:prstGeom>
        </p:spPr>
      </p:pic>
    </p:spTree>
    <p:extLst>
      <p:ext uri="{BB962C8B-B14F-4D97-AF65-F5344CB8AC3E}">
        <p14:creationId xmlns:p14="http://schemas.microsoft.com/office/powerpoint/2010/main" val="224612371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6834"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3) Focus Group: </a:t>
            </a:r>
            <a:r>
              <a:rPr lang="en-US" dirty="0">
                <a:effectLst>
                  <a:outerShdw blurRad="38100" dist="38100" dir="2700000" algn="tl">
                    <a:srgbClr val="000000">
                      <a:alpha val="43137"/>
                    </a:srgbClr>
                  </a:outerShdw>
                </a:effectLst>
              </a:rPr>
              <a:t> Structure &amp; questions</a:t>
            </a:r>
          </a:p>
        </p:txBody>
      </p:sp>
      <p:sp>
        <p:nvSpPr>
          <p:cNvPr id="3" name="Content Placeholder 2"/>
          <p:cNvSpPr>
            <a:spLocks noGrp="1"/>
          </p:cNvSpPr>
          <p:nvPr>
            <p:ph idx="1"/>
          </p:nvPr>
        </p:nvSpPr>
        <p:spPr/>
        <p:txBody>
          <a:bodyPr>
            <a:normAutofit fontScale="70000" lnSpcReduction="20000"/>
          </a:bodyPr>
          <a:lstStyle/>
          <a:p>
            <a:pPr marL="0" indent="0">
              <a:buNone/>
            </a:pPr>
            <a:r>
              <a:rPr lang="en-US" u="sng" dirty="0">
                <a:effectLst>
                  <a:outerShdw blurRad="38100" dist="38100" dir="2700000" algn="tl">
                    <a:srgbClr val="000000">
                      <a:alpha val="43137"/>
                    </a:srgbClr>
                  </a:outerShdw>
                </a:effectLst>
              </a:rPr>
              <a:t>Predetermined time slots that moderators should strictly stick to</a:t>
            </a:r>
          </a:p>
          <a:p>
            <a:pPr marL="0" indent="0">
              <a:buNone/>
            </a:pPr>
            <a:endParaRPr lang="en-US" dirty="0"/>
          </a:p>
          <a:p>
            <a:pPr marL="0" indent="0">
              <a:buNone/>
            </a:pPr>
            <a:r>
              <a:rPr lang="en-US" dirty="0"/>
              <a:t>1) Introduction &amp; Warming up round</a:t>
            </a:r>
          </a:p>
          <a:p>
            <a:pPr marL="0" indent="0">
              <a:buNone/>
            </a:pPr>
            <a:r>
              <a:rPr lang="en-US" dirty="0"/>
              <a:t>2) Introductory questions</a:t>
            </a:r>
          </a:p>
          <a:p>
            <a:pPr marL="0" indent="0">
              <a:buNone/>
            </a:pPr>
            <a:r>
              <a:rPr lang="en-US" dirty="0"/>
              <a:t>3) (Intersectoral) Cooperation: 3 key questions</a:t>
            </a:r>
          </a:p>
          <a:p>
            <a:pPr marL="0" indent="0">
              <a:buNone/>
            </a:pPr>
            <a:r>
              <a:rPr lang="en-US" dirty="0"/>
              <a:t>	&amp; wrap up Cooperation part</a:t>
            </a:r>
          </a:p>
          <a:p>
            <a:pPr marL="0" indent="0">
              <a:buNone/>
            </a:pPr>
            <a:r>
              <a:rPr lang="en-US" dirty="0"/>
              <a:t>4) Additional questions</a:t>
            </a:r>
          </a:p>
          <a:p>
            <a:pPr marL="0" indent="0">
              <a:buNone/>
            </a:pPr>
            <a:r>
              <a:rPr lang="en-US" dirty="0"/>
              <a:t>5) Wrap-up</a:t>
            </a:r>
          </a:p>
          <a:p>
            <a:pPr marL="0" indent="0">
              <a:buNone/>
            </a:pPr>
            <a:r>
              <a:rPr lang="en-US" dirty="0"/>
              <a:t>6) Debriefing meeting moderator &amp; note-taker</a:t>
            </a:r>
          </a:p>
          <a:p>
            <a:endParaRPr lang="en-US" dirty="0"/>
          </a:p>
          <a:p>
            <a:pPr marL="0" indent="0">
              <a:buNone/>
            </a:pPr>
            <a:r>
              <a:rPr lang="en-US" dirty="0"/>
              <a:t>Goals: </a:t>
            </a:r>
          </a:p>
          <a:p>
            <a:pPr marL="0" indent="0">
              <a:buNone/>
            </a:pPr>
            <a:r>
              <a:rPr lang="en-US" dirty="0"/>
              <a:t>1) gain insight into (</a:t>
            </a:r>
            <a:r>
              <a:rPr lang="en-US" dirty="0" err="1"/>
              <a:t>intersectoral</a:t>
            </a:r>
            <a:r>
              <a:rPr lang="en-US" dirty="0"/>
              <a:t>) cooperation processes </a:t>
            </a:r>
          </a:p>
          <a:p>
            <a:pPr marL="0" indent="0">
              <a:buNone/>
            </a:pPr>
            <a:r>
              <a:rPr lang="en-US" dirty="0"/>
              <a:t>2) build capacity and motivation for future cooperation</a:t>
            </a:r>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17</a:t>
            </a:fld>
            <a:endParaRPr lang="fr-FR" altLang="fr-FR" sz="1200">
              <a:solidFill>
                <a:srgbClr val="002857"/>
              </a:solidFill>
            </a:endParaRPr>
          </a:p>
        </p:txBody>
      </p:sp>
      <p:pic>
        <p:nvPicPr>
          <p:cNvPr id="5" name="19 jul. 2018 15_02_07.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79512" y="476672"/>
            <a:ext cx="609600" cy="609600"/>
          </a:xfrm>
          <a:prstGeom prst="rect">
            <a:avLst/>
          </a:prstGeom>
        </p:spPr>
      </p:pic>
    </p:spTree>
    <p:extLst>
      <p:ext uri="{BB962C8B-B14F-4D97-AF65-F5344CB8AC3E}">
        <p14:creationId xmlns:p14="http://schemas.microsoft.com/office/powerpoint/2010/main" val="9525619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6686"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76300"/>
          </a:xfrm>
        </p:spPr>
        <p:txBody>
          <a:bodyPr>
            <a:normAutofit/>
          </a:bodyPr>
          <a:lstStyle/>
          <a:p>
            <a:pPr algn="ctr"/>
            <a:r>
              <a:rPr lang="en-US" dirty="0"/>
              <a:t>1) Introduction &amp; Warming up (15min)</a:t>
            </a:r>
          </a:p>
        </p:txBody>
      </p:sp>
      <p:sp>
        <p:nvSpPr>
          <p:cNvPr id="3" name="Content Placeholder 2"/>
          <p:cNvSpPr>
            <a:spLocks noGrp="1"/>
          </p:cNvSpPr>
          <p:nvPr>
            <p:ph idx="1"/>
          </p:nvPr>
        </p:nvSpPr>
        <p:spPr>
          <a:xfrm>
            <a:off x="539552" y="1844824"/>
            <a:ext cx="8229600" cy="4525963"/>
          </a:xfrm>
        </p:spPr>
        <p:txBody>
          <a:bodyPr>
            <a:normAutofit fontScale="92500" lnSpcReduction="10000"/>
          </a:bodyPr>
          <a:lstStyle/>
          <a:p>
            <a:r>
              <a:rPr lang="en-US" dirty="0"/>
              <a:t>Welcome &amp; explain purpose of the focus group</a:t>
            </a:r>
          </a:p>
          <a:p>
            <a:endParaRPr lang="en-US" dirty="0"/>
          </a:p>
          <a:p>
            <a:r>
              <a:rPr lang="en-US" dirty="0"/>
              <a:t>Round of introductions </a:t>
            </a:r>
            <a:r>
              <a:rPr lang="en-US" dirty="0">
                <a:sym typeface="Wingdings" panose="05000000000000000000" pitchFamily="2" charset="2"/>
              </a:rPr>
              <a:t> </a:t>
            </a:r>
            <a:r>
              <a:rPr lang="en-US" dirty="0"/>
              <a:t>To get everyone talking and set a positive vibe</a:t>
            </a:r>
          </a:p>
          <a:p>
            <a:r>
              <a:rPr lang="en-US" i="1" dirty="0"/>
              <a:t>Please state your name, who/what you are representing today, and what is a positive thing you experienced today? </a:t>
            </a:r>
          </a:p>
          <a:p>
            <a:r>
              <a:rPr lang="en-US" dirty="0"/>
              <a:t>Method: Moderator starts by answering, then all participants get a turn.</a:t>
            </a:r>
          </a:p>
          <a:p>
            <a:endParaRPr lang="en-US" dirty="0"/>
          </a:p>
          <a:p>
            <a:endParaRPr lang="en-US" dirty="0"/>
          </a:p>
          <a:p>
            <a:pPr marL="0" indent="0">
              <a:buNone/>
            </a:pPr>
            <a:endParaRPr lang="en-US" dirty="0"/>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18</a:t>
            </a:fld>
            <a:endParaRPr lang="fr-FR" altLang="fr-FR" sz="1200">
              <a:solidFill>
                <a:srgbClr val="002857"/>
              </a:solidFill>
            </a:endParaRPr>
          </a:p>
        </p:txBody>
      </p:sp>
      <p:pic>
        <p:nvPicPr>
          <p:cNvPr id="5" name="19 jul. 2018 15_08_56.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323528" y="404664"/>
            <a:ext cx="609600" cy="609600"/>
          </a:xfrm>
          <a:prstGeom prst="rect">
            <a:avLst/>
          </a:prstGeom>
        </p:spPr>
      </p:pic>
    </p:spTree>
    <p:extLst>
      <p:ext uri="{BB962C8B-B14F-4D97-AF65-F5344CB8AC3E}">
        <p14:creationId xmlns:p14="http://schemas.microsoft.com/office/powerpoint/2010/main" val="59379376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7058"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876300"/>
          </a:xfrm>
        </p:spPr>
        <p:txBody>
          <a:bodyPr>
            <a:normAutofit/>
          </a:bodyPr>
          <a:lstStyle/>
          <a:p>
            <a:pPr algn="ctr"/>
            <a:r>
              <a:rPr lang="en-US" dirty="0"/>
              <a:t>2) Introductory questions (10min)</a:t>
            </a:r>
          </a:p>
        </p:txBody>
      </p:sp>
      <p:sp>
        <p:nvSpPr>
          <p:cNvPr id="3" name="Content Placeholder 2"/>
          <p:cNvSpPr>
            <a:spLocks noGrp="1"/>
          </p:cNvSpPr>
          <p:nvPr>
            <p:ph idx="1"/>
          </p:nvPr>
        </p:nvSpPr>
        <p:spPr/>
        <p:txBody>
          <a:bodyPr/>
          <a:lstStyle/>
          <a:p>
            <a:endParaRPr lang="en-US" dirty="0"/>
          </a:p>
          <a:p>
            <a:r>
              <a:rPr lang="en-US" dirty="0"/>
              <a:t>How did the cooperation/project start, how did it develop to where it is now? What contributed to the cooperation process?</a:t>
            </a:r>
          </a:p>
          <a:p>
            <a:endParaRPr lang="en-US" dirty="0"/>
          </a:p>
          <a:p>
            <a:pPr marL="0" indent="0">
              <a:buNone/>
            </a:pPr>
            <a:endParaRPr lang="en-US" dirty="0"/>
          </a:p>
          <a:p>
            <a:r>
              <a:rPr lang="en-US" dirty="0"/>
              <a:t>Method: ask the whole group and guide a short discussion</a:t>
            </a:r>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19</a:t>
            </a:fld>
            <a:endParaRPr lang="fr-FR" altLang="fr-FR" sz="1200">
              <a:solidFill>
                <a:srgbClr val="002857"/>
              </a:solidFill>
            </a:endParaRPr>
          </a:p>
        </p:txBody>
      </p:sp>
      <p:pic>
        <p:nvPicPr>
          <p:cNvPr id="5" name="19 jul. 2018 15_11_09.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467544" y="332656"/>
            <a:ext cx="609600" cy="609600"/>
          </a:xfrm>
          <a:prstGeom prst="rect">
            <a:avLst/>
          </a:prstGeom>
        </p:spPr>
      </p:pic>
    </p:spTree>
    <p:extLst>
      <p:ext uri="{BB962C8B-B14F-4D97-AF65-F5344CB8AC3E}">
        <p14:creationId xmlns:p14="http://schemas.microsoft.com/office/powerpoint/2010/main" val="7138789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816"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539552" y="548680"/>
            <a:ext cx="8229600" cy="876300"/>
          </a:xfrm>
        </p:spPr>
        <p:txBody>
          <a:bodyPr/>
          <a:lstStyle/>
          <a:p>
            <a:pPr algn="ctr"/>
            <a:r>
              <a:rPr lang="en-US" dirty="0"/>
              <a:t>Goals of the focus groups </a:t>
            </a:r>
            <a:br>
              <a:rPr lang="en-US" dirty="0"/>
            </a:br>
            <a:endParaRPr lang="en-US" dirty="0"/>
          </a:p>
        </p:txBody>
      </p:sp>
      <p:sp>
        <p:nvSpPr>
          <p:cNvPr id="9" name="Text Placeholder 8"/>
          <p:cNvSpPr>
            <a:spLocks noGrp="1"/>
          </p:cNvSpPr>
          <p:nvPr>
            <p:ph idx="1"/>
          </p:nvPr>
        </p:nvSpPr>
        <p:spPr>
          <a:xfrm>
            <a:off x="395536" y="1556792"/>
            <a:ext cx="8229600" cy="4525963"/>
          </a:xfrm>
        </p:spPr>
        <p:txBody>
          <a:bodyPr>
            <a:normAutofit/>
          </a:bodyPr>
          <a:lstStyle/>
          <a:p>
            <a:pPr marL="0" lvl="0" indent="0">
              <a:buNone/>
            </a:pPr>
            <a:endParaRPr lang="en-US" sz="2800" dirty="0"/>
          </a:p>
          <a:p>
            <a:pPr marL="514350" lvl="0" indent="-514350">
              <a:buAutoNum type="arabicParenR"/>
            </a:pPr>
            <a:r>
              <a:rPr lang="en-US" sz="2800" dirty="0"/>
              <a:t>To qualitatively evaluate and gain a more complete, detailed image of (</a:t>
            </a:r>
            <a:r>
              <a:rPr lang="en-US" sz="2800" dirty="0" err="1"/>
              <a:t>intersectoral</a:t>
            </a:r>
            <a:r>
              <a:rPr lang="en-US" sz="2800" dirty="0"/>
              <a:t>) cooperation processes and goal attainment by gaining insight into underlying factors, motivations and opinions. </a:t>
            </a:r>
          </a:p>
          <a:p>
            <a:pPr marL="514350" lvl="0" indent="-514350">
              <a:buAutoNum type="arabicParenR"/>
            </a:pPr>
            <a:endParaRPr lang="en-US" sz="2800" dirty="0"/>
          </a:p>
          <a:p>
            <a:pPr marL="0" lvl="0" indent="0">
              <a:buNone/>
            </a:pPr>
            <a:r>
              <a:rPr lang="en-US" sz="2800" dirty="0"/>
              <a:t>2) Build capacity and motivation for future cooperation</a:t>
            </a:r>
          </a:p>
          <a:p>
            <a:pPr marL="0" lvl="0" indent="0">
              <a:buNone/>
            </a:pPr>
            <a:endParaRPr lang="en-US" sz="2800" dirty="0"/>
          </a:p>
          <a:p>
            <a:pPr marL="0" lvl="0" indent="0">
              <a:buNone/>
            </a:pPr>
            <a:endParaRPr lang="en-US" sz="2800" dirty="0"/>
          </a:p>
          <a:p>
            <a:pPr lvl="0"/>
            <a:endParaRPr lang="en-US" sz="2800" b="0" dirty="0">
              <a:solidFill>
                <a:schemeClr val="tx1"/>
              </a:solidFill>
            </a:endParaRPr>
          </a:p>
        </p:txBody>
      </p:sp>
      <p:sp>
        <p:nvSpPr>
          <p:cNvPr id="20486"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r>
              <a:rPr lang="fr-FR" altLang="fr-FR" sz="1200">
                <a:solidFill>
                  <a:srgbClr val="002857"/>
                </a:solidFill>
              </a:rPr>
              <a:t>www.inherit.eu</a:t>
            </a:r>
          </a:p>
        </p:txBody>
      </p:sp>
      <p:sp>
        <p:nvSpPr>
          <p:cNvPr id="20487"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2</a:t>
            </a:fld>
            <a:endParaRPr lang="fr-FR" altLang="fr-FR" sz="1200">
              <a:solidFill>
                <a:srgbClr val="002857"/>
              </a:solidFill>
            </a:endParaRPr>
          </a:p>
        </p:txBody>
      </p:sp>
      <p:pic>
        <p:nvPicPr>
          <p:cNvPr id="3" name="19 jul. 2018 14_23_32.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11560" y="404664"/>
            <a:ext cx="609600" cy="609600"/>
          </a:xfrm>
          <a:prstGeom prst="rect">
            <a:avLst/>
          </a:prstGeom>
        </p:spPr>
      </p:pic>
    </p:spTree>
    <p:extLst>
      <p:ext uri="{BB962C8B-B14F-4D97-AF65-F5344CB8AC3E}">
        <p14:creationId xmlns:p14="http://schemas.microsoft.com/office/powerpoint/2010/main" val="4776035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4386"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520" y="-11875"/>
            <a:ext cx="9432032" cy="1143000"/>
          </a:xfrm>
        </p:spPr>
        <p:txBody>
          <a:bodyPr>
            <a:normAutofit fontScale="90000"/>
          </a:bodyPr>
          <a:lstStyle/>
          <a:p>
            <a:pPr algn="ctr"/>
            <a:r>
              <a:rPr lang="en-US" dirty="0"/>
              <a:t> 3) (</a:t>
            </a:r>
            <a:r>
              <a:rPr lang="en-US" dirty="0" err="1"/>
              <a:t>Intersectoral</a:t>
            </a:r>
            <a:r>
              <a:rPr lang="en-US" dirty="0"/>
              <a:t>) Cooperation: </a:t>
            </a:r>
            <a:br>
              <a:rPr lang="en-US" dirty="0"/>
            </a:br>
            <a:r>
              <a:rPr lang="en-US" dirty="0"/>
              <a:t>core questions (3x 15 = 45 min)</a:t>
            </a:r>
          </a:p>
        </p:txBody>
      </p:sp>
      <p:sp>
        <p:nvSpPr>
          <p:cNvPr id="3" name="Content Placeholder 2"/>
          <p:cNvSpPr>
            <a:spLocks noGrp="1"/>
          </p:cNvSpPr>
          <p:nvPr>
            <p:ph idx="1"/>
          </p:nvPr>
        </p:nvSpPr>
        <p:spPr>
          <a:xfrm>
            <a:off x="395536" y="1556792"/>
            <a:ext cx="8579296" cy="4997152"/>
          </a:xfrm>
        </p:spPr>
        <p:txBody>
          <a:bodyPr>
            <a:normAutofit fontScale="70000" lnSpcReduction="20000"/>
          </a:bodyPr>
          <a:lstStyle/>
          <a:p>
            <a:r>
              <a:rPr lang="en-US" dirty="0"/>
              <a:t>(1) What are the core factors that make this cooperation happen, that energized and inspired cooperation?  </a:t>
            </a:r>
          </a:p>
          <a:p>
            <a:pPr marL="0" indent="0">
              <a:buNone/>
            </a:pPr>
            <a:r>
              <a:rPr lang="en-US" i="1" dirty="0"/>
              <a:t> “Describe a peak experience in (</a:t>
            </a:r>
            <a:r>
              <a:rPr lang="en-US" i="1" dirty="0" err="1"/>
              <a:t>intersectoral</a:t>
            </a:r>
            <a:r>
              <a:rPr lang="en-US" i="1" dirty="0"/>
              <a:t>) cooperation, when you felt really engaged and motivated”</a:t>
            </a:r>
          </a:p>
          <a:p>
            <a:pPr marL="0" indent="0">
              <a:buNone/>
            </a:pPr>
            <a:r>
              <a:rPr lang="en-US" b="1" dirty="0"/>
              <a:t>[use of sticky notes 5, followed by group discussion 10]</a:t>
            </a:r>
          </a:p>
          <a:p>
            <a:endParaRPr lang="en-US" dirty="0"/>
          </a:p>
          <a:p>
            <a:r>
              <a:rPr lang="en-US" dirty="0"/>
              <a:t>(2) How could the cooperation have been? What would you change if you could change anything in this cooperation? What might  still be?</a:t>
            </a:r>
          </a:p>
          <a:p>
            <a:pPr marL="0" indent="0">
              <a:buNone/>
            </a:pPr>
            <a:r>
              <a:rPr lang="en-US" b="1" dirty="0">
                <a:sym typeface="Wingdings" panose="05000000000000000000" pitchFamily="2" charset="2"/>
              </a:rPr>
              <a:t>[</a:t>
            </a:r>
            <a:r>
              <a:rPr lang="en-US" b="1">
                <a:sym typeface="Wingdings" panose="05000000000000000000" pitchFamily="2" charset="2"/>
              </a:rPr>
              <a:t>group discussion 15 min]</a:t>
            </a:r>
            <a:endParaRPr lang="en-US" b="1" dirty="0">
              <a:sym typeface="Wingdings" panose="05000000000000000000" pitchFamily="2" charset="2"/>
            </a:endParaRPr>
          </a:p>
          <a:p>
            <a:pPr marL="0" indent="0">
              <a:buNone/>
            </a:pPr>
            <a:endParaRPr lang="en-US" dirty="0"/>
          </a:p>
          <a:p>
            <a:r>
              <a:rPr lang="en-US" dirty="0">
                <a:sym typeface="Wingdings" panose="05000000000000000000" pitchFamily="2" charset="2"/>
              </a:rPr>
              <a:t>(3) Where do you want to be between now and a certain period, what will it look like? What are possible options (actions, projects) to reach this and enhance cooperation in the future? Be ambitious!</a:t>
            </a:r>
          </a:p>
          <a:p>
            <a:pPr marL="0" indent="0">
              <a:buNone/>
            </a:pPr>
            <a:r>
              <a:rPr lang="en-US" sz="2600" i="1" dirty="0">
                <a:sym typeface="Wingdings" panose="05000000000000000000" pitchFamily="2" charset="2"/>
              </a:rPr>
              <a:t>(use vivid proposition: if your dream is X,  what would you want to have accomplished in Y years?)   </a:t>
            </a:r>
            <a:endParaRPr lang="en-US" sz="2600" i="1" dirty="0"/>
          </a:p>
          <a:p>
            <a:pPr marL="0" indent="0">
              <a:buNone/>
            </a:pPr>
            <a:r>
              <a:rPr lang="en-US" b="1" dirty="0"/>
              <a:t>[use of sticky notes 5 min, followed by group discussion 10 min]</a:t>
            </a:r>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20</a:t>
            </a:fld>
            <a:endParaRPr lang="fr-FR" altLang="fr-FR" sz="1200">
              <a:solidFill>
                <a:srgbClr val="002857"/>
              </a:solidFill>
            </a:endParaRPr>
          </a:p>
        </p:txBody>
      </p:sp>
      <p:pic>
        <p:nvPicPr>
          <p:cNvPr id="8" name="19 jul. 2018 15_13_22.mp3">
            <a:hlinkClick r:id="" action="ppaction://media"/>
          </p:cNvPr>
          <p:cNvPicPr>
            <a:picLocks noChangeAspect="1"/>
          </p:cNvPicPr>
          <p:nvPr>
            <a:audioFile r:link="rId2"/>
            <p:extLst>
              <p:ext uri="{DAA4B4D4-6D71-4841-9C94-3DE7FCFB9230}">
                <p14:media xmlns:p14="http://schemas.microsoft.com/office/powerpoint/2010/main" r:embed="rId3">
                  <p14:trim end="26557.5792"/>
                </p14:media>
              </p:ext>
            </p:extLst>
          </p:nvPr>
        </p:nvPicPr>
        <p:blipFill>
          <a:blip r:embed="rId8"/>
          <a:stretch>
            <a:fillRect/>
          </a:stretch>
        </p:blipFill>
        <p:spPr>
          <a:xfrm>
            <a:off x="467544" y="48018"/>
            <a:ext cx="609600" cy="609600"/>
          </a:xfrm>
          <a:prstGeom prst="rect">
            <a:avLst/>
          </a:prstGeom>
        </p:spPr>
      </p:pic>
      <p:pic>
        <p:nvPicPr>
          <p:cNvPr id="9" name="19 jul. 2018 15_17_38.mp3">
            <a:hlinkClick r:id="" action="ppaction://media"/>
          </p:cNvPr>
          <p:cNvPicPr>
            <a:picLocks noChangeAspect="1"/>
          </p:cNvPicPr>
          <p:nvPr>
            <a:audioFile r:link="rId5"/>
            <p:extLst>
              <p:ext uri="{DAA4B4D4-6D71-4841-9C94-3DE7FCFB9230}">
                <p14:media xmlns:p14="http://schemas.microsoft.com/office/powerpoint/2010/main" r:embed="rId4"/>
              </p:ext>
            </p:extLst>
          </p:nvPr>
        </p:nvPicPr>
        <p:blipFill>
          <a:blip r:embed="rId8"/>
          <a:stretch>
            <a:fillRect/>
          </a:stretch>
        </p:blipFill>
        <p:spPr>
          <a:xfrm>
            <a:off x="467544" y="657618"/>
            <a:ext cx="609600" cy="609600"/>
          </a:xfrm>
          <a:prstGeom prst="rect">
            <a:avLst/>
          </a:prstGeom>
        </p:spPr>
      </p:pic>
      <p:sp>
        <p:nvSpPr>
          <p:cNvPr id="10" name="TextBox 9"/>
          <p:cNvSpPr txBox="1"/>
          <p:nvPr/>
        </p:nvSpPr>
        <p:spPr>
          <a:xfrm>
            <a:off x="24555" y="-62681"/>
            <a:ext cx="845127" cy="830997"/>
          </a:xfrm>
          <a:prstGeom prst="rect">
            <a:avLst/>
          </a:prstGeom>
          <a:noFill/>
        </p:spPr>
        <p:txBody>
          <a:bodyPr wrap="square" rtlCol="0">
            <a:spAutoFit/>
          </a:bodyPr>
          <a:lstStyle/>
          <a:p>
            <a:r>
              <a:rPr lang="en-US" sz="2400" b="1" dirty="0">
                <a:solidFill>
                  <a:schemeClr val="bg1"/>
                </a:solidFill>
              </a:rPr>
              <a:t>1	</a:t>
            </a:r>
          </a:p>
        </p:txBody>
      </p:sp>
      <p:sp>
        <p:nvSpPr>
          <p:cNvPr id="12" name="TextBox 11"/>
          <p:cNvSpPr txBox="1"/>
          <p:nvPr/>
        </p:nvSpPr>
        <p:spPr>
          <a:xfrm>
            <a:off x="0" y="657618"/>
            <a:ext cx="845127" cy="830997"/>
          </a:xfrm>
          <a:prstGeom prst="rect">
            <a:avLst/>
          </a:prstGeom>
          <a:noFill/>
        </p:spPr>
        <p:txBody>
          <a:bodyPr wrap="square" rtlCol="0">
            <a:spAutoFit/>
          </a:bodyPr>
          <a:lstStyle/>
          <a:p>
            <a:r>
              <a:rPr lang="en-US" sz="2400" b="1" dirty="0">
                <a:solidFill>
                  <a:schemeClr val="bg1"/>
                </a:solidFill>
              </a:rPr>
              <a:t>2	</a:t>
            </a:r>
          </a:p>
        </p:txBody>
      </p:sp>
    </p:spTree>
    <p:extLst>
      <p:ext uri="{BB962C8B-B14F-4D97-AF65-F5344CB8AC3E}">
        <p14:creationId xmlns:p14="http://schemas.microsoft.com/office/powerpoint/2010/main" val="24991415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2833" fill="hold"/>
                                        <p:tgtEl>
                                          <p:spTgt spid="8"/>
                                        </p:tgtEl>
                                      </p:cBhvr>
                                    </p:cmd>
                                  </p:childTnLst>
                                </p:cTn>
                              </p:par>
                            </p:childTnLst>
                          </p:cTn>
                        </p:par>
                      </p:childTnLst>
                    </p:cTn>
                  </p:par>
                </p:childTnLst>
              </p:cTn>
              <p:nextCondLst>
                <p:cond evt="onClick" delay="0">
                  <p:tgtEl>
                    <p:spTgt spid="8"/>
                  </p:tgtEl>
                </p:cond>
              </p:nextCondLst>
            </p:seq>
            <p:audio>
              <p:cMediaNode vol="80000">
                <p:cTn id="7" fill="hold" display="0">
                  <p:stCondLst>
                    <p:cond delay="indefinite"/>
                  </p:stCondLst>
                  <p:endCondLst>
                    <p:cond evt="onStopAudio" delay="0">
                      <p:tgtEl>
                        <p:sldTgt/>
                      </p:tgtEl>
                    </p:cond>
                  </p:endCondLst>
                </p:cTn>
                <p:tgtEl>
                  <p:spTgt spid="8"/>
                </p:tgtEl>
              </p:cMediaNode>
            </p:audi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4519" fill="hold"/>
                                        <p:tgtEl>
                                          <p:spTgt spid="9"/>
                                        </p:tgtEl>
                                      </p:cBhvr>
                                    </p:cmd>
                                  </p:childTnLst>
                                </p:cTn>
                              </p:par>
                            </p:childTnLst>
                          </p:cTn>
                        </p:par>
                      </p:childTnLst>
                    </p:cTn>
                  </p:par>
                </p:childTnLst>
              </p:cTn>
              <p:nextCondLst>
                <p:cond evt="onClick" delay="0">
                  <p:tgtEl>
                    <p:spTgt spid="9"/>
                  </p:tgtEl>
                </p:cond>
              </p:nextCondLst>
            </p:seq>
            <p:audio>
              <p:cMediaNode vol="80000">
                <p:cTn id="13" fill="hold" display="0">
                  <p:stCondLst>
                    <p:cond delay="indefinite"/>
                  </p:stCondLst>
                  <p:endCondLst>
                    <p:cond evt="onStopAudio" delay="0">
                      <p:tgtEl>
                        <p:sldTgt/>
                      </p:tgtEl>
                    </p:cond>
                  </p:endCondLst>
                </p:cTn>
                <p:tgtEl>
                  <p:spTgt spid="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9043" y="260648"/>
            <a:ext cx="8147248" cy="876300"/>
          </a:xfrm>
        </p:spPr>
        <p:txBody>
          <a:bodyPr/>
          <a:lstStyle/>
          <a:p>
            <a:r>
              <a:rPr lang="en-US" dirty="0"/>
              <a:t> Wrap up of Cooperation part (10 min)</a:t>
            </a:r>
          </a:p>
        </p:txBody>
      </p:sp>
      <p:sp>
        <p:nvSpPr>
          <p:cNvPr id="3" name="Content Placeholder 2"/>
          <p:cNvSpPr>
            <a:spLocks noGrp="1"/>
          </p:cNvSpPr>
          <p:nvPr>
            <p:ph idx="1"/>
          </p:nvPr>
        </p:nvSpPr>
        <p:spPr/>
        <p:txBody>
          <a:bodyPr/>
          <a:lstStyle/>
          <a:p>
            <a:r>
              <a:rPr lang="en-US" dirty="0"/>
              <a:t>Of all the things we discussed, which is the most important to you? </a:t>
            </a:r>
          </a:p>
          <a:p>
            <a:endParaRPr lang="en-US" dirty="0"/>
          </a:p>
          <a:p>
            <a:r>
              <a:rPr lang="en-US" dirty="0"/>
              <a:t>Summarize and ask if this is accurate</a:t>
            </a:r>
          </a:p>
          <a:p>
            <a:endParaRPr lang="en-US" dirty="0"/>
          </a:p>
          <a:p>
            <a:r>
              <a:rPr lang="en-US" dirty="0"/>
              <a:t>Have we missed anything or anyone? </a:t>
            </a:r>
          </a:p>
          <a:p>
            <a:endParaRPr lang="en-US" dirty="0"/>
          </a:p>
        </p:txBody>
      </p:sp>
      <p:sp>
        <p:nvSpPr>
          <p:cNvPr id="4" name="Footer Placeholder 3"/>
          <p:cNvSpPr>
            <a:spLocks noGrp="1"/>
          </p:cNvSpPr>
          <p:nvPr>
            <p:ph type="ftr" sz="quarter" idx="10"/>
          </p:nvPr>
        </p:nvSpPr>
        <p:spPr/>
        <p:txBody>
          <a:bodyPr/>
          <a:lstStyle/>
          <a:p>
            <a:pPr>
              <a:defRPr/>
            </a:pPr>
            <a:r>
              <a:rPr lang="fr-FR">
                <a:solidFill>
                  <a:srgbClr val="002857"/>
                </a:solidFill>
              </a:rPr>
              <a:t>www.inherit.eu</a:t>
            </a:r>
          </a:p>
        </p:txBody>
      </p:sp>
      <p:sp>
        <p:nvSpPr>
          <p:cNvPr id="5" name="Slide Number Placeholder 4"/>
          <p:cNvSpPr>
            <a:spLocks noGrp="1"/>
          </p:cNvSpPr>
          <p:nvPr>
            <p:ph type="sldNum" sz="quarter" idx="11"/>
          </p:nvPr>
        </p:nvSpPr>
        <p:spPr/>
        <p:txBody>
          <a:bodyPr/>
          <a:lstStyle/>
          <a:p>
            <a:pPr>
              <a:defRPr/>
            </a:pPr>
            <a:fld id="{E6279CC2-96EC-490B-AABA-C8853D374FBF}" type="slidenum">
              <a:rPr lang="fr-FR" altLang="fr-FR" smtClean="0">
                <a:solidFill>
                  <a:srgbClr val="002857"/>
                </a:solidFill>
              </a:rPr>
              <a:pPr>
                <a:defRPr/>
              </a:pPr>
              <a:t>21</a:t>
            </a:fld>
            <a:endParaRPr lang="fr-FR" altLang="fr-FR">
              <a:solidFill>
                <a:srgbClr val="002857"/>
              </a:solidFill>
            </a:endParaRPr>
          </a:p>
        </p:txBody>
      </p:sp>
      <p:pic>
        <p:nvPicPr>
          <p:cNvPr id="6" name="19 jul. 2018 15_18_4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389290" y="468435"/>
            <a:ext cx="609600" cy="609600"/>
          </a:xfrm>
          <a:prstGeom prst="rect">
            <a:avLst/>
          </a:prstGeom>
        </p:spPr>
      </p:pic>
    </p:spTree>
    <p:extLst>
      <p:ext uri="{BB962C8B-B14F-4D97-AF65-F5344CB8AC3E}">
        <p14:creationId xmlns:p14="http://schemas.microsoft.com/office/powerpoint/2010/main" val="409481574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398"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3568" y="343322"/>
            <a:ext cx="8229600" cy="876300"/>
          </a:xfrm>
        </p:spPr>
        <p:txBody>
          <a:bodyPr>
            <a:normAutofit/>
          </a:bodyPr>
          <a:lstStyle/>
          <a:p>
            <a:pPr algn="ctr"/>
            <a:r>
              <a:rPr lang="en-US" dirty="0"/>
              <a:t>4) Optional additional questions (30min)</a:t>
            </a:r>
          </a:p>
        </p:txBody>
      </p:sp>
      <p:sp>
        <p:nvSpPr>
          <p:cNvPr id="3" name="Content Placeholder 2"/>
          <p:cNvSpPr>
            <a:spLocks noGrp="1"/>
          </p:cNvSpPr>
          <p:nvPr>
            <p:ph idx="1"/>
          </p:nvPr>
        </p:nvSpPr>
        <p:spPr>
          <a:xfrm>
            <a:off x="467544" y="1844824"/>
            <a:ext cx="8229600" cy="4525963"/>
          </a:xfrm>
        </p:spPr>
        <p:txBody>
          <a:bodyPr/>
          <a:lstStyle/>
          <a:p>
            <a:r>
              <a:rPr lang="en-US" dirty="0"/>
              <a:t>2 – 3 questions on other topics or effect evaluation </a:t>
            </a:r>
          </a:p>
          <a:p>
            <a:endParaRPr lang="en-US" dirty="0"/>
          </a:p>
          <a:p>
            <a:r>
              <a:rPr lang="en-US" dirty="0"/>
              <a:t>Relevant &amp; answerable by participating stakeholders!</a:t>
            </a:r>
          </a:p>
          <a:p>
            <a:endParaRPr lang="en-US"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22</a:t>
            </a:fld>
            <a:endParaRPr lang="fr-FR" altLang="fr-FR" sz="1200">
              <a:solidFill>
                <a:srgbClr val="002857"/>
              </a:solidFill>
            </a:endParaRPr>
          </a:p>
        </p:txBody>
      </p:sp>
      <p:pic>
        <p:nvPicPr>
          <p:cNvPr id="5" name="19 jul. 2018 15_19_43.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251520" y="476672"/>
            <a:ext cx="609600" cy="609600"/>
          </a:xfrm>
          <a:prstGeom prst="rect">
            <a:avLst/>
          </a:prstGeom>
        </p:spPr>
      </p:pic>
    </p:spTree>
    <p:extLst>
      <p:ext uri="{BB962C8B-B14F-4D97-AF65-F5344CB8AC3E}">
        <p14:creationId xmlns:p14="http://schemas.microsoft.com/office/powerpoint/2010/main" val="104947802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8637"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876300"/>
          </a:xfrm>
        </p:spPr>
        <p:txBody>
          <a:bodyPr>
            <a:noAutofit/>
          </a:bodyPr>
          <a:lstStyle/>
          <a:p>
            <a:pPr algn="ctr"/>
            <a:r>
              <a:rPr lang="en-US" dirty="0"/>
              <a:t>5) Wrap-up (5min) </a:t>
            </a:r>
          </a:p>
        </p:txBody>
      </p:sp>
      <p:sp>
        <p:nvSpPr>
          <p:cNvPr id="3" name="Content Placeholder 2"/>
          <p:cNvSpPr>
            <a:spLocks noGrp="1"/>
          </p:cNvSpPr>
          <p:nvPr>
            <p:ph idx="1"/>
          </p:nvPr>
        </p:nvSpPr>
        <p:spPr>
          <a:xfrm>
            <a:off x="340945" y="1950237"/>
            <a:ext cx="8229600" cy="4525963"/>
          </a:xfrm>
        </p:spPr>
        <p:txBody>
          <a:bodyPr/>
          <a:lstStyle/>
          <a:p>
            <a:r>
              <a:rPr lang="en-US" dirty="0"/>
              <a:t>Summarize and ask if this is accurate</a:t>
            </a:r>
          </a:p>
          <a:p>
            <a:endParaRPr lang="en-US" dirty="0"/>
          </a:p>
          <a:p>
            <a:r>
              <a:rPr lang="en-US" dirty="0"/>
              <a:t>Thank all participants, point them to travel expenses and optional reward and make sure they give all sticky notes to moderator</a:t>
            </a:r>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23</a:t>
            </a:fld>
            <a:endParaRPr lang="fr-FR" altLang="fr-FR" sz="1200">
              <a:solidFill>
                <a:srgbClr val="002857"/>
              </a:solidFill>
            </a:endParaRPr>
          </a:p>
        </p:txBody>
      </p:sp>
      <p:pic>
        <p:nvPicPr>
          <p:cNvPr id="5" name="19 jul. 2018 15_20_28.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539552" y="548680"/>
            <a:ext cx="609600" cy="609600"/>
          </a:xfrm>
          <a:prstGeom prst="rect">
            <a:avLst/>
          </a:prstGeom>
        </p:spPr>
      </p:pic>
    </p:spTree>
    <p:extLst>
      <p:ext uri="{BB962C8B-B14F-4D97-AF65-F5344CB8AC3E}">
        <p14:creationId xmlns:p14="http://schemas.microsoft.com/office/powerpoint/2010/main" val="32522783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241"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br>
              <a:rPr lang="en-US" dirty="0"/>
            </a:br>
            <a:r>
              <a:rPr lang="en-US" dirty="0"/>
              <a:t>6) Debriefing meeting</a:t>
            </a:r>
            <a:br>
              <a:rPr lang="en-US" dirty="0"/>
            </a:br>
            <a:r>
              <a:rPr lang="en-US" dirty="0"/>
              <a:t> </a:t>
            </a:r>
          </a:p>
        </p:txBody>
      </p:sp>
      <p:sp>
        <p:nvSpPr>
          <p:cNvPr id="3" name="Content Placeholder 2"/>
          <p:cNvSpPr>
            <a:spLocks noGrp="1"/>
          </p:cNvSpPr>
          <p:nvPr>
            <p:ph idx="1"/>
          </p:nvPr>
        </p:nvSpPr>
        <p:spPr/>
        <p:txBody>
          <a:bodyPr/>
          <a:lstStyle/>
          <a:p>
            <a:r>
              <a:rPr lang="en-US" sz="2400" dirty="0"/>
              <a:t>Moderator &amp; note-taker hold a short meeting immediately after the focus group</a:t>
            </a:r>
          </a:p>
          <a:p>
            <a:endParaRPr lang="en-US" sz="2400" dirty="0"/>
          </a:p>
          <a:p>
            <a:r>
              <a:rPr lang="en-US" sz="2400" dirty="0"/>
              <a:t>To discuss outcomes, clear confusions, check interpretations</a:t>
            </a:r>
          </a:p>
          <a:p>
            <a:pPr marL="0" indent="0">
              <a:buNone/>
            </a:pPr>
            <a:endParaRPr lang="en-US" sz="2400" dirty="0"/>
          </a:p>
          <a:p>
            <a:pPr marL="0" lvl="0" indent="0">
              <a:buNone/>
            </a:pPr>
            <a:r>
              <a:rPr lang="en-US" sz="2400" dirty="0"/>
              <a:t>1) How did it go?</a:t>
            </a:r>
          </a:p>
          <a:p>
            <a:pPr marL="0" lvl="0" indent="0">
              <a:buNone/>
            </a:pPr>
            <a:r>
              <a:rPr lang="en-US" sz="2400" dirty="0"/>
              <a:t>2) What are the most important results? </a:t>
            </a:r>
          </a:p>
          <a:p>
            <a:pPr marL="0" lvl="0" indent="0">
              <a:buNone/>
            </a:pPr>
            <a:r>
              <a:rPr lang="en-US" sz="2400" dirty="0"/>
              <a:t>3) What things stood out?</a:t>
            </a:r>
          </a:p>
          <a:p>
            <a:pPr marL="0" lvl="0" indent="0">
              <a:buNone/>
            </a:pPr>
            <a:r>
              <a:rPr lang="en-US" sz="2400" dirty="0"/>
              <a:t>4) What have we learned from today, from what we’ve heard? </a:t>
            </a:r>
          </a:p>
        </p:txBody>
      </p:sp>
      <p:sp>
        <p:nvSpPr>
          <p:cNvPr id="4" name="Footer Placeholder 3"/>
          <p:cNvSpPr>
            <a:spLocks noGrp="1"/>
          </p:cNvSpPr>
          <p:nvPr>
            <p:ph type="ftr" sz="quarter" idx="10"/>
          </p:nvPr>
        </p:nvSpPr>
        <p:spPr/>
        <p:txBody>
          <a:bodyPr/>
          <a:lstStyle/>
          <a:p>
            <a:pPr>
              <a:defRPr/>
            </a:pPr>
            <a:r>
              <a:rPr lang="fr-FR">
                <a:solidFill>
                  <a:srgbClr val="002857"/>
                </a:solidFill>
              </a:rPr>
              <a:t>www.inherit.eu</a:t>
            </a:r>
          </a:p>
        </p:txBody>
      </p:sp>
      <p:sp>
        <p:nvSpPr>
          <p:cNvPr id="5" name="Slide Number Placeholder 4"/>
          <p:cNvSpPr>
            <a:spLocks noGrp="1"/>
          </p:cNvSpPr>
          <p:nvPr>
            <p:ph type="sldNum" sz="quarter" idx="11"/>
          </p:nvPr>
        </p:nvSpPr>
        <p:spPr/>
        <p:txBody>
          <a:bodyPr/>
          <a:lstStyle/>
          <a:p>
            <a:pPr>
              <a:defRPr/>
            </a:pPr>
            <a:fld id="{E6279CC2-96EC-490B-AABA-C8853D374FBF}" type="slidenum">
              <a:rPr lang="fr-FR" altLang="fr-FR" smtClean="0">
                <a:solidFill>
                  <a:srgbClr val="002857"/>
                </a:solidFill>
              </a:rPr>
              <a:pPr>
                <a:defRPr/>
              </a:pPr>
              <a:t>24</a:t>
            </a:fld>
            <a:endParaRPr lang="fr-FR" altLang="fr-FR" dirty="0">
              <a:solidFill>
                <a:srgbClr val="002857"/>
              </a:solidFill>
            </a:endParaRPr>
          </a:p>
        </p:txBody>
      </p:sp>
      <p:pic>
        <p:nvPicPr>
          <p:cNvPr id="6" name="19 jul. 2018 15_21_05.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67544" y="476672"/>
            <a:ext cx="609600" cy="609600"/>
          </a:xfrm>
          <a:prstGeom prst="rect">
            <a:avLst/>
          </a:prstGeom>
        </p:spPr>
      </p:pic>
    </p:spTree>
    <p:extLst>
      <p:ext uri="{BB962C8B-B14F-4D97-AF65-F5344CB8AC3E}">
        <p14:creationId xmlns:p14="http://schemas.microsoft.com/office/powerpoint/2010/main" val="267276336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9373"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Part 4) Focus Group: </a:t>
            </a:r>
            <a:r>
              <a:rPr lang="en-US" dirty="0">
                <a:effectLst>
                  <a:outerShdw blurRad="38100" dist="38100" dir="2700000" algn="tl">
                    <a:srgbClr val="000000">
                      <a:alpha val="43137"/>
                    </a:srgbClr>
                  </a:outerShdw>
                </a:effectLst>
              </a:rPr>
              <a:t>Methods</a:t>
            </a:r>
            <a:br>
              <a:rPr lang="en-US" dirty="0">
                <a:effectLst>
                  <a:outerShdw blurRad="38100" dist="38100" dir="2700000" algn="tl">
                    <a:srgbClr val="000000">
                      <a:alpha val="43137"/>
                    </a:srgbClr>
                  </a:outerShdw>
                </a:effectLst>
              </a:rPr>
            </a:br>
            <a:r>
              <a:rPr lang="en-US" dirty="0"/>
              <a:t>How to get everyone talking?</a:t>
            </a:r>
          </a:p>
        </p:txBody>
      </p:sp>
      <p:sp>
        <p:nvSpPr>
          <p:cNvPr id="3" name="Content Placeholder 2"/>
          <p:cNvSpPr>
            <a:spLocks noGrp="1"/>
          </p:cNvSpPr>
          <p:nvPr>
            <p:ph idx="1"/>
          </p:nvPr>
        </p:nvSpPr>
        <p:spPr>
          <a:xfrm>
            <a:off x="496796" y="1720389"/>
            <a:ext cx="8229600" cy="4525963"/>
          </a:xfrm>
        </p:spPr>
        <p:txBody>
          <a:bodyPr/>
          <a:lstStyle/>
          <a:p>
            <a:r>
              <a:rPr lang="en-US" dirty="0"/>
              <a:t>Create open pleasant atmosphere</a:t>
            </a:r>
          </a:p>
          <a:p>
            <a:endParaRPr lang="en-US" dirty="0"/>
          </a:p>
          <a:p>
            <a:r>
              <a:rPr lang="en-US" dirty="0"/>
              <a:t>Chatham house rule</a:t>
            </a:r>
          </a:p>
          <a:p>
            <a:r>
              <a:rPr lang="en-US" dirty="0"/>
              <a:t>A round of introductions</a:t>
            </a:r>
          </a:p>
          <a:p>
            <a:r>
              <a:rPr lang="en-US" dirty="0"/>
              <a:t>Sticky notes</a:t>
            </a:r>
          </a:p>
          <a:p>
            <a:pPr marL="0" indent="0">
              <a:buNone/>
            </a:pPr>
            <a:endParaRPr lang="en-US" dirty="0"/>
          </a:p>
          <a:p>
            <a:r>
              <a:rPr lang="en-US" dirty="0"/>
              <a:t>Handbook for more detail</a:t>
            </a:r>
          </a:p>
        </p:txBody>
      </p:sp>
      <p:pic>
        <p:nvPicPr>
          <p:cNvPr id="4" name="Picture 3"/>
          <p:cNvPicPr/>
          <p:nvPr/>
        </p:nvPicPr>
        <p:blipFill rotWithShape="1">
          <a:blip r:embed="rId5" cstate="screen">
            <a:extLst>
              <a:ext uri="{28A0092B-C50C-407E-A947-70E740481C1C}">
                <a14:useLocalDpi xmlns:a14="http://schemas.microsoft.com/office/drawing/2010/main"/>
              </a:ext>
            </a:extLst>
          </a:blip>
          <a:srcRect/>
          <a:stretch/>
        </p:blipFill>
        <p:spPr>
          <a:xfrm>
            <a:off x="5436096" y="4149079"/>
            <a:ext cx="3434316" cy="2360429"/>
          </a:xfrm>
          <a:prstGeom prst="rect">
            <a:avLst/>
          </a:prstGeom>
        </p:spPr>
      </p:pic>
      <p:sp>
        <p:nvSpPr>
          <p:cNvPr id="5"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25</a:t>
            </a:fld>
            <a:endParaRPr lang="fr-FR" altLang="fr-FR" sz="1200">
              <a:solidFill>
                <a:srgbClr val="002857"/>
              </a:solidFill>
            </a:endParaRPr>
          </a:p>
        </p:txBody>
      </p:sp>
      <p:pic>
        <p:nvPicPr>
          <p:cNvPr id="6" name="19 jul. 2018 15_24_52.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467544" y="476672"/>
            <a:ext cx="609600" cy="609600"/>
          </a:xfrm>
          <a:prstGeom prst="rect">
            <a:avLst/>
          </a:prstGeom>
        </p:spPr>
      </p:pic>
    </p:spTree>
    <p:extLst>
      <p:ext uri="{BB962C8B-B14F-4D97-AF65-F5344CB8AC3E}">
        <p14:creationId xmlns:p14="http://schemas.microsoft.com/office/powerpoint/2010/main" val="200637460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3943"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4) Focus Group: </a:t>
            </a:r>
            <a:r>
              <a:rPr lang="en-US" dirty="0">
                <a:effectLst>
                  <a:outerShdw blurRad="38100" dist="38100" dir="2700000" algn="tl">
                    <a:srgbClr val="000000">
                      <a:alpha val="43137"/>
                    </a:srgbClr>
                  </a:outerShdw>
                </a:effectLst>
              </a:rPr>
              <a:t>Methods</a:t>
            </a:r>
          </a:p>
        </p:txBody>
      </p:sp>
      <p:sp>
        <p:nvSpPr>
          <p:cNvPr id="3" name="Content Placeholder 2"/>
          <p:cNvSpPr>
            <a:spLocks noGrp="1"/>
          </p:cNvSpPr>
          <p:nvPr>
            <p:ph idx="1"/>
          </p:nvPr>
        </p:nvSpPr>
        <p:spPr>
          <a:xfrm>
            <a:off x="323528" y="1412776"/>
            <a:ext cx="8229600" cy="4525963"/>
          </a:xfrm>
        </p:spPr>
        <p:txBody>
          <a:bodyPr>
            <a:normAutofit fontScale="85000" lnSpcReduction="20000"/>
          </a:bodyPr>
          <a:lstStyle/>
          <a:p>
            <a:pPr marL="0" indent="0">
              <a:buNone/>
            </a:pPr>
            <a:r>
              <a:rPr lang="en-US" dirty="0"/>
              <a:t>Methods: </a:t>
            </a:r>
          </a:p>
          <a:p>
            <a:pPr marL="514350" indent="-514350">
              <a:buAutoNum type="arabicParenBoth"/>
            </a:pPr>
            <a:r>
              <a:rPr lang="en-US" dirty="0"/>
              <a:t>Story telling, sharing personal experiences</a:t>
            </a:r>
          </a:p>
          <a:p>
            <a:pPr marL="0" indent="0">
              <a:buNone/>
            </a:pPr>
            <a:r>
              <a:rPr lang="en-US" dirty="0"/>
              <a:t>Identify commonalities between different parties </a:t>
            </a:r>
          </a:p>
          <a:p>
            <a:pPr marL="0" indent="0">
              <a:buNone/>
            </a:pPr>
            <a:endParaRPr lang="en-US" dirty="0"/>
          </a:p>
          <a:p>
            <a:pPr marL="0" indent="0">
              <a:buNone/>
            </a:pPr>
            <a:r>
              <a:rPr lang="en-US" dirty="0"/>
              <a:t>(2) Sticky notes (for some of the questions)</a:t>
            </a:r>
          </a:p>
          <a:p>
            <a:pPr>
              <a:buFontTx/>
              <a:buChar char="-"/>
            </a:pPr>
            <a:r>
              <a:rPr lang="en-US" dirty="0"/>
              <a:t>Write down answer</a:t>
            </a:r>
          </a:p>
          <a:p>
            <a:pPr>
              <a:buFontTx/>
              <a:buChar char="-"/>
            </a:pPr>
            <a:r>
              <a:rPr lang="en-US" dirty="0"/>
              <a:t>Some share their answer</a:t>
            </a:r>
          </a:p>
          <a:p>
            <a:pPr>
              <a:buFontTx/>
              <a:buChar char="-"/>
            </a:pPr>
            <a:r>
              <a:rPr lang="en-US" dirty="0"/>
              <a:t>Moderator collects all sticky notes</a:t>
            </a:r>
          </a:p>
          <a:p>
            <a:pPr marL="0" indent="0">
              <a:buNone/>
            </a:pPr>
            <a:endParaRPr lang="en-US" dirty="0"/>
          </a:p>
          <a:p>
            <a:pPr marL="0" indent="0">
              <a:buNone/>
            </a:pPr>
            <a:r>
              <a:rPr lang="en-US" dirty="0"/>
              <a:t>(3) Semi-structured group discussions</a:t>
            </a:r>
          </a:p>
        </p:txBody>
      </p:sp>
      <p:pic>
        <p:nvPicPr>
          <p:cNvPr id="4" name="Picture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486465" y="188640"/>
            <a:ext cx="1657535" cy="1523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26</a:t>
            </a:fld>
            <a:endParaRPr lang="fr-FR" altLang="fr-FR" sz="1200">
              <a:solidFill>
                <a:srgbClr val="002857"/>
              </a:solidFill>
            </a:endParaRPr>
          </a:p>
        </p:txBody>
      </p:sp>
      <p:pic>
        <p:nvPicPr>
          <p:cNvPr id="6" name="19 jul. 2018 15_27_11.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467544" y="340610"/>
            <a:ext cx="609600" cy="609600"/>
          </a:xfrm>
          <a:prstGeom prst="rect">
            <a:avLst/>
          </a:prstGeom>
        </p:spPr>
      </p:pic>
    </p:spTree>
    <p:extLst>
      <p:ext uri="{BB962C8B-B14F-4D97-AF65-F5344CB8AC3E}">
        <p14:creationId xmlns:p14="http://schemas.microsoft.com/office/powerpoint/2010/main" val="11147454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2460"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Part 5) Reporting the focus group</a:t>
            </a:r>
          </a:p>
        </p:txBody>
      </p:sp>
      <p:sp>
        <p:nvSpPr>
          <p:cNvPr id="3" name="Content Placeholder 2"/>
          <p:cNvSpPr>
            <a:spLocks noGrp="1"/>
          </p:cNvSpPr>
          <p:nvPr>
            <p:ph idx="1"/>
          </p:nvPr>
        </p:nvSpPr>
        <p:spPr>
          <a:xfrm>
            <a:off x="395536" y="1340768"/>
            <a:ext cx="8229600" cy="4525963"/>
          </a:xfrm>
        </p:spPr>
        <p:txBody>
          <a:bodyPr/>
          <a:lstStyle/>
          <a:p>
            <a:pPr marL="0" indent="0">
              <a:buNone/>
            </a:pPr>
            <a:r>
              <a:rPr lang="en-US" b="1" dirty="0"/>
              <a:t>Note-taker:</a:t>
            </a:r>
          </a:p>
          <a:p>
            <a:pPr marL="0" indent="0">
              <a:buNone/>
            </a:pPr>
            <a:r>
              <a:rPr lang="en-US" dirty="0"/>
              <a:t>1) Reports on note-taking form</a:t>
            </a:r>
          </a:p>
          <a:p>
            <a:pPr marL="0" indent="0">
              <a:buNone/>
            </a:pPr>
            <a:r>
              <a:rPr lang="en-US" dirty="0"/>
              <a:t>(digital or paper. ALWAYS bring paper back-up)</a:t>
            </a:r>
          </a:p>
          <a:p>
            <a:pPr marL="0" indent="0">
              <a:buNone/>
            </a:pPr>
            <a:r>
              <a:rPr lang="en-US" dirty="0"/>
              <a:t>2) Debriefing meeting on notes with moderator</a:t>
            </a:r>
          </a:p>
          <a:p>
            <a:pPr marL="0" indent="0">
              <a:buNone/>
            </a:pPr>
            <a:r>
              <a:rPr lang="en-US" dirty="0"/>
              <a:t>3) Add sticky notes answers</a:t>
            </a:r>
          </a:p>
          <a:p>
            <a:pPr marL="0" indent="0">
              <a:buNone/>
            </a:pPr>
            <a:r>
              <a:rPr lang="en-US" b="1" dirty="0"/>
              <a:t>Note-checker:</a:t>
            </a:r>
          </a:p>
          <a:p>
            <a:pPr marL="0" indent="0">
              <a:buNone/>
            </a:pPr>
            <a:r>
              <a:rPr lang="en-US" dirty="0"/>
              <a:t>4) Audio recordings &amp; notes: afterwards, another person, who was neither moderator nor note-taker, will listen to audio-taping with debriefed notes</a:t>
            </a:r>
          </a:p>
          <a:p>
            <a:pPr marL="0" indent="0">
              <a:buNone/>
            </a:pPr>
            <a:endParaRPr lang="en-US" dirty="0">
              <a:solidFill>
                <a:srgbClr val="FF0000"/>
              </a:solidFill>
            </a:endParaRPr>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27</a:t>
            </a:fld>
            <a:endParaRPr lang="fr-FR" altLang="fr-FR" sz="1200">
              <a:solidFill>
                <a:srgbClr val="002857"/>
              </a:solidFill>
            </a:endParaRPr>
          </a:p>
        </p:txBody>
      </p:sp>
      <p:pic>
        <p:nvPicPr>
          <p:cNvPr id="5" name="19 jul. 2018 15_29_36.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467544" y="476672"/>
            <a:ext cx="609600" cy="609600"/>
          </a:xfrm>
          <a:prstGeom prst="rect">
            <a:avLst/>
          </a:prstGeom>
        </p:spPr>
      </p:pic>
    </p:spTree>
    <p:extLst>
      <p:ext uri="{BB962C8B-B14F-4D97-AF65-F5344CB8AC3E}">
        <p14:creationId xmlns:p14="http://schemas.microsoft.com/office/powerpoint/2010/main" val="37851399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0005"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a:t>5) Reporting/Note-taking Form</a:t>
            </a:r>
          </a:p>
        </p:txBody>
      </p:sp>
      <p:sp>
        <p:nvSpPr>
          <p:cNvPr id="4" name="Footer Placeholder 3"/>
          <p:cNvSpPr>
            <a:spLocks noGrp="1"/>
          </p:cNvSpPr>
          <p:nvPr>
            <p:ph type="ftr" sz="quarter" idx="10"/>
          </p:nvPr>
        </p:nvSpPr>
        <p:spPr/>
        <p:txBody>
          <a:bodyPr/>
          <a:lstStyle/>
          <a:p>
            <a:pPr>
              <a:defRPr/>
            </a:pPr>
            <a:r>
              <a:rPr lang="fr-FR" sz="1000">
                <a:solidFill>
                  <a:srgbClr val="002857"/>
                </a:solidFill>
              </a:rPr>
              <a:t>www.inherit.eu</a:t>
            </a:r>
          </a:p>
        </p:txBody>
      </p:sp>
      <p:sp>
        <p:nvSpPr>
          <p:cNvPr id="5" name="Slide Number Placeholder 4"/>
          <p:cNvSpPr>
            <a:spLocks noGrp="1"/>
          </p:cNvSpPr>
          <p:nvPr>
            <p:ph type="sldNum" sz="quarter" idx="11"/>
          </p:nvPr>
        </p:nvSpPr>
        <p:spPr/>
        <p:txBody>
          <a:bodyPr/>
          <a:lstStyle/>
          <a:p>
            <a:pPr>
              <a:defRPr/>
            </a:pPr>
            <a:fld id="{E6279CC2-96EC-490B-AABA-C8853D374FBF}" type="slidenum">
              <a:rPr lang="fr-FR" altLang="fr-FR" sz="1000" smtClean="0">
                <a:solidFill>
                  <a:srgbClr val="002857"/>
                </a:solidFill>
              </a:rPr>
              <a:pPr>
                <a:defRPr/>
              </a:pPr>
              <a:t>28</a:t>
            </a:fld>
            <a:endParaRPr lang="fr-FR" altLang="fr-FR" sz="1000">
              <a:solidFill>
                <a:srgbClr val="002857"/>
              </a:solidFill>
            </a:endParaRPr>
          </a:p>
        </p:txBody>
      </p:sp>
      <p:sp>
        <p:nvSpPr>
          <p:cNvPr id="6" name="Content Placeholder 5"/>
          <p:cNvSpPr>
            <a:spLocks noGrp="1"/>
          </p:cNvSpPr>
          <p:nvPr>
            <p:ph idx="1"/>
          </p:nvPr>
        </p:nvSpPr>
        <p:spPr>
          <a:xfrm>
            <a:off x="0" y="5373216"/>
            <a:ext cx="8229600" cy="4525963"/>
          </a:xfrm>
        </p:spPr>
        <p:txBody>
          <a:bodyPr/>
          <a:lstStyle/>
          <a:p>
            <a:r>
              <a:rPr lang="en-US" sz="2000" dirty="0"/>
              <a:t>Give participants an acronym in advance</a:t>
            </a:r>
          </a:p>
          <a:p>
            <a:pPr marL="0" indent="0">
              <a:buNone/>
            </a:pPr>
            <a:r>
              <a:rPr lang="en-US" sz="2000" dirty="0"/>
              <a:t> </a:t>
            </a:r>
            <a:r>
              <a:rPr lang="en-US" sz="2000" dirty="0">
                <a:sym typeface="Wingdings" panose="05000000000000000000" pitchFamily="2" charset="2"/>
              </a:rPr>
              <a:t> </a:t>
            </a:r>
            <a:r>
              <a:rPr lang="en-US" sz="2000" dirty="0"/>
              <a:t>(P1 to P</a:t>
            </a:r>
            <a:r>
              <a:rPr lang="en-US" sz="1400" dirty="0"/>
              <a:t>N-1</a:t>
            </a:r>
            <a:r>
              <a:rPr lang="en-US" sz="2000" dirty="0"/>
              <a:t>) on coding table</a:t>
            </a:r>
          </a:p>
          <a:p>
            <a:pPr marL="0" indent="0">
              <a:buNone/>
            </a:pPr>
            <a:r>
              <a:rPr lang="en-US" sz="2000" dirty="0">
                <a:sym typeface="Wingdings" panose="05000000000000000000" pitchFamily="2" charset="2"/>
              </a:rPr>
              <a:t> Use seating plan </a:t>
            </a:r>
            <a:endParaRPr lang="en-US" sz="2000" dirty="0"/>
          </a:p>
          <a:p>
            <a:endParaRPr lang="en-US" sz="2000" dirty="0"/>
          </a:p>
        </p:txBody>
      </p:sp>
      <p:pic>
        <p:nvPicPr>
          <p:cNvPr id="1027"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6186" y="1124744"/>
            <a:ext cx="8892479" cy="39272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583134" y="3284984"/>
            <a:ext cx="3325531" cy="25649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lide Number Placeholder 4"/>
          <p:cNvSpPr txBox="1">
            <a:spLocks/>
          </p:cNvSpPr>
          <p:nvPr/>
        </p:nvSpPr>
        <p:spPr bwMode="auto">
          <a:xfrm>
            <a:off x="6705600"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spcBef>
                <a:spcPct val="20000"/>
              </a:spcBef>
              <a:buFont typeface="Arial" pitchFamily="34" charset="0"/>
              <a:buChar char="•"/>
              <a:defRPr sz="3200" kern="1200">
                <a:solidFill>
                  <a:schemeClr val="tx2"/>
                </a:solidFill>
                <a:latin typeface="Calibri" pitchFamily="34" charset="0"/>
                <a:ea typeface="MS PGothic" pitchFamily="34" charset="-128"/>
                <a:cs typeface="+mn-cs"/>
              </a:defRPr>
            </a:lvl1pPr>
            <a:lvl2pPr marL="742950" indent="-285750" algn="l" defTabSz="914400" rtl="0" eaLnBrk="1" latinLnBrk="0" hangingPunct="1">
              <a:spcBef>
                <a:spcPct val="20000"/>
              </a:spcBef>
              <a:buFont typeface="Arial" pitchFamily="34" charset="0"/>
              <a:buChar char="–"/>
              <a:defRPr sz="2800" kern="1200">
                <a:solidFill>
                  <a:schemeClr val="tx2"/>
                </a:solidFill>
                <a:latin typeface="Calibri" pitchFamily="34" charset="0"/>
                <a:ea typeface="MS PGothic" pitchFamily="34" charset="-128"/>
                <a:cs typeface="+mn-cs"/>
              </a:defRPr>
            </a:lvl2pPr>
            <a:lvl3pPr marL="1143000" indent="-228600" algn="l" defTabSz="914400" rtl="0" eaLnBrk="1" latinLnBrk="0" hangingPunct="1">
              <a:spcBef>
                <a:spcPct val="20000"/>
              </a:spcBef>
              <a:buFont typeface="Arial" pitchFamily="34" charset="0"/>
              <a:buChar char="•"/>
              <a:defRPr sz="2400" kern="1200">
                <a:solidFill>
                  <a:schemeClr val="tx2"/>
                </a:solidFill>
                <a:latin typeface="Calibri" pitchFamily="34" charset="0"/>
                <a:ea typeface="MS PGothic" pitchFamily="34" charset="-128"/>
                <a:cs typeface="+mn-cs"/>
              </a:defRPr>
            </a:lvl3pPr>
            <a:lvl4pPr marL="1600200" indent="-228600" algn="l" defTabSz="914400" rtl="0" eaLnBrk="1" latinLnBrk="0" hangingPunct="1">
              <a:spcBef>
                <a:spcPct val="20000"/>
              </a:spcBef>
              <a:buFont typeface="Arial" pitchFamily="34" charset="0"/>
              <a:buChar char="–"/>
              <a:defRPr sz="2000" kern="1200">
                <a:solidFill>
                  <a:schemeClr val="tx2"/>
                </a:solidFill>
                <a:latin typeface="Calibri" pitchFamily="34" charset="0"/>
                <a:ea typeface="MS PGothic" pitchFamily="34" charset="-128"/>
                <a:cs typeface="+mn-cs"/>
              </a:defRPr>
            </a:lvl4pPr>
            <a:lvl5pPr marL="2057400" indent="-228600" algn="l" defTabSz="914400" rtl="0" eaLnBrk="1" latinLnBrk="0" hangingPunct="1">
              <a:spcBef>
                <a:spcPct val="20000"/>
              </a:spcBef>
              <a:buFont typeface="Arial" pitchFamily="34" charset="0"/>
              <a:buChar char="»"/>
              <a:defRPr sz="2000" kern="1200">
                <a:solidFill>
                  <a:schemeClr val="tx2"/>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2"/>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2"/>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2"/>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2"/>
                </a:solidFill>
                <a:latin typeface="Calibri" pitchFamily="34" charset="0"/>
                <a:ea typeface="MS PGothic" pitchFamily="34" charset="-128"/>
                <a:cs typeface="+mn-cs"/>
              </a:defRPr>
            </a:lvl9pPr>
          </a:lstStyle>
          <a:p>
            <a:pPr>
              <a:spcBef>
                <a:spcPct val="0"/>
              </a:spcBef>
              <a:buFontTx/>
              <a:buNone/>
            </a:pPr>
            <a:fld id="{D65E773F-F430-49F9-975E-B924C9029B66}" type="slidenum">
              <a:rPr lang="fr-FR" altLang="fr-FR" sz="1200" smtClean="0">
                <a:solidFill>
                  <a:srgbClr val="002857"/>
                </a:solidFill>
              </a:rPr>
              <a:pPr>
                <a:spcBef>
                  <a:spcPct val="0"/>
                </a:spcBef>
                <a:buFontTx/>
                <a:buNone/>
              </a:pPr>
              <a:t>28</a:t>
            </a:fld>
            <a:endParaRPr lang="fr-FR" altLang="fr-FR" sz="1200">
              <a:solidFill>
                <a:srgbClr val="002857"/>
              </a:solidFill>
            </a:endParaRPr>
          </a:p>
        </p:txBody>
      </p:sp>
      <p:pic>
        <p:nvPicPr>
          <p:cNvPr id="2050" name="Picture 2" descr="Afbeeldingsresultaat voor seating plan focus group">
            <a:hlinkClick r:id="rId6"/>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139952" y="5742642"/>
            <a:ext cx="1881460" cy="1131233"/>
          </a:xfrm>
          <a:prstGeom prst="rect">
            <a:avLst/>
          </a:prstGeom>
          <a:noFill/>
          <a:extLst>
            <a:ext uri="{909E8E84-426E-40DD-AFC4-6F175D3DCCD1}">
              <a14:hiddenFill xmlns:a14="http://schemas.microsoft.com/office/drawing/2010/main">
                <a:solidFill>
                  <a:srgbClr val="FFFFFF"/>
                </a:solidFill>
              </a14:hiddenFill>
            </a:ext>
          </a:extLst>
        </p:spPr>
      </p:pic>
      <p:pic>
        <p:nvPicPr>
          <p:cNvPr id="3" name="19 jul. 2018 15_30_34.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306760" y="461183"/>
            <a:ext cx="609600" cy="609600"/>
          </a:xfrm>
          <a:prstGeom prst="rect">
            <a:avLst/>
          </a:prstGeom>
        </p:spPr>
      </p:pic>
    </p:spTree>
    <p:extLst>
      <p:ext uri="{BB962C8B-B14F-4D97-AF65-F5344CB8AC3E}">
        <p14:creationId xmlns:p14="http://schemas.microsoft.com/office/powerpoint/2010/main" val="51963362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9817"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5) Note-checking form</a:t>
            </a:r>
          </a:p>
        </p:txBody>
      </p:sp>
      <p:pic>
        <p:nvPicPr>
          <p:cNvPr id="6" name="19 jul. 2018 15_31_29.mp3">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4"/>
          <a:stretch>
            <a:fillRect/>
          </a:stretch>
        </p:blipFill>
        <p:spPr>
          <a:xfrm>
            <a:off x="4267200" y="3557588"/>
            <a:ext cx="609600" cy="609600"/>
          </a:xfrm>
        </p:spPr>
      </p:pic>
      <p:sp>
        <p:nvSpPr>
          <p:cNvPr id="4" name="Footer Placeholder 3"/>
          <p:cNvSpPr>
            <a:spLocks noGrp="1"/>
          </p:cNvSpPr>
          <p:nvPr>
            <p:ph type="ftr" sz="quarter" idx="10"/>
          </p:nvPr>
        </p:nvSpPr>
        <p:spPr/>
        <p:txBody>
          <a:bodyPr/>
          <a:lstStyle/>
          <a:p>
            <a:pPr>
              <a:defRPr/>
            </a:pPr>
            <a:r>
              <a:rPr lang="fr-FR">
                <a:solidFill>
                  <a:srgbClr val="002857"/>
                </a:solidFill>
              </a:rPr>
              <a:t>www.inherit.eu</a:t>
            </a:r>
          </a:p>
        </p:txBody>
      </p:sp>
      <p:sp>
        <p:nvSpPr>
          <p:cNvPr id="5" name="Slide Number Placeholder 4"/>
          <p:cNvSpPr>
            <a:spLocks noGrp="1"/>
          </p:cNvSpPr>
          <p:nvPr>
            <p:ph type="sldNum" sz="quarter" idx="11"/>
          </p:nvPr>
        </p:nvSpPr>
        <p:spPr/>
        <p:txBody>
          <a:bodyPr/>
          <a:lstStyle/>
          <a:p>
            <a:pPr>
              <a:defRPr/>
            </a:pPr>
            <a:fld id="{E6279CC2-96EC-490B-AABA-C8853D374FBF}" type="slidenum">
              <a:rPr lang="fr-FR" altLang="fr-FR" smtClean="0">
                <a:solidFill>
                  <a:srgbClr val="002857"/>
                </a:solidFill>
              </a:rPr>
              <a:pPr>
                <a:defRPr/>
              </a:pPr>
              <a:t>29</a:t>
            </a:fld>
            <a:endParaRPr lang="fr-FR" altLang="fr-FR">
              <a:solidFill>
                <a:srgbClr val="002857"/>
              </a:solidFill>
            </a:endParaRPr>
          </a:p>
        </p:txBody>
      </p:sp>
      <p:pic>
        <p:nvPicPr>
          <p:cNvPr id="1026"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0992" y="1196752"/>
            <a:ext cx="9073008" cy="5198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19 jul. 2018 15_31_29.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755576" y="476672"/>
            <a:ext cx="609600" cy="609600"/>
          </a:xfrm>
          <a:prstGeom prst="rect">
            <a:avLst/>
          </a:prstGeom>
        </p:spPr>
      </p:pic>
    </p:spTree>
    <p:extLst>
      <p:ext uri="{BB962C8B-B14F-4D97-AF65-F5344CB8AC3E}">
        <p14:creationId xmlns:p14="http://schemas.microsoft.com/office/powerpoint/2010/main" val="323215021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788"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1788" fill="hold"/>
                                        <p:tgtEl>
                                          <p:spTgt spid="7"/>
                                        </p:tgtEl>
                                      </p:cBhvr>
                                    </p:cmd>
                                  </p:childTnLst>
                                </p:cTn>
                              </p:par>
                            </p:childTnLst>
                          </p:cTn>
                        </p:par>
                      </p:childTnLst>
                    </p:cTn>
                  </p:par>
                </p:childTnLst>
              </p:cTn>
              <p:nextCondLst>
                <p:cond evt="onClick" delay="0">
                  <p:tgtEl>
                    <p:spTgt spid="7"/>
                  </p:tgtEl>
                </p:cond>
              </p:nextCondLst>
            </p:seq>
            <p:audio>
              <p:cMediaNode vol="80000">
                <p:cTn id="13"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2555776" y="260648"/>
            <a:ext cx="8229600" cy="876300"/>
          </a:xfrm>
        </p:spPr>
        <p:txBody>
          <a:bodyPr/>
          <a:lstStyle/>
          <a:p>
            <a:r>
              <a:rPr lang="en-US" dirty="0"/>
              <a:t>Goals of this webinar</a:t>
            </a:r>
          </a:p>
        </p:txBody>
      </p:sp>
      <p:sp>
        <p:nvSpPr>
          <p:cNvPr id="9" name="Text Placeholder 8"/>
          <p:cNvSpPr>
            <a:spLocks noGrp="1"/>
          </p:cNvSpPr>
          <p:nvPr>
            <p:ph idx="1"/>
          </p:nvPr>
        </p:nvSpPr>
        <p:spPr>
          <a:xfrm>
            <a:off x="539552" y="1844824"/>
            <a:ext cx="8229600" cy="4525963"/>
          </a:xfrm>
        </p:spPr>
        <p:txBody>
          <a:bodyPr>
            <a:normAutofit/>
          </a:bodyPr>
          <a:lstStyle/>
          <a:p>
            <a:pPr marL="457200" indent="-457200"/>
            <a:r>
              <a:rPr lang="en-US" sz="2800" dirty="0"/>
              <a:t>To provide you (coordinator, moderator, and note taker) with all the information you need to know to organize , run and report your focus group on (</a:t>
            </a:r>
            <a:r>
              <a:rPr lang="en-US" sz="2800" dirty="0" err="1"/>
              <a:t>intersectoral</a:t>
            </a:r>
            <a:r>
              <a:rPr lang="en-US" sz="2800" dirty="0"/>
              <a:t>) cooperation. </a:t>
            </a:r>
          </a:p>
          <a:p>
            <a:pPr marL="457200" indent="-457200"/>
            <a:endParaRPr lang="en-US" sz="2800" b="0" dirty="0"/>
          </a:p>
          <a:p>
            <a:pPr marL="457200" lvl="0" indent="-457200">
              <a:buFont typeface="Arial" panose="020B0604020202020204" pitchFamily="34" charset="0"/>
              <a:buChar char="•"/>
            </a:pPr>
            <a:r>
              <a:rPr lang="en-US" sz="2800" dirty="0"/>
              <a:t>To give you</a:t>
            </a:r>
            <a:r>
              <a:rPr lang="en-US" sz="2800" b="0" dirty="0"/>
              <a:t> </a:t>
            </a:r>
            <a:r>
              <a:rPr lang="en-US" sz="2800" dirty="0"/>
              <a:t>basic </a:t>
            </a:r>
            <a:r>
              <a:rPr lang="en-US" sz="2800" b="0" dirty="0"/>
              <a:t>knowledge of appreciative inquiry, the COM-b behavioral system and elements of </a:t>
            </a:r>
            <a:r>
              <a:rPr lang="en-US" sz="2800" b="0" dirty="0" err="1"/>
              <a:t>intersectoral</a:t>
            </a:r>
            <a:r>
              <a:rPr lang="en-US" sz="2800" b="0" dirty="0"/>
              <a:t> cooperation</a:t>
            </a:r>
          </a:p>
        </p:txBody>
      </p:sp>
      <p:sp>
        <p:nvSpPr>
          <p:cNvPr id="20486"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r>
              <a:rPr lang="fr-FR" altLang="fr-FR" sz="1200">
                <a:solidFill>
                  <a:srgbClr val="002857"/>
                </a:solidFill>
              </a:rPr>
              <a:t>www.inherit.eu</a:t>
            </a:r>
          </a:p>
        </p:txBody>
      </p:sp>
      <p:sp>
        <p:nvSpPr>
          <p:cNvPr id="20487"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3</a:t>
            </a:fld>
            <a:endParaRPr lang="fr-FR" altLang="fr-FR" sz="1200">
              <a:solidFill>
                <a:srgbClr val="002857"/>
              </a:solidFill>
            </a:endParaRPr>
          </a:p>
        </p:txBody>
      </p:sp>
      <p:pic>
        <p:nvPicPr>
          <p:cNvPr id="2" name="19 jul. 2018 15_41_32.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755576" y="385602"/>
            <a:ext cx="609600" cy="609600"/>
          </a:xfrm>
          <a:prstGeom prst="rect">
            <a:avLst/>
          </a:prstGeom>
        </p:spPr>
      </p:pic>
    </p:spTree>
    <p:extLst>
      <p:ext uri="{BB962C8B-B14F-4D97-AF65-F5344CB8AC3E}">
        <p14:creationId xmlns:p14="http://schemas.microsoft.com/office/powerpoint/2010/main" val="30113855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060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5) Audio recording &amp; checked notes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73741864"/>
              </p:ext>
            </p:extLst>
          </p:nvPr>
        </p:nvGraphicFramePr>
        <p:xfrm>
          <a:off x="395536" y="1844824"/>
          <a:ext cx="8280920" cy="4238599"/>
        </p:xfrm>
        <a:graphic>
          <a:graphicData uri="http://schemas.openxmlformats.org/drawingml/2006/table">
            <a:tbl>
              <a:tblPr firstRow="1" firstCol="1" bandRow="1"/>
              <a:tblGrid>
                <a:gridCol w="4140460">
                  <a:extLst>
                    <a:ext uri="{9D8B030D-6E8A-4147-A177-3AD203B41FA5}">
                      <a16:colId xmlns:a16="http://schemas.microsoft.com/office/drawing/2014/main" val="20000"/>
                    </a:ext>
                  </a:extLst>
                </a:gridCol>
                <a:gridCol w="4140460">
                  <a:extLst>
                    <a:ext uri="{9D8B030D-6E8A-4147-A177-3AD203B41FA5}">
                      <a16:colId xmlns:a16="http://schemas.microsoft.com/office/drawing/2014/main" val="20001"/>
                    </a:ext>
                  </a:extLst>
                </a:gridCol>
              </a:tblGrid>
              <a:tr h="360039">
                <a:tc>
                  <a:txBody>
                    <a:bodyPr/>
                    <a:lstStyle/>
                    <a:p>
                      <a:pPr>
                        <a:spcAft>
                          <a:spcPts val="0"/>
                        </a:spcAft>
                      </a:pPr>
                      <a:r>
                        <a:rPr lang="en-US" sz="2000" b="1" dirty="0">
                          <a:effectLst/>
                          <a:latin typeface="Calibri"/>
                          <a:ea typeface="Calibri"/>
                          <a:cs typeface="Times New Roman"/>
                        </a:rPr>
                        <a:t>Reporting</a:t>
                      </a:r>
                      <a:r>
                        <a:rPr lang="en-US" sz="2000" b="1" baseline="0" dirty="0">
                          <a:effectLst/>
                          <a:latin typeface="Calibri"/>
                          <a:ea typeface="Calibri"/>
                          <a:cs typeface="Times New Roman"/>
                        </a:rPr>
                        <a:t> </a:t>
                      </a:r>
                      <a:r>
                        <a:rPr lang="en-US" sz="2000" b="1" dirty="0">
                          <a:effectLst/>
                          <a:latin typeface="Calibri"/>
                          <a:ea typeface="Calibri"/>
                          <a:cs typeface="Times New Roman"/>
                        </a:rPr>
                        <a:t>Steps</a:t>
                      </a:r>
                      <a:endParaRPr lang="en-US"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dirty="0">
                          <a:effectLst/>
                          <a:latin typeface="Calibri"/>
                          <a:ea typeface="Calibri"/>
                          <a:cs typeface="Times New Roman"/>
                        </a:rPr>
                        <a:t>Person</a:t>
                      </a:r>
                      <a:endParaRPr lang="en-US"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20080">
                <a:tc>
                  <a:txBody>
                    <a:bodyPr/>
                    <a:lstStyle/>
                    <a:p>
                      <a:pPr>
                        <a:spcAft>
                          <a:spcPts val="0"/>
                        </a:spcAft>
                      </a:pPr>
                      <a:r>
                        <a:rPr lang="en-US" sz="2000" dirty="0">
                          <a:effectLst/>
                          <a:latin typeface="Calibri"/>
                          <a:ea typeface="Calibri"/>
                          <a:cs typeface="Times New Roman"/>
                        </a:rPr>
                        <a:t>1. </a:t>
                      </a:r>
                      <a:r>
                        <a:rPr lang="en-GB" sz="2000" dirty="0">
                          <a:effectLst/>
                          <a:latin typeface="Calibri"/>
                          <a:ea typeface="Calibri"/>
                          <a:cs typeface="Times New Roman"/>
                        </a:rPr>
                        <a:t>Audio recording of focus group and concurrent note taking</a:t>
                      </a:r>
                      <a:endParaRPr lang="en-US"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Calibri"/>
                          <a:ea typeface="Calibri"/>
                          <a:cs typeface="Times New Roman"/>
                        </a:rPr>
                        <a:t>Note-taker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20080">
                <a:tc>
                  <a:txBody>
                    <a:bodyPr/>
                    <a:lstStyle/>
                    <a:p>
                      <a:pPr>
                        <a:spcAft>
                          <a:spcPts val="0"/>
                        </a:spcAft>
                      </a:pPr>
                      <a:r>
                        <a:rPr lang="en-US" sz="2000">
                          <a:effectLst/>
                          <a:latin typeface="Calibri"/>
                          <a:ea typeface="Calibri"/>
                          <a:cs typeface="Times New Roman"/>
                        </a:rPr>
                        <a:t>2. Reflective debriefing in pair immediately after the focus group, add notes/observations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Calibri"/>
                          <a:ea typeface="Calibri"/>
                          <a:cs typeface="Times New Roman"/>
                        </a:rPr>
                        <a:t>Note-taker and moderator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20080">
                <a:tc>
                  <a:txBody>
                    <a:bodyPr/>
                    <a:lstStyle/>
                    <a:p>
                      <a:pPr>
                        <a:spcAft>
                          <a:spcPts val="0"/>
                        </a:spcAft>
                      </a:pPr>
                      <a:r>
                        <a:rPr lang="en-US" sz="2000" dirty="0">
                          <a:effectLst/>
                          <a:latin typeface="Calibri"/>
                          <a:ea typeface="Calibri"/>
                          <a:cs typeface="Times New Roman"/>
                        </a:rPr>
                        <a:t>3. </a:t>
                      </a:r>
                      <a:r>
                        <a:rPr lang="en-GB" sz="2000" dirty="0">
                          <a:effectLst/>
                          <a:latin typeface="Calibri"/>
                          <a:ea typeface="Calibri"/>
                          <a:cs typeface="Times New Roman"/>
                        </a:rPr>
                        <a:t>Checking audio</a:t>
                      </a:r>
                      <a:r>
                        <a:rPr lang="en-GB" sz="2000" baseline="0" dirty="0">
                          <a:effectLst/>
                          <a:latin typeface="Calibri"/>
                          <a:ea typeface="Calibri"/>
                          <a:cs typeface="Times New Roman"/>
                        </a:rPr>
                        <a:t> recordings</a:t>
                      </a:r>
                      <a:r>
                        <a:rPr lang="en-GB" sz="2000" dirty="0">
                          <a:effectLst/>
                          <a:latin typeface="Calibri"/>
                          <a:ea typeface="Calibri"/>
                          <a:cs typeface="Times New Roman"/>
                        </a:rPr>
                        <a:t> &amp; add notes/observations</a:t>
                      </a:r>
                      <a:endParaRPr lang="en-US"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Calibri"/>
                          <a:ea typeface="Calibri"/>
                          <a:cs typeface="Times New Roman"/>
                        </a:rPr>
                        <a:t>Note-checker (can be moderator)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20080">
                <a:tc>
                  <a:txBody>
                    <a:bodyPr/>
                    <a:lstStyle/>
                    <a:p>
                      <a:pPr>
                        <a:spcAft>
                          <a:spcPts val="0"/>
                        </a:spcAft>
                      </a:pPr>
                      <a:r>
                        <a:rPr lang="en-US" sz="2000">
                          <a:effectLst/>
                          <a:latin typeface="Calibri"/>
                          <a:ea typeface="Calibri"/>
                          <a:cs typeface="Times New Roman"/>
                        </a:rPr>
                        <a:t>4. Translate complete set of checked notes to English in the note-taking 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a:effectLst/>
                          <a:latin typeface="Calibri"/>
                          <a:ea typeface="Calibri"/>
                          <a:cs typeface="Times New Roman"/>
                        </a:rPr>
                        <a:t>INHERIT pilot partner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60039">
                <a:tc>
                  <a:txBody>
                    <a:bodyPr/>
                    <a:lstStyle/>
                    <a:p>
                      <a:pPr>
                        <a:spcAft>
                          <a:spcPts val="0"/>
                        </a:spcAft>
                      </a:pPr>
                      <a:r>
                        <a:rPr lang="en-US" sz="2000">
                          <a:effectLst/>
                          <a:latin typeface="Calibri"/>
                          <a:ea typeface="Calibri"/>
                          <a:cs typeface="Times New Roman"/>
                        </a:rPr>
                        <a:t>5. Analysis of the English note-taking 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a:effectLst/>
                          <a:latin typeface="Calibri"/>
                          <a:ea typeface="Calibri"/>
                          <a:cs typeface="Times New Roman"/>
                        </a:rPr>
                        <a:t>RIVM team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4" name="Slide Number Placeholder 4"/>
          <p:cNvSpPr>
            <a:spLocks noGrp="1"/>
          </p:cNvSpPr>
          <p:nvPr>
            <p:ph type="sldNum" sz="quarter" idx="11"/>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30</a:t>
            </a:fld>
            <a:endParaRPr lang="fr-FR" altLang="fr-FR" sz="1200">
              <a:solidFill>
                <a:srgbClr val="002857"/>
              </a:solidFill>
            </a:endParaRPr>
          </a:p>
        </p:txBody>
      </p:sp>
      <p:pic>
        <p:nvPicPr>
          <p:cNvPr id="6" name="19 jul. 2018 15_31_54.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467544" y="476672"/>
            <a:ext cx="609600" cy="609600"/>
          </a:xfrm>
          <a:prstGeom prst="rect">
            <a:avLst/>
          </a:prstGeom>
        </p:spPr>
      </p:pic>
    </p:spTree>
    <p:extLst>
      <p:ext uri="{BB962C8B-B14F-4D97-AF65-F5344CB8AC3E}">
        <p14:creationId xmlns:p14="http://schemas.microsoft.com/office/powerpoint/2010/main" val="397391586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538"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Elements to pay attention to </a:t>
            </a:r>
          </a:p>
        </p:txBody>
      </p:sp>
      <p:sp>
        <p:nvSpPr>
          <p:cNvPr id="3" name="Content Placeholder 2"/>
          <p:cNvSpPr>
            <a:spLocks noGrp="1"/>
          </p:cNvSpPr>
          <p:nvPr>
            <p:ph idx="1"/>
          </p:nvPr>
        </p:nvSpPr>
        <p:spPr/>
        <p:txBody>
          <a:bodyPr>
            <a:normAutofit/>
          </a:bodyPr>
          <a:lstStyle/>
          <a:p>
            <a:r>
              <a:rPr lang="en-US" dirty="0"/>
              <a:t>COM-b -&gt; behavioral system</a:t>
            </a:r>
          </a:p>
          <a:p>
            <a:pPr marL="0" indent="0">
              <a:buNone/>
            </a:pPr>
            <a:r>
              <a:rPr lang="en-US" dirty="0"/>
              <a:t>C= being able to</a:t>
            </a:r>
          </a:p>
          <a:p>
            <a:pPr marL="0" indent="0">
              <a:buNone/>
            </a:pPr>
            <a:r>
              <a:rPr lang="en-US" dirty="0"/>
              <a:t>O= having the circumstances to</a:t>
            </a:r>
          </a:p>
          <a:p>
            <a:pPr marL="0" indent="0">
              <a:buNone/>
            </a:pPr>
            <a:r>
              <a:rPr lang="en-US" dirty="0"/>
              <a:t>M= being motivated to</a:t>
            </a:r>
          </a:p>
          <a:p>
            <a:pPr marL="0" indent="0">
              <a:buNone/>
            </a:pPr>
            <a:endParaRPr lang="en-US" dirty="0"/>
          </a:p>
          <a:p>
            <a:pPr marL="0" indent="0">
              <a:buNone/>
            </a:pPr>
            <a:endParaRPr lang="en-US" dirty="0"/>
          </a:p>
          <a:p>
            <a:pPr marL="0" indent="0">
              <a:buNone/>
            </a:pPr>
            <a:r>
              <a:rPr lang="en-US" sz="2000" dirty="0"/>
              <a:t>(</a:t>
            </a:r>
            <a:r>
              <a:rPr lang="en-US" sz="2000" dirty="0" err="1"/>
              <a:t>Michie</a:t>
            </a:r>
            <a:r>
              <a:rPr lang="en-US" sz="2000" dirty="0"/>
              <a:t> et al., 2011)</a:t>
            </a:r>
          </a:p>
          <a:p>
            <a:endParaRPr lang="en-US" dirty="0"/>
          </a:p>
        </p:txBody>
      </p:sp>
      <p:pic>
        <p:nvPicPr>
          <p:cNvPr id="4" name="Picture 3" descr="COM-B.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25025" y="4005064"/>
            <a:ext cx="3574165" cy="2680624"/>
          </a:xfrm>
          <a:prstGeom prst="rect">
            <a:avLst/>
          </a:prstGeom>
        </p:spPr>
      </p:pic>
      <p:sp>
        <p:nvSpPr>
          <p:cNvPr id="5"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31</a:t>
            </a:fld>
            <a:endParaRPr lang="fr-FR" altLang="fr-FR" sz="1200">
              <a:solidFill>
                <a:srgbClr val="002857"/>
              </a:solidFill>
            </a:endParaRPr>
          </a:p>
        </p:txBody>
      </p:sp>
      <p:pic>
        <p:nvPicPr>
          <p:cNvPr id="6" name="19 jul. 2018 15_32_35.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11560" y="476672"/>
            <a:ext cx="609600" cy="609600"/>
          </a:xfrm>
          <a:prstGeom prst="rect">
            <a:avLst/>
          </a:prstGeom>
        </p:spPr>
      </p:pic>
    </p:spTree>
    <p:extLst>
      <p:ext uri="{BB962C8B-B14F-4D97-AF65-F5344CB8AC3E}">
        <p14:creationId xmlns:p14="http://schemas.microsoft.com/office/powerpoint/2010/main" val="331168345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4106"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343322"/>
            <a:ext cx="8229600" cy="876300"/>
          </a:xfrm>
        </p:spPr>
        <p:txBody>
          <a:bodyPr>
            <a:normAutofit/>
          </a:bodyPr>
          <a:lstStyle/>
          <a:p>
            <a:pPr algn="ctr"/>
            <a:r>
              <a:rPr lang="en-US" dirty="0"/>
              <a:t>Documents accompanying this webinar</a:t>
            </a:r>
          </a:p>
        </p:txBody>
      </p:sp>
      <p:sp>
        <p:nvSpPr>
          <p:cNvPr id="3" name="Content Placeholder 2"/>
          <p:cNvSpPr>
            <a:spLocks noGrp="1"/>
          </p:cNvSpPr>
          <p:nvPr>
            <p:ph idx="1"/>
          </p:nvPr>
        </p:nvSpPr>
        <p:spPr>
          <a:xfrm>
            <a:off x="326620" y="1268760"/>
            <a:ext cx="8229600" cy="4525963"/>
          </a:xfrm>
        </p:spPr>
        <p:txBody>
          <a:bodyPr/>
          <a:lstStyle/>
          <a:p>
            <a:pPr marL="0" indent="0">
              <a:buNone/>
            </a:pPr>
            <a:r>
              <a:rPr lang="en-US" sz="2400" b="1" dirty="0"/>
              <a:t>Handbook/protocol for all involved in the focus groups</a:t>
            </a:r>
          </a:p>
          <a:p>
            <a:pPr marL="0" indent="0">
              <a:buNone/>
            </a:pPr>
            <a:r>
              <a:rPr lang="en-US" sz="2400" dirty="0"/>
              <a:t>Appendices in handbook:</a:t>
            </a:r>
          </a:p>
          <a:p>
            <a:pPr marL="0" indent="0">
              <a:buNone/>
            </a:pPr>
            <a:r>
              <a:rPr lang="en-US" sz="2400" dirty="0"/>
              <a:t>A Script for moderator during focus group</a:t>
            </a:r>
          </a:p>
          <a:p>
            <a:pPr marL="0" indent="0">
              <a:buNone/>
            </a:pPr>
            <a:r>
              <a:rPr lang="en-US" sz="2400" dirty="0"/>
              <a:t>B Note taking form </a:t>
            </a:r>
          </a:p>
          <a:p>
            <a:pPr marL="0" indent="0">
              <a:buNone/>
            </a:pPr>
            <a:r>
              <a:rPr lang="en-US" sz="2400" dirty="0"/>
              <a:t>C Participant name coding sheet</a:t>
            </a:r>
          </a:p>
          <a:p>
            <a:pPr marL="0" indent="0">
              <a:buNone/>
            </a:pPr>
            <a:r>
              <a:rPr lang="en-US" sz="2400" dirty="0"/>
              <a:t>D Note checking form</a:t>
            </a:r>
          </a:p>
          <a:p>
            <a:pPr marL="0" indent="0">
              <a:buNone/>
            </a:pPr>
            <a:r>
              <a:rPr lang="en-US" sz="2400" dirty="0"/>
              <a:t>E Participants sign- in sheet</a:t>
            </a:r>
          </a:p>
          <a:p>
            <a:pPr marL="0" indent="0">
              <a:buNone/>
            </a:pPr>
            <a:r>
              <a:rPr lang="en-US" sz="2400" dirty="0"/>
              <a:t>F Participant informed consent form</a:t>
            </a:r>
          </a:p>
          <a:p>
            <a:pPr marL="0" indent="0">
              <a:buNone/>
            </a:pPr>
            <a:r>
              <a:rPr lang="en-US" sz="2400" dirty="0"/>
              <a:t>G Invitation letter to focus groups</a:t>
            </a:r>
          </a:p>
          <a:p>
            <a:pPr marL="0" indent="0">
              <a:buNone/>
            </a:pPr>
            <a:r>
              <a:rPr lang="en-US" sz="2400" dirty="0"/>
              <a:t>H COM- b elements</a:t>
            </a:r>
          </a:p>
          <a:p>
            <a:pPr marL="0" indent="0">
              <a:buNone/>
            </a:pPr>
            <a:r>
              <a:rPr lang="en-US" sz="2400" dirty="0"/>
              <a:t>I Checklist for coordinator</a:t>
            </a:r>
          </a:p>
          <a:p>
            <a:pPr marL="0" indent="0">
              <a:buNone/>
            </a:pPr>
            <a:r>
              <a:rPr lang="en-US" sz="2400" dirty="0"/>
              <a:t>J Checklist for moderator</a:t>
            </a:r>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32</a:t>
            </a:fld>
            <a:endParaRPr lang="fr-FR" altLang="fr-FR" sz="1200">
              <a:solidFill>
                <a:srgbClr val="002857"/>
              </a:solidFill>
            </a:endParaRPr>
          </a:p>
        </p:txBody>
      </p:sp>
      <p:pic>
        <p:nvPicPr>
          <p:cNvPr id="5" name="19 jul. 2018 15_33_51.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323528" y="476672"/>
            <a:ext cx="609600" cy="609600"/>
          </a:xfrm>
          <a:prstGeom prst="rect">
            <a:avLst/>
          </a:prstGeom>
        </p:spPr>
      </p:pic>
    </p:spTree>
    <p:extLst>
      <p:ext uri="{BB962C8B-B14F-4D97-AF65-F5344CB8AC3E}">
        <p14:creationId xmlns:p14="http://schemas.microsoft.com/office/powerpoint/2010/main" val="79726249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422"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5) Test your knowledge	</a:t>
            </a:r>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a:p>
          <a:p>
            <a:pPr marL="0" indent="0">
              <a:buNone/>
            </a:pPr>
            <a:r>
              <a:rPr lang="en-US" dirty="0"/>
              <a:t>Please follow the link and complete the test</a:t>
            </a:r>
          </a:p>
          <a:p>
            <a:pPr marL="0" indent="0">
              <a:buNone/>
            </a:pPr>
            <a:endParaRPr lang="en-US" dirty="0"/>
          </a:p>
          <a:p>
            <a:pPr marL="0" indent="0">
              <a:buNone/>
            </a:pPr>
            <a:r>
              <a:rPr lang="en-US" dirty="0">
                <a:hlinkClick r:id="rId5"/>
              </a:rPr>
              <a:t>https://www.formdesk.nl/rivm/inheritwebinar</a:t>
            </a:r>
            <a:r>
              <a:rPr lang="en-US" dirty="0"/>
              <a:t>  </a:t>
            </a:r>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33</a:t>
            </a:fld>
            <a:endParaRPr lang="fr-FR" altLang="fr-FR" sz="1200">
              <a:solidFill>
                <a:srgbClr val="002857"/>
              </a:solidFill>
            </a:endParaRPr>
          </a:p>
        </p:txBody>
      </p:sp>
      <p:pic>
        <p:nvPicPr>
          <p:cNvPr id="5" name="19 jul. 2018 15_34_11.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83568" y="476672"/>
            <a:ext cx="609600" cy="609600"/>
          </a:xfrm>
          <a:prstGeom prst="rect">
            <a:avLst/>
          </a:prstGeom>
        </p:spPr>
      </p:pic>
    </p:spTree>
    <p:extLst>
      <p:ext uri="{BB962C8B-B14F-4D97-AF65-F5344CB8AC3E}">
        <p14:creationId xmlns:p14="http://schemas.microsoft.com/office/powerpoint/2010/main" val="19260358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50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Thank you &amp; Good luck</a:t>
            </a:r>
          </a:p>
        </p:txBody>
      </p:sp>
      <p:sp>
        <p:nvSpPr>
          <p:cNvPr id="3" name="Content Placeholder 2"/>
          <p:cNvSpPr>
            <a:spLocks noGrp="1"/>
          </p:cNvSpPr>
          <p:nvPr>
            <p:ph idx="1"/>
          </p:nvPr>
        </p:nvSpPr>
        <p:spPr>
          <a:xfrm>
            <a:off x="467544" y="1916832"/>
            <a:ext cx="8229600" cy="4525963"/>
          </a:xfrm>
        </p:spPr>
        <p:txBody>
          <a:bodyPr/>
          <a:lstStyle/>
          <a:p>
            <a:pPr marL="0" indent="0" algn="ctr">
              <a:buNone/>
            </a:pPr>
            <a:r>
              <a:rPr lang="en-US" dirty="0"/>
              <a:t>Good luck with your focus group! </a:t>
            </a:r>
          </a:p>
          <a:p>
            <a:pPr marL="0" indent="0" algn="ctr">
              <a:buNone/>
            </a:pPr>
            <a:endParaRPr lang="en-US" dirty="0"/>
          </a:p>
          <a:p>
            <a:pPr marL="0" indent="0" algn="ctr">
              <a:buNone/>
            </a:pPr>
            <a:r>
              <a:rPr lang="en-US" dirty="0"/>
              <a:t>If you have any remarks or questions, please contact Nina van der Vliet (nina.van.der.vliet@rivm.nl)</a:t>
            </a:r>
          </a:p>
          <a:p>
            <a:pPr marL="0" indent="0" algn="ctr">
              <a:buNone/>
            </a:pPr>
            <a:endParaRPr lang="en-US" dirty="0"/>
          </a:p>
        </p:txBody>
      </p:sp>
      <p:sp>
        <p:nvSpPr>
          <p:cNvPr id="4" name="Footer Placeholder 3"/>
          <p:cNvSpPr>
            <a:spLocks noGrp="1"/>
          </p:cNvSpPr>
          <p:nvPr>
            <p:ph type="ftr" sz="quarter" idx="10"/>
          </p:nvPr>
        </p:nvSpPr>
        <p:spPr/>
        <p:txBody>
          <a:bodyPr/>
          <a:lstStyle/>
          <a:p>
            <a:pPr>
              <a:defRPr/>
            </a:pPr>
            <a:r>
              <a:rPr lang="fr-FR">
                <a:solidFill>
                  <a:srgbClr val="002857"/>
                </a:solidFill>
              </a:rPr>
              <a:t>www.inherit.eu</a:t>
            </a:r>
          </a:p>
        </p:txBody>
      </p:sp>
      <p:sp>
        <p:nvSpPr>
          <p:cNvPr id="5" name="Slide Number Placeholder 4"/>
          <p:cNvSpPr>
            <a:spLocks noGrp="1"/>
          </p:cNvSpPr>
          <p:nvPr>
            <p:ph type="sldNum" sz="quarter" idx="11"/>
          </p:nvPr>
        </p:nvSpPr>
        <p:spPr/>
        <p:txBody>
          <a:bodyPr/>
          <a:lstStyle/>
          <a:p>
            <a:pPr>
              <a:defRPr/>
            </a:pPr>
            <a:fld id="{E6279CC2-96EC-490B-AABA-C8853D374FBF}" type="slidenum">
              <a:rPr lang="fr-FR" altLang="fr-FR" smtClean="0">
                <a:solidFill>
                  <a:srgbClr val="002857"/>
                </a:solidFill>
              </a:rPr>
              <a:pPr>
                <a:defRPr/>
              </a:pPr>
              <a:t>34</a:t>
            </a:fld>
            <a:endParaRPr lang="fr-FR" altLang="fr-FR">
              <a:solidFill>
                <a:srgbClr val="002857"/>
              </a:solidFill>
            </a:endParaRPr>
          </a:p>
        </p:txBody>
      </p:sp>
      <p:pic>
        <p:nvPicPr>
          <p:cNvPr id="6" name="19 jul. 2018 15_34_43.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83568" y="476672"/>
            <a:ext cx="609600" cy="609600"/>
          </a:xfrm>
          <a:prstGeom prst="rect">
            <a:avLst/>
          </a:prstGeom>
        </p:spPr>
      </p:pic>
    </p:spTree>
    <p:extLst>
      <p:ext uri="{BB962C8B-B14F-4D97-AF65-F5344CB8AC3E}">
        <p14:creationId xmlns:p14="http://schemas.microsoft.com/office/powerpoint/2010/main" val="273695013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904"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Optional additional reading material</a:t>
            </a:r>
          </a:p>
        </p:txBody>
      </p:sp>
      <p:sp>
        <p:nvSpPr>
          <p:cNvPr id="3" name="Content Placeholder 2"/>
          <p:cNvSpPr>
            <a:spLocks noGrp="1"/>
          </p:cNvSpPr>
          <p:nvPr>
            <p:ph idx="1"/>
          </p:nvPr>
        </p:nvSpPr>
        <p:spPr>
          <a:xfrm>
            <a:off x="467544" y="1484784"/>
            <a:ext cx="8229600" cy="4525963"/>
          </a:xfrm>
        </p:spPr>
        <p:txBody>
          <a:bodyPr/>
          <a:lstStyle/>
          <a:p>
            <a:pPr marL="0" indent="0">
              <a:buNone/>
            </a:pPr>
            <a:r>
              <a:rPr lang="en-US" sz="2400" dirty="0"/>
              <a:t>Appreciative Inquiry</a:t>
            </a:r>
          </a:p>
          <a:p>
            <a:pPr>
              <a:buFontTx/>
              <a:buChar char="-"/>
            </a:pPr>
            <a:r>
              <a:rPr lang="en-US" sz="2400" dirty="0">
                <a:hlinkClick r:id="rId3"/>
              </a:rPr>
              <a:t>https://onlinelibrary.wiley.com/doi/abs/10.1002/ev.96</a:t>
            </a:r>
            <a:r>
              <a:rPr lang="en-US" sz="2400" dirty="0"/>
              <a:t> </a:t>
            </a:r>
          </a:p>
          <a:p>
            <a:pPr>
              <a:buFontTx/>
              <a:buChar char="-"/>
            </a:pPr>
            <a:endParaRPr lang="en-US" sz="2400" dirty="0"/>
          </a:p>
          <a:p>
            <a:pPr marL="0" indent="0">
              <a:buNone/>
            </a:pPr>
            <a:r>
              <a:rPr lang="en-US" sz="2400" dirty="0"/>
              <a:t>COM-b </a:t>
            </a:r>
          </a:p>
          <a:p>
            <a:pPr marL="0" indent="0">
              <a:buNone/>
            </a:pPr>
            <a:r>
              <a:rPr lang="en-US" sz="2400" dirty="0"/>
              <a:t>- </a:t>
            </a:r>
            <a:r>
              <a:rPr lang="en-US" sz="2400" dirty="0">
                <a:hlinkClick r:id="rId4"/>
              </a:rPr>
              <a:t>https://www.ncbi.nlm.nih.gov/pmc/articles/PMC3096582/</a:t>
            </a:r>
            <a:r>
              <a:rPr lang="en-US" sz="2400" dirty="0"/>
              <a:t> </a:t>
            </a:r>
          </a:p>
          <a:p>
            <a:pPr>
              <a:buFontTx/>
              <a:buChar char="-"/>
            </a:pPr>
            <a:r>
              <a:rPr lang="en-US" sz="2400" dirty="0">
                <a:hlinkClick r:id="rId5"/>
              </a:rPr>
              <a:t>http://old.ahsn-nenc.org.uk/wp-content/uploads/2016/01/COM-B-handout.pdf</a:t>
            </a:r>
            <a:r>
              <a:rPr lang="en-US" sz="2400" dirty="0"/>
              <a:t> </a:t>
            </a:r>
          </a:p>
          <a:p>
            <a:pPr>
              <a:buFontTx/>
              <a:buChar char="-"/>
            </a:pPr>
            <a:endParaRPr lang="en-US" sz="2400" dirty="0"/>
          </a:p>
          <a:p>
            <a:pPr marL="0" indent="0">
              <a:buNone/>
            </a:pPr>
            <a:r>
              <a:rPr lang="en-US" sz="2400" dirty="0"/>
              <a:t>Focus groups</a:t>
            </a:r>
          </a:p>
          <a:p>
            <a:pPr marL="0" indent="0">
              <a:buNone/>
            </a:pPr>
            <a:r>
              <a:rPr lang="en-GB" sz="2400" dirty="0"/>
              <a:t>- A-Step-by-Step-Guide-to-Focus-Group-Research.pdf</a:t>
            </a:r>
            <a:endParaRPr lang="en-US" sz="2400" dirty="0"/>
          </a:p>
          <a:p>
            <a:pPr marL="0" indent="0">
              <a:buNone/>
            </a:pPr>
            <a:r>
              <a:rPr lang="en-GB" sz="2400" dirty="0">
                <a:hlinkClick r:id="rId6"/>
              </a:rPr>
              <a:t>http://staff.estem-uc.edu.au/taipham/files/2013/01/A-Step-by-Step-Guide-to-Focus-Group-Research.pdf</a:t>
            </a:r>
            <a:r>
              <a:rPr lang="en-GB" sz="2400" dirty="0"/>
              <a:t> </a:t>
            </a:r>
            <a:endParaRPr lang="en-US" sz="2400" dirty="0"/>
          </a:p>
          <a:p>
            <a:pPr>
              <a:buFontTx/>
              <a:buChar char="-"/>
            </a:pPr>
            <a:endParaRPr lang="en-US" sz="2400" dirty="0"/>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35</a:t>
            </a:fld>
            <a:endParaRPr lang="fr-FR" altLang="fr-FR" sz="1200">
              <a:solidFill>
                <a:srgbClr val="002857"/>
              </a:solidFill>
            </a:endParaRPr>
          </a:p>
        </p:txBody>
      </p:sp>
    </p:spTree>
    <p:extLst>
      <p:ext uri="{BB962C8B-B14F-4D97-AF65-F5344CB8AC3E}">
        <p14:creationId xmlns:p14="http://schemas.microsoft.com/office/powerpoint/2010/main" val="3257898872"/>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267744" y="260648"/>
            <a:ext cx="8229600" cy="876300"/>
          </a:xfrm>
        </p:spPr>
        <p:txBody>
          <a:bodyPr/>
          <a:lstStyle/>
          <a:p>
            <a:r>
              <a:rPr lang="en-US" dirty="0"/>
              <a:t>Contents of this webinar</a:t>
            </a:r>
          </a:p>
        </p:txBody>
      </p:sp>
      <p:sp>
        <p:nvSpPr>
          <p:cNvPr id="9" name="Text Placeholder 8"/>
          <p:cNvSpPr>
            <a:spLocks noGrp="1"/>
          </p:cNvSpPr>
          <p:nvPr>
            <p:ph idx="1"/>
          </p:nvPr>
        </p:nvSpPr>
        <p:spPr>
          <a:xfrm>
            <a:off x="107504" y="1700808"/>
            <a:ext cx="9145016" cy="4525963"/>
          </a:xfrm>
        </p:spPr>
        <p:txBody>
          <a:bodyPr>
            <a:noAutofit/>
          </a:bodyPr>
          <a:lstStyle/>
          <a:p>
            <a:pPr marL="514350" lvl="0" indent="-514350">
              <a:buFont typeface="+mj-lt"/>
              <a:buAutoNum type="arabicPeriod"/>
            </a:pPr>
            <a:r>
              <a:rPr lang="en-US" sz="3200" b="0" dirty="0"/>
              <a:t>Preparing your focus group</a:t>
            </a:r>
          </a:p>
          <a:p>
            <a:pPr marL="514350" lvl="0" indent="-514350">
              <a:buFont typeface="+mj-lt"/>
              <a:buAutoNum type="arabicPeriod"/>
            </a:pPr>
            <a:r>
              <a:rPr lang="en-US" sz="3200" b="0" dirty="0"/>
              <a:t>Appreciative Inquiry and Intersectoral Cooperation</a:t>
            </a:r>
          </a:p>
          <a:p>
            <a:pPr marL="514350" lvl="0" indent="-514350">
              <a:buFont typeface="+mj-lt"/>
              <a:buAutoNum type="arabicPeriod"/>
            </a:pPr>
            <a:r>
              <a:rPr lang="en-US" sz="3200" b="0" dirty="0"/>
              <a:t>Procedure/Structure of the focus group</a:t>
            </a:r>
          </a:p>
          <a:p>
            <a:pPr marL="514350" lvl="0" indent="-514350">
              <a:buFont typeface="+mj-lt"/>
              <a:buAutoNum type="arabicPeriod"/>
            </a:pPr>
            <a:r>
              <a:rPr lang="en-US" sz="3200" b="0" dirty="0"/>
              <a:t>Methods used during the focus group</a:t>
            </a:r>
          </a:p>
          <a:p>
            <a:pPr marL="514350" lvl="0" indent="-514350">
              <a:buFont typeface="+mj-lt"/>
              <a:buAutoNum type="arabicPeriod"/>
            </a:pPr>
            <a:r>
              <a:rPr lang="en-US" sz="3200" b="0" dirty="0"/>
              <a:t>Reporting your focus group</a:t>
            </a:r>
          </a:p>
          <a:p>
            <a:pPr marL="514350" lvl="0" indent="-514350">
              <a:buFont typeface="+mj-lt"/>
              <a:buAutoNum type="arabicPeriod"/>
            </a:pPr>
            <a:r>
              <a:rPr lang="en-US" sz="3200" b="0" dirty="0"/>
              <a:t>Testing your knowledge</a:t>
            </a:r>
          </a:p>
          <a:p>
            <a:pPr marL="514350" lvl="0" indent="-514350">
              <a:buFont typeface="+mj-lt"/>
              <a:buAutoNum type="arabicPeriod"/>
            </a:pPr>
            <a:r>
              <a:rPr lang="en-US" dirty="0"/>
              <a:t>Overview of accompanying material</a:t>
            </a:r>
            <a:endParaRPr lang="en-US" sz="3200" b="0" dirty="0"/>
          </a:p>
        </p:txBody>
      </p:sp>
      <p:sp>
        <p:nvSpPr>
          <p:cNvPr id="20486"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r>
              <a:rPr lang="fr-FR" altLang="fr-FR" sz="1200">
                <a:solidFill>
                  <a:srgbClr val="002857"/>
                </a:solidFill>
              </a:rPr>
              <a:t>www.inherit.eu</a:t>
            </a:r>
          </a:p>
        </p:txBody>
      </p:sp>
      <p:sp>
        <p:nvSpPr>
          <p:cNvPr id="20487"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4</a:t>
            </a:fld>
            <a:endParaRPr lang="fr-FR" altLang="fr-FR" sz="1200">
              <a:solidFill>
                <a:srgbClr val="002857"/>
              </a:solidFill>
            </a:endParaRPr>
          </a:p>
        </p:txBody>
      </p:sp>
      <p:pic>
        <p:nvPicPr>
          <p:cNvPr id="2" name="19 jul. 2018 14_28_55.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55576" y="404664"/>
            <a:ext cx="609600" cy="609600"/>
          </a:xfrm>
          <a:prstGeom prst="rect">
            <a:avLst/>
          </a:prstGeom>
        </p:spPr>
      </p:pic>
    </p:spTree>
    <p:extLst>
      <p:ext uri="{BB962C8B-B14F-4D97-AF65-F5344CB8AC3E}">
        <p14:creationId xmlns:p14="http://schemas.microsoft.com/office/powerpoint/2010/main" val="291876986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0287"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Part 1) Preparing your focus group</a:t>
            </a:r>
          </a:p>
        </p:txBody>
      </p:sp>
      <p:sp>
        <p:nvSpPr>
          <p:cNvPr id="3" name="Content Placeholder 2"/>
          <p:cNvSpPr>
            <a:spLocks noGrp="1"/>
          </p:cNvSpPr>
          <p:nvPr>
            <p:ph idx="1"/>
          </p:nvPr>
        </p:nvSpPr>
        <p:spPr>
          <a:xfrm>
            <a:off x="107504" y="1916832"/>
            <a:ext cx="9036496" cy="4525963"/>
          </a:xfrm>
        </p:spPr>
        <p:txBody>
          <a:bodyPr>
            <a:normAutofit/>
          </a:bodyPr>
          <a:lstStyle/>
          <a:p>
            <a:r>
              <a:rPr lang="en-US" sz="3100" dirty="0"/>
              <a:t>Set the </a:t>
            </a:r>
            <a:r>
              <a:rPr lang="en-US" sz="3100" b="1" dirty="0"/>
              <a:t>date </a:t>
            </a:r>
            <a:r>
              <a:rPr lang="en-US" sz="3100" dirty="0"/>
              <a:t>(check availability of essential people) </a:t>
            </a:r>
          </a:p>
          <a:p>
            <a:r>
              <a:rPr lang="en-US" sz="3100" b="1" dirty="0"/>
              <a:t>Venue</a:t>
            </a:r>
            <a:r>
              <a:rPr lang="en-US" sz="3100" dirty="0"/>
              <a:t>: reserve in time, convenient location &amp; catering</a:t>
            </a:r>
          </a:p>
          <a:p>
            <a:r>
              <a:rPr lang="en-US" sz="3100" b="1" dirty="0"/>
              <a:t>People</a:t>
            </a:r>
            <a:r>
              <a:rPr lang="en-US" sz="3100" dirty="0"/>
              <a:t>: invite &amp; remind in time</a:t>
            </a:r>
          </a:p>
          <a:p>
            <a:r>
              <a:rPr lang="en-US" sz="3100" dirty="0"/>
              <a:t>Travel cost compensation</a:t>
            </a:r>
          </a:p>
          <a:p>
            <a:r>
              <a:rPr lang="en-US" sz="3100" b="1" dirty="0"/>
              <a:t>Optional reward</a:t>
            </a:r>
            <a:r>
              <a:rPr lang="en-US" sz="3100" dirty="0"/>
              <a:t> </a:t>
            </a:r>
            <a:r>
              <a:rPr lang="en-US" sz="3100"/>
              <a:t>for participation (gift </a:t>
            </a:r>
            <a:r>
              <a:rPr lang="en-US" sz="3100" dirty="0"/>
              <a:t>voucher/ gift)</a:t>
            </a:r>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5</a:t>
            </a:fld>
            <a:endParaRPr lang="fr-FR" altLang="fr-FR" sz="1200">
              <a:solidFill>
                <a:srgbClr val="002857"/>
              </a:solidFill>
            </a:endParaRPr>
          </a:p>
        </p:txBody>
      </p:sp>
      <p:pic>
        <p:nvPicPr>
          <p:cNvPr id="5" name="19 jul. 2018 14_30_15.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539552" y="404664"/>
            <a:ext cx="609600" cy="609600"/>
          </a:xfrm>
          <a:prstGeom prst="rect">
            <a:avLst/>
          </a:prstGeom>
        </p:spPr>
      </p:pic>
    </p:spTree>
    <p:extLst>
      <p:ext uri="{BB962C8B-B14F-4D97-AF65-F5344CB8AC3E}">
        <p14:creationId xmlns:p14="http://schemas.microsoft.com/office/powerpoint/2010/main" val="17364308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55"/>
    </mc:Choice>
    <mc:Fallback xmlns="">
      <p:transition spd="slow" advTm="55"/>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4046"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1) Preparing your focus group</a:t>
            </a:r>
          </a:p>
        </p:txBody>
      </p:sp>
      <p:sp>
        <p:nvSpPr>
          <p:cNvPr id="3" name="Content Placeholder 2"/>
          <p:cNvSpPr>
            <a:spLocks noGrp="1"/>
          </p:cNvSpPr>
          <p:nvPr>
            <p:ph idx="1"/>
          </p:nvPr>
        </p:nvSpPr>
        <p:spPr/>
        <p:txBody>
          <a:bodyPr/>
          <a:lstStyle/>
          <a:p>
            <a:r>
              <a:rPr lang="en-US" dirty="0"/>
              <a:t>Select a </a:t>
            </a:r>
            <a:r>
              <a:rPr lang="en-US" b="1" dirty="0"/>
              <a:t>moderator</a:t>
            </a:r>
          </a:p>
          <a:p>
            <a:pPr marL="0" indent="0">
              <a:buNone/>
            </a:pPr>
            <a:r>
              <a:rPr lang="en-US" b="1" dirty="0"/>
              <a:t>- </a:t>
            </a:r>
            <a:r>
              <a:rPr lang="en-US" dirty="0"/>
              <a:t>To direct and guide discussion</a:t>
            </a:r>
          </a:p>
          <a:p>
            <a:pPr>
              <a:buFontTx/>
              <a:buChar char="-"/>
            </a:pPr>
            <a:r>
              <a:rPr lang="en-US" dirty="0"/>
              <a:t>From your institute, or hired moderator</a:t>
            </a:r>
          </a:p>
          <a:p>
            <a:pPr>
              <a:buFontTx/>
              <a:buChar char="-"/>
            </a:pPr>
            <a:r>
              <a:rPr lang="en-US" dirty="0"/>
              <a:t>Must possess relevant characteristics </a:t>
            </a:r>
          </a:p>
          <a:p>
            <a:pPr marL="0" indent="0">
              <a:buNone/>
            </a:pPr>
            <a:r>
              <a:rPr lang="en-US" dirty="0"/>
              <a:t>(See handbook for key roles and characteristics)</a:t>
            </a:r>
          </a:p>
          <a:p>
            <a:r>
              <a:rPr lang="en-US" dirty="0"/>
              <a:t>Select a </a:t>
            </a:r>
            <a:r>
              <a:rPr lang="en-US" b="1" dirty="0"/>
              <a:t>note-taker</a:t>
            </a:r>
          </a:p>
          <a:p>
            <a:endParaRPr lang="en-US" b="1" dirty="0"/>
          </a:p>
          <a:p>
            <a:pPr marL="0" indent="0">
              <a:buNone/>
            </a:pPr>
            <a:r>
              <a:rPr lang="en-US" b="1" dirty="0"/>
              <a:t>Prepare Materials</a:t>
            </a:r>
            <a:endParaRPr lang="en-US" dirty="0"/>
          </a:p>
          <a:p>
            <a:endParaRPr lang="en-US" dirty="0"/>
          </a:p>
        </p:txBody>
      </p:sp>
      <p:sp>
        <p:nvSpPr>
          <p:cNvPr id="4" name="Footer Placeholder 3"/>
          <p:cNvSpPr>
            <a:spLocks noGrp="1"/>
          </p:cNvSpPr>
          <p:nvPr>
            <p:ph type="ftr" sz="quarter" idx="10"/>
          </p:nvPr>
        </p:nvSpPr>
        <p:spPr/>
        <p:txBody>
          <a:bodyPr/>
          <a:lstStyle/>
          <a:p>
            <a:pPr>
              <a:defRPr/>
            </a:pPr>
            <a:r>
              <a:rPr lang="fr-FR" dirty="0">
                <a:solidFill>
                  <a:srgbClr val="002857"/>
                </a:solidFill>
              </a:rPr>
              <a:t>www.inherit.eu</a:t>
            </a:r>
          </a:p>
        </p:txBody>
      </p:sp>
      <p:sp>
        <p:nvSpPr>
          <p:cNvPr id="5" name="Slide Number Placeholder 4"/>
          <p:cNvSpPr>
            <a:spLocks noGrp="1"/>
          </p:cNvSpPr>
          <p:nvPr>
            <p:ph type="sldNum" sz="quarter" idx="11"/>
          </p:nvPr>
        </p:nvSpPr>
        <p:spPr/>
        <p:txBody>
          <a:bodyPr/>
          <a:lstStyle/>
          <a:p>
            <a:pPr>
              <a:defRPr/>
            </a:pPr>
            <a:fld id="{E6279CC2-96EC-490B-AABA-C8853D374FBF}" type="slidenum">
              <a:rPr lang="fr-FR" altLang="fr-FR" smtClean="0">
                <a:solidFill>
                  <a:srgbClr val="002857"/>
                </a:solidFill>
              </a:rPr>
              <a:pPr>
                <a:defRPr/>
              </a:pPr>
              <a:t>6</a:t>
            </a:fld>
            <a:endParaRPr lang="fr-FR" altLang="fr-FR">
              <a:solidFill>
                <a:srgbClr val="002857"/>
              </a:solidFill>
            </a:endParaRPr>
          </a:p>
        </p:txBody>
      </p:sp>
      <p:pic>
        <p:nvPicPr>
          <p:cNvPr id="6" name="19 jul. 2018 15_36_2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11560" y="404664"/>
            <a:ext cx="609600" cy="609600"/>
          </a:xfrm>
          <a:prstGeom prst="rect">
            <a:avLst/>
          </a:prstGeom>
        </p:spPr>
      </p:pic>
    </p:spTree>
    <p:extLst>
      <p:ext uri="{BB962C8B-B14F-4D97-AF65-F5344CB8AC3E}">
        <p14:creationId xmlns:p14="http://schemas.microsoft.com/office/powerpoint/2010/main" val="114362234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4090"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pPr algn="ctr"/>
            <a:r>
              <a:rPr lang="en-US" sz="4000" dirty="0"/>
              <a:t>Preparing material</a:t>
            </a:r>
          </a:p>
        </p:txBody>
      </p:sp>
      <p:sp>
        <p:nvSpPr>
          <p:cNvPr id="3" name="Content Placeholder 2"/>
          <p:cNvSpPr>
            <a:spLocks noGrp="1"/>
          </p:cNvSpPr>
          <p:nvPr>
            <p:ph idx="1"/>
          </p:nvPr>
        </p:nvSpPr>
        <p:spPr>
          <a:xfrm>
            <a:off x="107504" y="1340768"/>
            <a:ext cx="8676456" cy="5184576"/>
          </a:xfrm>
        </p:spPr>
        <p:txBody>
          <a:bodyPr>
            <a:noAutofit/>
          </a:bodyPr>
          <a:lstStyle/>
          <a:p>
            <a:pPr marL="0" indent="0">
              <a:buNone/>
            </a:pPr>
            <a:r>
              <a:rPr lang="en-US" sz="2400" dirty="0"/>
              <a:t>Material: </a:t>
            </a:r>
          </a:p>
          <a:p>
            <a:r>
              <a:rPr lang="en-US" sz="2400" b="1" dirty="0"/>
              <a:t>Audio recording material (&amp; back-up)</a:t>
            </a:r>
          </a:p>
          <a:p>
            <a:r>
              <a:rPr lang="en-US" sz="2400" b="1" dirty="0"/>
              <a:t>Sticky notes and pens (x10)</a:t>
            </a:r>
          </a:p>
          <a:p>
            <a:r>
              <a:rPr lang="en-US" sz="2400" dirty="0"/>
              <a:t>Name cards/ paper to make </a:t>
            </a:r>
            <a:r>
              <a:rPr lang="en-US" sz="2400" b="1" dirty="0"/>
              <a:t>name signs</a:t>
            </a:r>
          </a:p>
          <a:p>
            <a:r>
              <a:rPr lang="en-US" sz="2400" b="1" dirty="0"/>
              <a:t>Handbook incl. </a:t>
            </a:r>
            <a:r>
              <a:rPr lang="en-US" sz="2400" b="1" u="sng" dirty="0"/>
              <a:t>checklist</a:t>
            </a:r>
            <a:r>
              <a:rPr lang="en-US" sz="2400" b="1" dirty="0"/>
              <a:t> </a:t>
            </a:r>
            <a:r>
              <a:rPr lang="en-US" sz="2400" dirty="0"/>
              <a:t>for coordinator</a:t>
            </a:r>
          </a:p>
          <a:p>
            <a:endParaRPr lang="en-US" sz="2400" b="1" dirty="0"/>
          </a:p>
          <a:p>
            <a:r>
              <a:rPr lang="en-US" sz="2400" b="1" u="sng" dirty="0"/>
              <a:t>Translated</a:t>
            </a:r>
            <a:r>
              <a:rPr lang="en-US" sz="2400" b="1" dirty="0"/>
              <a:t> Script</a:t>
            </a:r>
            <a:r>
              <a:rPr lang="en-US" sz="2400" dirty="0"/>
              <a:t> for moderator and note taker</a:t>
            </a:r>
          </a:p>
          <a:p>
            <a:r>
              <a:rPr lang="en-US" sz="2400" b="1" u="sng" dirty="0"/>
              <a:t>Translated</a:t>
            </a:r>
            <a:r>
              <a:rPr lang="en-US" sz="2400" b="1" dirty="0"/>
              <a:t> Note taking form &amp; notebook  </a:t>
            </a:r>
            <a:r>
              <a:rPr lang="en-US" sz="2400" dirty="0"/>
              <a:t>&amp; participants name-coding sheet (digital/paper) </a:t>
            </a:r>
          </a:p>
          <a:p>
            <a:endParaRPr lang="en-US" sz="2400" dirty="0"/>
          </a:p>
          <a:p>
            <a:r>
              <a:rPr lang="en-US" sz="2400" b="1" u="sng" dirty="0"/>
              <a:t>Translated</a:t>
            </a:r>
            <a:r>
              <a:rPr lang="en-US" sz="2400" b="1" dirty="0"/>
              <a:t> Participants sign-in list</a:t>
            </a:r>
          </a:p>
          <a:p>
            <a:r>
              <a:rPr lang="en-US" sz="2400" b="1" u="sng" dirty="0"/>
              <a:t>Translated</a:t>
            </a:r>
            <a:r>
              <a:rPr lang="en-US" sz="2400" b="1" dirty="0"/>
              <a:t> Participants informed consent form</a:t>
            </a:r>
          </a:p>
          <a:p>
            <a:endParaRPr lang="en-US" sz="2400" dirty="0"/>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7</a:t>
            </a:fld>
            <a:endParaRPr lang="fr-FR" altLang="fr-FR" sz="1200">
              <a:solidFill>
                <a:srgbClr val="002857"/>
              </a:solidFill>
            </a:endParaRPr>
          </a:p>
        </p:txBody>
      </p:sp>
      <p:pic>
        <p:nvPicPr>
          <p:cNvPr id="5" name="19 jul. 2018 14_35_05.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99592" y="332656"/>
            <a:ext cx="609600" cy="609600"/>
          </a:xfrm>
          <a:prstGeom prst="rect">
            <a:avLst/>
          </a:prstGeom>
        </p:spPr>
      </p:pic>
    </p:spTree>
    <p:extLst>
      <p:ext uri="{BB962C8B-B14F-4D97-AF65-F5344CB8AC3E}">
        <p14:creationId xmlns:p14="http://schemas.microsoft.com/office/powerpoint/2010/main" val="313204930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7548"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Part 2) Appreciative Inquiry (AI)</a:t>
            </a:r>
          </a:p>
        </p:txBody>
      </p:sp>
      <p:sp>
        <p:nvSpPr>
          <p:cNvPr id="3" name="Content Placeholder 2"/>
          <p:cNvSpPr>
            <a:spLocks noGrp="1"/>
          </p:cNvSpPr>
          <p:nvPr>
            <p:ph idx="1"/>
          </p:nvPr>
        </p:nvSpPr>
        <p:spPr/>
        <p:txBody>
          <a:bodyPr>
            <a:normAutofit fontScale="85000" lnSpcReduction="10000"/>
          </a:bodyPr>
          <a:lstStyle/>
          <a:p>
            <a:r>
              <a:rPr lang="en-US" dirty="0"/>
              <a:t>This focus group is inspired by (critical) appreciative inquiry: a strengths based approach to data gathering</a:t>
            </a:r>
          </a:p>
          <a:p>
            <a:endParaRPr lang="en-US" dirty="0"/>
          </a:p>
          <a:p>
            <a:r>
              <a:rPr lang="en-US" dirty="0"/>
              <a:t>Focusses on: What works well around here? How can we do more of it? </a:t>
            </a:r>
          </a:p>
          <a:p>
            <a:r>
              <a:rPr lang="en-US" dirty="0"/>
              <a:t>Uses a deep understanding of moments when we have been at our very best as a launching point for future action</a:t>
            </a:r>
          </a:p>
          <a:p>
            <a:r>
              <a:rPr lang="en-US" dirty="0"/>
              <a:t>AI helps people identify what they want to see more of, to create a shared vision of the future and to make that vision become reality.</a:t>
            </a:r>
          </a:p>
          <a:p>
            <a:pPr marL="0" indent="0">
              <a:buNone/>
            </a:pPr>
            <a:endParaRPr lang="en-US" dirty="0"/>
          </a:p>
          <a:p>
            <a:endParaRPr lang="en-US" dirty="0"/>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8</a:t>
            </a:fld>
            <a:endParaRPr lang="fr-FR" altLang="fr-FR" sz="1200">
              <a:solidFill>
                <a:srgbClr val="002857"/>
              </a:solidFill>
            </a:endParaRPr>
          </a:p>
        </p:txBody>
      </p:sp>
      <p:pic>
        <p:nvPicPr>
          <p:cNvPr id="5" name="19 jul. 2018 14_38_55.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683568" y="404664"/>
            <a:ext cx="609600" cy="609600"/>
          </a:xfrm>
          <a:prstGeom prst="rect">
            <a:avLst/>
          </a:prstGeom>
        </p:spPr>
      </p:pic>
    </p:spTree>
    <p:extLst>
      <p:ext uri="{BB962C8B-B14F-4D97-AF65-F5344CB8AC3E}">
        <p14:creationId xmlns:p14="http://schemas.microsoft.com/office/powerpoint/2010/main" val="340697250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8991"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876300"/>
          </a:xfrm>
        </p:spPr>
        <p:txBody>
          <a:bodyPr>
            <a:normAutofit/>
          </a:bodyPr>
          <a:lstStyle/>
          <a:p>
            <a:pPr algn="ctr"/>
            <a:r>
              <a:rPr lang="en-US" dirty="0"/>
              <a:t>2) Why inspired by Appreciative Inquiry?</a:t>
            </a:r>
          </a:p>
        </p:txBody>
      </p:sp>
      <p:sp>
        <p:nvSpPr>
          <p:cNvPr id="3" name="Content Placeholder 2"/>
          <p:cNvSpPr>
            <a:spLocks noGrp="1"/>
          </p:cNvSpPr>
          <p:nvPr>
            <p:ph idx="1"/>
          </p:nvPr>
        </p:nvSpPr>
        <p:spPr/>
        <p:txBody>
          <a:bodyPr>
            <a:normAutofit fontScale="92500" lnSpcReduction="20000"/>
          </a:bodyPr>
          <a:lstStyle/>
          <a:p>
            <a:r>
              <a:rPr lang="en-US" dirty="0"/>
              <a:t>People experiencing positive feelings are more flexible, creative, integrative, open to information and efficient in their thinking.</a:t>
            </a:r>
          </a:p>
          <a:p>
            <a:r>
              <a:rPr lang="en-US" dirty="0"/>
              <a:t>Ratio of more positive than negative talk is related to the quality of relationships, cohesion,  decision-making, creativity and overall success of various social systems</a:t>
            </a:r>
          </a:p>
          <a:p>
            <a:r>
              <a:rPr lang="en-US" dirty="0"/>
              <a:t>It creates a momentum for change by talking about what goes well and what could be done in the future</a:t>
            </a:r>
          </a:p>
          <a:p>
            <a:pPr marL="0" indent="0">
              <a:buNone/>
            </a:pPr>
            <a:r>
              <a:rPr lang="en-US" sz="2200" dirty="0"/>
              <a:t>(</a:t>
            </a:r>
            <a:r>
              <a:rPr lang="en-US" sz="2200" dirty="0" err="1"/>
              <a:t>Isen</a:t>
            </a:r>
            <a:r>
              <a:rPr lang="en-US" sz="2200" dirty="0"/>
              <a:t>, 2000; </a:t>
            </a:r>
            <a:r>
              <a:rPr lang="en-US" sz="2200" dirty="0" err="1"/>
              <a:t>Fredrichson</a:t>
            </a:r>
            <a:r>
              <a:rPr lang="en-US" sz="2200" dirty="0"/>
              <a:t> &amp; </a:t>
            </a:r>
            <a:r>
              <a:rPr lang="en-US" sz="2200" dirty="0" err="1"/>
              <a:t>Losada</a:t>
            </a:r>
            <a:r>
              <a:rPr lang="en-US" sz="2200" dirty="0"/>
              <a:t>, 2005)</a:t>
            </a:r>
          </a:p>
        </p:txBody>
      </p:sp>
      <p:sp>
        <p:nvSpPr>
          <p:cNvPr id="4" name="Slide Number Placeholder 4"/>
          <p:cNvSpPr>
            <a:spLocks noGrp="1"/>
          </p:cNvSpPr>
          <p:nvPr>
            <p:ph type="sldNum" sz="quarter" idx="11"/>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2"/>
                </a:solidFill>
                <a:latin typeface="Calibri" pitchFamily="34" charset="0"/>
                <a:ea typeface="MS PGothic" pitchFamily="34" charset="-128"/>
              </a:defRPr>
            </a:lvl1pPr>
            <a:lvl2pPr marL="742950" indent="-285750">
              <a:spcBef>
                <a:spcPct val="20000"/>
              </a:spcBef>
              <a:buFont typeface="Arial" pitchFamily="34" charset="0"/>
              <a:buChar char="–"/>
              <a:defRPr sz="2800">
                <a:solidFill>
                  <a:schemeClr val="tx2"/>
                </a:solidFill>
                <a:latin typeface="Calibri" pitchFamily="34" charset="0"/>
                <a:ea typeface="MS PGothic" pitchFamily="34" charset="-128"/>
              </a:defRPr>
            </a:lvl2pPr>
            <a:lvl3pPr marL="1143000" indent="-228600">
              <a:spcBef>
                <a:spcPct val="20000"/>
              </a:spcBef>
              <a:buFont typeface="Arial" pitchFamily="34" charset="0"/>
              <a:buChar char="•"/>
              <a:defRPr sz="2400">
                <a:solidFill>
                  <a:schemeClr val="tx2"/>
                </a:solidFill>
                <a:latin typeface="Calibri" pitchFamily="34" charset="0"/>
                <a:ea typeface="MS PGothic" pitchFamily="34" charset="-128"/>
              </a:defRPr>
            </a:lvl3pPr>
            <a:lvl4pPr marL="1600200" indent="-228600">
              <a:spcBef>
                <a:spcPct val="20000"/>
              </a:spcBef>
              <a:buFont typeface="Arial" pitchFamily="34" charset="0"/>
              <a:buChar char="–"/>
              <a:defRPr sz="2000">
                <a:solidFill>
                  <a:schemeClr val="tx2"/>
                </a:solidFill>
                <a:latin typeface="Calibri" pitchFamily="34" charset="0"/>
                <a:ea typeface="MS PGothic" pitchFamily="34" charset="-128"/>
              </a:defRPr>
            </a:lvl4pPr>
            <a:lvl5pPr marL="2057400" indent="-228600">
              <a:spcBef>
                <a:spcPct val="20000"/>
              </a:spcBef>
              <a:buFont typeface="Arial" pitchFamily="34" charset="0"/>
              <a:buChar char="»"/>
              <a:defRPr sz="2000">
                <a:solidFill>
                  <a:schemeClr val="tx2"/>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2"/>
                </a:solidFill>
                <a:latin typeface="Calibri" pitchFamily="34" charset="0"/>
                <a:ea typeface="MS PGothic" pitchFamily="34" charset="-128"/>
              </a:defRPr>
            </a:lvl9pPr>
          </a:lstStyle>
          <a:p>
            <a:pPr>
              <a:spcBef>
                <a:spcPct val="0"/>
              </a:spcBef>
              <a:buFontTx/>
              <a:buNone/>
            </a:pPr>
            <a:fld id="{D65E773F-F430-49F9-975E-B924C9029B66}" type="slidenum">
              <a:rPr lang="fr-FR" altLang="fr-FR" sz="1200">
                <a:solidFill>
                  <a:srgbClr val="002857"/>
                </a:solidFill>
              </a:rPr>
              <a:pPr>
                <a:spcBef>
                  <a:spcPct val="0"/>
                </a:spcBef>
                <a:buFontTx/>
                <a:buNone/>
              </a:pPr>
              <a:t>9</a:t>
            </a:fld>
            <a:endParaRPr lang="fr-FR" altLang="fr-FR" sz="1200">
              <a:solidFill>
                <a:srgbClr val="002857"/>
              </a:solidFill>
            </a:endParaRPr>
          </a:p>
        </p:txBody>
      </p:sp>
      <p:pic>
        <p:nvPicPr>
          <p:cNvPr id="5" name="19 jul. 2018 14_40_16.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323528" y="404664"/>
            <a:ext cx="609600" cy="609600"/>
          </a:xfrm>
          <a:prstGeom prst="rect">
            <a:avLst/>
          </a:prstGeom>
        </p:spPr>
      </p:pic>
    </p:spTree>
    <p:extLst>
      <p:ext uri="{BB962C8B-B14F-4D97-AF65-F5344CB8AC3E}">
        <p14:creationId xmlns:p14="http://schemas.microsoft.com/office/powerpoint/2010/main" val="30296727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2377"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11.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12.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13.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14.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15.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16.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17.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18.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19.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2.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20.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21.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22.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23.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24.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25.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26.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27.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3.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4.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5.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6.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7.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8.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ppt/theme/themeOverride9.xml><?xml version="1.0" encoding="utf-8"?>
<a:themeOverride xmlns:a="http://schemas.openxmlformats.org/drawingml/2006/main">
  <a:clrScheme name="INHERIT Theme Colors">
    <a:dk1>
      <a:sysClr val="windowText" lastClr="000000"/>
    </a:dk1>
    <a:lt1>
      <a:sysClr val="window" lastClr="FFFFFF"/>
    </a:lt1>
    <a:dk2>
      <a:srgbClr val="002857"/>
    </a:dk2>
    <a:lt2>
      <a:srgbClr val="E7E6E6"/>
    </a:lt2>
    <a:accent1>
      <a:srgbClr val="BCCD14"/>
    </a:accent1>
    <a:accent2>
      <a:srgbClr val="46A546"/>
    </a:accent2>
    <a:accent3>
      <a:srgbClr val="0082CD"/>
    </a:accent3>
    <a:accent4>
      <a:srgbClr val="C81B50"/>
    </a:accent4>
    <a:accent5>
      <a:srgbClr val="E15037"/>
    </a:accent5>
    <a:accent6>
      <a:srgbClr val="F5AA00"/>
    </a:accent6>
    <a:hlink>
      <a:srgbClr val="5055A0"/>
    </a:hlink>
    <a:folHlink>
      <a:srgbClr val="00285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D21AD8E47D60447A1E6153932624AA5" ma:contentTypeVersion="10" ma:contentTypeDescription="Create a new document." ma:contentTypeScope="" ma:versionID="f4813e411805a0e6bb9274d0e32550f0">
  <xsd:schema xmlns:xsd="http://www.w3.org/2001/XMLSchema" xmlns:xs="http://www.w3.org/2001/XMLSchema" xmlns:p="http://schemas.microsoft.com/office/2006/metadata/properties" xmlns:ns2="8f9b66b2-41ce-4307-aa23-8c20e60e0fae" xmlns:ns3="8d2f270c-4c5d-4e43-9522-ff78ba4f7953" targetNamespace="http://schemas.microsoft.com/office/2006/metadata/properties" ma:root="true" ma:fieldsID="7802644ee6987c4c3dd6fc7bdd1d9108" ns2:_="" ns3:_="">
    <xsd:import namespace="8f9b66b2-41ce-4307-aa23-8c20e60e0fae"/>
    <xsd:import namespace="8d2f270c-4c5d-4e43-9522-ff78ba4f795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3:SharedWithUsers" minOccurs="0"/>
                <xsd:element ref="ns3:SharedWithDetails" minOccurs="0"/>
                <xsd:element ref="ns2:MediaServiceOCR" minOccurs="0"/>
                <xsd:element ref="ns2:MediaServiceEventHashCode" minOccurs="0"/>
                <xsd:element ref="ns2: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9b66b2-41ce-4307-aa23-8c20e60e0fa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d2f270c-4c5d-4e43-9522-ff78ba4f7953"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ABBA38-37E8-4011-B9AA-A9292F904E7E}">
  <ds:schemaRefs>
    <ds:schemaRef ds:uri="http://purl.org/dc/terms/"/>
    <ds:schemaRef ds:uri="http://schemas.microsoft.com/office/infopath/2007/PartnerControls"/>
    <ds:schemaRef ds:uri="8d2f270c-4c5d-4e43-9522-ff78ba4f7953"/>
    <ds:schemaRef ds:uri="http://schemas.openxmlformats.org/package/2006/metadata/core-properties"/>
    <ds:schemaRef ds:uri="http://purl.org/dc/dcmitype/"/>
    <ds:schemaRef ds:uri="http://schemas.microsoft.com/office/2006/documentManagement/types"/>
    <ds:schemaRef ds:uri="8f9b66b2-41ce-4307-aa23-8c20e60e0fae"/>
    <ds:schemaRef ds:uri="http://schemas.microsoft.com/office/2006/metadata/properties"/>
    <ds:schemaRef ds:uri="http://www.w3.org/XML/1998/namespace"/>
    <ds:schemaRef ds:uri="http://purl.org/dc/elements/1.1/"/>
  </ds:schemaRefs>
</ds:datastoreItem>
</file>

<file path=customXml/itemProps2.xml><?xml version="1.0" encoding="utf-8"?>
<ds:datastoreItem xmlns:ds="http://schemas.openxmlformats.org/officeDocument/2006/customXml" ds:itemID="{79DCD575-0777-49A2-94E0-E23114662C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9b66b2-41ce-4307-aa23-8c20e60e0fae"/>
    <ds:schemaRef ds:uri="8d2f270c-4c5d-4e43-9522-ff78ba4f79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103424B-4DA5-4D10-8CC3-E27BBF81654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INHERIT theme</Template>
  <TotalTime>5883</TotalTime>
  <Words>2011</Words>
  <Application>Microsoft Office PowerPoint</Application>
  <PresentationFormat>On-screen Show (4:3)</PresentationFormat>
  <Paragraphs>316</Paragraphs>
  <Slides>35</Slides>
  <Notes>18</Notes>
  <HiddenSlides>0</HiddenSlides>
  <MMClips>36</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35</vt:i4>
      </vt:variant>
    </vt:vector>
  </HeadingPairs>
  <TitlesOfParts>
    <vt:vector size="40" baseType="lpstr">
      <vt:lpstr>Arial</vt:lpstr>
      <vt:lpstr>Calibri</vt:lpstr>
      <vt:lpstr>Zapf Dingbats</vt:lpstr>
      <vt:lpstr>2_Office Theme</vt:lpstr>
      <vt:lpstr>Thème Office</vt:lpstr>
      <vt:lpstr>PowerPoint Presentation</vt:lpstr>
      <vt:lpstr>Goals of the focus groups  </vt:lpstr>
      <vt:lpstr>Goals of this webinar</vt:lpstr>
      <vt:lpstr>Contents of this webinar</vt:lpstr>
      <vt:lpstr>Part 1) Preparing your focus group</vt:lpstr>
      <vt:lpstr>1) Preparing your focus group</vt:lpstr>
      <vt:lpstr>Preparing material</vt:lpstr>
      <vt:lpstr>Part 2) Appreciative Inquiry (AI)</vt:lpstr>
      <vt:lpstr>2) Why inspired by Appreciative Inquiry?</vt:lpstr>
      <vt:lpstr>2) Some Principles of Appreciative Inquiry</vt:lpstr>
      <vt:lpstr>2) The four phases of Appreciative Inquiry</vt:lpstr>
      <vt:lpstr>2) Appreciative Inquiry is not just about the positive</vt:lpstr>
      <vt:lpstr>2) Intersectoral Cooperation </vt:lpstr>
      <vt:lpstr>2) Intersectoral Cooperation</vt:lpstr>
      <vt:lpstr>2) (Intersectoral) Cooperation</vt:lpstr>
      <vt:lpstr>Part 3) Focus Group:  Structure &amp; questions</vt:lpstr>
      <vt:lpstr>3) Focus Group:  Structure &amp; questions</vt:lpstr>
      <vt:lpstr>1) Introduction &amp; Warming up (15min)</vt:lpstr>
      <vt:lpstr>2) Introductory questions (10min)</vt:lpstr>
      <vt:lpstr> 3) (Intersectoral) Cooperation:  core questions (3x 15 = 45 min)</vt:lpstr>
      <vt:lpstr> Wrap up of Cooperation part (10 min)</vt:lpstr>
      <vt:lpstr>4) Optional additional questions (30min)</vt:lpstr>
      <vt:lpstr>5) Wrap-up (5min) </vt:lpstr>
      <vt:lpstr> 6) Debriefing meeting  </vt:lpstr>
      <vt:lpstr>Part 4) Focus Group: Methods How to get everyone talking?</vt:lpstr>
      <vt:lpstr>4) Focus Group: Methods</vt:lpstr>
      <vt:lpstr>Part 5) Reporting the focus group</vt:lpstr>
      <vt:lpstr>5) Reporting/Note-taking Form</vt:lpstr>
      <vt:lpstr>5) Note-checking form</vt:lpstr>
      <vt:lpstr>5) Audio recording &amp; checked notes</vt:lpstr>
      <vt:lpstr> Elements to pay attention to </vt:lpstr>
      <vt:lpstr>Documents accompanying this webinar</vt:lpstr>
      <vt:lpstr>5) Test your knowledge </vt:lpstr>
      <vt:lpstr>Thank you &amp; Good luck</vt:lpstr>
      <vt:lpstr>Optional additional reading material</vt:lpstr>
    </vt:vector>
  </TitlesOfParts>
  <Company>SSC-Campus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Webinar Qualitative Evaluation Focus groups</dc:title>
  <dc:creator>Nina van der Vliet</dc:creator>
  <cp:lastModifiedBy>Nina van der Vliet</cp:lastModifiedBy>
  <cp:revision>220</cp:revision>
  <dcterms:created xsi:type="dcterms:W3CDTF">2018-05-02T07:33:44Z</dcterms:created>
  <dcterms:modified xsi:type="dcterms:W3CDTF">2020-03-31T08:28:08Z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0x0101007D21AD8E47D60447A1E6153932624AA5</vt:lpwstr>
  </property>
</Properties>
</file>