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18" r:id="rId2"/>
    <p:sldId id="312" r:id="rId3"/>
    <p:sldId id="262" r:id="rId4"/>
    <p:sldId id="309" r:id="rId5"/>
    <p:sldId id="282" r:id="rId6"/>
    <p:sldId id="313" r:id="rId7"/>
    <p:sldId id="314" r:id="rId8"/>
    <p:sldId id="315" r:id="rId9"/>
    <p:sldId id="316" r:id="rId10"/>
    <p:sldId id="31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2"/>
    <p:restoredTop sz="94663"/>
  </p:normalViewPr>
  <p:slideViewPr>
    <p:cSldViewPr snapToGrid="0" snapToObjects="1">
      <p:cViewPr varScale="1">
        <p:scale>
          <a:sx n="116" d="100"/>
          <a:sy n="116" d="100"/>
        </p:scale>
        <p:origin x="22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466CC-8B9E-D541-A009-EA851054946C}" type="datetimeFigureOut">
              <a:rPr lang="en-US" smtClean="0"/>
              <a:t>6/25/20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BBD16-236A-6643-8134-15E5FA47B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5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5758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3429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/>
              <a:t>Supplementary</a:t>
            </a:r>
            <a:r>
              <a:rPr lang="en-US" sz="1200" b="1" baseline="0" dirty="0"/>
              <a:t> Figure 2: </a:t>
            </a:r>
            <a:r>
              <a:rPr lang="en-US" sz="1200" b="1" dirty="0"/>
              <a:t>Genes up-regulated during </a:t>
            </a:r>
            <a:r>
              <a:rPr lang="en-US" sz="1200" b="1" dirty="0">
                <a:solidFill>
                  <a:srgbClr val="FF0000"/>
                </a:solidFill>
              </a:rPr>
              <a:t>remission</a:t>
            </a:r>
            <a:r>
              <a:rPr lang="en-US" sz="1200" b="1" baseline="0" dirty="0">
                <a:solidFill>
                  <a:srgbClr val="FF0000"/>
                </a:solidFill>
              </a:rPr>
              <a:t> and relapse </a:t>
            </a:r>
            <a:r>
              <a:rPr lang="en-US" sz="1200" b="1" dirty="0"/>
              <a:t>of an untreated MOG-AAD patient </a:t>
            </a:r>
            <a:r>
              <a:rPr lang="en-US" sz="1200" b="1" baseline="0" dirty="0">
                <a:solidFill>
                  <a:schemeClr val="tx1"/>
                </a:solidFill>
              </a:rPr>
              <a:t>by </a:t>
            </a:r>
            <a:r>
              <a:rPr lang="en-US" sz="1200" b="1" dirty="0"/>
              <a:t>Digital gene expression (DGE) sequencing</a:t>
            </a:r>
          </a:p>
          <a:p>
            <a:endParaRPr lang="en-US" sz="1200" b="1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 Gene Expression (DGE) sequencing was performed on an untreated MOG-AAD patient with 3 longitudinal samples, 1)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(remission), 2) PR (pre-relapse), and 3) R (relapse). Whole PBMCs were stimulated with MOG peptides, p35-55, p119-130 and p181-195 at 10ul/ml for 7 days followed by staining and flow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cytometry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CMC’s (CD4+CCR7+CD45RA-) were sorted using BD FACS ARIA. DGE-sequencing and analysis was performed as described in Methods</a:t>
            </a:r>
            <a:endParaRPr lang="en-US" sz="1200" b="1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(A)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HILPDA (hypoxia related), MXI-1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regulator), BNIP3 (Bcl-2 family member)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FAM162A (hypoxia related) were up regulated during remission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SNRPG, EWSR1, HMGN1, LRRC75A-AS1 were up regulated during relapse, were predominantly involved in transcription regulation. </a:t>
            </a:r>
          </a:p>
          <a:p>
            <a:endParaRPr lang="en-US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10EEB-5CF3-774B-B21D-7B29DF1C3B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91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C6AC3-9F20-3143-A892-48ABF11A5B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1ECBB0-BF00-A242-9E92-343BD4CDA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E033D-415E-1945-9781-C3C648C7D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99F32-4F50-0349-9033-19BE0B874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E2098-A218-9B43-BCEF-E6A9DE4C4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43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E8B95-A5B4-294D-A8E4-0440AAB21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2C9F4C-8EEA-6A46-915E-B69C3A6FC5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A65B2-E00B-6245-AD51-E9CFD053C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3CD87-30DC-C946-9610-B90C24E37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87774-D97C-9A47-9405-E364CCDFF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3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BB68A2-5784-294C-A1D8-E343F86FAC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95A7FB-040B-7347-89BF-829DE055E1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C0F87-0EE6-AA41-96FB-989213448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833C2-D83E-3841-A044-038EF0BBF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2AB7D-8C9C-C946-9935-094321479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6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F2158-2FB9-4447-B9B2-CA7EB0F2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D2B38-4A25-1245-BF2B-1E2D6B586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FDB61-7463-9D45-B784-59358393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99EA0-33B4-134B-855A-58326773D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56FE7-5FB7-6C43-A229-91D9CB5A2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8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4EFBA-E786-2349-A753-0F7984D98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C0637-D1B6-1C41-905A-34E29AB95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35E5D-6D8B-7648-8BE6-AED5B68C5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4ED54-9CED-5440-B521-E6718FF90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878A0-4EFE-7F42-9734-D0C30B8D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5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D6767-0150-3645-BB55-746A4D354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4B7ED-AE6E-8F45-BCFA-0A4E004FAF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158D86-DC39-9346-A19C-F11020418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ACE689-A4F3-7A49-8768-798130954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939781-7764-464C-BBD9-D0201AA6C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6850A5-2353-9543-AAC8-B2E296040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56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30857-C9E6-8B4E-8099-8ED8040DA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EEE77-0ABE-744F-88BA-DF7092313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C3B73C-B9CA-8448-BD48-9282F1203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FC4A7E-87AC-374A-9F45-DD4A001898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6DDC01-A07B-9741-AAB5-2247B813E4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4E7690-E30F-CD4E-8B8C-A3CF86136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D35BDF-E4F9-0848-A0EF-7CAA5D495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17B91C-3265-7345-9A3E-FE1F2E32B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59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350E8-D96D-094C-B8D8-75EFA1749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E5AC7-4236-E649-AE86-811C01EAD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6A12F7-4A4F-FC40-9A32-E4E1E34B4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7B86F-5AC0-5049-8942-8EF697B3D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7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161320-68AB-F446-91FC-DE2E03681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83F185-D2DB-B449-A2DF-6FA0DA9A2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BEE0C-0035-354D-9BE0-3B8DCE9A1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75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02056-85A8-544B-9DF9-33852CAA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568BA-8718-0D4F-BDB6-4116B3D0F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F45D9B-5B44-B845-ACE5-37EE6508A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04565E-1677-9841-AC0D-A9C9AF054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9C664-3FD6-114D-9E23-B8EC3BFE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C1DD3-DB92-7A4B-A4AA-C3482EACE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59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08E0F-B315-C94E-A294-F98129B25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F7620F-C7AA-C441-9CBB-FAAD6B449B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BA0A91-757F-5649-A857-7C82EFFFAA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BF5855-BB9B-FB41-9DCB-26851FA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C04736-A9F9-3449-B812-7BD257E26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9CC96-C51B-7E45-979B-C6973A0A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7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856C76-0386-E647-96AC-F4297D33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30CF4-6A0C-DB4D-B031-D16CFAE03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F82A9-125C-8C49-952A-61E6CD106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3997-A8BF-824C-A69F-BD970F14A89A}" type="datetimeFigureOut">
              <a:rPr lang="en-US" smtClean="0"/>
              <a:t>6/25/20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701AB5-2770-5540-8F89-04726E9D0F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BA193-2796-1F44-A436-B220C3A49C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77C1E-EC67-9C4C-BC92-EB1F0277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68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CD1C5-E23F-9A4D-AC77-0E7F32E9B2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42319"/>
            <a:ext cx="9144000" cy="2387600"/>
          </a:xfrm>
        </p:spPr>
        <p:txBody>
          <a:bodyPr>
            <a:noAutofit/>
          </a:bodyPr>
          <a:lstStyle/>
          <a:p>
            <a:r>
              <a:rPr lang="en-US" sz="2800" b="1" dirty="0"/>
              <a:t>Title: Identification of TNFAIP3 as relapse biomarker and potential therapeutic target for </a:t>
            </a:r>
            <a:br>
              <a:rPr lang="en-US" sz="2800" dirty="0"/>
            </a:br>
            <a:r>
              <a:rPr lang="en-US" sz="2800" b="1" dirty="0"/>
              <a:t>MOG antibody associated diseases </a:t>
            </a:r>
            <a:br>
              <a:rPr lang="en-US" sz="2800" b="1" dirty="0"/>
            </a:br>
            <a:br>
              <a:rPr lang="en-US" sz="2800" dirty="0"/>
            </a:br>
            <a:r>
              <a:rPr lang="en-US" sz="2800" b="1" dirty="0"/>
              <a:t>Authors:</a:t>
            </a:r>
            <a:r>
              <a:rPr lang="en-US" sz="2800" dirty="0"/>
              <a:t> </a:t>
            </a:r>
            <a:r>
              <a:rPr lang="en-US" sz="2800" dirty="0" err="1"/>
              <a:t>Shrishti</a:t>
            </a:r>
            <a:r>
              <a:rPr lang="en-US" sz="2800" dirty="0"/>
              <a:t> Saxena</a:t>
            </a:r>
            <a:r>
              <a:rPr lang="en-US" sz="2800" baseline="30000" dirty="0"/>
              <a:t>1</a:t>
            </a:r>
            <a:r>
              <a:rPr lang="en-US" sz="2800" dirty="0"/>
              <a:t>, Hrishikesh Lokhande</a:t>
            </a:r>
            <a:r>
              <a:rPr lang="en-US" sz="2800" baseline="30000" dirty="0"/>
              <a:t>1</a:t>
            </a:r>
            <a:r>
              <a:rPr lang="en-US" sz="2800" dirty="0"/>
              <a:t>, Grace Gombolay</a:t>
            </a:r>
            <a:r>
              <a:rPr lang="en-US" sz="2800" baseline="30000" dirty="0"/>
              <a:t>1,2,3</a:t>
            </a:r>
            <a:r>
              <a:rPr lang="en-US" sz="2800" dirty="0"/>
              <a:t>, Radhika Raheja</a:t>
            </a:r>
            <a:r>
              <a:rPr lang="en-US" sz="2800" baseline="30000" dirty="0"/>
              <a:t>1</a:t>
            </a:r>
            <a:r>
              <a:rPr lang="en-US" sz="2800" dirty="0"/>
              <a:t>, Timothy Rooney</a:t>
            </a:r>
            <a:r>
              <a:rPr lang="en-US" sz="2800" baseline="30000" dirty="0"/>
              <a:t>1</a:t>
            </a:r>
            <a:r>
              <a:rPr lang="en-US" sz="2800" dirty="0"/>
              <a:t>, </a:t>
            </a:r>
            <a:br>
              <a:rPr lang="en-US" sz="2800" dirty="0"/>
            </a:br>
            <a:r>
              <a:rPr lang="en-US" sz="2800" dirty="0"/>
              <a:t>Tanuja Chitnis</a:t>
            </a:r>
            <a:r>
              <a:rPr lang="en-US" sz="2800" baseline="30000" dirty="0"/>
              <a:t>1, 3 </a:t>
            </a:r>
            <a:r>
              <a:rPr lang="en-US" sz="2800" dirty="0"/>
              <a:t>*</a:t>
            </a: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8234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9B0D79-8E84-AE41-9492-9232EA6B2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72419"/>
            <a:ext cx="10528300" cy="59265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6D86F7-60B4-204C-8231-DD56D14A3A2B}"/>
              </a:ext>
            </a:extLst>
          </p:cNvPr>
          <p:cNvSpPr txBox="1"/>
          <p:nvPr/>
        </p:nvSpPr>
        <p:spPr>
          <a:xfrm>
            <a:off x="8191500" y="5549900"/>
            <a:ext cx="2715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Supplementary Figure 7</a:t>
            </a:r>
          </a:p>
        </p:txBody>
      </p:sp>
    </p:spTree>
    <p:extLst>
      <p:ext uri="{BB962C8B-B14F-4D97-AF65-F5344CB8AC3E}">
        <p14:creationId xmlns:p14="http://schemas.microsoft.com/office/powerpoint/2010/main" val="1268818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01000" y="6553201"/>
            <a:ext cx="25908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2000" b="1" spc="-10" dirty="0">
                <a:latin typeface="Calibri"/>
                <a:cs typeface="Calibri"/>
              </a:rPr>
              <a:t>Supplementary </a:t>
            </a:r>
            <a:r>
              <a:rPr sz="2000" b="1" spc="-10" dirty="0">
                <a:latin typeface="Calibri"/>
                <a:cs typeface="Calibri"/>
              </a:rPr>
              <a:t>Ta</a:t>
            </a:r>
            <a:r>
              <a:rPr sz="2000" b="1" spc="-15" dirty="0">
                <a:latin typeface="Calibri"/>
                <a:cs typeface="Calibri"/>
              </a:rPr>
              <a:t>bl</a:t>
            </a:r>
            <a:r>
              <a:rPr sz="2000" b="1" spc="-5" dirty="0">
                <a:latin typeface="Calibri"/>
                <a:cs typeface="Calibri"/>
              </a:rPr>
              <a:t>e 1</a:t>
            </a:r>
            <a:r>
              <a:rPr lang="en-US" sz="2000" b="1" spc="-5" dirty="0">
                <a:latin typeface="Calibri"/>
                <a:cs typeface="Calibri"/>
              </a:rPr>
              <a:t>a</a:t>
            </a:r>
            <a:r>
              <a:rPr sz="2000" b="1" spc="-5" dirty="0">
                <a:latin typeface="Calibri"/>
                <a:cs typeface="Calibri"/>
              </a:rPr>
              <a:t> 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18DA37-05F7-144B-A394-17F8C57C1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657" y="0"/>
            <a:ext cx="9586686" cy="655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47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3401" y="6550224"/>
            <a:ext cx="2565401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b="1" spc="-10" dirty="0">
                <a:latin typeface="Calibri"/>
                <a:cs typeface="Calibri"/>
              </a:rPr>
              <a:t>Supplementary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Tabl</a:t>
            </a:r>
            <a:r>
              <a:rPr sz="2000" b="1" spc="-10" dirty="0">
                <a:latin typeface="Calibri"/>
                <a:cs typeface="Calibri"/>
              </a:rPr>
              <a:t>e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1</a:t>
            </a:r>
            <a:r>
              <a:rPr lang="en-US" sz="2000" b="1" spc="-10" dirty="0">
                <a:latin typeface="Calibri"/>
                <a:cs typeface="Calibri"/>
              </a:rPr>
              <a:t>b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25DE5D-BF59-C248-B38F-AA70811D1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0"/>
            <a:ext cx="6400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577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pp Fig 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9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477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UPP 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09886"/>
            <a:ext cx="9144000" cy="592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363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E95A1B-ECB8-A541-A357-644E53A52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30" y="228600"/>
            <a:ext cx="9043970" cy="5638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88048A-D90F-3C4E-899A-1CE0B80EF092}"/>
              </a:ext>
            </a:extLst>
          </p:cNvPr>
          <p:cNvSpPr txBox="1"/>
          <p:nvPr/>
        </p:nvSpPr>
        <p:spPr>
          <a:xfrm>
            <a:off x="7924801" y="5791200"/>
            <a:ext cx="2715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52592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3357B8-E391-504F-92D9-1F3298258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262" y="164324"/>
            <a:ext cx="8664675" cy="57030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CD0B62-52CB-9B4F-97E3-13FF450FBFE2}"/>
              </a:ext>
            </a:extLst>
          </p:cNvPr>
          <p:cNvSpPr txBox="1"/>
          <p:nvPr/>
        </p:nvSpPr>
        <p:spPr>
          <a:xfrm>
            <a:off x="7848601" y="6096000"/>
            <a:ext cx="2715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Supplementary Figure 4</a:t>
            </a:r>
          </a:p>
        </p:txBody>
      </p:sp>
    </p:spTree>
    <p:extLst>
      <p:ext uri="{BB962C8B-B14F-4D97-AF65-F5344CB8AC3E}">
        <p14:creationId xmlns:p14="http://schemas.microsoft.com/office/powerpoint/2010/main" val="6531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B34C194-E68A-E04B-B4C0-219C8512F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170" y="309990"/>
            <a:ext cx="10704117" cy="60254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7F81E9-2D11-BA4F-9235-838D3D1F0426}"/>
              </a:ext>
            </a:extLst>
          </p:cNvPr>
          <p:cNvSpPr txBox="1"/>
          <p:nvPr/>
        </p:nvSpPr>
        <p:spPr>
          <a:xfrm>
            <a:off x="8420099" y="6134100"/>
            <a:ext cx="2839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5</a:t>
            </a:r>
          </a:p>
        </p:txBody>
      </p:sp>
    </p:spTree>
    <p:extLst>
      <p:ext uri="{BB962C8B-B14F-4D97-AF65-F5344CB8AC3E}">
        <p14:creationId xmlns:p14="http://schemas.microsoft.com/office/powerpoint/2010/main" val="1578822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2754E9-02F4-5F44-B741-2BEAA82D6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96975"/>
            <a:ext cx="10883900" cy="61266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36BD8D-F17F-8B46-A90A-CD24FDEE9383}"/>
              </a:ext>
            </a:extLst>
          </p:cNvPr>
          <p:cNvSpPr txBox="1"/>
          <p:nvPr/>
        </p:nvSpPr>
        <p:spPr>
          <a:xfrm>
            <a:off x="8001000" y="6457890"/>
            <a:ext cx="2715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Supplementary Figure 6</a:t>
            </a:r>
          </a:p>
        </p:txBody>
      </p:sp>
    </p:spTree>
    <p:extLst>
      <p:ext uri="{BB962C8B-B14F-4D97-AF65-F5344CB8AC3E}">
        <p14:creationId xmlns:p14="http://schemas.microsoft.com/office/powerpoint/2010/main" val="3567851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233</Words>
  <Application>Microsoft Macintosh PowerPoint</Application>
  <PresentationFormat>Widescreen</PresentationFormat>
  <Paragraphs>13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Title: Identification of TNFAIP3 as relapse biomarker and potential therapeutic target for  MOG antibody associated diseases   Authors: Shrishti Saxena1, Hrishikesh Lokhande1, Grace Gombolay1,2,3, Radhika Raheja1, Timothy Rooney1,  Tanuja Chitnis1, 3 *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Chitnis, Tanuja,M.D.</dc:creator>
  <cp:lastModifiedBy>Chitnis, Tanuja,M.D.</cp:lastModifiedBy>
  <cp:revision>20</cp:revision>
  <dcterms:created xsi:type="dcterms:W3CDTF">2020-06-24T23:00:14Z</dcterms:created>
  <dcterms:modified xsi:type="dcterms:W3CDTF">2020-06-25T22:27:42Z</dcterms:modified>
</cp:coreProperties>
</file>