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539" r:id="rId2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 showGuides="1">
      <p:cViewPr varScale="1">
        <p:scale>
          <a:sx n="124" d="100"/>
          <a:sy n="124" d="100"/>
        </p:scale>
        <p:origin x="54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ji-yekim\Documents\LAB\5.%20quantify\quantify\in%20utero%20HDAC6,%20dKD,%20cor%20O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시트1!$A$46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시트1!$B$52:$F$52</c:f>
                <c:numCache>
                  <c:formatCode>General</c:formatCode>
                  <c:ptCount val="5"/>
                  <c:pt idx="0">
                    <c:v>5.3190339496118861</c:v>
                  </c:pt>
                  <c:pt idx="1">
                    <c:v>4.5841215722394724</c:v>
                  </c:pt>
                  <c:pt idx="2">
                    <c:v>4.4591005025977548</c:v>
                  </c:pt>
                  <c:pt idx="3">
                    <c:v>7.4347364375444602</c:v>
                  </c:pt>
                  <c:pt idx="4">
                    <c:v>6.2954615369667151</c:v>
                  </c:pt>
                </c:numCache>
              </c:numRef>
            </c:plus>
            <c:minus>
              <c:numRef>
                <c:f>시트1!$B$52:$F$52</c:f>
                <c:numCache>
                  <c:formatCode>General</c:formatCode>
                  <c:ptCount val="5"/>
                  <c:pt idx="0">
                    <c:v>5.3190339496118861</c:v>
                  </c:pt>
                  <c:pt idx="1">
                    <c:v>4.5841215722394724</c:v>
                  </c:pt>
                  <c:pt idx="2">
                    <c:v>4.4591005025977548</c:v>
                  </c:pt>
                  <c:pt idx="3">
                    <c:v>7.4347364375444602</c:v>
                  </c:pt>
                  <c:pt idx="4">
                    <c:v>6.2954615369667151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시트1!$B$45:$F$45</c:f>
              <c:strCache>
                <c:ptCount val="5"/>
                <c:pt idx="0">
                  <c:v>VZ</c:v>
                </c:pt>
                <c:pt idx="1">
                  <c:v>IZ</c:v>
                </c:pt>
                <c:pt idx="2">
                  <c:v>lower-CP</c:v>
                </c:pt>
                <c:pt idx="3">
                  <c:v>mid-CP</c:v>
                </c:pt>
                <c:pt idx="4">
                  <c:v>upper-CP</c:v>
                </c:pt>
              </c:strCache>
            </c:strRef>
          </c:cat>
          <c:val>
            <c:numRef>
              <c:f>시트1!$B$46:$F$46</c:f>
              <c:numCache>
                <c:formatCode>General</c:formatCode>
                <c:ptCount val="5"/>
                <c:pt idx="0">
                  <c:v>5.5557588536311941</c:v>
                </c:pt>
                <c:pt idx="1">
                  <c:v>6.1879231888618618</c:v>
                </c:pt>
                <c:pt idx="2">
                  <c:v>6.2275208278024294</c:v>
                </c:pt>
                <c:pt idx="3">
                  <c:v>12.287323946429078</c:v>
                </c:pt>
                <c:pt idx="4">
                  <c:v>69.741473183275431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40-F046-9502-AD92C92D4A7B}"/>
            </c:ext>
          </c:extLst>
        </c:ser>
        <c:ser>
          <c:idx val="1"/>
          <c:order val="1"/>
          <c:tx>
            <c:strRef>
              <c:f>시트1!$A$47</c:f>
              <c:strCache>
                <c:ptCount val="1"/>
                <c:pt idx="0">
                  <c:v>HDAC6 KD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시트1!$B$53:$F$53</c:f>
                <c:numCache>
                  <c:formatCode>General</c:formatCode>
                  <c:ptCount val="5"/>
                  <c:pt idx="0">
                    <c:v>3.6813443085871969</c:v>
                  </c:pt>
                  <c:pt idx="1">
                    <c:v>3.0650150065463646</c:v>
                  </c:pt>
                  <c:pt idx="2">
                    <c:v>5.1103974787878137</c:v>
                  </c:pt>
                  <c:pt idx="3">
                    <c:v>6.5303979804902497</c:v>
                  </c:pt>
                  <c:pt idx="4">
                    <c:v>14.687739077551964</c:v>
                  </c:pt>
                </c:numCache>
              </c:numRef>
            </c:plus>
            <c:minus>
              <c:numRef>
                <c:f>시트1!$B$53:$F$53</c:f>
                <c:numCache>
                  <c:formatCode>General</c:formatCode>
                  <c:ptCount val="5"/>
                  <c:pt idx="0">
                    <c:v>3.6813443085871969</c:v>
                  </c:pt>
                  <c:pt idx="1">
                    <c:v>3.0650150065463646</c:v>
                  </c:pt>
                  <c:pt idx="2">
                    <c:v>5.1103974787878137</c:v>
                  </c:pt>
                  <c:pt idx="3">
                    <c:v>6.5303979804902497</c:v>
                  </c:pt>
                  <c:pt idx="4">
                    <c:v>14.687739077551964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시트1!$B$45:$F$45</c:f>
              <c:strCache>
                <c:ptCount val="5"/>
                <c:pt idx="0">
                  <c:v>VZ</c:v>
                </c:pt>
                <c:pt idx="1">
                  <c:v>IZ</c:v>
                </c:pt>
                <c:pt idx="2">
                  <c:v>lower-CP</c:v>
                </c:pt>
                <c:pt idx="3">
                  <c:v>mid-CP</c:v>
                </c:pt>
                <c:pt idx="4">
                  <c:v>upper-CP</c:v>
                </c:pt>
              </c:strCache>
            </c:strRef>
          </c:cat>
          <c:val>
            <c:numRef>
              <c:f>시트1!$B$47:$F$47</c:f>
              <c:numCache>
                <c:formatCode>General</c:formatCode>
                <c:ptCount val="5"/>
                <c:pt idx="0">
                  <c:v>2.6785714285714284</c:v>
                </c:pt>
                <c:pt idx="1">
                  <c:v>9.0914522469400509</c:v>
                </c:pt>
                <c:pt idx="2">
                  <c:v>8.524021709997319</c:v>
                </c:pt>
                <c:pt idx="3">
                  <c:v>13.858438309657823</c:v>
                </c:pt>
                <c:pt idx="4">
                  <c:v>65.847516304833377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40-F046-9502-AD92C92D4A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55604688"/>
        <c:axId val="2057445728"/>
      </c:barChart>
      <c:catAx>
        <c:axId val="2055604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ko-Kore-KR"/>
          </a:p>
        </c:txPr>
        <c:crossAx val="2057445728"/>
        <c:crosses val="autoZero"/>
        <c:auto val="1"/>
        <c:lblAlgn val="ctr"/>
        <c:lblOffset val="100"/>
        <c:noMultiLvlLbl val="0"/>
      </c:catAx>
      <c:valAx>
        <c:axId val="20574457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r>
                  <a:rPr lang="en-US"/>
                  <a:t>% of tdTomato+ cells</a:t>
                </a:r>
                <a:endParaRPr lang="ko-K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defRPr>
              </a:pPr>
              <a:endParaRPr lang="ko-Kore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ko-Kore-KR"/>
          </a:p>
        </c:txPr>
        <c:crossAx val="2055604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10814496842019448"/>
          <c:y val="6.6952501075694421E-2"/>
          <c:w val="0.18887232650433655"/>
          <c:h val="0.25632641245816606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ko-Kore-K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Calibri" panose="020F0502020204030204" pitchFamily="34" charset="0"/>
          <a:cs typeface="Calibri" panose="020F0502020204030204" pitchFamily="34" charset="0"/>
        </a:defRPr>
      </a:pPr>
      <a:endParaRPr lang="ko-Kore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ore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8A6069-973E-5D40-8FF8-E94BEADC6D9A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ore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ore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68E71-BD66-7549-AE74-93B38AB00F04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07364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E1B720-A163-2B40-8FCD-C8D502380172}" type="slidenum">
              <a:rPr kumimoji="1" lang="ko-KR" altLang="en-US" smtClean="0"/>
              <a:t>1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395670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357491-EBBD-124C-8808-50C0680F2A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4F56B03-16CF-7045-B759-1CEF858858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BFD722-41DA-6A42-9F34-5E8ABD52E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C8DC90-DBEF-9148-BBCA-C346487B7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E2808B-8DDB-3742-A773-BD2180BE5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690825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6F2400-8673-C642-8452-E7CAD979C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CEBC13B-6723-D14F-AB07-8EC78EDF2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AFAA898-9C5C-A24F-9111-27BD6C54D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F59009-2D4A-F74F-A203-2C874D01E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851109-5205-FF46-8B5B-5C08BB7D3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84695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D8D3745-94EF-CD47-8AE0-3E61600DD9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17AAE42-DD11-7A4B-9BD8-D3D80006AF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235751-F4BB-344F-9D70-E9A4BD4CD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2FC5315-2D4C-B449-8487-E45F1A107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D4FEAAF-9013-2E4E-B678-944648175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7498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6E1928-71CD-3A46-AA70-2733955AD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682FF48-90E6-664C-9510-707FEF72A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1E3AD5-0E07-1647-84F5-9BB370790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A2984AE-13A0-9C47-B056-61616FD2F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CD602F-1A11-B741-9992-1244FB67A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233740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974BEC-A3AB-994B-AA20-86DC02E44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1454EED-E18D-9D42-85DF-2B26F57196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4BED30E-470D-2745-A7C9-6557445D7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0A8764-6B31-EB46-8979-BC4F0E78D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595BA64-60F6-9F43-8452-979957EBB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77819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90B002C-796D-784D-8D23-DC1F66AE7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8BB65E9-332E-9C4A-98D8-2B6E59D67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AE5F60E-D08D-E04E-93C4-8C0F3E5AD5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F4C666-AEC6-D94E-91CD-A9DA77260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C82BDB-0EDF-E64B-88E8-51FB3CA2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FB6F016-7854-B543-BB64-E7945E48F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4840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7A1E68-BADF-BB41-9392-537080138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3BD010-BB3B-3B46-A03C-A54806DDE8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A4CF30-1826-814E-8F7E-9CD1F6C508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AE4B28A-6447-F743-9054-96022C0FBA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DC6707B-0BDA-F943-98F5-F05DBCE5B7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331C372-A8FE-DF4E-BCC4-9AFBFCE4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91E1A2B-5404-B046-9C8B-53F24D93E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747D12C-9177-944C-9C52-5F2FC5431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064953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C3E046-C55C-7743-A8E4-A6F184992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0B6FE36-A18A-CF47-9D59-5A61EDF80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1418B9A-528C-E04C-BFF2-E0C4DBD4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9D8747E-01FD-714B-BA87-708A4809C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360647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84BED1D-4C45-B54B-923F-7E9847DBE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BF9FB9F-AE50-1E4A-A207-3F7CCE03D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999E2F6-77FF-3F49-8D2E-D23F67C0B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555538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17FB49-19AF-D941-B672-FBEDEE3ED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70ABB76-2AAD-4340-8C71-4719A8570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77A9E36-F26C-B343-A01A-9D8591E4C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DAEBE37-A2B4-2745-B9F1-350E0B57C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F795D13-18A1-4D4C-AC26-524191CE3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FE67E2D-75F7-3149-ABBD-6A032469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485239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68A1BA-D379-B343-9ACF-D2E29ADC3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BE2B926-5A92-1347-816B-AE0F55DEE6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E4FF0F0-4F60-1043-B3BA-9D30DCCCEB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B2F96E8-5086-FB4B-8A1B-13B8E1D9C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46F211-1251-374F-B20D-47BDFEC46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622FC96-1707-B647-B532-62631DCBB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25289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2F30E5D-4EF0-BB49-B11A-8F1A8802E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F176785-6942-5F42-9D68-B371AB92B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BFD96CD-86E1-CD44-9313-9F3130D570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4783F-8A52-E948-89C3-914A86B61399}" type="datetimeFigureOut">
              <a:rPr kumimoji="1" lang="ko-Kore-KR" altLang="en-US" smtClean="0"/>
              <a:t>2020. 6. 1.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94DB6C-1CD5-3B4D-AD5F-4CDA258422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83FE930-7E82-DF42-A07E-076135F20E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D88F4-5C18-4144-A2C0-E2A315EC371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835427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CBD4B5C7-8CE9-1D42-BA23-FBA98798E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5339" y="695097"/>
            <a:ext cx="2382152" cy="3968076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A25D17D7-1A6A-D246-ABD1-FAE4EF798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962" y="695097"/>
            <a:ext cx="2382152" cy="39680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D3A44F-6CAA-CD4C-BD5A-F49C3AAF85A1}"/>
              </a:ext>
            </a:extLst>
          </p:cNvPr>
          <p:cNvSpPr txBox="1"/>
          <p:nvPr/>
        </p:nvSpPr>
        <p:spPr>
          <a:xfrm>
            <a:off x="1165509" y="325765"/>
            <a:ext cx="863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control</a:t>
            </a:r>
            <a:endParaRPr kumimoji="1" lang="ko-KR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E6F897-42B6-7A43-93B0-C4B9EC9730E0}"/>
              </a:ext>
            </a:extLst>
          </p:cNvPr>
          <p:cNvSpPr txBox="1"/>
          <p:nvPr/>
        </p:nvSpPr>
        <p:spPr>
          <a:xfrm>
            <a:off x="3480389" y="325765"/>
            <a:ext cx="117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b="1" dirty="0">
                <a:latin typeface="Calibri" panose="020F0502020204030204" pitchFamily="34" charset="0"/>
                <a:cs typeface="Calibri" panose="020F0502020204030204" pitchFamily="34" charset="0"/>
              </a:rPr>
              <a:t>HDAC6 KD</a:t>
            </a:r>
            <a:endParaRPr kumimoji="1" lang="ko-KR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" name="차트 6">
            <a:extLst>
              <a:ext uri="{FF2B5EF4-FFF2-40B4-BE49-F238E27FC236}">
                <a16:creationId xmlns:a16="http://schemas.microsoft.com/office/drawing/2014/main" id="{8F6BDF8B-7195-4647-B0A4-197C4E87FCDA}"/>
              </a:ext>
            </a:extLst>
          </p:cNvPr>
          <p:cNvGraphicFramePr>
            <a:graphicFrameLocks/>
          </p:cNvGraphicFramePr>
          <p:nvPr/>
        </p:nvGraphicFramePr>
        <p:xfrm>
          <a:off x="5481673" y="966038"/>
          <a:ext cx="6504915" cy="3697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9" name="그룹 18">
            <a:extLst>
              <a:ext uri="{FF2B5EF4-FFF2-40B4-BE49-F238E27FC236}">
                <a16:creationId xmlns:a16="http://schemas.microsoft.com/office/drawing/2014/main" id="{0577FB54-DF3A-3640-9727-258643BDD5BC}"/>
              </a:ext>
            </a:extLst>
          </p:cNvPr>
          <p:cNvGrpSpPr/>
          <p:nvPr/>
        </p:nvGrpSpPr>
        <p:grpSpPr>
          <a:xfrm>
            <a:off x="6538352" y="3612569"/>
            <a:ext cx="375555" cy="395434"/>
            <a:chOff x="6438077" y="4750724"/>
            <a:chExt cx="375555" cy="395434"/>
          </a:xfrm>
        </p:grpSpPr>
        <p:cxnSp>
          <p:nvCxnSpPr>
            <p:cNvPr id="9" name="직선 연결선[R] 8">
              <a:extLst>
                <a:ext uri="{FF2B5EF4-FFF2-40B4-BE49-F238E27FC236}">
                  <a16:creationId xmlns:a16="http://schemas.microsoft.com/office/drawing/2014/main" id="{C3275858-C17C-7E49-A0E9-85F2B5AA06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64595" y="4905375"/>
              <a:ext cx="0" cy="6003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[R] 9">
              <a:extLst>
                <a:ext uri="{FF2B5EF4-FFF2-40B4-BE49-F238E27FC236}">
                  <a16:creationId xmlns:a16="http://schemas.microsoft.com/office/drawing/2014/main" id="{56FF3CF0-4051-4743-8D50-388086E7AE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87115" y="4905375"/>
              <a:ext cx="0" cy="2407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[R] 13">
              <a:extLst>
                <a:ext uri="{FF2B5EF4-FFF2-40B4-BE49-F238E27FC236}">
                  <a16:creationId xmlns:a16="http://schemas.microsoft.com/office/drawing/2014/main" id="{B95DB39F-5C2A-6646-828C-F6484250E031}"/>
                </a:ext>
              </a:extLst>
            </p:cNvPr>
            <p:cNvCxnSpPr>
              <a:cxnSpLocks/>
            </p:cNvCxnSpPr>
            <p:nvPr/>
          </p:nvCxnSpPr>
          <p:spPr>
            <a:xfrm>
              <a:off x="6464595" y="4907598"/>
              <a:ext cx="32252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C220FA7-1BAD-5D4B-A545-694AFDB02F67}"/>
                </a:ext>
              </a:extLst>
            </p:cNvPr>
            <p:cNvSpPr txBox="1"/>
            <p:nvPr/>
          </p:nvSpPr>
          <p:spPr>
            <a:xfrm flipH="1">
              <a:off x="6438077" y="4750724"/>
              <a:ext cx="375555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ko-KR" sz="600" dirty="0"/>
                <a:t>NS</a:t>
              </a:r>
              <a:endParaRPr kumimoji="1" lang="ko-KR" altLang="en-US" sz="600" dirty="0"/>
            </a:p>
          </p:txBody>
        </p:sp>
      </p:grpSp>
      <p:cxnSp>
        <p:nvCxnSpPr>
          <p:cNvPr id="21" name="직선 연결선[R] 20">
            <a:extLst>
              <a:ext uri="{FF2B5EF4-FFF2-40B4-BE49-F238E27FC236}">
                <a16:creationId xmlns:a16="http://schemas.microsoft.com/office/drawing/2014/main" id="{F6117962-FA28-8E44-B181-FFFDFDE6D0A0}"/>
              </a:ext>
            </a:extLst>
          </p:cNvPr>
          <p:cNvCxnSpPr>
            <a:cxnSpLocks/>
          </p:cNvCxnSpPr>
          <p:nvPr/>
        </p:nvCxnSpPr>
        <p:spPr>
          <a:xfrm flipV="1">
            <a:off x="7699638" y="3680625"/>
            <a:ext cx="0" cy="174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[R] 21">
            <a:extLst>
              <a:ext uri="{FF2B5EF4-FFF2-40B4-BE49-F238E27FC236}">
                <a16:creationId xmlns:a16="http://schemas.microsoft.com/office/drawing/2014/main" id="{A4896BBF-6EFD-694A-A697-E1DA82546D56}"/>
              </a:ext>
            </a:extLst>
          </p:cNvPr>
          <p:cNvCxnSpPr>
            <a:cxnSpLocks/>
          </p:cNvCxnSpPr>
          <p:nvPr/>
        </p:nvCxnSpPr>
        <p:spPr>
          <a:xfrm flipV="1">
            <a:off x="8022158" y="3680626"/>
            <a:ext cx="0" cy="1166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[R] 22">
            <a:extLst>
              <a:ext uri="{FF2B5EF4-FFF2-40B4-BE49-F238E27FC236}">
                <a16:creationId xmlns:a16="http://schemas.microsoft.com/office/drawing/2014/main" id="{6DFF8396-3796-7041-98B5-F6AB9DEBDCFA}"/>
              </a:ext>
            </a:extLst>
          </p:cNvPr>
          <p:cNvCxnSpPr>
            <a:cxnSpLocks/>
          </p:cNvCxnSpPr>
          <p:nvPr/>
        </p:nvCxnSpPr>
        <p:spPr>
          <a:xfrm>
            <a:off x="7699638" y="3682848"/>
            <a:ext cx="322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A3B2260-1DFC-4949-948B-465E76255F27}"/>
              </a:ext>
            </a:extLst>
          </p:cNvPr>
          <p:cNvSpPr txBox="1"/>
          <p:nvPr/>
        </p:nvSpPr>
        <p:spPr>
          <a:xfrm flipH="1">
            <a:off x="7673120" y="3525974"/>
            <a:ext cx="3755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ko-KR" sz="600" dirty="0"/>
              <a:t>NS</a:t>
            </a:r>
            <a:endParaRPr kumimoji="1" lang="ko-KR" altLang="en-US" sz="600" dirty="0"/>
          </a:p>
        </p:txBody>
      </p:sp>
      <p:cxnSp>
        <p:nvCxnSpPr>
          <p:cNvPr id="27" name="직선 연결선[R] 26">
            <a:extLst>
              <a:ext uri="{FF2B5EF4-FFF2-40B4-BE49-F238E27FC236}">
                <a16:creationId xmlns:a16="http://schemas.microsoft.com/office/drawing/2014/main" id="{91BB6DBB-23A3-8344-BA40-EC99CC9F7DC2}"/>
              </a:ext>
            </a:extLst>
          </p:cNvPr>
          <p:cNvCxnSpPr>
            <a:cxnSpLocks/>
          </p:cNvCxnSpPr>
          <p:nvPr/>
        </p:nvCxnSpPr>
        <p:spPr>
          <a:xfrm flipV="1">
            <a:off x="8834406" y="3614042"/>
            <a:ext cx="0" cy="2407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[R] 27">
            <a:extLst>
              <a:ext uri="{FF2B5EF4-FFF2-40B4-BE49-F238E27FC236}">
                <a16:creationId xmlns:a16="http://schemas.microsoft.com/office/drawing/2014/main" id="{501A7A50-F93E-834C-99DC-DDF544CBB72F}"/>
              </a:ext>
            </a:extLst>
          </p:cNvPr>
          <p:cNvCxnSpPr>
            <a:cxnSpLocks/>
          </p:cNvCxnSpPr>
          <p:nvPr/>
        </p:nvCxnSpPr>
        <p:spPr>
          <a:xfrm flipV="1">
            <a:off x="9156926" y="3614043"/>
            <a:ext cx="0" cy="1531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[R] 28">
            <a:extLst>
              <a:ext uri="{FF2B5EF4-FFF2-40B4-BE49-F238E27FC236}">
                <a16:creationId xmlns:a16="http://schemas.microsoft.com/office/drawing/2014/main" id="{1995CF18-B37E-9842-9746-3B5A56B10B80}"/>
              </a:ext>
            </a:extLst>
          </p:cNvPr>
          <p:cNvCxnSpPr>
            <a:cxnSpLocks/>
          </p:cNvCxnSpPr>
          <p:nvPr/>
        </p:nvCxnSpPr>
        <p:spPr>
          <a:xfrm>
            <a:off x="8834406" y="3616265"/>
            <a:ext cx="322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832963B-A3DD-6948-A936-FCD36D8CDD06}"/>
              </a:ext>
            </a:extLst>
          </p:cNvPr>
          <p:cNvSpPr txBox="1"/>
          <p:nvPr/>
        </p:nvSpPr>
        <p:spPr>
          <a:xfrm flipH="1">
            <a:off x="8807888" y="3459391"/>
            <a:ext cx="3755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ko-KR" sz="600" dirty="0"/>
              <a:t>NS</a:t>
            </a:r>
            <a:endParaRPr kumimoji="1" lang="ko-KR" altLang="en-US" sz="600" dirty="0"/>
          </a:p>
        </p:txBody>
      </p:sp>
      <p:cxnSp>
        <p:nvCxnSpPr>
          <p:cNvPr id="32" name="직선 연결선[R] 31">
            <a:extLst>
              <a:ext uri="{FF2B5EF4-FFF2-40B4-BE49-F238E27FC236}">
                <a16:creationId xmlns:a16="http://schemas.microsoft.com/office/drawing/2014/main" id="{8AD64722-9FF9-AB4E-AC4E-443D3B9DD04D}"/>
              </a:ext>
            </a:extLst>
          </p:cNvPr>
          <p:cNvCxnSpPr>
            <a:cxnSpLocks/>
          </p:cNvCxnSpPr>
          <p:nvPr/>
        </p:nvCxnSpPr>
        <p:spPr>
          <a:xfrm flipV="1">
            <a:off x="9973319" y="3400544"/>
            <a:ext cx="0" cy="151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[R] 32">
            <a:extLst>
              <a:ext uri="{FF2B5EF4-FFF2-40B4-BE49-F238E27FC236}">
                <a16:creationId xmlns:a16="http://schemas.microsoft.com/office/drawing/2014/main" id="{D441EBDD-2D45-824B-A403-3044BA43A330}"/>
              </a:ext>
            </a:extLst>
          </p:cNvPr>
          <p:cNvCxnSpPr>
            <a:cxnSpLocks/>
          </p:cNvCxnSpPr>
          <p:nvPr/>
        </p:nvCxnSpPr>
        <p:spPr>
          <a:xfrm flipV="1">
            <a:off x="10295839" y="3400545"/>
            <a:ext cx="0" cy="1254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[R] 33">
            <a:extLst>
              <a:ext uri="{FF2B5EF4-FFF2-40B4-BE49-F238E27FC236}">
                <a16:creationId xmlns:a16="http://schemas.microsoft.com/office/drawing/2014/main" id="{91F2E507-1513-6C4B-A908-24DBFA9AD707}"/>
              </a:ext>
            </a:extLst>
          </p:cNvPr>
          <p:cNvCxnSpPr>
            <a:cxnSpLocks/>
          </p:cNvCxnSpPr>
          <p:nvPr/>
        </p:nvCxnSpPr>
        <p:spPr>
          <a:xfrm>
            <a:off x="9973319" y="3390241"/>
            <a:ext cx="322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7276512-7D96-2642-B288-3611FD10BFD3}"/>
              </a:ext>
            </a:extLst>
          </p:cNvPr>
          <p:cNvSpPr txBox="1"/>
          <p:nvPr/>
        </p:nvSpPr>
        <p:spPr>
          <a:xfrm flipH="1">
            <a:off x="9946801" y="3233367"/>
            <a:ext cx="3755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ko-KR" sz="600" dirty="0"/>
              <a:t>NS</a:t>
            </a:r>
            <a:endParaRPr kumimoji="1" lang="ko-KR" altLang="en-US" sz="600" dirty="0"/>
          </a:p>
        </p:txBody>
      </p:sp>
      <p:cxnSp>
        <p:nvCxnSpPr>
          <p:cNvPr id="37" name="직선 연결선[R] 36">
            <a:extLst>
              <a:ext uri="{FF2B5EF4-FFF2-40B4-BE49-F238E27FC236}">
                <a16:creationId xmlns:a16="http://schemas.microsoft.com/office/drawing/2014/main" id="{FA2ACB74-3886-114E-85FB-48281B7FDD72}"/>
              </a:ext>
            </a:extLst>
          </p:cNvPr>
          <p:cNvCxnSpPr>
            <a:cxnSpLocks/>
          </p:cNvCxnSpPr>
          <p:nvPr/>
        </p:nvCxnSpPr>
        <p:spPr>
          <a:xfrm flipV="1">
            <a:off x="11113906" y="1295418"/>
            <a:ext cx="0" cy="2657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[R] 37">
            <a:extLst>
              <a:ext uri="{FF2B5EF4-FFF2-40B4-BE49-F238E27FC236}">
                <a16:creationId xmlns:a16="http://schemas.microsoft.com/office/drawing/2014/main" id="{7DA51E45-82D8-2C4F-8272-000782DDC992}"/>
              </a:ext>
            </a:extLst>
          </p:cNvPr>
          <p:cNvCxnSpPr>
            <a:cxnSpLocks/>
          </p:cNvCxnSpPr>
          <p:nvPr/>
        </p:nvCxnSpPr>
        <p:spPr>
          <a:xfrm flipV="1">
            <a:off x="11436426" y="1295419"/>
            <a:ext cx="0" cy="600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[R] 38">
            <a:extLst>
              <a:ext uri="{FF2B5EF4-FFF2-40B4-BE49-F238E27FC236}">
                <a16:creationId xmlns:a16="http://schemas.microsoft.com/office/drawing/2014/main" id="{98E42A61-9B55-2F41-A72A-AB185FAFBEC4}"/>
              </a:ext>
            </a:extLst>
          </p:cNvPr>
          <p:cNvCxnSpPr>
            <a:cxnSpLocks/>
          </p:cNvCxnSpPr>
          <p:nvPr/>
        </p:nvCxnSpPr>
        <p:spPr>
          <a:xfrm>
            <a:off x="11113906" y="1285115"/>
            <a:ext cx="322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BFAB4FE-4306-2D4B-B404-EA6F73DC295B}"/>
              </a:ext>
            </a:extLst>
          </p:cNvPr>
          <p:cNvSpPr txBox="1"/>
          <p:nvPr/>
        </p:nvSpPr>
        <p:spPr>
          <a:xfrm flipH="1">
            <a:off x="11087388" y="1128241"/>
            <a:ext cx="37555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ko-KR" sz="600" dirty="0"/>
              <a:t>NS</a:t>
            </a:r>
            <a:endParaRPr kumimoji="1" lang="ko-KR" altLang="en-US" sz="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A657320-3236-764B-BEC1-27E2E329E196}"/>
              </a:ext>
            </a:extLst>
          </p:cNvPr>
          <p:cNvSpPr txBox="1"/>
          <p:nvPr/>
        </p:nvSpPr>
        <p:spPr>
          <a:xfrm>
            <a:off x="100275" y="156488"/>
            <a:ext cx="28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600" b="1" dirty="0"/>
              <a:t>a</a:t>
            </a:r>
            <a:endParaRPr kumimoji="1" lang="ko-KR" altLang="en-US" sz="16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8E451C4-7B64-3543-A643-873E4E3363C3}"/>
              </a:ext>
            </a:extLst>
          </p:cNvPr>
          <p:cNvSpPr txBox="1"/>
          <p:nvPr/>
        </p:nvSpPr>
        <p:spPr>
          <a:xfrm>
            <a:off x="5481673" y="525820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600" b="1" dirty="0"/>
              <a:t>b</a:t>
            </a:r>
            <a:endParaRPr kumimoji="1" lang="ko-KR" altLang="en-US" sz="1600" b="1" dirty="0"/>
          </a:p>
        </p:txBody>
      </p:sp>
      <p:sp>
        <p:nvSpPr>
          <p:cNvPr id="6" name="직사각형 5"/>
          <p:cNvSpPr/>
          <p:nvPr/>
        </p:nvSpPr>
        <p:spPr>
          <a:xfrm>
            <a:off x="405962" y="5497402"/>
            <a:ext cx="9472950" cy="83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altLang="ko-KR" sz="1400" b="1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Additional file 1. HDAC6 knockdown alone does not affect neuronal migration </a:t>
            </a:r>
            <a:r>
              <a:rPr lang="en-US" altLang="ko-KR" sz="1400" b="1" i="1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in vivo</a:t>
            </a:r>
            <a:r>
              <a:rPr lang="en-US" altLang="ko-KR" sz="1400" b="1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.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HDAC6 knockdown neurons properly migrated into cortical plate. (a) HDAC6 knockdown neurons migrate into the </a:t>
            </a:r>
            <a:r>
              <a:rPr lang="en-US" altLang="ko-KR" sz="1400" dirty="0" err="1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pial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surface. Scale bar, 50 µm. (b) Graph represents the percent of transfected cells in the cortical layer. Error bar means </a:t>
            </a:r>
            <a:r>
              <a:rPr lang="ko-KR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±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S.D. in all graphs.</a:t>
            </a:r>
            <a:endParaRPr lang="ko-KR" altLang="ko-KR" sz="1400" dirty="0"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54772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Macintosh PowerPoint</Application>
  <PresentationFormat>와이드스크린</PresentationFormat>
  <Paragraphs>12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김지예</dc:creator>
  <cp:lastModifiedBy>김지예</cp:lastModifiedBy>
  <cp:revision>3</cp:revision>
  <dcterms:created xsi:type="dcterms:W3CDTF">2020-03-06T07:08:55Z</dcterms:created>
  <dcterms:modified xsi:type="dcterms:W3CDTF">2020-06-01T04:28:15Z</dcterms:modified>
</cp:coreProperties>
</file>