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20"/>
  </p:notesMasterIdLst>
  <p:sldIdLst>
    <p:sldId id="256" r:id="rId5"/>
    <p:sldId id="263" r:id="rId6"/>
    <p:sldId id="257" r:id="rId7"/>
    <p:sldId id="265" r:id="rId8"/>
    <p:sldId id="278" r:id="rId9"/>
    <p:sldId id="280" r:id="rId10"/>
    <p:sldId id="259" r:id="rId11"/>
    <p:sldId id="268" r:id="rId12"/>
    <p:sldId id="276" r:id="rId13"/>
    <p:sldId id="277" r:id="rId14"/>
    <p:sldId id="269" r:id="rId15"/>
    <p:sldId id="261" r:id="rId16"/>
    <p:sldId id="279" r:id="rId17"/>
    <p:sldId id="260" r:id="rId18"/>
    <p:sldId id="262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634" userDrawn="1">
          <p15:clr>
            <a:srgbClr val="A4A3A4"/>
          </p15:clr>
        </p15:guide>
        <p15:guide id="2" orient="horz" pos="686" userDrawn="1">
          <p15:clr>
            <a:srgbClr val="A4A3A4"/>
          </p15:clr>
        </p15:guide>
        <p15:guide id="3" pos="456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Zsoka Montvai" initials="ZM" lastIdx="17" clrIdx="0">
    <p:extLst/>
  </p:cmAuthor>
  <p:cmAuthor id="2" name="Ekaterina Semenova" initials="ES" lastIdx="17" clrIdx="1">
    <p:extLst/>
  </p:cmAuthor>
  <p:cmAuthor id="3" name="Arima, Kazuhiko /JP" initials="AK/" lastIdx="5" clrIdx="2">
    <p:extLst/>
  </p:cmAuthor>
  <p:cmAuthor id="4" name="Mihai" initials="M" lastIdx="8" clrIdx="3">
    <p:extLst/>
  </p:cmAuthor>
  <p:cmAuthor id="5" name="Carolyn Ellenberger" initials="CE" lastIdx="5" clrIdx="4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77777"/>
    <a:srgbClr val="952581"/>
    <a:srgbClr val="00B0F0"/>
    <a:srgbClr val="6D6E71"/>
    <a:srgbClr val="00B2DC"/>
    <a:srgbClr val="FFFFFF"/>
    <a:srgbClr val="3A7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843" autoAdjust="0"/>
    <p:restoredTop sz="94660"/>
  </p:normalViewPr>
  <p:slideViewPr>
    <p:cSldViewPr snapToGrid="0">
      <p:cViewPr varScale="1">
        <p:scale>
          <a:sx n="74" d="100"/>
          <a:sy n="74" d="100"/>
        </p:scale>
        <p:origin x="-624" y="-90"/>
      </p:cViewPr>
      <p:guideLst>
        <p:guide orient="horz" pos="3634"/>
        <p:guide orient="horz" pos="686"/>
        <p:guide pos="45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commentAuthors" Target="comment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367C35-6F5A-4399-A2F6-E1219D88DC3F}" type="datetimeFigureOut">
              <a:rPr lang="en-GB" smtClean="0"/>
              <a:t>05/06/2020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DB00D0-DE12-470F-877A-31F5E9C99164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4632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1440" y="1916833"/>
            <a:ext cx="10770009" cy="533921"/>
          </a:xfrm>
        </p:spPr>
        <p:txBody>
          <a:bodyPr>
            <a:normAutofit/>
          </a:bodyPr>
          <a:lstStyle>
            <a:lvl1pPr>
              <a:lnSpc>
                <a:spcPts val="2500"/>
              </a:lnSpc>
              <a:defRPr sz="3600" b="0">
                <a:solidFill>
                  <a:srgbClr val="6D6E7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41440" y="3033486"/>
            <a:ext cx="10767484" cy="566057"/>
          </a:xfrm>
        </p:spPr>
        <p:txBody>
          <a:bodyPr>
            <a:noAutofit/>
          </a:bodyPr>
          <a:lstStyle>
            <a:lvl1pPr marL="0" indent="0" algn="l">
              <a:lnSpc>
                <a:spcPts val="1800"/>
              </a:lnSpc>
              <a:spcBef>
                <a:spcPts val="0"/>
              </a:spcBef>
              <a:buNone/>
              <a:defRPr>
                <a:solidFill>
                  <a:srgbClr val="6D6E7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US" dirty="0"/>
          </a:p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667" y="692696"/>
            <a:ext cx="10767484" cy="504280"/>
          </a:xfrm>
        </p:spPr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5" y="1484784"/>
            <a:ext cx="10778496" cy="4031779"/>
          </a:xfrm>
        </p:spPr>
        <p:txBody>
          <a:bodyPr/>
          <a:lstStyle>
            <a:lvl1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lvl1pPr>
            <a:lvl2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lvl2pPr>
            <a:lvl3pPr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defRPr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B29A5EA8-6112-4244-B7B1-6AB142BF330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708025" y="6256338"/>
            <a:ext cx="8847138" cy="433387"/>
          </a:xfrm>
        </p:spPr>
        <p:txBody>
          <a:bodyPr anchor="b" anchorCtr="0"/>
          <a:lstStyle>
            <a:lvl1pPr marL="0" indent="0">
              <a:buNone/>
              <a:defRPr sz="1200"/>
            </a:lvl1pPr>
          </a:lstStyle>
          <a:p>
            <a:pPr lvl="0"/>
            <a:r>
              <a:rPr lang="en-US" dirty="0"/>
              <a:t>ref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313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719667" y="2492897"/>
            <a:ext cx="10767484" cy="3096344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2132857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255487"/>
            <a:ext cx="10767747" cy="517330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and Pi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4" y="1484784"/>
            <a:ext cx="10767747" cy="288033"/>
          </a:xfrm>
        </p:spPr>
        <p:txBody>
          <a:bodyPr>
            <a:noAutofit/>
          </a:bodyPr>
          <a:lstStyle>
            <a:lvl1pPr marL="0" indent="0">
              <a:lnSpc>
                <a:spcPts val="19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>
              <a:lnSpc>
                <a:spcPts val="1800"/>
              </a:lnSpc>
              <a:spcBef>
                <a:spcPts val="600"/>
              </a:spcBef>
              <a:defRPr/>
            </a:lvl2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0" hasCustomPrompt="1"/>
          </p:nvPr>
        </p:nvSpPr>
        <p:spPr>
          <a:xfrm>
            <a:off x="5519937" y="2348880"/>
            <a:ext cx="5967215" cy="3528392"/>
          </a:xfrm>
        </p:spPr>
        <p:txBody>
          <a:bodyPr rtlCol="0">
            <a:normAutofit/>
          </a:bodyPr>
          <a:lstStyle>
            <a:lvl1pPr>
              <a:buNone/>
              <a:defRPr sz="1100"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19667" y="1988841"/>
            <a:ext cx="6144684" cy="288925"/>
          </a:xfrm>
        </p:spPr>
        <p:txBody>
          <a:bodyPr/>
          <a:lstStyle>
            <a:lvl1pPr marL="0" indent="0">
              <a:buFontTx/>
              <a:buNone/>
              <a:defRPr b="1">
                <a:solidFill>
                  <a:srgbClr val="6D6E7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719667" y="2348874"/>
            <a:ext cx="5088467" cy="3240367"/>
          </a:xfrm>
        </p:spPr>
        <p:txBody>
          <a:bodyPr/>
          <a:lstStyle>
            <a:lvl1pPr>
              <a:lnSpc>
                <a:spcPts val="1900"/>
              </a:lnSpc>
              <a:spcBef>
                <a:spcPts val="800"/>
              </a:spcBef>
              <a:defRPr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19667" y="1484313"/>
            <a:ext cx="5274733" cy="4268334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0" name="Chart Placeholder 9"/>
          <p:cNvSpPr>
            <a:spLocks noGrp="1"/>
          </p:cNvSpPr>
          <p:nvPr>
            <p:ph type="chart" sz="quarter" idx="14" hasCustomPrompt="1"/>
          </p:nvPr>
        </p:nvSpPr>
        <p:spPr>
          <a:xfrm>
            <a:off x="6480043" y="1484314"/>
            <a:ext cx="5007108" cy="4268333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Chart Placeholder 7"/>
          <p:cNvSpPr>
            <a:spLocks noGrp="1"/>
          </p:cNvSpPr>
          <p:nvPr>
            <p:ph type="chart" sz="quarter" idx="14" hasCustomPrompt="1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 dirty="0"/>
              <a:t>Click icon to add chart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4"/>
          </p:nvPr>
        </p:nvSpPr>
        <p:spPr>
          <a:xfrm>
            <a:off x="719667" y="1484312"/>
            <a:ext cx="10767484" cy="4032251"/>
          </a:xfrm>
        </p:spPr>
        <p:txBody>
          <a:bodyPr rtlCol="0">
            <a:normAutofit/>
          </a:bodyPr>
          <a:lstStyle>
            <a:lvl1pPr>
              <a:buNone/>
              <a:defRPr sz="900"/>
            </a:lvl1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19667" y="703264"/>
            <a:ext cx="10767484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/>
          <a:lstStyle/>
          <a:p>
            <a:pPr lvl="0"/>
            <a:r>
              <a:rPr lang="en-US" altLang="en-US"/>
              <a:t>Click to edit Master title style</a:t>
            </a:r>
            <a:endParaRPr lang="en-GB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35000" y="1557338"/>
            <a:ext cx="10752667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/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  <a:endParaRPr lang="en-GB" altLang="en-US" dirty="0"/>
          </a:p>
        </p:txBody>
      </p:sp>
      <p:pic>
        <p:nvPicPr>
          <p:cNvPr id="1028" name="Picture 7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8585" y="6131382"/>
            <a:ext cx="3424767" cy="545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8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76518" y="6129795"/>
            <a:ext cx="795150" cy="54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rgbClr val="0098A0"/>
          </a:solidFill>
          <a:latin typeface="Arial" panose="020B060402020202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200">
          <a:solidFill>
            <a:srgbClr val="0098A0"/>
          </a:solidFill>
          <a:latin typeface="Arial" panose="020B0604020202020204" pitchFamily="34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1pPr>
      <a:lvl2pPr marL="449580" indent="-23177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4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2pPr>
      <a:lvl3pPr marL="624205" indent="-174625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rgbClr val="6D6E71"/>
          </a:solidFill>
          <a:latin typeface="Arial" panose="020B0604020202020204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wol-prod-cdn.literatumonline.com/pb-assets/assets/13652133/BJD_call_for_correspondence-1509988728000.pd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752" y="1664357"/>
            <a:ext cx="10767484" cy="504280"/>
          </a:xfrm>
        </p:spPr>
        <p:txBody>
          <a:bodyPr/>
          <a:lstStyle/>
          <a:p>
            <a:r>
              <a:rPr lang="en-GB" dirty="0">
                <a:solidFill>
                  <a:srgbClr val="777777"/>
                </a:solidFill>
              </a:rPr>
              <a:t>Efficacy and safety of dupilumab in Japanese adults with moderate-to-severe atopic dermatitis: a subanalysis of three clinical trials </a:t>
            </a:r>
          </a:p>
        </p:txBody>
      </p:sp>
      <p:sp>
        <p:nvSpPr>
          <p:cNvPr id="3" name="Subtitle 2"/>
          <p:cNvSpPr>
            <a:spLocks noGrp="1"/>
          </p:cNvSpPr>
          <p:nvPr>
            <p:ph idx="1"/>
          </p:nvPr>
        </p:nvSpPr>
        <p:spPr>
          <a:xfrm>
            <a:off x="695740" y="2402553"/>
            <a:ext cx="10778496" cy="4031779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en-GB" sz="1800" dirty="0"/>
              <a:t>N. Katoh,</a:t>
            </a:r>
            <a:r>
              <a:rPr lang="en-GB" sz="1800" baseline="30000" dirty="0"/>
              <a:t>1</a:t>
            </a:r>
            <a:r>
              <a:rPr lang="en-GB" sz="1800" dirty="0"/>
              <a:t> Y. Kataoka,</a:t>
            </a:r>
            <a:r>
              <a:rPr lang="en-GB" sz="1800" baseline="30000" dirty="0"/>
              <a:t>2</a:t>
            </a:r>
            <a:r>
              <a:rPr lang="en-GB" sz="1800" dirty="0"/>
              <a:t> H. Saeki,</a:t>
            </a:r>
            <a:r>
              <a:rPr lang="en-GB" sz="1800" baseline="30000" dirty="0"/>
              <a:t>3</a:t>
            </a:r>
            <a:r>
              <a:rPr lang="en-GB" sz="1800" dirty="0"/>
              <a:t> M. Hide,</a:t>
            </a:r>
            <a:r>
              <a:rPr lang="en-GB" sz="1800" baseline="30000" dirty="0"/>
              <a:t>4</a:t>
            </a:r>
            <a:r>
              <a:rPr lang="en-GB" sz="1800" dirty="0"/>
              <a:t> K. Kabashima,</a:t>
            </a:r>
            <a:r>
              <a:rPr lang="en-GB" sz="1800" baseline="30000" dirty="0"/>
              <a:t>5</a:t>
            </a:r>
            <a:r>
              <a:rPr lang="en-GB" sz="1800" dirty="0"/>
              <a:t> T. Etoh,</a:t>
            </a:r>
            <a:r>
              <a:rPr lang="en-GB" sz="1800" baseline="30000" dirty="0"/>
              <a:t>6</a:t>
            </a:r>
            <a:r>
              <a:rPr lang="en-GB" sz="1800" dirty="0"/>
              <a:t> A. Igarashi,</a:t>
            </a:r>
            <a:r>
              <a:rPr lang="en-GB" sz="1800" baseline="30000" dirty="0"/>
              <a:t>7</a:t>
            </a:r>
            <a:r>
              <a:rPr lang="en-GB" sz="1800" dirty="0"/>
              <a:t> S. Imafuku,</a:t>
            </a:r>
            <a:r>
              <a:rPr lang="en-GB" sz="1800" baseline="30000" dirty="0"/>
              <a:t>8</a:t>
            </a:r>
            <a:r>
              <a:rPr lang="en-GB" sz="1800" dirty="0"/>
              <a:t> M. Kawashima,</a:t>
            </a:r>
            <a:r>
              <a:rPr lang="en-GB" sz="1800" baseline="30000" dirty="0"/>
              <a:t>9</a:t>
            </a:r>
            <a:r>
              <a:rPr lang="en-GB" sz="1800" dirty="0"/>
              <a:t> M. Ohtsuki,</a:t>
            </a:r>
            <a:r>
              <a:rPr lang="en-GB" sz="1800" baseline="30000" dirty="0"/>
              <a:t>10</a:t>
            </a:r>
            <a:r>
              <a:rPr lang="en-GB" sz="1800" dirty="0"/>
              <a:t> H. Fujita,</a:t>
            </a:r>
            <a:r>
              <a:rPr lang="en-GB" sz="1800" baseline="30000" dirty="0"/>
              <a:t>11</a:t>
            </a:r>
            <a:r>
              <a:rPr lang="en-GB" sz="1800" dirty="0"/>
              <a:t> K. Arima</a:t>
            </a:r>
            <a:r>
              <a:rPr lang="en-GB" sz="1800" baseline="30000" dirty="0"/>
              <a:t>11</a:t>
            </a:r>
            <a:r>
              <a:rPr lang="en-GB" sz="1800" dirty="0"/>
              <a:t>, H. Takagi,</a:t>
            </a:r>
            <a:r>
              <a:rPr lang="en-GB" sz="1800" baseline="30000" dirty="0"/>
              <a:t>11</a:t>
            </a:r>
            <a:r>
              <a:rPr lang="en-GB" sz="1800" dirty="0"/>
              <a:t> Z. Chen,</a:t>
            </a:r>
            <a:r>
              <a:rPr lang="en-GB" sz="1800" baseline="30000" dirty="0"/>
              <a:t>12</a:t>
            </a:r>
            <a:r>
              <a:rPr lang="en-GB" sz="1800" dirty="0"/>
              <a:t> B. Shumel,</a:t>
            </a:r>
            <a:r>
              <a:rPr lang="en-GB" sz="1800" baseline="30000" dirty="0"/>
              <a:t>12</a:t>
            </a:r>
            <a:r>
              <a:rPr lang="en-GB" sz="1800" dirty="0"/>
              <a:t> M. Ardeleanu</a:t>
            </a:r>
            <a:r>
              <a:rPr lang="en-GB" sz="1800" baseline="30000" dirty="0"/>
              <a:t>12</a:t>
            </a:r>
            <a:endParaRPr lang="en-GB" sz="1800" dirty="0"/>
          </a:p>
          <a:p>
            <a:pPr marL="0" indent="0">
              <a:buNone/>
            </a:pPr>
            <a:endParaRPr lang="en-GB" sz="1800" baseline="30000" dirty="0"/>
          </a:p>
          <a:p>
            <a:pPr marL="0" indent="0">
              <a:buNone/>
            </a:pPr>
            <a:r>
              <a:rPr lang="en-GB" sz="1800" baseline="30000" dirty="0"/>
              <a:t>1</a:t>
            </a:r>
            <a:r>
              <a:rPr lang="en-GB" sz="1800" dirty="0"/>
              <a:t>Department of Dermatology, Kyoto Prefectural University of Medicine Graduate School of Medical Science, Kyoto, Japan; </a:t>
            </a:r>
            <a:r>
              <a:rPr lang="en-GB" sz="1800" baseline="30000" dirty="0"/>
              <a:t>2</a:t>
            </a:r>
            <a:r>
              <a:rPr lang="en-GB" sz="1800" dirty="0"/>
              <a:t>Department of Dermatology, Osaka </a:t>
            </a:r>
            <a:r>
              <a:rPr lang="en-GB" sz="1800" dirty="0" err="1"/>
              <a:t>Habikino</a:t>
            </a:r>
            <a:r>
              <a:rPr lang="en-GB" sz="1800" dirty="0"/>
              <a:t> Medical </a:t>
            </a:r>
            <a:r>
              <a:rPr lang="en-GB" sz="1800" dirty="0" err="1"/>
              <a:t>Center</a:t>
            </a:r>
            <a:r>
              <a:rPr lang="en-GB" sz="1800" dirty="0"/>
              <a:t>, Osaka, Japan; </a:t>
            </a:r>
            <a:r>
              <a:rPr lang="en-GB" sz="1800" baseline="30000" dirty="0"/>
              <a:t>3</a:t>
            </a:r>
            <a:r>
              <a:rPr lang="en-GB" sz="1800" dirty="0"/>
              <a:t>Department of Dermatology, Nippon Medical School, Tokyo, Japan; </a:t>
            </a:r>
            <a:r>
              <a:rPr lang="en-GB" sz="1800" baseline="30000" dirty="0"/>
              <a:t>4</a:t>
            </a:r>
            <a:r>
              <a:rPr lang="en-GB" sz="1800" dirty="0"/>
              <a:t>Department of Dermatology, Hiroshima University, Hiroshima, Japan; </a:t>
            </a:r>
            <a:r>
              <a:rPr lang="en-GB" sz="1800" baseline="30000" dirty="0"/>
              <a:t>5</a:t>
            </a:r>
            <a:r>
              <a:rPr lang="en-GB" sz="1800" dirty="0"/>
              <a:t>Department of Dermatology, Kyoto University Graduate School of Medicine, Kyoto, Japan; </a:t>
            </a:r>
            <a:r>
              <a:rPr lang="en-GB" sz="1800" baseline="30000" dirty="0"/>
              <a:t>6</a:t>
            </a:r>
            <a:r>
              <a:rPr lang="en-GB" sz="1800" dirty="0"/>
              <a:t>Department of Dermatology, Tokyo </a:t>
            </a:r>
            <a:r>
              <a:rPr lang="en-GB" sz="1800" dirty="0" err="1"/>
              <a:t>Teishin</a:t>
            </a:r>
            <a:r>
              <a:rPr lang="en-GB" sz="1800" dirty="0"/>
              <a:t> Postal Services Agency Hospital, Tokyo, Japan; </a:t>
            </a:r>
            <a:r>
              <a:rPr lang="en-GB" sz="1800" baseline="30000" dirty="0"/>
              <a:t>7</a:t>
            </a:r>
            <a:r>
              <a:rPr lang="en-GB" sz="1800" dirty="0"/>
              <a:t>Department of Dermatology, NTT Medical </a:t>
            </a:r>
            <a:r>
              <a:rPr lang="en-GB" sz="1800" dirty="0" err="1"/>
              <a:t>Center</a:t>
            </a:r>
            <a:r>
              <a:rPr lang="en-GB" sz="1800" dirty="0"/>
              <a:t> Tokyo, Tokyo, Japan; </a:t>
            </a:r>
            <a:r>
              <a:rPr lang="en-GB" sz="1800" baseline="30000" dirty="0"/>
              <a:t>8</a:t>
            </a:r>
            <a:r>
              <a:rPr lang="en-GB" sz="1800" dirty="0"/>
              <a:t>Department of Dermatology, Fukuoka University, Fukuoka, Japan; </a:t>
            </a:r>
            <a:r>
              <a:rPr lang="en-GB" sz="1800" baseline="30000" dirty="0"/>
              <a:t>9</a:t>
            </a:r>
            <a:r>
              <a:rPr lang="en-GB" sz="1800" dirty="0"/>
              <a:t>Department of Dermatology, Tokyo Women's Medical University, School of Medicine, Tokyo, Japan; </a:t>
            </a:r>
            <a:r>
              <a:rPr lang="en-GB" sz="1800" baseline="30000" dirty="0"/>
              <a:t>10</a:t>
            </a:r>
            <a:r>
              <a:rPr lang="en-GB" sz="1800" dirty="0"/>
              <a:t>Department of Dermatology, </a:t>
            </a:r>
            <a:r>
              <a:rPr lang="en-GB" sz="1800" dirty="0" err="1"/>
              <a:t>Jichi</a:t>
            </a:r>
            <a:r>
              <a:rPr lang="en-GB" sz="1800" dirty="0"/>
              <a:t> Medical University, Tochigi, Japan; </a:t>
            </a:r>
            <a:r>
              <a:rPr lang="en-GB" sz="1800" baseline="30000" dirty="0"/>
              <a:t>11</a:t>
            </a:r>
            <a:r>
              <a:rPr lang="en-GB" sz="1800" dirty="0"/>
              <a:t>Sanofi K.K., Tokyo, Japan; </a:t>
            </a:r>
            <a:r>
              <a:rPr lang="en-GB" sz="1800" baseline="30000" dirty="0"/>
              <a:t>12</a:t>
            </a:r>
            <a:r>
              <a:rPr lang="en-GB" sz="1800" dirty="0"/>
              <a:t>Regeneron Pharmaceuticals, Inc., Tarrytown, NY, U.S.A.</a:t>
            </a:r>
          </a:p>
          <a:p>
            <a:pPr marL="0" indent="0">
              <a:lnSpc>
                <a:spcPct val="90000"/>
              </a:lnSpc>
              <a:buNone/>
            </a:pPr>
            <a:endParaRPr lang="en-GB" sz="1800" dirty="0"/>
          </a:p>
          <a:p>
            <a:pPr marL="0" indent="0">
              <a:buNone/>
            </a:pPr>
            <a:r>
              <a:rPr lang="fi-FI" sz="1800" dirty="0"/>
              <a:t>British Journal of Dermatology. DOI: 10.1111/bjd.18565</a:t>
            </a:r>
            <a:endParaRPr lang="en-GB" sz="1800" u="sng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Results </a:t>
            </a:r>
            <a:r>
              <a:rPr lang="en-GB" dirty="0"/>
              <a:t/>
            </a:r>
            <a:br>
              <a:rPr lang="en-GB" dirty="0"/>
            </a:br>
            <a:r>
              <a:rPr lang="en-GB" sz="2800" dirty="0"/>
              <a:t>Biomarker analysis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06752" y="1501922"/>
            <a:ext cx="10778496" cy="633576"/>
          </a:xfrm>
        </p:spPr>
        <p:txBody>
          <a:bodyPr/>
          <a:lstStyle/>
          <a:p>
            <a:r>
              <a:rPr lang="en-GB" sz="2000" dirty="0"/>
              <a:t>Concentrations of TARC and </a:t>
            </a:r>
            <a:r>
              <a:rPr lang="en-GB" sz="2000" dirty="0" err="1"/>
              <a:t>IgE</a:t>
            </a:r>
            <a:r>
              <a:rPr lang="en-GB" sz="2000" dirty="0"/>
              <a:t> were numerically decreased with treatment in both SOLO 1 and CHRONOS (data shown for CHRONOS) 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xmlns="" id="{4C01D113-829E-4D0D-ADFB-964B986BF897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19609" y="6160240"/>
            <a:ext cx="8847138" cy="226320"/>
          </a:xfrm>
        </p:spPr>
        <p:txBody>
          <a:bodyPr/>
          <a:lstStyle/>
          <a:p>
            <a:r>
              <a:rPr lang="en-GB" dirty="0"/>
              <a:t>LS: least squares, SE: standard error</a:t>
            </a:r>
            <a:endParaRPr lang="en-US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xmlns="" id="{8ACA8F90-8128-445F-956D-E592ED01B003}"/>
              </a:ext>
            </a:extLst>
          </p:cNvPr>
          <p:cNvSpPr txBox="1"/>
          <p:nvPr/>
        </p:nvSpPr>
        <p:spPr>
          <a:xfrm>
            <a:off x="5089162" y="4426648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6D6E71"/>
                </a:solidFill>
              </a:rPr>
              <a:t>-96.8*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0CF61754-05C3-48A3-B9B1-F920C62A5553}"/>
              </a:ext>
            </a:extLst>
          </p:cNvPr>
          <p:cNvSpPr txBox="1"/>
          <p:nvPr/>
        </p:nvSpPr>
        <p:spPr>
          <a:xfrm>
            <a:off x="1822371" y="2068802"/>
            <a:ext cx="2542100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r>
              <a:rPr lang="en-US" sz="1100" dirty="0">
                <a:solidFill>
                  <a:srgbClr val="6D6E71"/>
                </a:solidFill>
              </a:rPr>
              <a:t>Placebo + TCS</a:t>
            </a:r>
          </a:p>
          <a:p>
            <a:r>
              <a:rPr lang="en-US" sz="1100" dirty="0">
                <a:solidFill>
                  <a:srgbClr val="6D6E71"/>
                </a:solidFill>
              </a:rPr>
              <a:t>Dupilumab 300 mg q2w + TCS</a:t>
            </a:r>
          </a:p>
          <a:p>
            <a:r>
              <a:rPr lang="en-US" sz="1100" dirty="0" err="1">
                <a:solidFill>
                  <a:srgbClr val="6D6E71"/>
                </a:solidFill>
              </a:rPr>
              <a:t>Dupilumab</a:t>
            </a:r>
            <a:r>
              <a:rPr lang="en-US" sz="1100" dirty="0">
                <a:solidFill>
                  <a:srgbClr val="6D6E71"/>
                </a:solidFill>
              </a:rPr>
              <a:t> 300 mg </a:t>
            </a:r>
            <a:r>
              <a:rPr lang="en-US" sz="1100" dirty="0" err="1">
                <a:solidFill>
                  <a:srgbClr val="6D6E71"/>
                </a:solidFill>
              </a:rPr>
              <a:t>qw</a:t>
            </a:r>
            <a:r>
              <a:rPr lang="en-US" sz="1100" dirty="0">
                <a:solidFill>
                  <a:srgbClr val="6D6E71"/>
                </a:solidFill>
              </a:rPr>
              <a:t> + TCS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F67D2768-EB0E-4845-92BD-1649C45589D0}"/>
              </a:ext>
            </a:extLst>
          </p:cNvPr>
          <p:cNvSpPr txBox="1"/>
          <p:nvPr/>
        </p:nvSpPr>
        <p:spPr>
          <a:xfrm>
            <a:off x="3875066" y="2081479"/>
            <a:ext cx="1675459" cy="769441"/>
          </a:xfrm>
          <a:prstGeom prst="rect">
            <a:avLst/>
          </a:prstGeom>
          <a:noFill/>
          <a:ln>
            <a:noFill/>
          </a:ln>
        </p:spPr>
        <p:txBody>
          <a:bodyPr wrap="none" rtlCol="0" anchor="t" anchorCtr="0">
            <a:spAutoFit/>
          </a:bodyPr>
          <a:lstStyle/>
          <a:p>
            <a:r>
              <a:rPr lang="en-US" sz="1100" dirty="0">
                <a:solidFill>
                  <a:srgbClr val="6D6E71"/>
                </a:solidFill>
              </a:rPr>
              <a:t>*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0.0957 vs. placebo</a:t>
            </a:r>
          </a:p>
          <a:p>
            <a:r>
              <a:rPr lang="en-US" sz="1100" baseline="30000" dirty="0">
                <a:solidFill>
                  <a:srgbClr val="6D6E71"/>
                </a:solidFill>
              </a:rPr>
              <a:t>†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0.1868 vs. placebo</a:t>
            </a:r>
          </a:p>
          <a:p>
            <a:r>
              <a:rPr lang="en-US" sz="1100" baseline="30000" dirty="0">
                <a:solidFill>
                  <a:srgbClr val="6D6E71"/>
                </a:solidFill>
              </a:rPr>
              <a:t>‡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0.0426 vs. placebo</a:t>
            </a:r>
          </a:p>
          <a:p>
            <a:r>
              <a:rPr lang="en-US" sz="1100" baseline="30000" dirty="0">
                <a:solidFill>
                  <a:srgbClr val="6D6E71"/>
                </a:solidFill>
                <a:latin typeface="Calibri" panose="020F0502020204030204" pitchFamily="34" charset="0"/>
              </a:rPr>
              <a:t>§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0.1236 vs. placebo</a:t>
            </a:r>
          </a:p>
        </p:txBody>
      </p:sp>
      <p:sp>
        <p:nvSpPr>
          <p:cNvPr id="292" name="TextBox 291">
            <a:extLst>
              <a:ext uri="{FF2B5EF4-FFF2-40B4-BE49-F238E27FC236}">
                <a16:creationId xmlns:a16="http://schemas.microsoft.com/office/drawing/2014/main" xmlns="" id="{E26C1720-F2DB-4F6D-B556-5A445BE649E6}"/>
              </a:ext>
            </a:extLst>
          </p:cNvPr>
          <p:cNvSpPr txBox="1"/>
          <p:nvPr/>
        </p:nvSpPr>
        <p:spPr>
          <a:xfrm>
            <a:off x="5085833" y="4234720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6D6E71"/>
                </a:solidFill>
              </a:rPr>
              <a:t>-79.2</a:t>
            </a:r>
            <a:r>
              <a:rPr lang="en-US" sz="1200" baseline="30000" dirty="0">
                <a:solidFill>
                  <a:srgbClr val="6D6E71"/>
                </a:solidFill>
                <a:latin typeface="Calibri" panose="020F0502020204030204" pitchFamily="34" charset="0"/>
              </a:rPr>
              <a:t> §</a:t>
            </a:r>
            <a:endParaRPr lang="en-US" sz="1200" baseline="30000" dirty="0">
              <a:solidFill>
                <a:srgbClr val="6D6E71"/>
              </a:solidFill>
            </a:endParaRPr>
          </a:p>
        </p:txBody>
      </p:sp>
      <p:sp>
        <p:nvSpPr>
          <p:cNvPr id="293" name="TextBox 292">
            <a:extLst>
              <a:ext uri="{FF2B5EF4-FFF2-40B4-BE49-F238E27FC236}">
                <a16:creationId xmlns:a16="http://schemas.microsoft.com/office/drawing/2014/main" xmlns="" id="{8672DD39-F07A-4CF4-9DBE-5DD2A0F8B429}"/>
              </a:ext>
            </a:extLst>
          </p:cNvPr>
          <p:cNvSpPr txBox="1"/>
          <p:nvPr/>
        </p:nvSpPr>
        <p:spPr>
          <a:xfrm>
            <a:off x="5053589" y="3409757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6D6E71"/>
                </a:solidFill>
              </a:rPr>
              <a:t>10.0</a:t>
            </a:r>
            <a:endParaRPr lang="en-US" sz="1200" baseline="30000" dirty="0">
              <a:solidFill>
                <a:srgbClr val="6D6E71"/>
              </a:solidFill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xmlns="" id="{2437C167-725D-6348-8E5A-604099B1862F}"/>
              </a:ext>
            </a:extLst>
          </p:cNvPr>
          <p:cNvGrpSpPr/>
          <p:nvPr/>
        </p:nvGrpSpPr>
        <p:grpSpPr>
          <a:xfrm>
            <a:off x="6188538" y="2098674"/>
            <a:ext cx="5035761" cy="3870395"/>
            <a:chOff x="6662065" y="2182869"/>
            <a:chExt cx="5035761" cy="3870395"/>
          </a:xfrm>
        </p:grpSpPr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xmlns="" id="{67296804-279F-4C5F-A474-5FF490018443}"/>
                </a:ext>
              </a:extLst>
            </p:cNvPr>
            <p:cNvSpPr/>
            <p:nvPr/>
          </p:nvSpPr>
          <p:spPr>
            <a:xfrm>
              <a:off x="7598166" y="3751922"/>
              <a:ext cx="3432275" cy="712656"/>
            </a:xfrm>
            <a:custGeom>
              <a:avLst/>
              <a:gdLst>
                <a:gd name="connsiteX0" fmla="*/ 0 w 3432275"/>
                <a:gd name="connsiteY0" fmla="*/ 0 h 712656"/>
                <a:gd name="connsiteX1" fmla="*/ 267246 w 3432275"/>
                <a:gd name="connsiteY1" fmla="*/ 39301 h 712656"/>
                <a:gd name="connsiteX2" fmla="*/ 526632 w 3432275"/>
                <a:gd name="connsiteY2" fmla="*/ 251526 h 712656"/>
                <a:gd name="connsiteX3" fmla="*/ 796498 w 3432275"/>
                <a:gd name="connsiteY3" fmla="*/ 429689 h 712656"/>
                <a:gd name="connsiteX4" fmla="*/ 1061123 w 3432275"/>
                <a:gd name="connsiteY4" fmla="*/ 508291 h 712656"/>
                <a:gd name="connsiteX5" fmla="*/ 1315269 w 3432275"/>
                <a:gd name="connsiteY5" fmla="*/ 539732 h 712656"/>
                <a:gd name="connsiteX6" fmla="*/ 1841900 w 3432275"/>
                <a:gd name="connsiteY6" fmla="*/ 597373 h 712656"/>
                <a:gd name="connsiteX7" fmla="*/ 2376392 w 3432275"/>
                <a:gd name="connsiteY7" fmla="*/ 670735 h 712656"/>
                <a:gd name="connsiteX8" fmla="*/ 2900404 w 3432275"/>
                <a:gd name="connsiteY8" fmla="*/ 710036 h 712656"/>
                <a:gd name="connsiteX9" fmla="*/ 3432275 w 3432275"/>
                <a:gd name="connsiteY9" fmla="*/ 712656 h 7126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32275" h="712656">
                  <a:moveTo>
                    <a:pt x="0" y="0"/>
                  </a:moveTo>
                  <a:lnTo>
                    <a:pt x="267246" y="39301"/>
                  </a:lnTo>
                  <a:lnTo>
                    <a:pt x="526632" y="251526"/>
                  </a:lnTo>
                  <a:lnTo>
                    <a:pt x="796498" y="429689"/>
                  </a:lnTo>
                  <a:lnTo>
                    <a:pt x="1061123" y="508291"/>
                  </a:lnTo>
                  <a:lnTo>
                    <a:pt x="1315269" y="539732"/>
                  </a:lnTo>
                  <a:lnTo>
                    <a:pt x="1841900" y="597373"/>
                  </a:lnTo>
                  <a:lnTo>
                    <a:pt x="2376392" y="670735"/>
                  </a:lnTo>
                  <a:lnTo>
                    <a:pt x="2900404" y="710036"/>
                  </a:lnTo>
                  <a:lnTo>
                    <a:pt x="3432275" y="712656"/>
                  </a:lnTo>
                </a:path>
              </a:pathLst>
            </a:cu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424" name="Straight Connector 423">
              <a:extLst>
                <a:ext uri="{FF2B5EF4-FFF2-40B4-BE49-F238E27FC236}">
                  <a16:creationId xmlns:a16="http://schemas.microsoft.com/office/drawing/2014/main" xmlns="" id="{BD352B62-3A9F-476B-94CC-F28D5E7D13C6}"/>
                </a:ext>
              </a:extLst>
            </p:cNvPr>
            <p:cNvCxnSpPr>
              <a:cxnSpLocks/>
            </p:cNvCxnSpPr>
            <p:nvPr/>
          </p:nvCxnSpPr>
          <p:spPr>
            <a:xfrm>
              <a:off x="8913311" y="4065767"/>
              <a:ext cx="0" cy="384313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0CEB5E66-C95A-40F3-B229-91F0F687E132}"/>
                </a:ext>
              </a:extLst>
            </p:cNvPr>
            <p:cNvSpPr txBox="1"/>
            <p:nvPr/>
          </p:nvSpPr>
          <p:spPr>
            <a:xfrm>
              <a:off x="7056595" y="5462035"/>
              <a:ext cx="490840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-200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84C8AF71-57B8-4E23-8A6E-D2D358064147}"/>
                </a:ext>
              </a:extLst>
            </p:cNvPr>
            <p:cNvSpPr txBox="1"/>
            <p:nvPr/>
          </p:nvSpPr>
          <p:spPr>
            <a:xfrm>
              <a:off x="7056595" y="4977707"/>
              <a:ext cx="490840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-150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39AC5EC6-EF2B-430B-9BC3-17CC255C55FC}"/>
                </a:ext>
              </a:extLst>
            </p:cNvPr>
            <p:cNvSpPr txBox="1"/>
            <p:nvPr/>
          </p:nvSpPr>
          <p:spPr>
            <a:xfrm>
              <a:off x="7056595" y="4511719"/>
              <a:ext cx="490840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-100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7995363C-126E-4F71-859D-006C110FDDD0}"/>
                </a:ext>
              </a:extLst>
            </p:cNvPr>
            <p:cNvSpPr txBox="1"/>
            <p:nvPr/>
          </p:nvSpPr>
          <p:spPr>
            <a:xfrm>
              <a:off x="7141555" y="4067810"/>
              <a:ext cx="405880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-50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842E5E79-F6D0-4C7D-A0E2-AA5F6AD68824}"/>
                </a:ext>
              </a:extLst>
            </p:cNvPr>
            <p:cNvSpPr txBox="1"/>
            <p:nvPr/>
          </p:nvSpPr>
          <p:spPr>
            <a:xfrm>
              <a:off x="7277810" y="3613421"/>
              <a:ext cx="269625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0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044BBC34-DA36-47BC-9B2E-E4D6DBCADCC6}"/>
                </a:ext>
              </a:extLst>
            </p:cNvPr>
            <p:cNvSpPr txBox="1"/>
            <p:nvPr/>
          </p:nvSpPr>
          <p:spPr>
            <a:xfrm>
              <a:off x="7192851" y="3155293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50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A20EC81C-17BA-4BFD-B40B-B9A3C99DA844}"/>
                </a:ext>
              </a:extLst>
            </p:cNvPr>
            <p:cNvSpPr txBox="1"/>
            <p:nvPr/>
          </p:nvSpPr>
          <p:spPr>
            <a:xfrm>
              <a:off x="7107891" y="2699785"/>
              <a:ext cx="43954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100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02661EB8-FC25-4009-8551-A982232A1486}"/>
                </a:ext>
              </a:extLst>
            </p:cNvPr>
            <p:cNvSpPr txBox="1"/>
            <p:nvPr/>
          </p:nvSpPr>
          <p:spPr>
            <a:xfrm>
              <a:off x="7362704" y="2391967"/>
              <a:ext cx="184731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endParaRPr lang="en-US" sz="1200" dirty="0">
                <a:solidFill>
                  <a:srgbClr val="6D6E71"/>
                </a:solidFill>
              </a:endParaRPr>
            </a:p>
          </p:txBody>
        </p:sp>
        <p:cxnSp>
          <p:nvCxnSpPr>
            <p:cNvPr id="80" name="Straight Connector 79">
              <a:extLst>
                <a:ext uri="{FF2B5EF4-FFF2-40B4-BE49-F238E27FC236}">
                  <a16:creationId xmlns:a16="http://schemas.microsoft.com/office/drawing/2014/main" xmlns="" id="{D7E7BCE0-9A72-413B-A6E1-D007D2B03334}"/>
                </a:ext>
              </a:extLst>
            </p:cNvPr>
            <p:cNvCxnSpPr/>
            <p:nvPr/>
          </p:nvCxnSpPr>
          <p:spPr>
            <a:xfrm flipV="1">
              <a:off x="7531936" y="3295039"/>
              <a:ext cx="5486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xmlns="" id="{42E08265-E381-4D0A-92F5-E07DB3CA33C8}"/>
                </a:ext>
              </a:extLst>
            </p:cNvPr>
            <p:cNvCxnSpPr/>
            <p:nvPr/>
          </p:nvCxnSpPr>
          <p:spPr>
            <a:xfrm flipV="1">
              <a:off x="7531936" y="3753317"/>
              <a:ext cx="5486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xmlns="" id="{5566AA3E-B5E2-4715-B501-87290F76ACAF}"/>
                </a:ext>
              </a:extLst>
            </p:cNvPr>
            <p:cNvCxnSpPr/>
            <p:nvPr/>
          </p:nvCxnSpPr>
          <p:spPr>
            <a:xfrm flipV="1">
              <a:off x="7531936" y="4207781"/>
              <a:ext cx="5486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xmlns="" id="{9E39482B-AF47-4774-B0D0-3BC037E53A93}"/>
                </a:ext>
              </a:extLst>
            </p:cNvPr>
            <p:cNvCxnSpPr/>
            <p:nvPr/>
          </p:nvCxnSpPr>
          <p:spPr>
            <a:xfrm flipV="1">
              <a:off x="7531936" y="4662245"/>
              <a:ext cx="5486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>
              <a:extLst>
                <a:ext uri="{FF2B5EF4-FFF2-40B4-BE49-F238E27FC236}">
                  <a16:creationId xmlns:a16="http://schemas.microsoft.com/office/drawing/2014/main" xmlns="" id="{2E24863D-A8B8-42B8-AC61-053A237D328D}"/>
                </a:ext>
              </a:extLst>
            </p:cNvPr>
            <p:cNvCxnSpPr/>
            <p:nvPr/>
          </p:nvCxnSpPr>
          <p:spPr>
            <a:xfrm flipV="1">
              <a:off x="7531936" y="5117903"/>
              <a:ext cx="5486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xmlns="" id="{CB071297-4FC1-4E85-94F2-B5C1544652A4}"/>
                </a:ext>
              </a:extLst>
            </p:cNvPr>
            <p:cNvSpPr/>
            <p:nvPr/>
          </p:nvSpPr>
          <p:spPr>
            <a:xfrm flipV="1">
              <a:off x="7531936" y="2784515"/>
              <a:ext cx="54864" cy="2817866"/>
            </a:xfrm>
            <a:custGeom>
              <a:avLst/>
              <a:gdLst>
                <a:gd name="connsiteX0" fmla="*/ 0 w 383458"/>
                <a:gd name="connsiteY0" fmla="*/ 0 h 1317523"/>
                <a:gd name="connsiteX1" fmla="*/ 383458 w 383458"/>
                <a:gd name="connsiteY1" fmla="*/ 0 h 1317523"/>
                <a:gd name="connsiteX2" fmla="*/ 383458 w 383458"/>
                <a:gd name="connsiteY2" fmla="*/ 1317523 h 13175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3458" h="1317523">
                  <a:moveTo>
                    <a:pt x="0" y="0"/>
                  </a:moveTo>
                  <a:lnTo>
                    <a:pt x="383458" y="0"/>
                  </a:lnTo>
                  <a:lnTo>
                    <a:pt x="383458" y="1317523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xmlns="" id="{156F5739-CB4A-45C1-8D74-91BA33A39E20}"/>
                </a:ext>
              </a:extLst>
            </p:cNvPr>
            <p:cNvSpPr/>
            <p:nvPr/>
          </p:nvSpPr>
          <p:spPr>
            <a:xfrm>
              <a:off x="7531935" y="5600142"/>
              <a:ext cx="3492000" cy="54864"/>
            </a:xfrm>
            <a:custGeom>
              <a:avLst/>
              <a:gdLst>
                <a:gd name="connsiteX0" fmla="*/ 0 w 963561"/>
                <a:gd name="connsiteY0" fmla="*/ 0 h 196645"/>
                <a:gd name="connsiteX1" fmla="*/ 963561 w 963561"/>
                <a:gd name="connsiteY1" fmla="*/ 0 h 196645"/>
                <a:gd name="connsiteX2" fmla="*/ 963561 w 963561"/>
                <a:gd name="connsiteY2" fmla="*/ 196645 h 19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3561" h="196645">
                  <a:moveTo>
                    <a:pt x="0" y="0"/>
                  </a:moveTo>
                  <a:lnTo>
                    <a:pt x="963561" y="0"/>
                  </a:lnTo>
                  <a:lnTo>
                    <a:pt x="963561" y="196645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xmlns="" id="{7B6DD3DC-73F4-41B0-9651-2395CE8F48D3}"/>
                </a:ext>
              </a:extLst>
            </p:cNvPr>
            <p:cNvCxnSpPr/>
            <p:nvPr/>
          </p:nvCxnSpPr>
          <p:spPr>
            <a:xfrm flipV="1">
              <a:off x="7531936" y="2841632"/>
              <a:ext cx="54864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TextBox 128">
              <a:extLst>
                <a:ext uri="{FF2B5EF4-FFF2-40B4-BE49-F238E27FC236}">
                  <a16:creationId xmlns:a16="http://schemas.microsoft.com/office/drawing/2014/main" xmlns="" id="{423D36DA-0ABC-4F13-A88C-571A3AEF875E}"/>
                </a:ext>
              </a:extLst>
            </p:cNvPr>
            <p:cNvSpPr txBox="1"/>
            <p:nvPr/>
          </p:nvSpPr>
          <p:spPr>
            <a:xfrm>
              <a:off x="7772617" y="2182869"/>
              <a:ext cx="2109873" cy="60016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 anchorCtr="0">
              <a:spAutoFit/>
            </a:bodyPr>
            <a:lstStyle/>
            <a:p>
              <a:r>
                <a:rPr lang="en-US" sz="1100" dirty="0">
                  <a:solidFill>
                    <a:srgbClr val="6D6E71"/>
                  </a:solidFill>
                </a:rPr>
                <a:t>Placebo + TCS</a:t>
              </a:r>
            </a:p>
            <a:p>
              <a:r>
                <a:rPr lang="en-US" sz="1100" dirty="0" err="1">
                  <a:solidFill>
                    <a:srgbClr val="6D6E71"/>
                  </a:solidFill>
                </a:rPr>
                <a:t>Dupilumab</a:t>
              </a:r>
              <a:r>
                <a:rPr lang="en-US" sz="1100" dirty="0">
                  <a:solidFill>
                    <a:srgbClr val="6D6E71"/>
                  </a:solidFill>
                </a:rPr>
                <a:t> 300 mg q2w + TCS</a:t>
              </a:r>
            </a:p>
            <a:p>
              <a:r>
                <a:rPr lang="en-US" sz="1100" dirty="0" err="1">
                  <a:solidFill>
                    <a:srgbClr val="6D6E71"/>
                  </a:solidFill>
                </a:rPr>
                <a:t>Dupilumab</a:t>
              </a:r>
              <a:r>
                <a:rPr lang="en-US" sz="1100" dirty="0">
                  <a:solidFill>
                    <a:srgbClr val="6D6E71"/>
                  </a:solidFill>
                </a:rPr>
                <a:t> 300 mg </a:t>
              </a:r>
              <a:r>
                <a:rPr lang="en-US" sz="1100" dirty="0" err="1">
                  <a:solidFill>
                    <a:srgbClr val="6D6E71"/>
                  </a:solidFill>
                </a:rPr>
                <a:t>qw</a:t>
              </a:r>
              <a:r>
                <a:rPr lang="en-US" sz="1100" dirty="0">
                  <a:solidFill>
                    <a:srgbClr val="6D6E71"/>
                  </a:solidFill>
                </a:rPr>
                <a:t> + TCS</a:t>
              </a:r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xmlns="" id="{A4B95E01-CEFA-443F-BF3D-6DCE44798758}"/>
                </a:ext>
              </a:extLst>
            </p:cNvPr>
            <p:cNvSpPr txBox="1"/>
            <p:nvPr/>
          </p:nvSpPr>
          <p:spPr>
            <a:xfrm>
              <a:off x="9827754" y="2190564"/>
              <a:ext cx="1675459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 anchor="t" anchorCtr="0">
              <a:spAutoFit/>
            </a:bodyPr>
            <a:lstStyle/>
            <a:p>
              <a:r>
                <a:rPr lang="en-US" sz="1100" dirty="0">
                  <a:solidFill>
                    <a:srgbClr val="6D6E71"/>
                  </a:solidFill>
                </a:rPr>
                <a:t>*</a:t>
              </a:r>
              <a:r>
                <a:rPr lang="en-US" sz="1100" i="1" dirty="0">
                  <a:solidFill>
                    <a:srgbClr val="6D6E71"/>
                  </a:solidFill>
                </a:rPr>
                <a:t>P</a:t>
              </a:r>
              <a:r>
                <a:rPr lang="en-US" sz="1100" dirty="0">
                  <a:solidFill>
                    <a:srgbClr val="6D6E71"/>
                  </a:solidFill>
                </a:rPr>
                <a:t> = 0.0162 vs. placebo</a:t>
              </a:r>
            </a:p>
            <a:p>
              <a:r>
                <a:rPr lang="en-US" sz="1100" baseline="30000" dirty="0">
                  <a:solidFill>
                    <a:srgbClr val="6D6E71"/>
                  </a:solidFill>
                </a:rPr>
                <a:t>†</a:t>
              </a:r>
              <a:r>
                <a:rPr lang="en-US" sz="1100" i="1" dirty="0">
                  <a:solidFill>
                    <a:srgbClr val="6D6E71"/>
                  </a:solidFill>
                </a:rPr>
                <a:t>P</a:t>
              </a:r>
              <a:r>
                <a:rPr lang="en-US" sz="1100" dirty="0">
                  <a:solidFill>
                    <a:srgbClr val="6D6E71"/>
                  </a:solidFill>
                </a:rPr>
                <a:t> = 0.0075 vs. placebo</a:t>
              </a:r>
            </a:p>
            <a:p>
              <a:r>
                <a:rPr lang="en-US" sz="1100" baseline="30000" dirty="0">
                  <a:solidFill>
                    <a:srgbClr val="6D6E71"/>
                  </a:solidFill>
                </a:rPr>
                <a:t>‡</a:t>
              </a:r>
              <a:r>
                <a:rPr lang="en-US" sz="1100" i="1" dirty="0">
                  <a:solidFill>
                    <a:srgbClr val="6D6E71"/>
                  </a:solidFill>
                </a:rPr>
                <a:t>P</a:t>
              </a:r>
              <a:r>
                <a:rPr lang="en-US" sz="1100" dirty="0">
                  <a:solidFill>
                    <a:srgbClr val="6D6E71"/>
                  </a:solidFill>
                </a:rPr>
                <a:t> = 0.0846 vs. placebo</a:t>
              </a:r>
            </a:p>
            <a:p>
              <a:r>
                <a:rPr lang="en-US" sz="1100" baseline="30000" dirty="0">
                  <a:solidFill>
                    <a:srgbClr val="6D6E71"/>
                  </a:solidFill>
                  <a:latin typeface="Calibri" panose="020F0502020204030204" pitchFamily="34" charset="0"/>
                </a:rPr>
                <a:t>§</a:t>
              </a:r>
              <a:r>
                <a:rPr lang="en-US" sz="1100" i="1" dirty="0">
                  <a:solidFill>
                    <a:srgbClr val="6D6E71"/>
                  </a:solidFill>
                </a:rPr>
                <a:t>P</a:t>
              </a:r>
              <a:r>
                <a:rPr lang="en-US" sz="1100" dirty="0">
                  <a:solidFill>
                    <a:srgbClr val="6D6E71"/>
                  </a:solidFill>
                </a:rPr>
                <a:t> = 0.1044 vs. placebo</a:t>
              </a:r>
            </a:p>
          </p:txBody>
        </p:sp>
        <p:sp>
          <p:nvSpPr>
            <p:cNvPr id="298" name="TextBox 297">
              <a:extLst>
                <a:ext uri="{FF2B5EF4-FFF2-40B4-BE49-F238E27FC236}">
                  <a16:creationId xmlns:a16="http://schemas.microsoft.com/office/drawing/2014/main" xmlns="" id="{D55F68EF-A369-4F85-BB12-99E8A93BFD4C}"/>
                </a:ext>
              </a:extLst>
            </p:cNvPr>
            <p:cNvSpPr txBox="1"/>
            <p:nvPr/>
          </p:nvSpPr>
          <p:spPr>
            <a:xfrm>
              <a:off x="11025826" y="4218674"/>
              <a:ext cx="67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6D6E71"/>
                  </a:solidFill>
                </a:rPr>
                <a:t>-69.8</a:t>
              </a:r>
              <a:r>
                <a:rPr lang="en-US" sz="1200" baseline="30000" dirty="0">
                  <a:solidFill>
                    <a:srgbClr val="6D6E71"/>
                  </a:solidFill>
                </a:rPr>
                <a:t>‡</a:t>
              </a:r>
            </a:p>
          </p:txBody>
        </p:sp>
        <p:cxnSp>
          <p:nvCxnSpPr>
            <p:cNvPr id="300" name="Straight Connector 299">
              <a:extLst>
                <a:ext uri="{FF2B5EF4-FFF2-40B4-BE49-F238E27FC236}">
                  <a16:creationId xmlns:a16="http://schemas.microsoft.com/office/drawing/2014/main" xmlns="" id="{1DB24A82-5935-41BD-A26C-9B9A9AF581E9}"/>
                </a:ext>
              </a:extLst>
            </p:cNvPr>
            <p:cNvCxnSpPr>
              <a:cxnSpLocks/>
            </p:cNvCxnSpPr>
            <p:nvPr/>
          </p:nvCxnSpPr>
          <p:spPr>
            <a:xfrm>
              <a:off x="8398406" y="3702657"/>
              <a:ext cx="0" cy="195988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3" name="Straight Connector 302">
              <a:extLst>
                <a:ext uri="{FF2B5EF4-FFF2-40B4-BE49-F238E27FC236}">
                  <a16:creationId xmlns:a16="http://schemas.microsoft.com/office/drawing/2014/main" xmlns="" id="{2A00861F-7970-42F2-95F5-8A914001832E}"/>
                </a:ext>
              </a:extLst>
            </p:cNvPr>
            <p:cNvCxnSpPr/>
            <p:nvPr/>
          </p:nvCxnSpPr>
          <p:spPr>
            <a:xfrm>
              <a:off x="8368814" y="4303673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4" name="Straight Connector 303">
              <a:extLst>
                <a:ext uri="{FF2B5EF4-FFF2-40B4-BE49-F238E27FC236}">
                  <a16:creationId xmlns:a16="http://schemas.microsoft.com/office/drawing/2014/main" xmlns="" id="{8A922C3F-5B86-405E-B48E-DEA88B52B266}"/>
                </a:ext>
              </a:extLst>
            </p:cNvPr>
            <p:cNvCxnSpPr/>
            <p:nvPr/>
          </p:nvCxnSpPr>
          <p:spPr>
            <a:xfrm>
              <a:off x="8368814" y="4053580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5" name="Straight Connector 304">
              <a:extLst>
                <a:ext uri="{FF2B5EF4-FFF2-40B4-BE49-F238E27FC236}">
                  <a16:creationId xmlns:a16="http://schemas.microsoft.com/office/drawing/2014/main" xmlns="" id="{67107822-5DE9-4634-9DCC-7B64A8C3E44D}"/>
                </a:ext>
              </a:extLst>
            </p:cNvPr>
            <p:cNvCxnSpPr/>
            <p:nvPr/>
          </p:nvCxnSpPr>
          <p:spPr>
            <a:xfrm>
              <a:off x="8368814" y="3989893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6" name="Straight Connector 305">
              <a:extLst>
                <a:ext uri="{FF2B5EF4-FFF2-40B4-BE49-F238E27FC236}">
                  <a16:creationId xmlns:a16="http://schemas.microsoft.com/office/drawing/2014/main" xmlns="" id="{0317DA78-9DD8-4EF6-89F2-F9E3DCF76661}"/>
                </a:ext>
              </a:extLst>
            </p:cNvPr>
            <p:cNvCxnSpPr/>
            <p:nvPr/>
          </p:nvCxnSpPr>
          <p:spPr>
            <a:xfrm>
              <a:off x="8368814" y="3706348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>
              <a:extLst>
                <a:ext uri="{FF2B5EF4-FFF2-40B4-BE49-F238E27FC236}">
                  <a16:creationId xmlns:a16="http://schemas.microsoft.com/office/drawing/2014/main" xmlns="" id="{71A780EA-A573-44FB-94BC-458DABEAB5FF}"/>
                </a:ext>
              </a:extLst>
            </p:cNvPr>
            <p:cNvCxnSpPr>
              <a:cxnSpLocks/>
            </p:cNvCxnSpPr>
            <p:nvPr/>
          </p:nvCxnSpPr>
          <p:spPr>
            <a:xfrm>
              <a:off x="8661777" y="3673503"/>
              <a:ext cx="0" cy="209384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8" name="Straight Connector 307">
              <a:extLst>
                <a:ext uri="{FF2B5EF4-FFF2-40B4-BE49-F238E27FC236}">
                  <a16:creationId xmlns:a16="http://schemas.microsoft.com/office/drawing/2014/main" xmlns="" id="{2A7B6985-A53A-4842-9117-F6B52272326C}"/>
                </a:ext>
              </a:extLst>
            </p:cNvPr>
            <p:cNvCxnSpPr/>
            <p:nvPr/>
          </p:nvCxnSpPr>
          <p:spPr>
            <a:xfrm>
              <a:off x="8632185" y="3676087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9" name="Straight Connector 308">
              <a:extLst>
                <a:ext uri="{FF2B5EF4-FFF2-40B4-BE49-F238E27FC236}">
                  <a16:creationId xmlns:a16="http://schemas.microsoft.com/office/drawing/2014/main" xmlns="" id="{10FB9198-3C3F-4FE7-9C09-153CFBA925C6}"/>
                </a:ext>
              </a:extLst>
            </p:cNvPr>
            <p:cNvCxnSpPr/>
            <p:nvPr/>
          </p:nvCxnSpPr>
          <p:spPr>
            <a:xfrm>
              <a:off x="8632185" y="3882279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0" name="Straight Connector 309">
              <a:extLst>
                <a:ext uri="{FF2B5EF4-FFF2-40B4-BE49-F238E27FC236}">
                  <a16:creationId xmlns:a16="http://schemas.microsoft.com/office/drawing/2014/main" xmlns="" id="{605C11C7-69AA-4172-B1F3-0BD15EE8B9F7}"/>
                </a:ext>
              </a:extLst>
            </p:cNvPr>
            <p:cNvCxnSpPr/>
            <p:nvPr/>
          </p:nvCxnSpPr>
          <p:spPr>
            <a:xfrm>
              <a:off x="8632185" y="4029109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1" name="Straight Connector 310">
              <a:extLst>
                <a:ext uri="{FF2B5EF4-FFF2-40B4-BE49-F238E27FC236}">
                  <a16:creationId xmlns:a16="http://schemas.microsoft.com/office/drawing/2014/main" xmlns="" id="{FFDA2F37-5A65-4D0F-8F91-0818BC0B040E}"/>
                </a:ext>
              </a:extLst>
            </p:cNvPr>
            <p:cNvCxnSpPr/>
            <p:nvPr/>
          </p:nvCxnSpPr>
          <p:spPr>
            <a:xfrm>
              <a:off x="8632185" y="4394225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4" name="Straight Connector 313">
              <a:extLst>
                <a:ext uri="{FF2B5EF4-FFF2-40B4-BE49-F238E27FC236}">
                  <a16:creationId xmlns:a16="http://schemas.microsoft.com/office/drawing/2014/main" xmlns="" id="{91620CF6-2CCB-4922-90FE-6138E5D7BE1C}"/>
                </a:ext>
              </a:extLst>
            </p:cNvPr>
            <p:cNvCxnSpPr>
              <a:cxnSpLocks/>
            </p:cNvCxnSpPr>
            <p:nvPr/>
          </p:nvCxnSpPr>
          <p:spPr>
            <a:xfrm>
              <a:off x="8913311" y="3700007"/>
              <a:ext cx="0" cy="251791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5" name="Straight Connector 314">
              <a:extLst>
                <a:ext uri="{FF2B5EF4-FFF2-40B4-BE49-F238E27FC236}">
                  <a16:creationId xmlns:a16="http://schemas.microsoft.com/office/drawing/2014/main" xmlns="" id="{C281F184-CD5A-40BC-86D6-7A92DB9D5EB6}"/>
                </a:ext>
              </a:extLst>
            </p:cNvPr>
            <p:cNvCxnSpPr/>
            <p:nvPr/>
          </p:nvCxnSpPr>
          <p:spPr>
            <a:xfrm>
              <a:off x="8883719" y="3696622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xmlns="" id="{903CE4FF-BCB8-4650-A1BB-BDE41CF19BD2}"/>
                </a:ext>
              </a:extLst>
            </p:cNvPr>
            <p:cNvCxnSpPr>
              <a:cxnSpLocks/>
            </p:cNvCxnSpPr>
            <p:nvPr/>
          </p:nvCxnSpPr>
          <p:spPr>
            <a:xfrm>
              <a:off x="9448931" y="3323645"/>
              <a:ext cx="0" cy="2049054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7" name="Straight Connector 316">
              <a:extLst>
                <a:ext uri="{FF2B5EF4-FFF2-40B4-BE49-F238E27FC236}">
                  <a16:creationId xmlns:a16="http://schemas.microsoft.com/office/drawing/2014/main" xmlns="" id="{FA71E098-A127-40F2-8493-97E1461D02FB}"/>
                </a:ext>
              </a:extLst>
            </p:cNvPr>
            <p:cNvCxnSpPr/>
            <p:nvPr/>
          </p:nvCxnSpPr>
          <p:spPr>
            <a:xfrm>
              <a:off x="9419339" y="5372700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8" name="Straight Connector 317">
              <a:extLst>
                <a:ext uri="{FF2B5EF4-FFF2-40B4-BE49-F238E27FC236}">
                  <a16:creationId xmlns:a16="http://schemas.microsoft.com/office/drawing/2014/main" xmlns="" id="{1AD0FED9-50C1-436F-BB49-631AA48581A4}"/>
                </a:ext>
              </a:extLst>
            </p:cNvPr>
            <p:cNvCxnSpPr>
              <a:cxnSpLocks/>
            </p:cNvCxnSpPr>
            <p:nvPr/>
          </p:nvCxnSpPr>
          <p:spPr>
            <a:xfrm>
              <a:off x="8129117" y="3698035"/>
              <a:ext cx="0" cy="142445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9" name="Straight Connector 318">
              <a:extLst>
                <a:ext uri="{FF2B5EF4-FFF2-40B4-BE49-F238E27FC236}">
                  <a16:creationId xmlns:a16="http://schemas.microsoft.com/office/drawing/2014/main" xmlns="" id="{514AB179-4872-4F9C-981C-BA66A6E23A9B}"/>
                </a:ext>
              </a:extLst>
            </p:cNvPr>
            <p:cNvCxnSpPr/>
            <p:nvPr/>
          </p:nvCxnSpPr>
          <p:spPr>
            <a:xfrm>
              <a:off x="8099525" y="4097867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0" name="Straight Connector 319">
              <a:extLst>
                <a:ext uri="{FF2B5EF4-FFF2-40B4-BE49-F238E27FC236}">
                  <a16:creationId xmlns:a16="http://schemas.microsoft.com/office/drawing/2014/main" xmlns="" id="{12CEC35E-2227-4472-AA2A-5B09B9DD2CF9}"/>
                </a:ext>
              </a:extLst>
            </p:cNvPr>
            <p:cNvCxnSpPr>
              <a:cxnSpLocks/>
            </p:cNvCxnSpPr>
            <p:nvPr/>
          </p:nvCxnSpPr>
          <p:spPr>
            <a:xfrm>
              <a:off x="7865746" y="3708946"/>
              <a:ext cx="0" cy="171291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2" name="Straight Connector 321">
              <a:extLst>
                <a:ext uri="{FF2B5EF4-FFF2-40B4-BE49-F238E27FC236}">
                  <a16:creationId xmlns:a16="http://schemas.microsoft.com/office/drawing/2014/main" xmlns="" id="{B8CBC67C-ABEC-4535-AD2E-2D7FB2C9DE11}"/>
                </a:ext>
              </a:extLst>
            </p:cNvPr>
            <p:cNvCxnSpPr/>
            <p:nvPr/>
          </p:nvCxnSpPr>
          <p:spPr>
            <a:xfrm>
              <a:off x="8099525" y="4059398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6" name="Straight Connector 325">
              <a:extLst>
                <a:ext uri="{FF2B5EF4-FFF2-40B4-BE49-F238E27FC236}">
                  <a16:creationId xmlns:a16="http://schemas.microsoft.com/office/drawing/2014/main" xmlns="" id="{2225C2B9-B1A0-46AD-949D-781305E006DD}"/>
                </a:ext>
              </a:extLst>
            </p:cNvPr>
            <p:cNvCxnSpPr/>
            <p:nvPr/>
          </p:nvCxnSpPr>
          <p:spPr>
            <a:xfrm>
              <a:off x="9940161" y="5513497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7" name="Straight Connector 326">
              <a:extLst>
                <a:ext uri="{FF2B5EF4-FFF2-40B4-BE49-F238E27FC236}">
                  <a16:creationId xmlns:a16="http://schemas.microsoft.com/office/drawing/2014/main" xmlns="" id="{07A89164-65C1-4C91-82D8-CA85EC2822FB}"/>
                </a:ext>
              </a:extLst>
            </p:cNvPr>
            <p:cNvCxnSpPr>
              <a:cxnSpLocks/>
            </p:cNvCxnSpPr>
            <p:nvPr/>
          </p:nvCxnSpPr>
          <p:spPr>
            <a:xfrm>
              <a:off x="10496495" y="4166430"/>
              <a:ext cx="0" cy="595611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9" name="Straight Connector 328">
              <a:extLst>
                <a:ext uri="{FF2B5EF4-FFF2-40B4-BE49-F238E27FC236}">
                  <a16:creationId xmlns:a16="http://schemas.microsoft.com/office/drawing/2014/main" xmlns="" id="{A16A1598-0721-4E8A-A00F-D47A47C27056}"/>
                </a:ext>
              </a:extLst>
            </p:cNvPr>
            <p:cNvCxnSpPr>
              <a:cxnSpLocks/>
            </p:cNvCxnSpPr>
            <p:nvPr/>
          </p:nvCxnSpPr>
          <p:spPr>
            <a:xfrm>
              <a:off x="11029155" y="4207833"/>
              <a:ext cx="0" cy="526666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0" name="Straight Connector 329">
              <a:extLst>
                <a:ext uri="{FF2B5EF4-FFF2-40B4-BE49-F238E27FC236}">
                  <a16:creationId xmlns:a16="http://schemas.microsoft.com/office/drawing/2014/main" xmlns="" id="{3DA20FEE-9115-4540-87BE-91E8E14DDF5F}"/>
                </a:ext>
              </a:extLst>
            </p:cNvPr>
            <p:cNvCxnSpPr/>
            <p:nvPr/>
          </p:nvCxnSpPr>
          <p:spPr>
            <a:xfrm>
              <a:off x="10999563" y="4603445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1" name="Straight Connector 330">
              <a:extLst>
                <a:ext uri="{FF2B5EF4-FFF2-40B4-BE49-F238E27FC236}">
                  <a16:creationId xmlns:a16="http://schemas.microsoft.com/office/drawing/2014/main" xmlns="" id="{C75469F4-3116-4CE1-8629-CFE7307276B1}"/>
                </a:ext>
              </a:extLst>
            </p:cNvPr>
            <p:cNvCxnSpPr/>
            <p:nvPr/>
          </p:nvCxnSpPr>
          <p:spPr>
            <a:xfrm>
              <a:off x="8883719" y="3949133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>
              <a:extLst>
                <a:ext uri="{FF2B5EF4-FFF2-40B4-BE49-F238E27FC236}">
                  <a16:creationId xmlns:a16="http://schemas.microsoft.com/office/drawing/2014/main" xmlns="" id="{53B58678-7F32-464C-AFE5-2902FCE99682}"/>
                </a:ext>
              </a:extLst>
            </p:cNvPr>
            <p:cNvCxnSpPr/>
            <p:nvPr/>
          </p:nvCxnSpPr>
          <p:spPr>
            <a:xfrm>
              <a:off x="9419339" y="5289661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4" name="Straight Connector 333">
              <a:extLst>
                <a:ext uri="{FF2B5EF4-FFF2-40B4-BE49-F238E27FC236}">
                  <a16:creationId xmlns:a16="http://schemas.microsoft.com/office/drawing/2014/main" xmlns="" id="{81155B34-1FB6-4136-9E1B-262F0641CC2F}"/>
                </a:ext>
              </a:extLst>
            </p:cNvPr>
            <p:cNvCxnSpPr/>
            <p:nvPr/>
          </p:nvCxnSpPr>
          <p:spPr>
            <a:xfrm>
              <a:off x="9419339" y="4430945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7" name="Straight Connector 336">
              <a:extLst>
                <a:ext uri="{FF2B5EF4-FFF2-40B4-BE49-F238E27FC236}">
                  <a16:creationId xmlns:a16="http://schemas.microsoft.com/office/drawing/2014/main" xmlns="" id="{799B9503-7844-4DB4-82BF-F95C7DEDA119}"/>
                </a:ext>
              </a:extLst>
            </p:cNvPr>
            <p:cNvCxnSpPr/>
            <p:nvPr/>
          </p:nvCxnSpPr>
          <p:spPr>
            <a:xfrm>
              <a:off x="9419339" y="3325099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8" name="Straight Connector 337">
              <a:extLst>
                <a:ext uri="{FF2B5EF4-FFF2-40B4-BE49-F238E27FC236}">
                  <a16:creationId xmlns:a16="http://schemas.microsoft.com/office/drawing/2014/main" xmlns="" id="{B0A8BE3A-2CC9-4431-8677-960DD98C37A9}"/>
                </a:ext>
              </a:extLst>
            </p:cNvPr>
            <p:cNvCxnSpPr>
              <a:cxnSpLocks/>
            </p:cNvCxnSpPr>
            <p:nvPr/>
          </p:nvCxnSpPr>
          <p:spPr>
            <a:xfrm>
              <a:off x="9969753" y="3072216"/>
              <a:ext cx="0" cy="2466411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9" name="Straight Connector 338">
              <a:extLst>
                <a:ext uri="{FF2B5EF4-FFF2-40B4-BE49-F238E27FC236}">
                  <a16:creationId xmlns:a16="http://schemas.microsoft.com/office/drawing/2014/main" xmlns="" id="{D84B842F-18D8-4C5F-89C6-BCCE16C2D735}"/>
                </a:ext>
              </a:extLst>
            </p:cNvPr>
            <p:cNvCxnSpPr/>
            <p:nvPr/>
          </p:nvCxnSpPr>
          <p:spPr>
            <a:xfrm>
              <a:off x="9940161" y="5536330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1" name="Straight Connector 340">
              <a:extLst>
                <a:ext uri="{FF2B5EF4-FFF2-40B4-BE49-F238E27FC236}">
                  <a16:creationId xmlns:a16="http://schemas.microsoft.com/office/drawing/2014/main" xmlns="" id="{1E8197A9-C046-461F-BB53-AFD7A8A8DE49}"/>
                </a:ext>
              </a:extLst>
            </p:cNvPr>
            <p:cNvCxnSpPr/>
            <p:nvPr/>
          </p:nvCxnSpPr>
          <p:spPr>
            <a:xfrm>
              <a:off x="9940161" y="4350993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2" name="Straight Connector 341">
              <a:extLst>
                <a:ext uri="{FF2B5EF4-FFF2-40B4-BE49-F238E27FC236}">
                  <a16:creationId xmlns:a16="http://schemas.microsoft.com/office/drawing/2014/main" xmlns="" id="{E18E619C-1F33-4DE4-83B7-E2558E5A0A3E}"/>
                </a:ext>
              </a:extLst>
            </p:cNvPr>
            <p:cNvCxnSpPr/>
            <p:nvPr/>
          </p:nvCxnSpPr>
          <p:spPr>
            <a:xfrm>
              <a:off x="9940161" y="3307000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3" name="Straight Connector 342">
              <a:extLst>
                <a:ext uri="{FF2B5EF4-FFF2-40B4-BE49-F238E27FC236}">
                  <a16:creationId xmlns:a16="http://schemas.microsoft.com/office/drawing/2014/main" xmlns="" id="{D10FDE11-C7A4-4232-9309-FB4EB1BE97B7}"/>
                </a:ext>
              </a:extLst>
            </p:cNvPr>
            <p:cNvCxnSpPr/>
            <p:nvPr/>
          </p:nvCxnSpPr>
          <p:spPr>
            <a:xfrm>
              <a:off x="9940161" y="3072527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>
              <a:extLst>
                <a:ext uri="{FF2B5EF4-FFF2-40B4-BE49-F238E27FC236}">
                  <a16:creationId xmlns:a16="http://schemas.microsoft.com/office/drawing/2014/main" xmlns="" id="{4921771E-C586-436C-9346-D4FE983010A8}"/>
                </a:ext>
              </a:extLst>
            </p:cNvPr>
            <p:cNvCxnSpPr>
              <a:cxnSpLocks/>
            </p:cNvCxnSpPr>
            <p:nvPr/>
          </p:nvCxnSpPr>
          <p:spPr>
            <a:xfrm>
              <a:off x="8883719" y="4449929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>
              <a:extLst>
                <a:ext uri="{FF2B5EF4-FFF2-40B4-BE49-F238E27FC236}">
                  <a16:creationId xmlns:a16="http://schemas.microsoft.com/office/drawing/2014/main" xmlns="" id="{AA1AF990-5D8C-4177-BEAD-3847D2EBD7BC}"/>
                </a:ext>
              </a:extLst>
            </p:cNvPr>
            <p:cNvCxnSpPr/>
            <p:nvPr/>
          </p:nvCxnSpPr>
          <p:spPr>
            <a:xfrm>
              <a:off x="8883719" y="4130109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Straight Connector 345">
              <a:extLst>
                <a:ext uri="{FF2B5EF4-FFF2-40B4-BE49-F238E27FC236}">
                  <a16:creationId xmlns:a16="http://schemas.microsoft.com/office/drawing/2014/main" xmlns="" id="{050DF803-BCC8-4E06-A784-AB9B35A61352}"/>
                </a:ext>
              </a:extLst>
            </p:cNvPr>
            <p:cNvCxnSpPr/>
            <p:nvPr/>
          </p:nvCxnSpPr>
          <p:spPr>
            <a:xfrm>
              <a:off x="8883719" y="4062793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9" name="Straight Connector 348">
              <a:extLst>
                <a:ext uri="{FF2B5EF4-FFF2-40B4-BE49-F238E27FC236}">
                  <a16:creationId xmlns:a16="http://schemas.microsoft.com/office/drawing/2014/main" xmlns="" id="{80997A93-5E8E-4115-8DEE-4CBE082EAB59}"/>
                </a:ext>
              </a:extLst>
            </p:cNvPr>
            <p:cNvCxnSpPr/>
            <p:nvPr/>
          </p:nvCxnSpPr>
          <p:spPr>
            <a:xfrm>
              <a:off x="8099525" y="3839282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0" name="Straight Connector 349">
              <a:extLst>
                <a:ext uri="{FF2B5EF4-FFF2-40B4-BE49-F238E27FC236}">
                  <a16:creationId xmlns:a16="http://schemas.microsoft.com/office/drawing/2014/main" xmlns="" id="{F4F89F8B-E2D8-4E5F-AC94-97D170D3F917}"/>
                </a:ext>
              </a:extLst>
            </p:cNvPr>
            <p:cNvCxnSpPr/>
            <p:nvPr/>
          </p:nvCxnSpPr>
          <p:spPr>
            <a:xfrm>
              <a:off x="8099525" y="3915862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Straight Connector 350">
              <a:extLst>
                <a:ext uri="{FF2B5EF4-FFF2-40B4-BE49-F238E27FC236}">
                  <a16:creationId xmlns:a16="http://schemas.microsoft.com/office/drawing/2014/main" xmlns="" id="{54B80A57-67B0-4A9C-B16E-DE2B89231FBD}"/>
                </a:ext>
              </a:extLst>
            </p:cNvPr>
            <p:cNvCxnSpPr/>
            <p:nvPr/>
          </p:nvCxnSpPr>
          <p:spPr>
            <a:xfrm>
              <a:off x="8099525" y="3695079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Connector 354">
              <a:extLst>
                <a:ext uri="{FF2B5EF4-FFF2-40B4-BE49-F238E27FC236}">
                  <a16:creationId xmlns:a16="http://schemas.microsoft.com/office/drawing/2014/main" xmlns="" id="{43E5CE40-BBB5-49AB-A2BD-BE52B4404454}"/>
                </a:ext>
              </a:extLst>
            </p:cNvPr>
            <p:cNvCxnSpPr/>
            <p:nvPr/>
          </p:nvCxnSpPr>
          <p:spPr>
            <a:xfrm>
              <a:off x="7836154" y="3880583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6" name="Straight Connector 355">
              <a:extLst>
                <a:ext uri="{FF2B5EF4-FFF2-40B4-BE49-F238E27FC236}">
                  <a16:creationId xmlns:a16="http://schemas.microsoft.com/office/drawing/2014/main" xmlns="" id="{E95D744F-63FF-40F5-88AE-2D2820C9BC3D}"/>
                </a:ext>
              </a:extLst>
            </p:cNvPr>
            <p:cNvCxnSpPr/>
            <p:nvPr/>
          </p:nvCxnSpPr>
          <p:spPr>
            <a:xfrm>
              <a:off x="7836154" y="3711907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>
              <a:extLst>
                <a:ext uri="{FF2B5EF4-FFF2-40B4-BE49-F238E27FC236}">
                  <a16:creationId xmlns:a16="http://schemas.microsoft.com/office/drawing/2014/main" xmlns="" id="{BDF2A8EC-3B72-42A9-8C9E-A649C01EDC0F}"/>
                </a:ext>
              </a:extLst>
            </p:cNvPr>
            <p:cNvCxnSpPr/>
            <p:nvPr/>
          </p:nvCxnSpPr>
          <p:spPr>
            <a:xfrm>
              <a:off x="10466903" y="4758268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>
              <a:extLst>
                <a:ext uri="{FF2B5EF4-FFF2-40B4-BE49-F238E27FC236}">
                  <a16:creationId xmlns:a16="http://schemas.microsoft.com/office/drawing/2014/main" xmlns="" id="{509264E5-FDF1-4C17-8893-727FB79C754F}"/>
                </a:ext>
              </a:extLst>
            </p:cNvPr>
            <p:cNvCxnSpPr/>
            <p:nvPr/>
          </p:nvCxnSpPr>
          <p:spPr>
            <a:xfrm>
              <a:off x="10466903" y="4582054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>
              <a:extLst>
                <a:ext uri="{FF2B5EF4-FFF2-40B4-BE49-F238E27FC236}">
                  <a16:creationId xmlns:a16="http://schemas.microsoft.com/office/drawing/2014/main" xmlns="" id="{985554A2-37A3-49B2-BA35-BBC0BE1747B6}"/>
                </a:ext>
              </a:extLst>
            </p:cNvPr>
            <p:cNvCxnSpPr/>
            <p:nvPr/>
          </p:nvCxnSpPr>
          <p:spPr>
            <a:xfrm>
              <a:off x="10466903" y="4163473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6" name="Straight Connector 365">
              <a:extLst>
                <a:ext uri="{FF2B5EF4-FFF2-40B4-BE49-F238E27FC236}">
                  <a16:creationId xmlns:a16="http://schemas.microsoft.com/office/drawing/2014/main" xmlns="" id="{E0B39831-F3C3-40ED-8A22-C8CB5902361A}"/>
                </a:ext>
              </a:extLst>
            </p:cNvPr>
            <p:cNvCxnSpPr>
              <a:cxnSpLocks/>
            </p:cNvCxnSpPr>
            <p:nvPr/>
          </p:nvCxnSpPr>
          <p:spPr>
            <a:xfrm>
              <a:off x="10496495" y="3494749"/>
              <a:ext cx="0" cy="598017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7" name="Straight Connector 366">
              <a:extLst>
                <a:ext uri="{FF2B5EF4-FFF2-40B4-BE49-F238E27FC236}">
                  <a16:creationId xmlns:a16="http://schemas.microsoft.com/office/drawing/2014/main" xmlns="" id="{CE88C6C1-131F-41CD-888C-FDBBF7EF4D65}"/>
                </a:ext>
              </a:extLst>
            </p:cNvPr>
            <p:cNvCxnSpPr/>
            <p:nvPr/>
          </p:nvCxnSpPr>
          <p:spPr>
            <a:xfrm>
              <a:off x="10466903" y="4089645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8" name="Straight Connector 367">
              <a:extLst>
                <a:ext uri="{FF2B5EF4-FFF2-40B4-BE49-F238E27FC236}">
                  <a16:creationId xmlns:a16="http://schemas.microsoft.com/office/drawing/2014/main" xmlns="" id="{541CF460-0A25-4E7C-9EDB-15E42550FC8A}"/>
                </a:ext>
              </a:extLst>
            </p:cNvPr>
            <p:cNvCxnSpPr/>
            <p:nvPr/>
          </p:nvCxnSpPr>
          <p:spPr>
            <a:xfrm>
              <a:off x="10466903" y="3494751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9" name="Straight Connector 368">
              <a:extLst>
                <a:ext uri="{FF2B5EF4-FFF2-40B4-BE49-F238E27FC236}">
                  <a16:creationId xmlns:a16="http://schemas.microsoft.com/office/drawing/2014/main" xmlns="" id="{4B11EC85-16B0-4410-8B8F-5B14E3C22796}"/>
                </a:ext>
              </a:extLst>
            </p:cNvPr>
            <p:cNvCxnSpPr/>
            <p:nvPr/>
          </p:nvCxnSpPr>
          <p:spPr>
            <a:xfrm>
              <a:off x="10999563" y="4733570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0" name="Straight Connector 369">
              <a:extLst>
                <a:ext uri="{FF2B5EF4-FFF2-40B4-BE49-F238E27FC236}">
                  <a16:creationId xmlns:a16="http://schemas.microsoft.com/office/drawing/2014/main" xmlns="" id="{06455266-CD07-4B73-B2CB-28524233AB70}"/>
                </a:ext>
              </a:extLst>
            </p:cNvPr>
            <p:cNvCxnSpPr/>
            <p:nvPr/>
          </p:nvCxnSpPr>
          <p:spPr>
            <a:xfrm>
              <a:off x="10999563" y="4465378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1" name="Straight Connector 370">
              <a:extLst>
                <a:ext uri="{FF2B5EF4-FFF2-40B4-BE49-F238E27FC236}">
                  <a16:creationId xmlns:a16="http://schemas.microsoft.com/office/drawing/2014/main" xmlns="" id="{D94F518D-1329-401A-9E8D-338DEC902DFD}"/>
                </a:ext>
              </a:extLst>
            </p:cNvPr>
            <p:cNvCxnSpPr/>
            <p:nvPr/>
          </p:nvCxnSpPr>
          <p:spPr>
            <a:xfrm>
              <a:off x="10999563" y="4207837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2" name="Straight Connector 371">
              <a:extLst>
                <a:ext uri="{FF2B5EF4-FFF2-40B4-BE49-F238E27FC236}">
                  <a16:creationId xmlns:a16="http://schemas.microsoft.com/office/drawing/2014/main" xmlns="" id="{F00DF939-654A-4265-BD93-627888AD841C}"/>
                </a:ext>
              </a:extLst>
            </p:cNvPr>
            <p:cNvCxnSpPr/>
            <p:nvPr/>
          </p:nvCxnSpPr>
          <p:spPr>
            <a:xfrm>
              <a:off x="10999563" y="4096621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3" name="Straight Connector 372">
              <a:extLst>
                <a:ext uri="{FF2B5EF4-FFF2-40B4-BE49-F238E27FC236}">
                  <a16:creationId xmlns:a16="http://schemas.microsoft.com/office/drawing/2014/main" xmlns="" id="{2B3E2377-A2C3-434F-9DD0-E1A6E15168CF}"/>
                </a:ext>
              </a:extLst>
            </p:cNvPr>
            <p:cNvCxnSpPr/>
            <p:nvPr/>
          </p:nvCxnSpPr>
          <p:spPr>
            <a:xfrm>
              <a:off x="10999563" y="3562815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>
              <a:extLst>
                <a:ext uri="{FF2B5EF4-FFF2-40B4-BE49-F238E27FC236}">
                  <a16:creationId xmlns:a16="http://schemas.microsoft.com/office/drawing/2014/main" xmlns="" id="{09FCBCAE-9477-4FF4-A0A2-B3138B6E820D}"/>
                </a:ext>
              </a:extLst>
            </p:cNvPr>
            <p:cNvCxnSpPr>
              <a:cxnSpLocks/>
            </p:cNvCxnSpPr>
            <p:nvPr/>
          </p:nvCxnSpPr>
          <p:spPr>
            <a:xfrm>
              <a:off x="11029155" y="3565770"/>
              <a:ext cx="0" cy="526996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7" name="TextBox 386">
              <a:extLst>
                <a:ext uri="{FF2B5EF4-FFF2-40B4-BE49-F238E27FC236}">
                  <a16:creationId xmlns:a16="http://schemas.microsoft.com/office/drawing/2014/main" xmlns="" id="{36396C32-4B7C-4758-A8FD-B4E47792BF81}"/>
                </a:ext>
              </a:extLst>
            </p:cNvPr>
            <p:cNvSpPr txBox="1"/>
            <p:nvPr/>
          </p:nvSpPr>
          <p:spPr>
            <a:xfrm>
              <a:off x="11025826" y="4382032"/>
              <a:ext cx="67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6D6E71"/>
                  </a:solidFill>
                </a:rPr>
                <a:t>-76.7</a:t>
              </a:r>
              <a:r>
                <a:rPr lang="en-US" sz="1200" baseline="30000" dirty="0">
                  <a:solidFill>
                    <a:srgbClr val="6D6E71"/>
                  </a:solidFill>
                  <a:latin typeface="Calibri" panose="020F0502020204030204" pitchFamily="34" charset="0"/>
                </a:rPr>
                <a:t>§</a:t>
              </a:r>
              <a:endParaRPr lang="en-US" sz="1200" baseline="30000" dirty="0">
                <a:solidFill>
                  <a:srgbClr val="6D6E71"/>
                </a:solidFill>
              </a:endParaRPr>
            </a:p>
          </p:txBody>
        </p:sp>
        <p:sp>
          <p:nvSpPr>
            <p:cNvPr id="388" name="TextBox 387">
              <a:extLst>
                <a:ext uri="{FF2B5EF4-FFF2-40B4-BE49-F238E27FC236}">
                  <a16:creationId xmlns:a16="http://schemas.microsoft.com/office/drawing/2014/main" xmlns="" id="{6F6B367D-5AD1-48CC-B0B4-17206771C1BF}"/>
                </a:ext>
              </a:extLst>
            </p:cNvPr>
            <p:cNvSpPr txBox="1"/>
            <p:nvPr/>
          </p:nvSpPr>
          <p:spPr>
            <a:xfrm>
              <a:off x="11025826" y="3686756"/>
              <a:ext cx="67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6D6E71"/>
                  </a:solidFill>
                </a:rPr>
                <a:t>-6.9</a:t>
              </a:r>
              <a:endParaRPr lang="en-US" sz="1200" baseline="30000" dirty="0">
                <a:solidFill>
                  <a:srgbClr val="6D6E71"/>
                </a:solidFill>
              </a:endParaRPr>
            </a:p>
          </p:txBody>
        </p:sp>
        <p:sp>
          <p:nvSpPr>
            <p:cNvPr id="389" name="Freeform: Shape 388">
              <a:extLst>
                <a:ext uri="{FF2B5EF4-FFF2-40B4-BE49-F238E27FC236}">
                  <a16:creationId xmlns:a16="http://schemas.microsoft.com/office/drawing/2014/main" xmlns="" id="{B0521B89-4202-41D3-BAC5-2D8CB16147A1}"/>
                </a:ext>
              </a:extLst>
            </p:cNvPr>
            <p:cNvSpPr/>
            <p:nvPr/>
          </p:nvSpPr>
          <p:spPr>
            <a:xfrm>
              <a:off x="7527994" y="5600142"/>
              <a:ext cx="3492000" cy="54864"/>
            </a:xfrm>
            <a:custGeom>
              <a:avLst/>
              <a:gdLst>
                <a:gd name="connsiteX0" fmla="*/ 0 w 963561"/>
                <a:gd name="connsiteY0" fmla="*/ 0 h 196645"/>
                <a:gd name="connsiteX1" fmla="*/ 963561 w 963561"/>
                <a:gd name="connsiteY1" fmla="*/ 0 h 196645"/>
                <a:gd name="connsiteX2" fmla="*/ 963561 w 963561"/>
                <a:gd name="connsiteY2" fmla="*/ 196645 h 1966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63561" h="196645">
                  <a:moveTo>
                    <a:pt x="0" y="0"/>
                  </a:moveTo>
                  <a:lnTo>
                    <a:pt x="963561" y="0"/>
                  </a:lnTo>
                  <a:lnTo>
                    <a:pt x="963561" y="196645"/>
                  </a:lnTo>
                </a:path>
              </a:pathLst>
            </a:cu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390" name="TextBox 389">
              <a:extLst>
                <a:ext uri="{FF2B5EF4-FFF2-40B4-BE49-F238E27FC236}">
                  <a16:creationId xmlns:a16="http://schemas.microsoft.com/office/drawing/2014/main" xmlns="" id="{D1B3C6F5-FE08-4F17-BFA5-57B5A22F1D2E}"/>
                </a:ext>
              </a:extLst>
            </p:cNvPr>
            <p:cNvSpPr txBox="1"/>
            <p:nvPr/>
          </p:nvSpPr>
          <p:spPr>
            <a:xfrm>
              <a:off x="7485105" y="5579182"/>
              <a:ext cx="202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6D6E71"/>
                  </a:solidFill>
                </a:rPr>
                <a:t>0</a:t>
              </a:r>
            </a:p>
          </p:txBody>
        </p:sp>
        <p:sp>
          <p:nvSpPr>
            <p:cNvPr id="391" name="TextBox 390">
              <a:extLst>
                <a:ext uri="{FF2B5EF4-FFF2-40B4-BE49-F238E27FC236}">
                  <a16:creationId xmlns:a16="http://schemas.microsoft.com/office/drawing/2014/main" xmlns="" id="{6C3053CD-B027-4725-9496-5C81496F2E26}"/>
                </a:ext>
              </a:extLst>
            </p:cNvPr>
            <p:cNvSpPr txBox="1"/>
            <p:nvPr/>
          </p:nvSpPr>
          <p:spPr>
            <a:xfrm>
              <a:off x="8761793" y="5776265"/>
              <a:ext cx="109886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6D6E71"/>
                  </a:solidFill>
                </a:rPr>
                <a:t>Study week</a:t>
              </a:r>
              <a:endParaRPr lang="en-US" sz="1200" b="1" baseline="30000" dirty="0">
                <a:solidFill>
                  <a:srgbClr val="6D6E71"/>
                </a:solidFill>
              </a:endParaRPr>
            </a:p>
          </p:txBody>
        </p:sp>
        <p:cxnSp>
          <p:nvCxnSpPr>
            <p:cNvPr id="392" name="Straight Connector 391">
              <a:extLst>
                <a:ext uri="{FF2B5EF4-FFF2-40B4-BE49-F238E27FC236}">
                  <a16:creationId xmlns:a16="http://schemas.microsoft.com/office/drawing/2014/main" xmlns="" id="{65D78E6B-E838-43AB-87A8-2BDDC9F49295}"/>
                </a:ext>
              </a:extLst>
            </p:cNvPr>
            <p:cNvCxnSpPr/>
            <p:nvPr/>
          </p:nvCxnSpPr>
          <p:spPr>
            <a:xfrm>
              <a:off x="10484397" y="5601810"/>
              <a:ext cx="0" cy="5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3" name="Straight Connector 392">
              <a:extLst>
                <a:ext uri="{FF2B5EF4-FFF2-40B4-BE49-F238E27FC236}">
                  <a16:creationId xmlns:a16="http://schemas.microsoft.com/office/drawing/2014/main" xmlns="" id="{F6321B01-2E12-4F49-AAAA-1F058069B51D}"/>
                </a:ext>
              </a:extLst>
            </p:cNvPr>
            <p:cNvCxnSpPr/>
            <p:nvPr/>
          </p:nvCxnSpPr>
          <p:spPr>
            <a:xfrm>
              <a:off x="9957655" y="5601810"/>
              <a:ext cx="0" cy="5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4" name="Straight Connector 393">
              <a:extLst>
                <a:ext uri="{FF2B5EF4-FFF2-40B4-BE49-F238E27FC236}">
                  <a16:creationId xmlns:a16="http://schemas.microsoft.com/office/drawing/2014/main" xmlns="" id="{FBAF3AF8-923D-416D-BF01-0CBADAEAED94}"/>
                </a:ext>
              </a:extLst>
            </p:cNvPr>
            <p:cNvCxnSpPr/>
            <p:nvPr/>
          </p:nvCxnSpPr>
          <p:spPr>
            <a:xfrm>
              <a:off x="9433873" y="5601810"/>
              <a:ext cx="0" cy="5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5" name="Straight Connector 394">
              <a:extLst>
                <a:ext uri="{FF2B5EF4-FFF2-40B4-BE49-F238E27FC236}">
                  <a16:creationId xmlns:a16="http://schemas.microsoft.com/office/drawing/2014/main" xmlns="" id="{03A566C9-700A-47E1-A6FE-EF9430C76C53}"/>
                </a:ext>
              </a:extLst>
            </p:cNvPr>
            <p:cNvCxnSpPr/>
            <p:nvPr/>
          </p:nvCxnSpPr>
          <p:spPr>
            <a:xfrm>
              <a:off x="8907131" y="5601810"/>
              <a:ext cx="0" cy="5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6" name="Straight Connector 395">
              <a:extLst>
                <a:ext uri="{FF2B5EF4-FFF2-40B4-BE49-F238E27FC236}">
                  <a16:creationId xmlns:a16="http://schemas.microsoft.com/office/drawing/2014/main" xmlns="" id="{C429526D-039B-49A5-B14B-EEA81FAF858B}"/>
                </a:ext>
              </a:extLst>
            </p:cNvPr>
            <p:cNvCxnSpPr/>
            <p:nvPr/>
          </p:nvCxnSpPr>
          <p:spPr>
            <a:xfrm>
              <a:off x="8643760" y="5601810"/>
              <a:ext cx="0" cy="5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7" name="Straight Connector 396">
              <a:extLst>
                <a:ext uri="{FF2B5EF4-FFF2-40B4-BE49-F238E27FC236}">
                  <a16:creationId xmlns:a16="http://schemas.microsoft.com/office/drawing/2014/main" xmlns="" id="{B6D3A5CF-7A80-4834-AB30-EEC5443B0652}"/>
                </a:ext>
              </a:extLst>
            </p:cNvPr>
            <p:cNvCxnSpPr/>
            <p:nvPr/>
          </p:nvCxnSpPr>
          <p:spPr>
            <a:xfrm>
              <a:off x="8117018" y="5601810"/>
              <a:ext cx="0" cy="5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8" name="Straight Connector 397">
              <a:extLst>
                <a:ext uri="{FF2B5EF4-FFF2-40B4-BE49-F238E27FC236}">
                  <a16:creationId xmlns:a16="http://schemas.microsoft.com/office/drawing/2014/main" xmlns="" id="{EB82C60A-6594-4C78-BEF1-9D71F02B3096}"/>
                </a:ext>
              </a:extLst>
            </p:cNvPr>
            <p:cNvCxnSpPr/>
            <p:nvPr/>
          </p:nvCxnSpPr>
          <p:spPr>
            <a:xfrm>
              <a:off x="8377430" y="5601810"/>
              <a:ext cx="0" cy="5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9" name="Straight Connector 398">
              <a:extLst>
                <a:ext uri="{FF2B5EF4-FFF2-40B4-BE49-F238E27FC236}">
                  <a16:creationId xmlns:a16="http://schemas.microsoft.com/office/drawing/2014/main" xmlns="" id="{AB10CC12-B020-4AF9-BA98-4CC50CE908F2}"/>
                </a:ext>
              </a:extLst>
            </p:cNvPr>
            <p:cNvCxnSpPr/>
            <p:nvPr/>
          </p:nvCxnSpPr>
          <p:spPr>
            <a:xfrm>
              <a:off x="7850688" y="5601810"/>
              <a:ext cx="0" cy="5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1" name="Straight Connector 400">
              <a:extLst>
                <a:ext uri="{FF2B5EF4-FFF2-40B4-BE49-F238E27FC236}">
                  <a16:creationId xmlns:a16="http://schemas.microsoft.com/office/drawing/2014/main" xmlns="" id="{F6AC9CC1-1809-4715-B3CF-56B4CCB59923}"/>
                </a:ext>
              </a:extLst>
            </p:cNvPr>
            <p:cNvCxnSpPr/>
            <p:nvPr/>
          </p:nvCxnSpPr>
          <p:spPr>
            <a:xfrm>
              <a:off x="7586897" y="5601810"/>
              <a:ext cx="0" cy="540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3" name="TextBox 402">
              <a:extLst>
                <a:ext uri="{FF2B5EF4-FFF2-40B4-BE49-F238E27FC236}">
                  <a16:creationId xmlns:a16="http://schemas.microsoft.com/office/drawing/2014/main" xmlns="" id="{836571B0-B587-424B-87C4-84031386DA2E}"/>
                </a:ext>
              </a:extLst>
            </p:cNvPr>
            <p:cNvSpPr txBox="1"/>
            <p:nvPr/>
          </p:nvSpPr>
          <p:spPr>
            <a:xfrm>
              <a:off x="7751855" y="5579182"/>
              <a:ext cx="202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6D6E71"/>
                  </a:solidFill>
                </a:rPr>
                <a:t>4</a:t>
              </a:r>
            </a:p>
          </p:txBody>
        </p:sp>
        <p:sp>
          <p:nvSpPr>
            <p:cNvPr id="404" name="TextBox 403">
              <a:extLst>
                <a:ext uri="{FF2B5EF4-FFF2-40B4-BE49-F238E27FC236}">
                  <a16:creationId xmlns:a16="http://schemas.microsoft.com/office/drawing/2014/main" xmlns="" id="{BB098758-7416-4332-92DE-099CEC091CB8}"/>
                </a:ext>
              </a:extLst>
            </p:cNvPr>
            <p:cNvSpPr txBox="1"/>
            <p:nvPr/>
          </p:nvSpPr>
          <p:spPr>
            <a:xfrm>
              <a:off x="8015225" y="5579182"/>
              <a:ext cx="2024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6D6E71"/>
                  </a:solidFill>
                </a:rPr>
                <a:t>8</a:t>
              </a:r>
            </a:p>
          </p:txBody>
        </p:sp>
        <p:sp>
          <p:nvSpPr>
            <p:cNvPr id="405" name="TextBox 404">
              <a:extLst>
                <a:ext uri="{FF2B5EF4-FFF2-40B4-BE49-F238E27FC236}">
                  <a16:creationId xmlns:a16="http://schemas.microsoft.com/office/drawing/2014/main" xmlns="" id="{4C6562D4-A494-4E32-BCE2-790775AAE6A4}"/>
                </a:ext>
              </a:extLst>
            </p:cNvPr>
            <p:cNvSpPr txBox="1"/>
            <p:nvPr/>
          </p:nvSpPr>
          <p:spPr>
            <a:xfrm>
              <a:off x="8205466" y="557918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6D6E71"/>
                  </a:solidFill>
                </a:rPr>
                <a:t>12</a:t>
              </a:r>
            </a:p>
          </p:txBody>
        </p:sp>
        <p:sp>
          <p:nvSpPr>
            <p:cNvPr id="406" name="TextBox 405">
              <a:extLst>
                <a:ext uri="{FF2B5EF4-FFF2-40B4-BE49-F238E27FC236}">
                  <a16:creationId xmlns:a16="http://schemas.microsoft.com/office/drawing/2014/main" xmlns="" id="{6D89B9BD-0776-413A-A476-1FE1C99A127F}"/>
                </a:ext>
              </a:extLst>
            </p:cNvPr>
            <p:cNvSpPr txBox="1"/>
            <p:nvPr/>
          </p:nvSpPr>
          <p:spPr>
            <a:xfrm>
              <a:off x="8468836" y="557918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6D6E71"/>
                  </a:solidFill>
                </a:rPr>
                <a:t>16</a:t>
              </a:r>
            </a:p>
          </p:txBody>
        </p:sp>
        <p:sp>
          <p:nvSpPr>
            <p:cNvPr id="407" name="TextBox 406">
              <a:extLst>
                <a:ext uri="{FF2B5EF4-FFF2-40B4-BE49-F238E27FC236}">
                  <a16:creationId xmlns:a16="http://schemas.microsoft.com/office/drawing/2014/main" xmlns="" id="{3D49579F-9D26-4700-9494-36BFC189297A}"/>
                </a:ext>
              </a:extLst>
            </p:cNvPr>
            <p:cNvSpPr txBox="1"/>
            <p:nvPr/>
          </p:nvSpPr>
          <p:spPr>
            <a:xfrm>
              <a:off x="8732207" y="557918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6D6E71"/>
                  </a:solidFill>
                </a:rPr>
                <a:t>20</a:t>
              </a:r>
            </a:p>
          </p:txBody>
        </p:sp>
        <p:sp>
          <p:nvSpPr>
            <p:cNvPr id="408" name="TextBox 407">
              <a:extLst>
                <a:ext uri="{FF2B5EF4-FFF2-40B4-BE49-F238E27FC236}">
                  <a16:creationId xmlns:a16="http://schemas.microsoft.com/office/drawing/2014/main" xmlns="" id="{E3BDCCB9-7E15-4B3D-AA1E-C3C65E731D4A}"/>
                </a:ext>
              </a:extLst>
            </p:cNvPr>
            <p:cNvSpPr txBox="1"/>
            <p:nvPr/>
          </p:nvSpPr>
          <p:spPr>
            <a:xfrm>
              <a:off x="9255989" y="557918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6D6E71"/>
                  </a:solidFill>
                </a:rPr>
                <a:t>28</a:t>
              </a:r>
            </a:p>
          </p:txBody>
        </p:sp>
        <p:sp>
          <p:nvSpPr>
            <p:cNvPr id="409" name="TextBox 408">
              <a:extLst>
                <a:ext uri="{FF2B5EF4-FFF2-40B4-BE49-F238E27FC236}">
                  <a16:creationId xmlns:a16="http://schemas.microsoft.com/office/drawing/2014/main" xmlns="" id="{D9970700-6BE7-4FAD-B141-E034563478D9}"/>
                </a:ext>
              </a:extLst>
            </p:cNvPr>
            <p:cNvSpPr txBox="1"/>
            <p:nvPr/>
          </p:nvSpPr>
          <p:spPr>
            <a:xfrm>
              <a:off x="9785690" y="557918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6D6E71"/>
                  </a:solidFill>
                </a:rPr>
                <a:t>36</a:t>
              </a:r>
            </a:p>
          </p:txBody>
        </p:sp>
        <p:sp>
          <p:nvSpPr>
            <p:cNvPr id="410" name="TextBox 409">
              <a:extLst>
                <a:ext uri="{FF2B5EF4-FFF2-40B4-BE49-F238E27FC236}">
                  <a16:creationId xmlns:a16="http://schemas.microsoft.com/office/drawing/2014/main" xmlns="" id="{D16BF0F0-B313-47E5-A70B-872782133077}"/>
                </a:ext>
              </a:extLst>
            </p:cNvPr>
            <p:cNvSpPr txBox="1"/>
            <p:nvPr/>
          </p:nvSpPr>
          <p:spPr>
            <a:xfrm>
              <a:off x="10309472" y="557918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6D6E71"/>
                  </a:solidFill>
                </a:rPr>
                <a:t>44</a:t>
              </a:r>
            </a:p>
          </p:txBody>
        </p:sp>
        <p:sp>
          <p:nvSpPr>
            <p:cNvPr id="411" name="TextBox 410">
              <a:extLst>
                <a:ext uri="{FF2B5EF4-FFF2-40B4-BE49-F238E27FC236}">
                  <a16:creationId xmlns:a16="http://schemas.microsoft.com/office/drawing/2014/main" xmlns="" id="{0AA24E45-5416-4A14-A769-39ED91E12FC1}"/>
                </a:ext>
              </a:extLst>
            </p:cNvPr>
            <p:cNvSpPr txBox="1"/>
            <p:nvPr/>
          </p:nvSpPr>
          <p:spPr>
            <a:xfrm>
              <a:off x="10836214" y="5579182"/>
              <a:ext cx="3545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6D6E71"/>
                  </a:solidFill>
                </a:rPr>
                <a:t>52</a:t>
              </a:r>
            </a:p>
          </p:txBody>
        </p:sp>
        <p:cxnSp>
          <p:nvCxnSpPr>
            <p:cNvPr id="419" name="Straight Connector 418">
              <a:extLst>
                <a:ext uri="{FF2B5EF4-FFF2-40B4-BE49-F238E27FC236}">
                  <a16:creationId xmlns:a16="http://schemas.microsoft.com/office/drawing/2014/main" xmlns="" id="{8C1D7E6C-A3CF-4364-9DCC-CC4264A8926A}"/>
                </a:ext>
              </a:extLst>
            </p:cNvPr>
            <p:cNvCxnSpPr/>
            <p:nvPr/>
          </p:nvCxnSpPr>
          <p:spPr>
            <a:xfrm>
              <a:off x="9419339" y="3348953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0" name="Straight Connector 419">
              <a:extLst>
                <a:ext uri="{FF2B5EF4-FFF2-40B4-BE49-F238E27FC236}">
                  <a16:creationId xmlns:a16="http://schemas.microsoft.com/office/drawing/2014/main" xmlns="" id="{CFCE0646-5DF6-48FC-AC30-75F7E9F99D92}"/>
                </a:ext>
              </a:extLst>
            </p:cNvPr>
            <p:cNvCxnSpPr/>
            <p:nvPr/>
          </p:nvCxnSpPr>
          <p:spPr>
            <a:xfrm>
              <a:off x="9419339" y="3407262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1" name="Straight Connector 430">
              <a:extLst>
                <a:ext uri="{FF2B5EF4-FFF2-40B4-BE49-F238E27FC236}">
                  <a16:creationId xmlns:a16="http://schemas.microsoft.com/office/drawing/2014/main" xmlns="" id="{88920DB9-A065-4222-B5B2-B914BF53EF51}"/>
                </a:ext>
              </a:extLst>
            </p:cNvPr>
            <p:cNvCxnSpPr>
              <a:cxnSpLocks/>
            </p:cNvCxnSpPr>
            <p:nvPr/>
          </p:nvCxnSpPr>
          <p:spPr>
            <a:xfrm>
              <a:off x="8398406" y="3986253"/>
              <a:ext cx="0" cy="315403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2" name="Straight Connector 431">
              <a:extLst>
                <a:ext uri="{FF2B5EF4-FFF2-40B4-BE49-F238E27FC236}">
                  <a16:creationId xmlns:a16="http://schemas.microsoft.com/office/drawing/2014/main" xmlns="" id="{F443BD19-76AC-4D3C-A365-891E72C9EDBD}"/>
                </a:ext>
              </a:extLst>
            </p:cNvPr>
            <p:cNvCxnSpPr>
              <a:cxnSpLocks/>
            </p:cNvCxnSpPr>
            <p:nvPr/>
          </p:nvCxnSpPr>
          <p:spPr>
            <a:xfrm>
              <a:off x="8661777" y="4028661"/>
              <a:ext cx="0" cy="36576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6" name="Straight Connector 435">
              <a:extLst>
                <a:ext uri="{FF2B5EF4-FFF2-40B4-BE49-F238E27FC236}">
                  <a16:creationId xmlns:a16="http://schemas.microsoft.com/office/drawing/2014/main" xmlns="" id="{010B427C-7317-49A2-B585-083F6E13E80A}"/>
                </a:ext>
              </a:extLst>
            </p:cNvPr>
            <p:cNvCxnSpPr>
              <a:cxnSpLocks/>
            </p:cNvCxnSpPr>
            <p:nvPr/>
          </p:nvCxnSpPr>
          <p:spPr>
            <a:xfrm>
              <a:off x="8129117" y="3920672"/>
              <a:ext cx="0" cy="17425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9" name="Group 438">
              <a:extLst>
                <a:ext uri="{FF2B5EF4-FFF2-40B4-BE49-F238E27FC236}">
                  <a16:creationId xmlns:a16="http://schemas.microsoft.com/office/drawing/2014/main" xmlns="" id="{8E954B89-4E5D-4F0A-B042-011A47A73B5F}"/>
                </a:ext>
              </a:extLst>
            </p:cNvPr>
            <p:cNvGrpSpPr/>
            <p:nvPr/>
          </p:nvGrpSpPr>
          <p:grpSpPr>
            <a:xfrm>
              <a:off x="7833668" y="3765316"/>
              <a:ext cx="3228513" cy="733843"/>
              <a:chOff x="7833668" y="3765316"/>
              <a:chExt cx="3228513" cy="733843"/>
            </a:xfrm>
          </p:grpSpPr>
          <p:sp>
            <p:nvSpPr>
              <p:cNvPr id="375" name="Rectangle 374">
                <a:extLst>
                  <a:ext uri="{FF2B5EF4-FFF2-40B4-BE49-F238E27FC236}">
                    <a16:creationId xmlns:a16="http://schemas.microsoft.com/office/drawing/2014/main" xmlns="" id="{0E7BDBBA-FE43-4ACB-8CCC-45AD9573289A}"/>
                  </a:ext>
                </a:extLst>
              </p:cNvPr>
              <p:cNvSpPr/>
              <p:nvPr/>
            </p:nvSpPr>
            <p:spPr>
              <a:xfrm>
                <a:off x="8881234" y="4257061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6" name="Rectangle 375">
                <a:extLst>
                  <a:ext uri="{FF2B5EF4-FFF2-40B4-BE49-F238E27FC236}">
                    <a16:creationId xmlns:a16="http://schemas.microsoft.com/office/drawing/2014/main" xmlns="" id="{E2576669-4D05-4CDD-AA64-81E701B819DA}"/>
                  </a:ext>
                </a:extLst>
              </p:cNvPr>
              <p:cNvSpPr/>
              <p:nvPr/>
            </p:nvSpPr>
            <p:spPr>
              <a:xfrm>
                <a:off x="9413894" y="4317841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7" name="Rectangle 376">
                <a:extLst>
                  <a:ext uri="{FF2B5EF4-FFF2-40B4-BE49-F238E27FC236}">
                    <a16:creationId xmlns:a16="http://schemas.microsoft.com/office/drawing/2014/main" xmlns="" id="{2AC9BCB0-524C-41B8-ACEE-5BBF2D9DE396}"/>
                  </a:ext>
                </a:extLst>
              </p:cNvPr>
              <p:cNvSpPr/>
              <p:nvPr/>
            </p:nvSpPr>
            <p:spPr>
              <a:xfrm>
                <a:off x="9937676" y="4388913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8" name="Rectangle 377">
                <a:extLst>
                  <a:ext uri="{FF2B5EF4-FFF2-40B4-BE49-F238E27FC236}">
                    <a16:creationId xmlns:a16="http://schemas.microsoft.com/office/drawing/2014/main" xmlns="" id="{90B13ED8-7D5A-44B3-9813-7829FD1B14C0}"/>
                  </a:ext>
                </a:extLst>
              </p:cNvPr>
              <p:cNvSpPr/>
              <p:nvPr/>
            </p:nvSpPr>
            <p:spPr>
              <a:xfrm>
                <a:off x="10464418" y="4431097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9" name="Rectangle 378">
                <a:extLst>
                  <a:ext uri="{FF2B5EF4-FFF2-40B4-BE49-F238E27FC236}">
                    <a16:creationId xmlns:a16="http://schemas.microsoft.com/office/drawing/2014/main" xmlns="" id="{6CC6F86E-1F32-4B29-83CC-F64FD3D42375}"/>
                  </a:ext>
                </a:extLst>
              </p:cNvPr>
              <p:cNvSpPr/>
              <p:nvPr/>
            </p:nvSpPr>
            <p:spPr>
              <a:xfrm>
                <a:off x="10994119" y="4429256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3" name="Rectangle 382">
                <a:extLst>
                  <a:ext uri="{FF2B5EF4-FFF2-40B4-BE49-F238E27FC236}">
                    <a16:creationId xmlns:a16="http://schemas.microsoft.com/office/drawing/2014/main" xmlns="" id="{7AADB16C-4F7B-4F5A-996F-9158FD9408AE}"/>
                  </a:ext>
                </a:extLst>
              </p:cNvPr>
              <p:cNvSpPr/>
              <p:nvPr/>
            </p:nvSpPr>
            <p:spPr>
              <a:xfrm>
                <a:off x="7833668" y="3765316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0" name="Rectangle 379">
                <a:extLst>
                  <a:ext uri="{FF2B5EF4-FFF2-40B4-BE49-F238E27FC236}">
                    <a16:creationId xmlns:a16="http://schemas.microsoft.com/office/drawing/2014/main" xmlns="" id="{6FD9B2DE-0130-47A6-BB0F-F5BBFE1F95D4}"/>
                  </a:ext>
                </a:extLst>
              </p:cNvPr>
              <p:cNvSpPr/>
              <p:nvPr/>
            </p:nvSpPr>
            <p:spPr>
              <a:xfrm>
                <a:off x="8629699" y="4221989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1" name="Rectangle 380">
                <a:extLst>
                  <a:ext uri="{FF2B5EF4-FFF2-40B4-BE49-F238E27FC236}">
                    <a16:creationId xmlns:a16="http://schemas.microsoft.com/office/drawing/2014/main" xmlns="" id="{F4F6BFB0-EB48-44B4-8A2F-1C547A085EA9}"/>
                  </a:ext>
                </a:extLst>
              </p:cNvPr>
              <p:cNvSpPr/>
              <p:nvPr/>
            </p:nvSpPr>
            <p:spPr>
              <a:xfrm>
                <a:off x="8363369" y="4147777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82" name="Rectangle 381">
                <a:extLst>
                  <a:ext uri="{FF2B5EF4-FFF2-40B4-BE49-F238E27FC236}">
                    <a16:creationId xmlns:a16="http://schemas.microsoft.com/office/drawing/2014/main" xmlns="" id="{634C00DA-193C-4159-8B06-F5F684D77924}"/>
                  </a:ext>
                </a:extLst>
              </p:cNvPr>
              <p:cNvSpPr/>
              <p:nvPr/>
            </p:nvSpPr>
            <p:spPr>
              <a:xfrm>
                <a:off x="8097039" y="3966003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65" name="TextBox 464">
              <a:extLst>
                <a:ext uri="{FF2B5EF4-FFF2-40B4-BE49-F238E27FC236}">
                  <a16:creationId xmlns:a16="http://schemas.microsoft.com/office/drawing/2014/main" xmlns="" id="{1CBABA3E-D34A-4272-BBE5-6F6C8DE8F93C}"/>
                </a:ext>
              </a:extLst>
            </p:cNvPr>
            <p:cNvSpPr txBox="1"/>
            <p:nvPr/>
          </p:nvSpPr>
          <p:spPr>
            <a:xfrm>
              <a:off x="8543280" y="4392296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aseline="30000" dirty="0">
                  <a:solidFill>
                    <a:srgbClr val="6D6E71"/>
                  </a:solidFill>
                </a:rPr>
                <a:t>†</a:t>
              </a:r>
            </a:p>
          </p:txBody>
        </p:sp>
        <p:sp>
          <p:nvSpPr>
            <p:cNvPr id="466" name="TextBox 465">
              <a:extLst>
                <a:ext uri="{FF2B5EF4-FFF2-40B4-BE49-F238E27FC236}">
                  <a16:creationId xmlns:a16="http://schemas.microsoft.com/office/drawing/2014/main" xmlns="" id="{8DCA77D0-6E85-4B5F-BF16-A6CB9ABEF300}"/>
                </a:ext>
              </a:extLst>
            </p:cNvPr>
            <p:cNvSpPr txBox="1"/>
            <p:nvPr/>
          </p:nvSpPr>
          <p:spPr>
            <a:xfrm>
              <a:off x="8542478" y="3865665"/>
              <a:ext cx="24397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6D6E71"/>
                  </a:solidFill>
                </a:rPr>
                <a:t>*</a:t>
              </a:r>
            </a:p>
          </p:txBody>
        </p:sp>
        <p:cxnSp>
          <p:nvCxnSpPr>
            <p:cNvPr id="468" name="Straight Connector 467">
              <a:extLst>
                <a:ext uri="{FF2B5EF4-FFF2-40B4-BE49-F238E27FC236}">
                  <a16:creationId xmlns:a16="http://schemas.microsoft.com/office/drawing/2014/main" xmlns="" id="{20AF2731-ED8D-49CA-9402-150990A3BEA2}"/>
                </a:ext>
              </a:extLst>
            </p:cNvPr>
            <p:cNvCxnSpPr/>
            <p:nvPr/>
          </p:nvCxnSpPr>
          <p:spPr>
            <a:xfrm>
              <a:off x="8368814" y="3898191"/>
              <a:ext cx="59185" cy="0"/>
            </a:xfrm>
            <a:prstGeom prst="line">
              <a:avLst/>
            </a:prstGeom>
            <a:ln>
              <a:solidFill>
                <a:srgbClr val="6D6E7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3" name="TextBox 472">
              <a:extLst>
                <a:ext uri="{FF2B5EF4-FFF2-40B4-BE49-F238E27FC236}">
                  <a16:creationId xmlns:a16="http://schemas.microsoft.com/office/drawing/2014/main" xmlns="" id="{1091A612-5DD9-49A4-985B-70B56400F8E6}"/>
                </a:ext>
              </a:extLst>
            </p:cNvPr>
            <p:cNvSpPr txBox="1"/>
            <p:nvPr/>
          </p:nvSpPr>
          <p:spPr>
            <a:xfrm rot="16200000">
              <a:off x="5254238" y="3997907"/>
              <a:ext cx="3277320" cy="461665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1200" b="1" dirty="0">
                  <a:solidFill>
                    <a:srgbClr val="6D6E71"/>
                  </a:solidFill>
                </a:rPr>
                <a:t>Change from baseline in total </a:t>
              </a:r>
              <a:r>
                <a:rPr lang="en-US" sz="1200" b="1" dirty="0" err="1">
                  <a:solidFill>
                    <a:srgbClr val="6D6E71"/>
                  </a:solidFill>
                </a:rPr>
                <a:t>IgE</a:t>
              </a:r>
              <a:r>
                <a:rPr lang="en-US" sz="1200" b="1" dirty="0">
                  <a:solidFill>
                    <a:srgbClr val="6D6E71"/>
                  </a:solidFill>
                </a:rPr>
                <a:t> (%),</a:t>
              </a:r>
              <a:br>
                <a:rPr lang="en-US" sz="1200" b="1" dirty="0">
                  <a:solidFill>
                    <a:srgbClr val="6D6E71"/>
                  </a:solidFill>
                </a:rPr>
              </a:br>
              <a:r>
                <a:rPr lang="en-US" sz="1200" b="1" dirty="0">
                  <a:solidFill>
                    <a:srgbClr val="6D6E71"/>
                  </a:solidFill>
                </a:rPr>
                <a:t>LS mean (</a:t>
              </a:r>
              <a:r>
                <a:rPr lang="en-US" sz="1200" b="1" dirty="0">
                  <a:solidFill>
                    <a:srgbClr val="6D6E71"/>
                  </a:solidFill>
                  <a:latin typeface="Calibri" panose="020F0502020204030204" pitchFamily="34" charset="0"/>
                </a:rPr>
                <a:t>± SE)</a:t>
              </a:r>
              <a:endParaRPr lang="en-US" sz="1200" b="1" dirty="0">
                <a:solidFill>
                  <a:srgbClr val="6D6E71"/>
                </a:solidFill>
              </a:endParaRPr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xmlns="" id="{8A21C38C-7020-4789-8D69-DE2F69E0EB48}"/>
                </a:ext>
              </a:extLst>
            </p:cNvPr>
            <p:cNvSpPr/>
            <p:nvPr/>
          </p:nvSpPr>
          <p:spPr>
            <a:xfrm>
              <a:off x="7600786" y="3751922"/>
              <a:ext cx="3424415" cy="660255"/>
            </a:xfrm>
            <a:custGeom>
              <a:avLst/>
              <a:gdLst>
                <a:gd name="connsiteX0" fmla="*/ 0 w 3424415"/>
                <a:gd name="connsiteY0" fmla="*/ 0 h 660255"/>
                <a:gd name="connsiteX1" fmla="*/ 269866 w 3424415"/>
                <a:gd name="connsiteY1" fmla="*/ 81222 h 660255"/>
                <a:gd name="connsiteX2" fmla="*/ 534492 w 3424415"/>
                <a:gd name="connsiteY2" fmla="*/ 254146 h 660255"/>
                <a:gd name="connsiteX3" fmla="*/ 796498 w 3424415"/>
                <a:gd name="connsiteY3" fmla="*/ 335367 h 660255"/>
                <a:gd name="connsiteX4" fmla="*/ 1066364 w 3424415"/>
                <a:gd name="connsiteY4" fmla="*/ 379908 h 660255"/>
                <a:gd name="connsiteX5" fmla="*/ 1317889 w 3424415"/>
                <a:gd name="connsiteY5" fmla="*/ 432310 h 660255"/>
                <a:gd name="connsiteX6" fmla="*/ 1849761 w 3424415"/>
                <a:gd name="connsiteY6" fmla="*/ 594753 h 660255"/>
                <a:gd name="connsiteX7" fmla="*/ 2376392 w 3424415"/>
                <a:gd name="connsiteY7" fmla="*/ 547592 h 660255"/>
                <a:gd name="connsiteX8" fmla="*/ 2900404 w 3424415"/>
                <a:gd name="connsiteY8" fmla="*/ 620954 h 660255"/>
                <a:gd name="connsiteX9" fmla="*/ 3424415 w 3424415"/>
                <a:gd name="connsiteY9" fmla="*/ 660255 h 6602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24415" h="660255">
                  <a:moveTo>
                    <a:pt x="0" y="0"/>
                  </a:moveTo>
                  <a:lnTo>
                    <a:pt x="269866" y="81222"/>
                  </a:lnTo>
                  <a:lnTo>
                    <a:pt x="534492" y="254146"/>
                  </a:lnTo>
                  <a:lnTo>
                    <a:pt x="796498" y="335367"/>
                  </a:lnTo>
                  <a:lnTo>
                    <a:pt x="1066364" y="379908"/>
                  </a:lnTo>
                  <a:lnTo>
                    <a:pt x="1317889" y="432310"/>
                  </a:lnTo>
                  <a:lnTo>
                    <a:pt x="1849761" y="594753"/>
                  </a:lnTo>
                  <a:lnTo>
                    <a:pt x="2376392" y="547592"/>
                  </a:lnTo>
                  <a:lnTo>
                    <a:pt x="2900404" y="620954"/>
                  </a:lnTo>
                  <a:lnTo>
                    <a:pt x="3424415" y="660255"/>
                  </a:lnTo>
                </a:path>
              </a:pathLst>
            </a:custGeom>
            <a:noFill/>
            <a:ln w="19050">
              <a:solidFill>
                <a:srgbClr val="95258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/>
            </a:p>
          </p:txBody>
        </p:sp>
        <p:grpSp>
          <p:nvGrpSpPr>
            <p:cNvPr id="440" name="Group 439">
              <a:extLst>
                <a:ext uri="{FF2B5EF4-FFF2-40B4-BE49-F238E27FC236}">
                  <a16:creationId xmlns:a16="http://schemas.microsoft.com/office/drawing/2014/main" xmlns="" id="{09DCA372-9154-4EB3-B775-CE3C68F11B93}"/>
                </a:ext>
              </a:extLst>
            </p:cNvPr>
            <p:cNvGrpSpPr/>
            <p:nvPr/>
          </p:nvGrpSpPr>
          <p:grpSpPr>
            <a:xfrm>
              <a:off x="7554860" y="3713824"/>
              <a:ext cx="3522423" cy="724001"/>
              <a:chOff x="2166152" y="3713824"/>
              <a:chExt cx="3522423" cy="724001"/>
            </a:xfrm>
          </p:grpSpPr>
          <p:grpSp>
            <p:nvGrpSpPr>
              <p:cNvPr id="441" name="Group 440">
                <a:extLst>
                  <a:ext uri="{FF2B5EF4-FFF2-40B4-BE49-F238E27FC236}">
                    <a16:creationId xmlns:a16="http://schemas.microsoft.com/office/drawing/2014/main" xmlns="" id="{62499226-2E1E-4305-A240-4EF4F6928775}"/>
                  </a:ext>
                </a:extLst>
              </p:cNvPr>
              <p:cNvGrpSpPr/>
              <p:nvPr/>
            </p:nvGrpSpPr>
            <p:grpSpPr>
              <a:xfrm>
                <a:off x="2435441" y="3782030"/>
                <a:ext cx="3253134" cy="655795"/>
                <a:chOff x="2435441" y="3782030"/>
                <a:chExt cx="3253134" cy="655795"/>
              </a:xfrm>
            </p:grpSpPr>
            <p:sp>
              <p:nvSpPr>
                <p:cNvPr id="443" name="Isosceles Triangle 442">
                  <a:extLst>
                    <a:ext uri="{FF2B5EF4-FFF2-40B4-BE49-F238E27FC236}">
                      <a16:creationId xmlns:a16="http://schemas.microsoft.com/office/drawing/2014/main" xmlns="" id="{0B5DC24A-93AF-416B-8DEB-8269C8139FD9}"/>
                    </a:ext>
                  </a:extLst>
                </p:cNvPr>
                <p:cNvSpPr/>
                <p:nvPr/>
              </p:nvSpPr>
              <p:spPr>
                <a:xfrm>
                  <a:off x="3483007" y="4142403"/>
                  <a:ext cx="92683" cy="79899"/>
                </a:xfrm>
                <a:prstGeom prst="triangle">
                  <a:avLst/>
                </a:prstGeom>
                <a:solidFill>
                  <a:srgbClr val="952581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4" name="Isosceles Triangle 443">
                  <a:extLst>
                    <a:ext uri="{FF2B5EF4-FFF2-40B4-BE49-F238E27FC236}">
                      <a16:creationId xmlns:a16="http://schemas.microsoft.com/office/drawing/2014/main" xmlns="" id="{34CC8CA4-E5B5-4625-A192-9003E99B050E}"/>
                    </a:ext>
                  </a:extLst>
                </p:cNvPr>
                <p:cNvSpPr/>
                <p:nvPr/>
              </p:nvSpPr>
              <p:spPr>
                <a:xfrm>
                  <a:off x="4015667" y="4303736"/>
                  <a:ext cx="92683" cy="79899"/>
                </a:xfrm>
                <a:prstGeom prst="triangle">
                  <a:avLst/>
                </a:prstGeom>
                <a:solidFill>
                  <a:srgbClr val="952581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5" name="Isosceles Triangle 444">
                  <a:extLst>
                    <a:ext uri="{FF2B5EF4-FFF2-40B4-BE49-F238E27FC236}">
                      <a16:creationId xmlns:a16="http://schemas.microsoft.com/office/drawing/2014/main" xmlns="" id="{D812401E-74F9-41B8-91E0-62F98F89D2FD}"/>
                    </a:ext>
                  </a:extLst>
                </p:cNvPr>
                <p:cNvSpPr/>
                <p:nvPr/>
              </p:nvSpPr>
              <p:spPr>
                <a:xfrm>
                  <a:off x="4539449" y="4256726"/>
                  <a:ext cx="92683" cy="79899"/>
                </a:xfrm>
                <a:prstGeom prst="triangle">
                  <a:avLst/>
                </a:prstGeom>
                <a:solidFill>
                  <a:srgbClr val="952581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6" name="Isosceles Triangle 445">
                  <a:extLst>
                    <a:ext uri="{FF2B5EF4-FFF2-40B4-BE49-F238E27FC236}">
                      <a16:creationId xmlns:a16="http://schemas.microsoft.com/office/drawing/2014/main" xmlns="" id="{567CBB54-9E28-48B7-B407-C33CD8FADC20}"/>
                    </a:ext>
                  </a:extLst>
                </p:cNvPr>
                <p:cNvSpPr/>
                <p:nvPr/>
              </p:nvSpPr>
              <p:spPr>
                <a:xfrm>
                  <a:off x="5066191" y="4326976"/>
                  <a:ext cx="92683" cy="79899"/>
                </a:xfrm>
                <a:prstGeom prst="triangle">
                  <a:avLst/>
                </a:prstGeom>
                <a:solidFill>
                  <a:srgbClr val="952581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7" name="Isosceles Triangle 446">
                  <a:extLst>
                    <a:ext uri="{FF2B5EF4-FFF2-40B4-BE49-F238E27FC236}">
                      <a16:creationId xmlns:a16="http://schemas.microsoft.com/office/drawing/2014/main" xmlns="" id="{3317F2CE-B36C-48A8-8D1F-FEA07C09A821}"/>
                    </a:ext>
                  </a:extLst>
                </p:cNvPr>
                <p:cNvSpPr/>
                <p:nvPr/>
              </p:nvSpPr>
              <p:spPr>
                <a:xfrm>
                  <a:off x="5595892" y="4357926"/>
                  <a:ext cx="92683" cy="79899"/>
                </a:xfrm>
                <a:prstGeom prst="triangle">
                  <a:avLst/>
                </a:prstGeom>
                <a:solidFill>
                  <a:srgbClr val="952581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8" name="Isosceles Triangle 447">
                  <a:extLst>
                    <a:ext uri="{FF2B5EF4-FFF2-40B4-BE49-F238E27FC236}">
                      <a16:creationId xmlns:a16="http://schemas.microsoft.com/office/drawing/2014/main" xmlns="" id="{08558F98-DEB3-4B5B-A2BD-CAAFCEF59EC9}"/>
                    </a:ext>
                  </a:extLst>
                </p:cNvPr>
                <p:cNvSpPr/>
                <p:nvPr/>
              </p:nvSpPr>
              <p:spPr>
                <a:xfrm>
                  <a:off x="3231472" y="4085593"/>
                  <a:ext cx="92683" cy="79899"/>
                </a:xfrm>
                <a:prstGeom prst="triangle">
                  <a:avLst/>
                </a:prstGeom>
                <a:solidFill>
                  <a:srgbClr val="952581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49" name="Isosceles Triangle 448">
                  <a:extLst>
                    <a:ext uri="{FF2B5EF4-FFF2-40B4-BE49-F238E27FC236}">
                      <a16:creationId xmlns:a16="http://schemas.microsoft.com/office/drawing/2014/main" xmlns="" id="{4F11F3E7-AE61-43C6-9325-1C92632603FB}"/>
                    </a:ext>
                  </a:extLst>
                </p:cNvPr>
                <p:cNvSpPr/>
                <p:nvPr/>
              </p:nvSpPr>
              <p:spPr>
                <a:xfrm>
                  <a:off x="2965142" y="4045953"/>
                  <a:ext cx="92683" cy="79899"/>
                </a:xfrm>
                <a:prstGeom prst="triangle">
                  <a:avLst/>
                </a:prstGeom>
                <a:solidFill>
                  <a:srgbClr val="952581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0" name="Isosceles Triangle 449">
                  <a:extLst>
                    <a:ext uri="{FF2B5EF4-FFF2-40B4-BE49-F238E27FC236}">
                      <a16:creationId xmlns:a16="http://schemas.microsoft.com/office/drawing/2014/main" xmlns="" id="{45416349-EB79-4635-AEDD-9EE7B8BE5BD2}"/>
                    </a:ext>
                  </a:extLst>
                </p:cNvPr>
                <p:cNvSpPr/>
                <p:nvPr/>
              </p:nvSpPr>
              <p:spPr>
                <a:xfrm>
                  <a:off x="2698812" y="3954124"/>
                  <a:ext cx="92683" cy="79899"/>
                </a:xfrm>
                <a:prstGeom prst="triangle">
                  <a:avLst/>
                </a:prstGeom>
                <a:solidFill>
                  <a:srgbClr val="952581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451" name="Isosceles Triangle 450">
                  <a:extLst>
                    <a:ext uri="{FF2B5EF4-FFF2-40B4-BE49-F238E27FC236}">
                      <a16:creationId xmlns:a16="http://schemas.microsoft.com/office/drawing/2014/main" xmlns="" id="{0E7D56C3-5999-4CA9-855D-AD3A80869E59}"/>
                    </a:ext>
                  </a:extLst>
                </p:cNvPr>
                <p:cNvSpPr/>
                <p:nvPr/>
              </p:nvSpPr>
              <p:spPr>
                <a:xfrm>
                  <a:off x="2435441" y="3782030"/>
                  <a:ext cx="92683" cy="79899"/>
                </a:xfrm>
                <a:prstGeom prst="triangle">
                  <a:avLst/>
                </a:prstGeom>
                <a:solidFill>
                  <a:srgbClr val="952581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442" name="Isosceles Triangle 441">
                <a:extLst>
                  <a:ext uri="{FF2B5EF4-FFF2-40B4-BE49-F238E27FC236}">
                    <a16:creationId xmlns:a16="http://schemas.microsoft.com/office/drawing/2014/main" xmlns="" id="{FDEA0778-0DF9-4DC7-8DBB-5670B73E9E19}"/>
                  </a:ext>
                </a:extLst>
              </p:cNvPr>
              <p:cNvSpPr/>
              <p:nvPr/>
            </p:nvSpPr>
            <p:spPr>
              <a:xfrm>
                <a:off x="2166152" y="3713824"/>
                <a:ext cx="92683" cy="79899"/>
              </a:xfrm>
              <a:prstGeom prst="triangle">
                <a:avLst/>
              </a:prstGeom>
              <a:solidFill>
                <a:schemeClr val="accent5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xmlns="" id="{39F35A4A-891C-4A1D-91F6-418B7444A83F}"/>
                </a:ext>
              </a:extLst>
            </p:cNvPr>
            <p:cNvSpPr/>
            <p:nvPr/>
          </p:nvSpPr>
          <p:spPr>
            <a:xfrm>
              <a:off x="7592926" y="3699521"/>
              <a:ext cx="3434895" cy="183404"/>
            </a:xfrm>
            <a:custGeom>
              <a:avLst/>
              <a:gdLst>
                <a:gd name="connsiteX0" fmla="*/ 3434895 w 3434895"/>
                <a:gd name="connsiteY0" fmla="*/ 120523 h 183404"/>
                <a:gd name="connsiteX1" fmla="*/ 2905644 w 3434895"/>
                <a:gd name="connsiteY1" fmla="*/ 86462 h 183404"/>
                <a:gd name="connsiteX2" fmla="*/ 2379012 w 3434895"/>
                <a:gd name="connsiteY2" fmla="*/ 0 h 183404"/>
                <a:gd name="connsiteX3" fmla="*/ 1857621 w 3434895"/>
                <a:gd name="connsiteY3" fmla="*/ 183404 h 183404"/>
                <a:gd name="connsiteX4" fmla="*/ 1328369 w 3434895"/>
                <a:gd name="connsiteY4" fmla="*/ 115282 h 183404"/>
                <a:gd name="connsiteX5" fmla="*/ 1068983 w 3434895"/>
                <a:gd name="connsiteY5" fmla="*/ 86462 h 183404"/>
                <a:gd name="connsiteX6" fmla="*/ 806978 w 3434895"/>
                <a:gd name="connsiteY6" fmla="*/ 99562 h 183404"/>
                <a:gd name="connsiteX7" fmla="*/ 539732 w 3434895"/>
                <a:gd name="connsiteY7" fmla="*/ 70741 h 183404"/>
                <a:gd name="connsiteX8" fmla="*/ 275106 w 3434895"/>
                <a:gd name="connsiteY8" fmla="*/ 44541 h 183404"/>
                <a:gd name="connsiteX9" fmla="*/ 0 w 3434895"/>
                <a:gd name="connsiteY9" fmla="*/ 60261 h 183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434895" h="183404">
                  <a:moveTo>
                    <a:pt x="3434895" y="120523"/>
                  </a:moveTo>
                  <a:lnTo>
                    <a:pt x="2905644" y="86462"/>
                  </a:lnTo>
                  <a:lnTo>
                    <a:pt x="2379012" y="0"/>
                  </a:lnTo>
                  <a:lnTo>
                    <a:pt x="1857621" y="183404"/>
                  </a:lnTo>
                  <a:lnTo>
                    <a:pt x="1328369" y="115282"/>
                  </a:lnTo>
                  <a:lnTo>
                    <a:pt x="1068983" y="86462"/>
                  </a:lnTo>
                  <a:lnTo>
                    <a:pt x="806978" y="99562"/>
                  </a:lnTo>
                  <a:lnTo>
                    <a:pt x="539732" y="70741"/>
                  </a:lnTo>
                  <a:lnTo>
                    <a:pt x="275106" y="44541"/>
                  </a:lnTo>
                  <a:lnTo>
                    <a:pt x="0" y="60261"/>
                  </a:lnTo>
                </a:path>
              </a:pathLst>
            </a:custGeom>
            <a:noFill/>
            <a:ln w="19050">
              <a:solidFill>
                <a:srgbClr val="6D6E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>
                <a:solidFill>
                  <a:srgbClr val="777777"/>
                </a:solidFill>
                <a:highlight>
                  <a:srgbClr val="777777"/>
                </a:highlight>
              </a:endParaRPr>
            </a:p>
          </p:txBody>
        </p:sp>
        <p:grpSp>
          <p:nvGrpSpPr>
            <p:cNvPr id="453" name="Group 452">
              <a:extLst>
                <a:ext uri="{FF2B5EF4-FFF2-40B4-BE49-F238E27FC236}">
                  <a16:creationId xmlns:a16="http://schemas.microsoft.com/office/drawing/2014/main" xmlns="" id="{F07A1B76-0F39-43F1-BC38-E67147F5C390}"/>
                </a:ext>
              </a:extLst>
            </p:cNvPr>
            <p:cNvGrpSpPr/>
            <p:nvPr/>
          </p:nvGrpSpPr>
          <p:grpSpPr>
            <a:xfrm>
              <a:off x="7561252" y="3667868"/>
              <a:ext cx="3509639" cy="258801"/>
              <a:chOff x="2172544" y="3667868"/>
              <a:chExt cx="3509639" cy="258801"/>
            </a:xfrm>
          </p:grpSpPr>
          <p:sp>
            <p:nvSpPr>
              <p:cNvPr id="454" name="Oval 453">
                <a:extLst>
                  <a:ext uri="{FF2B5EF4-FFF2-40B4-BE49-F238E27FC236}">
                    <a16:creationId xmlns:a16="http://schemas.microsoft.com/office/drawing/2014/main" xmlns="" id="{6D12A1A2-731C-4772-A19F-8400BD426A74}"/>
                  </a:ext>
                </a:extLst>
              </p:cNvPr>
              <p:cNvSpPr/>
              <p:nvPr/>
            </p:nvSpPr>
            <p:spPr>
              <a:xfrm>
                <a:off x="3489399" y="3778793"/>
                <a:ext cx="79899" cy="79899"/>
              </a:xfrm>
              <a:prstGeom prst="ellipse">
                <a:avLst/>
              </a:prstGeom>
              <a:solidFill>
                <a:srgbClr val="777777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5" name="Oval 454">
                <a:extLst>
                  <a:ext uri="{FF2B5EF4-FFF2-40B4-BE49-F238E27FC236}">
                    <a16:creationId xmlns:a16="http://schemas.microsoft.com/office/drawing/2014/main" xmlns="" id="{B4B8BC76-67EE-434E-8D5A-DD6C4E5D6D90}"/>
                  </a:ext>
                </a:extLst>
              </p:cNvPr>
              <p:cNvSpPr/>
              <p:nvPr/>
            </p:nvSpPr>
            <p:spPr>
              <a:xfrm>
                <a:off x="4022059" y="3846770"/>
                <a:ext cx="79899" cy="79899"/>
              </a:xfrm>
              <a:prstGeom prst="ellipse">
                <a:avLst/>
              </a:prstGeom>
              <a:solidFill>
                <a:srgbClr val="777777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6" name="Oval 455">
                <a:extLst>
                  <a:ext uri="{FF2B5EF4-FFF2-40B4-BE49-F238E27FC236}">
                    <a16:creationId xmlns:a16="http://schemas.microsoft.com/office/drawing/2014/main" xmlns="" id="{593482A1-96E9-4A3A-9530-1C5CFE306FAC}"/>
                  </a:ext>
                </a:extLst>
              </p:cNvPr>
              <p:cNvSpPr/>
              <p:nvPr/>
            </p:nvSpPr>
            <p:spPr>
              <a:xfrm>
                <a:off x="4545841" y="3667868"/>
                <a:ext cx="79899" cy="79899"/>
              </a:xfrm>
              <a:prstGeom prst="ellipse">
                <a:avLst/>
              </a:prstGeom>
              <a:solidFill>
                <a:srgbClr val="777777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7" name="Oval 456">
                <a:extLst>
                  <a:ext uri="{FF2B5EF4-FFF2-40B4-BE49-F238E27FC236}">
                    <a16:creationId xmlns:a16="http://schemas.microsoft.com/office/drawing/2014/main" xmlns="" id="{5AC64246-365D-4215-AB22-E380A1B960F5}"/>
                  </a:ext>
                </a:extLst>
              </p:cNvPr>
              <p:cNvSpPr/>
              <p:nvPr/>
            </p:nvSpPr>
            <p:spPr>
              <a:xfrm>
                <a:off x="5072583" y="3746555"/>
                <a:ext cx="79899" cy="79899"/>
              </a:xfrm>
              <a:prstGeom prst="ellipse">
                <a:avLst/>
              </a:prstGeom>
              <a:solidFill>
                <a:srgbClr val="777777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8" name="Oval 457">
                <a:extLst>
                  <a:ext uri="{FF2B5EF4-FFF2-40B4-BE49-F238E27FC236}">
                    <a16:creationId xmlns:a16="http://schemas.microsoft.com/office/drawing/2014/main" xmlns="" id="{2771574D-F687-4DCD-853B-AD848FCA2575}"/>
                  </a:ext>
                </a:extLst>
              </p:cNvPr>
              <p:cNvSpPr/>
              <p:nvPr/>
            </p:nvSpPr>
            <p:spPr>
              <a:xfrm>
                <a:off x="5602284" y="3782253"/>
                <a:ext cx="79899" cy="79899"/>
              </a:xfrm>
              <a:prstGeom prst="ellipse">
                <a:avLst/>
              </a:prstGeom>
              <a:solidFill>
                <a:srgbClr val="777777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59" name="Oval 458">
                <a:extLst>
                  <a:ext uri="{FF2B5EF4-FFF2-40B4-BE49-F238E27FC236}">
                    <a16:creationId xmlns:a16="http://schemas.microsoft.com/office/drawing/2014/main" xmlns="" id="{9BBABA95-BE14-49B5-B013-69903B18B93A}"/>
                  </a:ext>
                </a:extLst>
              </p:cNvPr>
              <p:cNvSpPr/>
              <p:nvPr/>
            </p:nvSpPr>
            <p:spPr>
              <a:xfrm>
                <a:off x="3237864" y="3745818"/>
                <a:ext cx="79899" cy="79899"/>
              </a:xfrm>
              <a:prstGeom prst="ellipse">
                <a:avLst/>
              </a:prstGeom>
              <a:solidFill>
                <a:srgbClr val="777777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0" name="Oval 459">
                <a:extLst>
                  <a:ext uri="{FF2B5EF4-FFF2-40B4-BE49-F238E27FC236}">
                    <a16:creationId xmlns:a16="http://schemas.microsoft.com/office/drawing/2014/main" xmlns="" id="{54E96B6A-B932-4A3F-BFC9-E9396725CFB1}"/>
                  </a:ext>
                </a:extLst>
              </p:cNvPr>
              <p:cNvSpPr/>
              <p:nvPr/>
            </p:nvSpPr>
            <p:spPr>
              <a:xfrm>
                <a:off x="2971534" y="3760860"/>
                <a:ext cx="79899" cy="79899"/>
              </a:xfrm>
              <a:prstGeom prst="ellipse">
                <a:avLst/>
              </a:prstGeom>
              <a:solidFill>
                <a:srgbClr val="777777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1" name="Oval 460">
                <a:extLst>
                  <a:ext uri="{FF2B5EF4-FFF2-40B4-BE49-F238E27FC236}">
                    <a16:creationId xmlns:a16="http://schemas.microsoft.com/office/drawing/2014/main" xmlns="" id="{F95CC1EF-4D8E-4A2C-88D4-B23D9095A155}"/>
                  </a:ext>
                </a:extLst>
              </p:cNvPr>
              <p:cNvSpPr/>
              <p:nvPr/>
            </p:nvSpPr>
            <p:spPr>
              <a:xfrm>
                <a:off x="2705204" y="3731862"/>
                <a:ext cx="79899" cy="79899"/>
              </a:xfrm>
              <a:prstGeom prst="ellipse">
                <a:avLst/>
              </a:prstGeom>
              <a:solidFill>
                <a:srgbClr val="777777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2" name="Oval 461">
                <a:extLst>
                  <a:ext uri="{FF2B5EF4-FFF2-40B4-BE49-F238E27FC236}">
                    <a16:creationId xmlns:a16="http://schemas.microsoft.com/office/drawing/2014/main" xmlns="" id="{ADF1CD91-C513-4339-8FFC-DCDF2BB8DE26}"/>
                  </a:ext>
                </a:extLst>
              </p:cNvPr>
              <p:cNvSpPr/>
              <p:nvPr/>
            </p:nvSpPr>
            <p:spPr>
              <a:xfrm>
                <a:off x="2441833" y="3707017"/>
                <a:ext cx="79899" cy="79899"/>
              </a:xfrm>
              <a:prstGeom prst="ellipse">
                <a:avLst/>
              </a:prstGeom>
              <a:solidFill>
                <a:srgbClr val="777777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4" name="Oval 463">
                <a:extLst>
                  <a:ext uri="{FF2B5EF4-FFF2-40B4-BE49-F238E27FC236}">
                    <a16:creationId xmlns:a16="http://schemas.microsoft.com/office/drawing/2014/main" xmlns="" id="{E3C2A666-F475-4746-BF9F-09A3DB0B2DE7}"/>
                  </a:ext>
                </a:extLst>
              </p:cNvPr>
              <p:cNvSpPr/>
              <p:nvPr/>
            </p:nvSpPr>
            <p:spPr>
              <a:xfrm>
                <a:off x="2172544" y="3716783"/>
                <a:ext cx="79899" cy="79899"/>
              </a:xfrm>
              <a:prstGeom prst="ellipse">
                <a:avLst/>
              </a:prstGeom>
              <a:solidFill>
                <a:srgbClr val="777777"/>
              </a:solidFill>
              <a:ln w="3175">
                <a:noFill/>
              </a:ln>
              <a:scene3d>
                <a:camera prst="orthographicFront"/>
                <a:lightRig rig="threePt" dir="t"/>
              </a:scene3d>
              <a:sp3d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505" name="Straight Connector 504">
              <a:extLst>
                <a:ext uri="{FF2B5EF4-FFF2-40B4-BE49-F238E27FC236}">
                  <a16:creationId xmlns:a16="http://schemas.microsoft.com/office/drawing/2014/main" xmlns="" id="{DE406460-6EAB-4BD1-A2AA-3E66BC7A33DE}"/>
                </a:ext>
              </a:extLst>
            </p:cNvPr>
            <p:cNvCxnSpPr/>
            <p:nvPr/>
          </p:nvCxnSpPr>
          <p:spPr>
            <a:xfrm>
              <a:off x="7662509" y="2311776"/>
              <a:ext cx="180000" cy="0"/>
            </a:xfrm>
            <a:prstGeom prst="line">
              <a:avLst/>
            </a:prstGeom>
            <a:noFill/>
            <a:ln w="19050">
              <a:solidFill>
                <a:srgbClr val="6D6E7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06" name="Straight Connector 505">
              <a:extLst>
                <a:ext uri="{FF2B5EF4-FFF2-40B4-BE49-F238E27FC236}">
                  <a16:creationId xmlns:a16="http://schemas.microsoft.com/office/drawing/2014/main" xmlns="" id="{C7D90676-015A-4A80-A40D-61DFD5ADA661}"/>
                </a:ext>
              </a:extLst>
            </p:cNvPr>
            <p:cNvCxnSpPr/>
            <p:nvPr/>
          </p:nvCxnSpPr>
          <p:spPr>
            <a:xfrm>
              <a:off x="7662509" y="2480003"/>
              <a:ext cx="180000" cy="0"/>
            </a:xfrm>
            <a:prstGeom prst="line">
              <a:avLst/>
            </a:prstGeom>
            <a:noFill/>
            <a:ln w="1905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cxnSp>
          <p:nvCxnSpPr>
            <p:cNvPr id="507" name="Straight Connector 506">
              <a:extLst>
                <a:ext uri="{FF2B5EF4-FFF2-40B4-BE49-F238E27FC236}">
                  <a16:creationId xmlns:a16="http://schemas.microsoft.com/office/drawing/2014/main" xmlns="" id="{8282EA06-FD17-4943-B3AB-D13405748B5D}"/>
                </a:ext>
              </a:extLst>
            </p:cNvPr>
            <p:cNvCxnSpPr/>
            <p:nvPr/>
          </p:nvCxnSpPr>
          <p:spPr>
            <a:xfrm>
              <a:off x="7662509" y="2648229"/>
              <a:ext cx="180000" cy="0"/>
            </a:xfrm>
            <a:prstGeom prst="line">
              <a:avLst/>
            </a:prstGeom>
            <a:noFill/>
            <a:ln w="19050">
              <a:solidFill>
                <a:srgbClr val="95258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508" name="Oval 507">
              <a:extLst>
                <a:ext uri="{FF2B5EF4-FFF2-40B4-BE49-F238E27FC236}">
                  <a16:creationId xmlns:a16="http://schemas.microsoft.com/office/drawing/2014/main" xmlns="" id="{E1414DE5-4428-4EB0-A613-ACF0DFBF3DBC}"/>
                </a:ext>
              </a:extLst>
            </p:cNvPr>
            <p:cNvSpPr/>
            <p:nvPr/>
          </p:nvSpPr>
          <p:spPr>
            <a:xfrm>
              <a:off x="7712560" y="2272300"/>
              <a:ext cx="79899" cy="79899"/>
            </a:xfrm>
            <a:prstGeom prst="ellipse">
              <a:avLst/>
            </a:prstGeom>
            <a:solidFill>
              <a:srgbClr val="777777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777777"/>
                </a:solidFill>
                <a:highlight>
                  <a:srgbClr val="777777"/>
                </a:highlight>
              </a:endParaRPr>
            </a:p>
          </p:txBody>
        </p:sp>
        <p:sp>
          <p:nvSpPr>
            <p:cNvPr id="509" name="Isosceles Triangle 508">
              <a:extLst>
                <a:ext uri="{FF2B5EF4-FFF2-40B4-BE49-F238E27FC236}">
                  <a16:creationId xmlns:a16="http://schemas.microsoft.com/office/drawing/2014/main" xmlns="" id="{6C0B6E21-0830-4DBC-A7DB-C057BE37DC8E}"/>
                </a:ext>
              </a:extLst>
            </p:cNvPr>
            <p:cNvSpPr/>
            <p:nvPr/>
          </p:nvSpPr>
          <p:spPr>
            <a:xfrm>
              <a:off x="7706168" y="2607775"/>
              <a:ext cx="92683" cy="79899"/>
            </a:xfrm>
            <a:prstGeom prst="triangle">
              <a:avLst/>
            </a:prstGeom>
            <a:solidFill>
              <a:srgbClr val="95258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0" name="Rectangle 509">
              <a:extLst>
                <a:ext uri="{FF2B5EF4-FFF2-40B4-BE49-F238E27FC236}">
                  <a16:creationId xmlns:a16="http://schemas.microsoft.com/office/drawing/2014/main" xmlns="" id="{2C3D8B65-76CD-429B-9054-8A35F3D4011E}"/>
                </a:ext>
              </a:extLst>
            </p:cNvPr>
            <p:cNvSpPr/>
            <p:nvPr/>
          </p:nvSpPr>
          <p:spPr>
            <a:xfrm>
              <a:off x="7718478" y="2448228"/>
              <a:ext cx="68062" cy="68062"/>
            </a:xfrm>
            <a:prstGeom prst="rect">
              <a:avLst/>
            </a:pr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54B2D9BF-F26D-E940-BB1A-212C9D1D80C1}"/>
              </a:ext>
            </a:extLst>
          </p:cNvPr>
          <p:cNvGrpSpPr/>
          <p:nvPr/>
        </p:nvGrpSpPr>
        <p:grpSpPr>
          <a:xfrm>
            <a:off x="699427" y="2169178"/>
            <a:ext cx="4543238" cy="3780964"/>
            <a:chOff x="1273742" y="2272300"/>
            <a:chExt cx="4543238" cy="3780964"/>
          </a:xfrm>
        </p:grpSpPr>
        <p:sp>
          <p:nvSpPr>
            <p:cNvPr id="482" name="Oval 481">
              <a:extLst>
                <a:ext uri="{FF2B5EF4-FFF2-40B4-BE49-F238E27FC236}">
                  <a16:creationId xmlns:a16="http://schemas.microsoft.com/office/drawing/2014/main" xmlns="" id="{596C98FB-0DDD-4B58-885B-130CF17E5360}"/>
                </a:ext>
              </a:extLst>
            </p:cNvPr>
            <p:cNvSpPr/>
            <p:nvPr/>
          </p:nvSpPr>
          <p:spPr>
            <a:xfrm>
              <a:off x="2318414" y="2272300"/>
              <a:ext cx="79899" cy="79899"/>
            </a:xfrm>
            <a:prstGeom prst="ellipse">
              <a:avLst/>
            </a:prstGeom>
            <a:solidFill>
              <a:srgbClr val="777777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>
                <a:solidFill>
                  <a:srgbClr val="777777"/>
                </a:solidFill>
                <a:highlight>
                  <a:srgbClr val="777777"/>
                </a:highlight>
              </a:endParaRPr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xmlns="" id="{BFC6F8D1-A63B-3746-914F-C2893283E7D8}"/>
                </a:ext>
              </a:extLst>
            </p:cNvPr>
            <p:cNvGrpSpPr/>
            <p:nvPr/>
          </p:nvGrpSpPr>
          <p:grpSpPr>
            <a:xfrm>
              <a:off x="1273742" y="2311776"/>
              <a:ext cx="4543238" cy="3741488"/>
              <a:chOff x="1273742" y="2311776"/>
              <a:chExt cx="4543238" cy="3741488"/>
            </a:xfrm>
          </p:grpSpPr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xmlns="" id="{8BF4D075-A99D-4FE7-B4C0-36AB2C8CBE1C}"/>
                  </a:ext>
                </a:extLst>
              </p:cNvPr>
              <p:cNvSpPr/>
              <p:nvPr/>
            </p:nvSpPr>
            <p:spPr>
              <a:xfrm>
                <a:off x="2210540" y="3755254"/>
                <a:ext cx="3435658" cy="763480"/>
              </a:xfrm>
              <a:custGeom>
                <a:avLst/>
                <a:gdLst>
                  <a:gd name="connsiteX0" fmla="*/ 0 w 3435658"/>
                  <a:gd name="connsiteY0" fmla="*/ 0 h 763480"/>
                  <a:gd name="connsiteX1" fmla="*/ 136124 w 3435658"/>
                  <a:gd name="connsiteY1" fmla="*/ 600723 h 763480"/>
                  <a:gd name="connsiteX2" fmla="*/ 272248 w 3435658"/>
                  <a:gd name="connsiteY2" fmla="*/ 727969 h 763480"/>
                  <a:gd name="connsiteX3" fmla="*/ 532660 w 3435658"/>
                  <a:gd name="connsiteY3" fmla="*/ 686540 h 763480"/>
                  <a:gd name="connsiteX4" fmla="*/ 801949 w 3435658"/>
                  <a:gd name="connsiteY4" fmla="*/ 698377 h 763480"/>
                  <a:gd name="connsiteX5" fmla="*/ 1071239 w 3435658"/>
                  <a:gd name="connsiteY5" fmla="*/ 698377 h 763480"/>
                  <a:gd name="connsiteX6" fmla="*/ 1322773 w 3435658"/>
                  <a:gd name="connsiteY6" fmla="*/ 698377 h 763480"/>
                  <a:gd name="connsiteX7" fmla="*/ 1846555 w 3435658"/>
                  <a:gd name="connsiteY7" fmla="*/ 727969 h 763480"/>
                  <a:gd name="connsiteX8" fmla="*/ 2376256 w 3435658"/>
                  <a:gd name="connsiteY8" fmla="*/ 745725 h 763480"/>
                  <a:gd name="connsiteX9" fmla="*/ 2902998 w 3435658"/>
                  <a:gd name="connsiteY9" fmla="*/ 763480 h 763480"/>
                  <a:gd name="connsiteX10" fmla="*/ 3435658 w 3435658"/>
                  <a:gd name="connsiteY10" fmla="*/ 730929 h 7634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35658" h="763480">
                    <a:moveTo>
                      <a:pt x="0" y="0"/>
                    </a:moveTo>
                    <a:lnTo>
                      <a:pt x="136124" y="600723"/>
                    </a:lnTo>
                    <a:lnTo>
                      <a:pt x="272248" y="727969"/>
                    </a:lnTo>
                    <a:lnTo>
                      <a:pt x="532660" y="686540"/>
                    </a:lnTo>
                    <a:lnTo>
                      <a:pt x="801949" y="698377"/>
                    </a:lnTo>
                    <a:lnTo>
                      <a:pt x="1071239" y="698377"/>
                    </a:lnTo>
                    <a:lnTo>
                      <a:pt x="1322773" y="698377"/>
                    </a:lnTo>
                    <a:lnTo>
                      <a:pt x="1846555" y="727969"/>
                    </a:lnTo>
                    <a:lnTo>
                      <a:pt x="2376256" y="745725"/>
                    </a:lnTo>
                    <a:lnTo>
                      <a:pt x="2902998" y="763480"/>
                    </a:lnTo>
                    <a:lnTo>
                      <a:pt x="3435658" y="730929"/>
                    </a:lnTo>
                  </a:path>
                </a:pathLst>
              </a:custGeom>
              <a:noFill/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xmlns="" id="{770228C1-0744-4194-9660-E2B2F6FDB4FE}"/>
                  </a:ext>
                </a:extLst>
              </p:cNvPr>
              <p:cNvSpPr txBox="1"/>
              <p:nvPr/>
            </p:nvSpPr>
            <p:spPr>
              <a:xfrm rot="16200000">
                <a:off x="-174207" y="3990047"/>
                <a:ext cx="3357564" cy="461665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6D6E71"/>
                    </a:solidFill>
                  </a:rPr>
                  <a:t>Change from baseline in serum TARC (%),</a:t>
                </a:r>
                <a:br>
                  <a:rPr lang="en-US" sz="1200" b="1" dirty="0">
                    <a:solidFill>
                      <a:srgbClr val="6D6E71"/>
                    </a:solidFill>
                  </a:rPr>
                </a:br>
                <a:r>
                  <a:rPr lang="en-US" sz="1200" b="1" dirty="0">
                    <a:solidFill>
                      <a:srgbClr val="6D6E71"/>
                    </a:solidFill>
                  </a:rPr>
                  <a:t>LS mean (</a:t>
                </a:r>
                <a:r>
                  <a:rPr lang="en-US" sz="1200" b="1" dirty="0">
                    <a:solidFill>
                      <a:srgbClr val="6D6E71"/>
                    </a:solidFill>
                    <a:latin typeface="Calibri" panose="020F0502020204030204" pitchFamily="34" charset="0"/>
                  </a:rPr>
                  <a:t>± SE)</a:t>
                </a:r>
                <a:endParaRPr lang="en-US" sz="1200" b="1" dirty="0">
                  <a:solidFill>
                    <a:srgbClr val="6D6E71"/>
                  </a:solidFill>
                </a:endParaRPr>
              </a:p>
            </p:txBody>
          </p:sp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xmlns="" id="{BC27BA72-5E03-4667-BC30-9F16901A3D07}"/>
                  </a:ext>
                </a:extLst>
              </p:cNvPr>
              <p:cNvSpPr txBox="1"/>
              <p:nvPr/>
            </p:nvSpPr>
            <p:spPr>
              <a:xfrm>
                <a:off x="1678836" y="5462035"/>
                <a:ext cx="490840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6D6E71"/>
                    </a:solidFill>
                  </a:rPr>
                  <a:t>-200</a:t>
                </a:r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xmlns="" id="{AB6A4E38-6241-4DF7-8FD4-94E3DF18C2D8}"/>
                  </a:ext>
                </a:extLst>
              </p:cNvPr>
              <p:cNvSpPr txBox="1"/>
              <p:nvPr/>
            </p:nvSpPr>
            <p:spPr>
              <a:xfrm>
                <a:off x="1678836" y="4972430"/>
                <a:ext cx="490840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6D6E71"/>
                    </a:solidFill>
                  </a:rPr>
                  <a:t>-150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xmlns="" id="{DA9F2A05-4E13-4D5F-A474-379C2A471B1A}"/>
                  </a:ext>
                </a:extLst>
              </p:cNvPr>
              <p:cNvSpPr txBox="1"/>
              <p:nvPr/>
            </p:nvSpPr>
            <p:spPr>
              <a:xfrm>
                <a:off x="1900051" y="3615266"/>
                <a:ext cx="269625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6D6E71"/>
                    </a:solidFill>
                  </a:rPr>
                  <a:t>0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xmlns="" id="{3ECD1977-5BF0-4B4E-AE51-5F24919AEC38}"/>
                  </a:ext>
                </a:extLst>
              </p:cNvPr>
              <p:cNvSpPr txBox="1"/>
              <p:nvPr/>
            </p:nvSpPr>
            <p:spPr>
              <a:xfrm>
                <a:off x="1678836" y="4520533"/>
                <a:ext cx="490840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6D6E71"/>
                    </a:solidFill>
                  </a:rPr>
                  <a:t>-100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xmlns="" id="{5A102597-43FC-4949-94C3-588A76A7F888}"/>
                  </a:ext>
                </a:extLst>
              </p:cNvPr>
              <p:cNvSpPr txBox="1"/>
              <p:nvPr/>
            </p:nvSpPr>
            <p:spPr>
              <a:xfrm>
                <a:off x="1763796" y="4068342"/>
                <a:ext cx="405880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6D6E71"/>
                    </a:solidFill>
                  </a:rPr>
                  <a:t>-50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xmlns="" id="{D8FB315C-B687-474B-96BF-86C5E7615427}"/>
                  </a:ext>
                </a:extLst>
              </p:cNvPr>
              <p:cNvSpPr txBox="1"/>
              <p:nvPr/>
            </p:nvSpPr>
            <p:spPr>
              <a:xfrm>
                <a:off x="1815092" y="3157378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6D6E71"/>
                    </a:solidFill>
                  </a:rPr>
                  <a:t>50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xmlns="" id="{6146DC6E-1614-4518-84FD-EDC77E0B056D}"/>
                  </a:ext>
                </a:extLst>
              </p:cNvPr>
              <p:cNvSpPr txBox="1"/>
              <p:nvPr/>
            </p:nvSpPr>
            <p:spPr>
              <a:xfrm>
                <a:off x="1730132" y="2699785"/>
                <a:ext cx="439544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r>
                  <a:rPr lang="en-US" sz="1200" dirty="0">
                    <a:solidFill>
                      <a:srgbClr val="6D6E71"/>
                    </a:solidFill>
                  </a:rPr>
                  <a:t>100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xmlns="" id="{EA240BAD-D0C1-4EA3-B97B-E3AB8F4278CB}"/>
                  </a:ext>
                </a:extLst>
              </p:cNvPr>
              <p:cNvSpPr txBox="1"/>
              <p:nvPr/>
            </p:nvSpPr>
            <p:spPr>
              <a:xfrm>
                <a:off x="1984945" y="2391967"/>
                <a:ext cx="184731" cy="276999"/>
              </a:xfrm>
              <a:prstGeom prst="rect">
                <a:avLst/>
              </a:prstGeom>
              <a:noFill/>
            </p:spPr>
            <p:txBody>
              <a:bodyPr wrap="none" rtlCol="0" anchor="ctr">
                <a:spAutoFit/>
              </a:bodyPr>
              <a:lstStyle/>
              <a:p>
                <a:pPr algn="r"/>
                <a:endParaRPr lang="en-US" sz="1200" dirty="0">
                  <a:solidFill>
                    <a:srgbClr val="6D6E71"/>
                  </a:solidFill>
                </a:endParaRPr>
              </a:p>
            </p:txBody>
          </p: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xmlns="" id="{2497934D-5787-4453-AA14-2302C2414754}"/>
                  </a:ext>
                </a:extLst>
              </p:cNvPr>
              <p:cNvCxnSpPr/>
              <p:nvPr/>
            </p:nvCxnSpPr>
            <p:spPr>
              <a:xfrm flipV="1">
                <a:off x="2154177" y="3303558"/>
                <a:ext cx="5486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xmlns="" id="{F4314A5B-A0EB-45CD-B58B-C3EF599FDC01}"/>
                  </a:ext>
                </a:extLst>
              </p:cNvPr>
              <p:cNvCxnSpPr/>
              <p:nvPr/>
            </p:nvCxnSpPr>
            <p:spPr>
              <a:xfrm flipV="1">
                <a:off x="2154177" y="4208313"/>
                <a:ext cx="5486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xmlns="" id="{4518389B-89F8-4029-9986-DA91A4A94178}"/>
                  </a:ext>
                </a:extLst>
              </p:cNvPr>
              <p:cNvCxnSpPr/>
              <p:nvPr/>
            </p:nvCxnSpPr>
            <p:spPr>
              <a:xfrm flipV="1">
                <a:off x="2154177" y="4660579"/>
                <a:ext cx="5486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xmlns="" id="{44374540-C599-4BFE-B910-BD697B86D1A3}"/>
                  </a:ext>
                </a:extLst>
              </p:cNvPr>
              <p:cNvCxnSpPr/>
              <p:nvPr/>
            </p:nvCxnSpPr>
            <p:spPr>
              <a:xfrm flipV="1">
                <a:off x="2154177" y="5112626"/>
                <a:ext cx="5486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xmlns="" id="{89DA10EF-DF89-4A50-B64C-236286426710}"/>
                  </a:ext>
                </a:extLst>
              </p:cNvPr>
              <p:cNvSpPr/>
              <p:nvPr/>
            </p:nvSpPr>
            <p:spPr>
              <a:xfrm flipV="1">
                <a:off x="2154177" y="2784515"/>
                <a:ext cx="54864" cy="2817866"/>
              </a:xfrm>
              <a:custGeom>
                <a:avLst/>
                <a:gdLst>
                  <a:gd name="connsiteX0" fmla="*/ 0 w 383458"/>
                  <a:gd name="connsiteY0" fmla="*/ 0 h 1317523"/>
                  <a:gd name="connsiteX1" fmla="*/ 383458 w 383458"/>
                  <a:gd name="connsiteY1" fmla="*/ 0 h 1317523"/>
                  <a:gd name="connsiteX2" fmla="*/ 383458 w 383458"/>
                  <a:gd name="connsiteY2" fmla="*/ 1317523 h 13175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3458" h="1317523">
                    <a:moveTo>
                      <a:pt x="0" y="0"/>
                    </a:moveTo>
                    <a:lnTo>
                      <a:pt x="383458" y="0"/>
                    </a:lnTo>
                    <a:lnTo>
                      <a:pt x="383458" y="1317523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xmlns="" id="{BBB22615-0F48-4EE2-B5E6-E12280301F9E}"/>
                  </a:ext>
                </a:extLst>
              </p:cNvPr>
              <p:cNvSpPr/>
              <p:nvPr/>
            </p:nvSpPr>
            <p:spPr>
              <a:xfrm>
                <a:off x="2154176" y="5600142"/>
                <a:ext cx="3492000" cy="54864"/>
              </a:xfrm>
              <a:custGeom>
                <a:avLst/>
                <a:gdLst>
                  <a:gd name="connsiteX0" fmla="*/ 0 w 963561"/>
                  <a:gd name="connsiteY0" fmla="*/ 0 h 196645"/>
                  <a:gd name="connsiteX1" fmla="*/ 963561 w 963561"/>
                  <a:gd name="connsiteY1" fmla="*/ 0 h 196645"/>
                  <a:gd name="connsiteX2" fmla="*/ 963561 w 963561"/>
                  <a:gd name="connsiteY2" fmla="*/ 196645 h 196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63561" h="196645">
                    <a:moveTo>
                      <a:pt x="0" y="0"/>
                    </a:moveTo>
                    <a:lnTo>
                      <a:pt x="963561" y="0"/>
                    </a:lnTo>
                    <a:lnTo>
                      <a:pt x="963561" y="196645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200" dirty="0"/>
              </a:p>
            </p:txBody>
          </p: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xmlns="" id="{D8DCFBDC-9148-487A-BE74-1131EC713E0C}"/>
                  </a:ext>
                </a:extLst>
              </p:cNvPr>
              <p:cNvCxnSpPr/>
              <p:nvPr/>
            </p:nvCxnSpPr>
            <p:spPr>
              <a:xfrm flipV="1">
                <a:off x="2154177" y="2841632"/>
                <a:ext cx="5486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xmlns="" id="{B1A1D357-C1A6-406F-A0BE-646D3D815EAA}"/>
                  </a:ext>
                </a:extLst>
              </p:cNvPr>
              <p:cNvSpPr txBox="1"/>
              <p:nvPr/>
            </p:nvSpPr>
            <p:spPr>
              <a:xfrm>
                <a:off x="2108747" y="5579182"/>
                <a:ext cx="202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D6E71"/>
                    </a:solidFill>
                  </a:rPr>
                  <a:t>0</a:t>
                </a:r>
              </a:p>
            </p:txBody>
          </p:sp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xmlns="" id="{7D2850C1-70B1-4832-9773-CF42D510174D}"/>
                  </a:ext>
                </a:extLst>
              </p:cNvPr>
              <p:cNvSpPr txBox="1"/>
              <p:nvPr/>
            </p:nvSpPr>
            <p:spPr>
              <a:xfrm>
                <a:off x="3387975" y="5776265"/>
                <a:ext cx="109886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rgbClr val="6D6E71"/>
                    </a:solidFill>
                  </a:rPr>
                  <a:t>Study week</a:t>
                </a:r>
                <a:endParaRPr lang="en-US" sz="1200" b="1" baseline="30000" dirty="0">
                  <a:solidFill>
                    <a:srgbClr val="6D6E71"/>
                  </a:solidFill>
                </a:endParaRPr>
              </a:p>
            </p:txBody>
          </p:sp>
          <p:cxnSp>
            <p:nvCxnSpPr>
              <p:cNvPr id="132" name="Straight Connector 131">
                <a:extLst>
                  <a:ext uri="{FF2B5EF4-FFF2-40B4-BE49-F238E27FC236}">
                    <a16:creationId xmlns:a16="http://schemas.microsoft.com/office/drawing/2014/main" xmlns="" id="{E34DBBA9-561E-4C76-BC36-B6677801CB62}"/>
                  </a:ext>
                </a:extLst>
              </p:cNvPr>
              <p:cNvCxnSpPr/>
              <p:nvPr/>
            </p:nvCxnSpPr>
            <p:spPr>
              <a:xfrm>
                <a:off x="5110579" y="5601810"/>
                <a:ext cx="0" cy="5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Straight Connector 132">
                <a:extLst>
                  <a:ext uri="{FF2B5EF4-FFF2-40B4-BE49-F238E27FC236}">
                    <a16:creationId xmlns:a16="http://schemas.microsoft.com/office/drawing/2014/main" xmlns="" id="{EF523A5A-6BB6-438C-AD14-525A6801E671}"/>
                  </a:ext>
                </a:extLst>
              </p:cNvPr>
              <p:cNvCxnSpPr/>
              <p:nvPr/>
            </p:nvCxnSpPr>
            <p:spPr>
              <a:xfrm>
                <a:off x="4583837" y="5601810"/>
                <a:ext cx="0" cy="5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Straight Connector 133">
                <a:extLst>
                  <a:ext uri="{FF2B5EF4-FFF2-40B4-BE49-F238E27FC236}">
                    <a16:creationId xmlns:a16="http://schemas.microsoft.com/office/drawing/2014/main" xmlns="" id="{23FDB27F-46CE-4DE1-91CB-44A9BB806411}"/>
                  </a:ext>
                </a:extLst>
              </p:cNvPr>
              <p:cNvCxnSpPr/>
              <p:nvPr/>
            </p:nvCxnSpPr>
            <p:spPr>
              <a:xfrm>
                <a:off x="4060055" y="5601810"/>
                <a:ext cx="0" cy="5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Connector 134">
                <a:extLst>
                  <a:ext uri="{FF2B5EF4-FFF2-40B4-BE49-F238E27FC236}">
                    <a16:creationId xmlns:a16="http://schemas.microsoft.com/office/drawing/2014/main" xmlns="" id="{65840EFB-D55C-4D67-9736-3FEE8A2CB045}"/>
                  </a:ext>
                </a:extLst>
              </p:cNvPr>
              <p:cNvCxnSpPr/>
              <p:nvPr/>
            </p:nvCxnSpPr>
            <p:spPr>
              <a:xfrm>
                <a:off x="3533313" y="5601810"/>
                <a:ext cx="0" cy="5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6" name="Straight Connector 135">
                <a:extLst>
                  <a:ext uri="{FF2B5EF4-FFF2-40B4-BE49-F238E27FC236}">
                    <a16:creationId xmlns:a16="http://schemas.microsoft.com/office/drawing/2014/main" xmlns="" id="{4450AD63-813B-4771-A73F-260B62C210A4}"/>
                  </a:ext>
                </a:extLst>
              </p:cNvPr>
              <p:cNvCxnSpPr/>
              <p:nvPr/>
            </p:nvCxnSpPr>
            <p:spPr>
              <a:xfrm>
                <a:off x="3269942" y="5601810"/>
                <a:ext cx="0" cy="5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7" name="Straight Connector 136">
                <a:extLst>
                  <a:ext uri="{FF2B5EF4-FFF2-40B4-BE49-F238E27FC236}">
                    <a16:creationId xmlns:a16="http://schemas.microsoft.com/office/drawing/2014/main" xmlns="" id="{C3B44B38-51F2-461A-B4B0-EACF76EBEFD1}"/>
                  </a:ext>
                </a:extLst>
              </p:cNvPr>
              <p:cNvCxnSpPr/>
              <p:nvPr/>
            </p:nvCxnSpPr>
            <p:spPr>
              <a:xfrm>
                <a:off x="2743200" y="5601810"/>
                <a:ext cx="0" cy="5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Connector 137">
                <a:extLst>
                  <a:ext uri="{FF2B5EF4-FFF2-40B4-BE49-F238E27FC236}">
                    <a16:creationId xmlns:a16="http://schemas.microsoft.com/office/drawing/2014/main" xmlns="" id="{FFD4D650-F6BE-4369-9BDD-2575975344CF}"/>
                  </a:ext>
                </a:extLst>
              </p:cNvPr>
              <p:cNvCxnSpPr/>
              <p:nvPr/>
            </p:nvCxnSpPr>
            <p:spPr>
              <a:xfrm>
                <a:off x="3003612" y="5601810"/>
                <a:ext cx="0" cy="5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Connector 138">
                <a:extLst>
                  <a:ext uri="{FF2B5EF4-FFF2-40B4-BE49-F238E27FC236}">
                    <a16:creationId xmlns:a16="http://schemas.microsoft.com/office/drawing/2014/main" xmlns="" id="{6A0C8AC8-40EE-4C9F-87FD-D8BD9D5A8A21}"/>
                  </a:ext>
                </a:extLst>
              </p:cNvPr>
              <p:cNvCxnSpPr/>
              <p:nvPr/>
            </p:nvCxnSpPr>
            <p:spPr>
              <a:xfrm>
                <a:off x="2476870" y="5601810"/>
                <a:ext cx="0" cy="5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Straight Connector 139">
                <a:extLst>
                  <a:ext uri="{FF2B5EF4-FFF2-40B4-BE49-F238E27FC236}">
                    <a16:creationId xmlns:a16="http://schemas.microsoft.com/office/drawing/2014/main" xmlns="" id="{E56A4203-249E-4748-8158-C33D931185EA}"/>
                  </a:ext>
                </a:extLst>
              </p:cNvPr>
              <p:cNvCxnSpPr/>
              <p:nvPr/>
            </p:nvCxnSpPr>
            <p:spPr>
              <a:xfrm>
                <a:off x="2346664" y="5601810"/>
                <a:ext cx="0" cy="5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Connector 140">
                <a:extLst>
                  <a:ext uri="{FF2B5EF4-FFF2-40B4-BE49-F238E27FC236}">
                    <a16:creationId xmlns:a16="http://schemas.microsoft.com/office/drawing/2014/main" xmlns="" id="{C9C3A190-34B3-42FC-828D-EFE3F7FB933A}"/>
                  </a:ext>
                </a:extLst>
              </p:cNvPr>
              <p:cNvCxnSpPr/>
              <p:nvPr/>
            </p:nvCxnSpPr>
            <p:spPr>
              <a:xfrm>
                <a:off x="2210539" y="5601810"/>
                <a:ext cx="0" cy="5400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2" name="TextBox 141">
                <a:extLst>
                  <a:ext uri="{FF2B5EF4-FFF2-40B4-BE49-F238E27FC236}">
                    <a16:creationId xmlns:a16="http://schemas.microsoft.com/office/drawing/2014/main" xmlns="" id="{D3E7770D-B5E1-4BFA-8A5A-D5C52361CF2E}"/>
                  </a:ext>
                </a:extLst>
              </p:cNvPr>
              <p:cNvSpPr txBox="1"/>
              <p:nvPr/>
            </p:nvSpPr>
            <p:spPr>
              <a:xfrm>
                <a:off x="2244872" y="5579182"/>
                <a:ext cx="202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D6E71"/>
                    </a:solidFill>
                  </a:rPr>
                  <a:t>2</a:t>
                </a:r>
              </a:p>
            </p:txBody>
          </p:sp>
          <p:sp>
            <p:nvSpPr>
              <p:cNvPr id="143" name="TextBox 142">
                <a:extLst>
                  <a:ext uri="{FF2B5EF4-FFF2-40B4-BE49-F238E27FC236}">
                    <a16:creationId xmlns:a16="http://schemas.microsoft.com/office/drawing/2014/main" xmlns="" id="{7E45F9E8-420E-4C63-B86F-CF726146A802}"/>
                  </a:ext>
                </a:extLst>
              </p:cNvPr>
              <p:cNvSpPr txBox="1"/>
              <p:nvPr/>
            </p:nvSpPr>
            <p:spPr>
              <a:xfrm>
                <a:off x="2378037" y="5579182"/>
                <a:ext cx="202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D6E71"/>
                    </a:solidFill>
                  </a:rPr>
                  <a:t>4</a:t>
                </a:r>
              </a:p>
            </p:txBody>
          </p:sp>
          <p:sp>
            <p:nvSpPr>
              <p:cNvPr id="144" name="TextBox 143">
                <a:extLst>
                  <a:ext uri="{FF2B5EF4-FFF2-40B4-BE49-F238E27FC236}">
                    <a16:creationId xmlns:a16="http://schemas.microsoft.com/office/drawing/2014/main" xmlns="" id="{E2F74284-7FD8-46DF-AF9A-F25591FA78B3}"/>
                  </a:ext>
                </a:extLst>
              </p:cNvPr>
              <p:cNvSpPr txBox="1"/>
              <p:nvPr/>
            </p:nvSpPr>
            <p:spPr>
              <a:xfrm>
                <a:off x="2641407" y="5579182"/>
                <a:ext cx="2024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D6E71"/>
                    </a:solidFill>
                  </a:rPr>
                  <a:t>8</a:t>
                </a:r>
              </a:p>
            </p:txBody>
          </p:sp>
          <p:sp>
            <p:nvSpPr>
              <p:cNvPr id="145" name="TextBox 144">
                <a:extLst>
                  <a:ext uri="{FF2B5EF4-FFF2-40B4-BE49-F238E27FC236}">
                    <a16:creationId xmlns:a16="http://schemas.microsoft.com/office/drawing/2014/main" xmlns="" id="{F27D7994-C688-4B16-9276-7766FDF2C971}"/>
                  </a:ext>
                </a:extLst>
              </p:cNvPr>
              <p:cNvSpPr txBox="1"/>
              <p:nvPr/>
            </p:nvSpPr>
            <p:spPr>
              <a:xfrm>
                <a:off x="2831648" y="5579182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D6E71"/>
                    </a:solidFill>
                  </a:rPr>
                  <a:t>12</a:t>
                </a:r>
              </a:p>
            </p:txBody>
          </p:sp>
          <p:sp>
            <p:nvSpPr>
              <p:cNvPr id="146" name="TextBox 145">
                <a:extLst>
                  <a:ext uri="{FF2B5EF4-FFF2-40B4-BE49-F238E27FC236}">
                    <a16:creationId xmlns:a16="http://schemas.microsoft.com/office/drawing/2014/main" xmlns="" id="{0B4B7336-0CFE-4D1D-8F5C-45B8F7D4C0B7}"/>
                  </a:ext>
                </a:extLst>
              </p:cNvPr>
              <p:cNvSpPr txBox="1"/>
              <p:nvPr/>
            </p:nvSpPr>
            <p:spPr>
              <a:xfrm>
                <a:off x="3095018" y="5579182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D6E71"/>
                    </a:solidFill>
                  </a:rPr>
                  <a:t>16</a:t>
                </a:r>
              </a:p>
            </p:txBody>
          </p:sp>
          <p:sp>
            <p:nvSpPr>
              <p:cNvPr id="147" name="TextBox 146">
                <a:extLst>
                  <a:ext uri="{FF2B5EF4-FFF2-40B4-BE49-F238E27FC236}">
                    <a16:creationId xmlns:a16="http://schemas.microsoft.com/office/drawing/2014/main" xmlns="" id="{9723E2CE-210A-4DF5-A739-63D03EFD6CD0}"/>
                  </a:ext>
                </a:extLst>
              </p:cNvPr>
              <p:cNvSpPr txBox="1"/>
              <p:nvPr/>
            </p:nvSpPr>
            <p:spPr>
              <a:xfrm>
                <a:off x="3358389" y="5579182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D6E71"/>
                    </a:solidFill>
                  </a:rPr>
                  <a:t>20</a:t>
                </a:r>
              </a:p>
            </p:txBody>
          </p:sp>
          <p:sp>
            <p:nvSpPr>
              <p:cNvPr id="148" name="TextBox 147">
                <a:extLst>
                  <a:ext uri="{FF2B5EF4-FFF2-40B4-BE49-F238E27FC236}">
                    <a16:creationId xmlns:a16="http://schemas.microsoft.com/office/drawing/2014/main" xmlns="" id="{209FD004-6B1C-4FF1-A99D-7F2BB26FFB63}"/>
                  </a:ext>
                </a:extLst>
              </p:cNvPr>
              <p:cNvSpPr txBox="1"/>
              <p:nvPr/>
            </p:nvSpPr>
            <p:spPr>
              <a:xfrm>
                <a:off x="3882171" y="5579182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D6E71"/>
                    </a:solidFill>
                  </a:rPr>
                  <a:t>28</a:t>
                </a:r>
              </a:p>
            </p:txBody>
          </p:sp>
          <p:sp>
            <p:nvSpPr>
              <p:cNvPr id="149" name="TextBox 148">
                <a:extLst>
                  <a:ext uri="{FF2B5EF4-FFF2-40B4-BE49-F238E27FC236}">
                    <a16:creationId xmlns:a16="http://schemas.microsoft.com/office/drawing/2014/main" xmlns="" id="{DCDF4FA8-D04C-4FB9-A16D-9353AAC3FB53}"/>
                  </a:ext>
                </a:extLst>
              </p:cNvPr>
              <p:cNvSpPr txBox="1"/>
              <p:nvPr/>
            </p:nvSpPr>
            <p:spPr>
              <a:xfrm>
                <a:off x="4411872" y="5579182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D6E71"/>
                    </a:solidFill>
                  </a:rPr>
                  <a:t>36</a:t>
                </a:r>
              </a:p>
            </p:txBody>
          </p:sp>
          <p:sp>
            <p:nvSpPr>
              <p:cNvPr id="150" name="TextBox 149">
                <a:extLst>
                  <a:ext uri="{FF2B5EF4-FFF2-40B4-BE49-F238E27FC236}">
                    <a16:creationId xmlns:a16="http://schemas.microsoft.com/office/drawing/2014/main" xmlns="" id="{763003B0-0A5E-4CA4-92E7-56CEB6484C6F}"/>
                  </a:ext>
                </a:extLst>
              </p:cNvPr>
              <p:cNvSpPr txBox="1"/>
              <p:nvPr/>
            </p:nvSpPr>
            <p:spPr>
              <a:xfrm>
                <a:off x="4935654" y="5579182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D6E71"/>
                    </a:solidFill>
                  </a:rPr>
                  <a:t>44</a:t>
                </a:r>
              </a:p>
            </p:txBody>
          </p:sp>
          <p:sp>
            <p:nvSpPr>
              <p:cNvPr id="151" name="TextBox 150">
                <a:extLst>
                  <a:ext uri="{FF2B5EF4-FFF2-40B4-BE49-F238E27FC236}">
                    <a16:creationId xmlns:a16="http://schemas.microsoft.com/office/drawing/2014/main" xmlns="" id="{8EB0AB7E-1BB3-469F-A3B8-BB6A2F5F57CA}"/>
                  </a:ext>
                </a:extLst>
              </p:cNvPr>
              <p:cNvSpPr txBox="1"/>
              <p:nvPr/>
            </p:nvSpPr>
            <p:spPr>
              <a:xfrm>
                <a:off x="5462396" y="5579182"/>
                <a:ext cx="35458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dirty="0">
                    <a:solidFill>
                      <a:srgbClr val="6D6E71"/>
                    </a:solidFill>
                  </a:rPr>
                  <a:t>52</a:t>
                </a:r>
              </a:p>
            </p:txBody>
          </p: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xmlns="" id="{BF8BCCF1-6FA4-4EB2-B21B-D8A6929C8F19}"/>
                  </a:ext>
                </a:extLst>
              </p:cNvPr>
              <p:cNvGrpSpPr/>
              <p:nvPr/>
            </p:nvGrpSpPr>
            <p:grpSpPr>
              <a:xfrm>
                <a:off x="2320031" y="3012157"/>
                <a:ext cx="3352800" cy="2145437"/>
                <a:chOff x="2320031" y="3012491"/>
                <a:chExt cx="3352800" cy="2145437"/>
              </a:xfrm>
            </p:grpSpPr>
            <p:cxnSp>
              <p:nvCxnSpPr>
                <p:cNvPr id="153" name="Straight Connector 152">
                  <a:extLst>
                    <a:ext uri="{FF2B5EF4-FFF2-40B4-BE49-F238E27FC236}">
                      <a16:creationId xmlns:a16="http://schemas.microsoft.com/office/drawing/2014/main" xmlns="" id="{6412F3A7-944B-47C0-8DF5-8067EBB01E5A}"/>
                    </a:ext>
                  </a:extLst>
                </p:cNvPr>
                <p:cNvCxnSpPr/>
                <p:nvPr/>
              </p:nvCxnSpPr>
              <p:spPr>
                <a:xfrm>
                  <a:off x="3012489" y="3269942"/>
                  <a:ext cx="0" cy="1799208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5" name="Straight Connector 154">
                  <a:extLst>
                    <a:ext uri="{FF2B5EF4-FFF2-40B4-BE49-F238E27FC236}">
                      <a16:creationId xmlns:a16="http://schemas.microsoft.com/office/drawing/2014/main" xmlns="" id="{6677BC1C-D0D9-43DD-AB35-AB4604411D2B}"/>
                    </a:ext>
                  </a:extLst>
                </p:cNvPr>
                <p:cNvCxnSpPr/>
                <p:nvPr/>
              </p:nvCxnSpPr>
              <p:spPr>
                <a:xfrm>
                  <a:off x="2982897" y="5072109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Straight Connector 155">
                  <a:extLst>
                    <a:ext uri="{FF2B5EF4-FFF2-40B4-BE49-F238E27FC236}">
                      <a16:creationId xmlns:a16="http://schemas.microsoft.com/office/drawing/2014/main" xmlns="" id="{60D8CC5C-14C2-4091-AF1B-39A241D6DD67}"/>
                    </a:ext>
                  </a:extLst>
                </p:cNvPr>
                <p:cNvCxnSpPr/>
                <p:nvPr/>
              </p:nvCxnSpPr>
              <p:spPr>
                <a:xfrm>
                  <a:off x="2982897" y="4977414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7" name="Straight Connector 156">
                  <a:extLst>
                    <a:ext uri="{FF2B5EF4-FFF2-40B4-BE49-F238E27FC236}">
                      <a16:creationId xmlns:a16="http://schemas.microsoft.com/office/drawing/2014/main" xmlns="" id="{D39FD182-10B0-4869-9B23-B76D664FC733}"/>
                    </a:ext>
                  </a:extLst>
                </p:cNvPr>
                <p:cNvCxnSpPr/>
                <p:nvPr/>
              </p:nvCxnSpPr>
              <p:spPr>
                <a:xfrm>
                  <a:off x="2982897" y="4142914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8" name="Straight Connector 157">
                  <a:extLst>
                    <a:ext uri="{FF2B5EF4-FFF2-40B4-BE49-F238E27FC236}">
                      <a16:creationId xmlns:a16="http://schemas.microsoft.com/office/drawing/2014/main" xmlns="" id="{FCDAE7D8-EAA9-459E-B195-2DD92BBB7F73}"/>
                    </a:ext>
                  </a:extLst>
                </p:cNvPr>
                <p:cNvCxnSpPr/>
                <p:nvPr/>
              </p:nvCxnSpPr>
              <p:spPr>
                <a:xfrm>
                  <a:off x="2982897" y="4006790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9" name="Straight Connector 158">
                  <a:extLst>
                    <a:ext uri="{FF2B5EF4-FFF2-40B4-BE49-F238E27FC236}">
                      <a16:creationId xmlns:a16="http://schemas.microsoft.com/office/drawing/2014/main" xmlns="" id="{B33BDE6C-2A02-4476-A325-5678989BB6CD}"/>
                    </a:ext>
                  </a:extLst>
                </p:cNvPr>
                <p:cNvCxnSpPr/>
                <p:nvPr/>
              </p:nvCxnSpPr>
              <p:spPr>
                <a:xfrm>
                  <a:off x="2982897" y="392985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Straight Connector 159">
                  <a:extLst>
                    <a:ext uri="{FF2B5EF4-FFF2-40B4-BE49-F238E27FC236}">
                      <a16:creationId xmlns:a16="http://schemas.microsoft.com/office/drawing/2014/main" xmlns="" id="{26049A59-0F8E-4B16-AA36-63B5999B63A2}"/>
                    </a:ext>
                  </a:extLst>
                </p:cNvPr>
                <p:cNvCxnSpPr/>
                <p:nvPr/>
              </p:nvCxnSpPr>
              <p:spPr>
                <a:xfrm>
                  <a:off x="2982897" y="3269944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Connector 160">
                  <a:extLst>
                    <a:ext uri="{FF2B5EF4-FFF2-40B4-BE49-F238E27FC236}">
                      <a16:creationId xmlns:a16="http://schemas.microsoft.com/office/drawing/2014/main" xmlns="" id="{9D56C968-556E-4B16-B276-4DEF717293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275860" y="3284737"/>
                  <a:ext cx="0" cy="1745943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Straight Connector 161">
                  <a:extLst>
                    <a:ext uri="{FF2B5EF4-FFF2-40B4-BE49-F238E27FC236}">
                      <a16:creationId xmlns:a16="http://schemas.microsoft.com/office/drawing/2014/main" xmlns="" id="{4EA1BACD-E211-48EA-A02C-6B6F31BBE096}"/>
                    </a:ext>
                  </a:extLst>
                </p:cNvPr>
                <p:cNvCxnSpPr/>
                <p:nvPr/>
              </p:nvCxnSpPr>
              <p:spPr>
                <a:xfrm>
                  <a:off x="3246268" y="3284739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Straight Connector 162">
                  <a:extLst>
                    <a:ext uri="{FF2B5EF4-FFF2-40B4-BE49-F238E27FC236}">
                      <a16:creationId xmlns:a16="http://schemas.microsoft.com/office/drawing/2014/main" xmlns="" id="{FB4701C8-70CA-47BD-B6FE-51718BBFE09F}"/>
                    </a:ext>
                  </a:extLst>
                </p:cNvPr>
                <p:cNvCxnSpPr/>
                <p:nvPr/>
              </p:nvCxnSpPr>
              <p:spPr>
                <a:xfrm>
                  <a:off x="3246268" y="3965360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Straight Connector 163">
                  <a:extLst>
                    <a:ext uri="{FF2B5EF4-FFF2-40B4-BE49-F238E27FC236}">
                      <a16:creationId xmlns:a16="http://schemas.microsoft.com/office/drawing/2014/main" xmlns="" id="{79B06821-4F4E-4FFF-A0A5-BAD2F88334C5}"/>
                    </a:ext>
                  </a:extLst>
                </p:cNvPr>
                <p:cNvCxnSpPr/>
                <p:nvPr/>
              </p:nvCxnSpPr>
              <p:spPr>
                <a:xfrm>
                  <a:off x="3246268" y="400087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5" name="Straight Connector 164">
                  <a:extLst>
                    <a:ext uri="{FF2B5EF4-FFF2-40B4-BE49-F238E27FC236}">
                      <a16:creationId xmlns:a16="http://schemas.microsoft.com/office/drawing/2014/main" xmlns="" id="{46F77AEA-FBAD-44EB-B41D-AE62E73CDBE1}"/>
                    </a:ext>
                  </a:extLst>
                </p:cNvPr>
                <p:cNvCxnSpPr/>
                <p:nvPr/>
              </p:nvCxnSpPr>
              <p:spPr>
                <a:xfrm>
                  <a:off x="3246268" y="4172506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6" name="Straight Connector 165">
                  <a:extLst>
                    <a:ext uri="{FF2B5EF4-FFF2-40B4-BE49-F238E27FC236}">
                      <a16:creationId xmlns:a16="http://schemas.microsoft.com/office/drawing/2014/main" xmlns="" id="{1B42BE69-CB03-477A-930C-A1A9D6F66F15}"/>
                    </a:ext>
                  </a:extLst>
                </p:cNvPr>
                <p:cNvCxnSpPr/>
                <p:nvPr/>
              </p:nvCxnSpPr>
              <p:spPr>
                <a:xfrm>
                  <a:off x="3246268" y="4944863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8" name="Straight Connector 167">
                  <a:extLst>
                    <a:ext uri="{FF2B5EF4-FFF2-40B4-BE49-F238E27FC236}">
                      <a16:creationId xmlns:a16="http://schemas.microsoft.com/office/drawing/2014/main" xmlns="" id="{50049903-B459-45CA-8618-EBCFB169B177}"/>
                    </a:ext>
                  </a:extLst>
                </p:cNvPr>
                <p:cNvCxnSpPr/>
                <p:nvPr/>
              </p:nvCxnSpPr>
              <p:spPr>
                <a:xfrm>
                  <a:off x="3246268" y="503068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Connector 168">
                  <a:extLst>
                    <a:ext uri="{FF2B5EF4-FFF2-40B4-BE49-F238E27FC236}">
                      <a16:creationId xmlns:a16="http://schemas.microsoft.com/office/drawing/2014/main" xmlns="" id="{6AF1FC8B-A06E-4E5C-BC27-88B01B551B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527394" y="3015449"/>
                  <a:ext cx="0" cy="2142478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0" name="Straight Connector 169">
                  <a:extLst>
                    <a:ext uri="{FF2B5EF4-FFF2-40B4-BE49-F238E27FC236}">
                      <a16:creationId xmlns:a16="http://schemas.microsoft.com/office/drawing/2014/main" xmlns="" id="{6A22639F-EF3B-4A9F-BF75-7960BA438199}"/>
                    </a:ext>
                  </a:extLst>
                </p:cNvPr>
                <p:cNvCxnSpPr/>
                <p:nvPr/>
              </p:nvCxnSpPr>
              <p:spPr>
                <a:xfrm>
                  <a:off x="3497802" y="5157928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1" name="Straight Connector 170">
                  <a:extLst>
                    <a:ext uri="{FF2B5EF4-FFF2-40B4-BE49-F238E27FC236}">
                      <a16:creationId xmlns:a16="http://schemas.microsoft.com/office/drawing/2014/main" xmlns="" id="{405F610A-4038-46BE-97CB-8646C2EAA6A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63014" y="4089647"/>
                  <a:ext cx="0" cy="849298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2" name="Straight Connector 171">
                  <a:extLst>
                    <a:ext uri="{FF2B5EF4-FFF2-40B4-BE49-F238E27FC236}">
                      <a16:creationId xmlns:a16="http://schemas.microsoft.com/office/drawing/2014/main" xmlns="" id="{84C34783-80EB-4772-9B4C-C64489FF1CAA}"/>
                    </a:ext>
                  </a:extLst>
                </p:cNvPr>
                <p:cNvCxnSpPr/>
                <p:nvPr/>
              </p:nvCxnSpPr>
              <p:spPr>
                <a:xfrm>
                  <a:off x="4033422" y="4938946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Connector 172">
                  <a:extLst>
                    <a:ext uri="{FF2B5EF4-FFF2-40B4-BE49-F238E27FC236}">
                      <a16:creationId xmlns:a16="http://schemas.microsoft.com/office/drawing/2014/main" xmlns="" id="{79AFFD27-188C-4CEE-A37B-0F853BB83EA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743200" y="3622089"/>
                  <a:ext cx="0" cy="1139303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Connector 173">
                  <a:extLst>
                    <a:ext uri="{FF2B5EF4-FFF2-40B4-BE49-F238E27FC236}">
                      <a16:creationId xmlns:a16="http://schemas.microsoft.com/office/drawing/2014/main" xmlns="" id="{06FAD450-F43C-49CC-BE39-4126A7EEB647}"/>
                    </a:ext>
                  </a:extLst>
                </p:cNvPr>
                <p:cNvCxnSpPr/>
                <p:nvPr/>
              </p:nvCxnSpPr>
              <p:spPr>
                <a:xfrm>
                  <a:off x="2713608" y="4761393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Straight Connector 174">
                  <a:extLst>
                    <a:ext uri="{FF2B5EF4-FFF2-40B4-BE49-F238E27FC236}">
                      <a16:creationId xmlns:a16="http://schemas.microsoft.com/office/drawing/2014/main" xmlns="" id="{28F0DB5C-7B1A-45AC-991A-46CF02865C4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79829" y="3625049"/>
                  <a:ext cx="0" cy="1142262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Straight Connector 175">
                  <a:extLst>
                    <a:ext uri="{FF2B5EF4-FFF2-40B4-BE49-F238E27FC236}">
                      <a16:creationId xmlns:a16="http://schemas.microsoft.com/office/drawing/2014/main" xmlns="" id="{6D75CF70-1805-485E-BB86-14EEA38A6CE8}"/>
                    </a:ext>
                  </a:extLst>
                </p:cNvPr>
                <p:cNvCxnSpPr/>
                <p:nvPr/>
              </p:nvCxnSpPr>
              <p:spPr>
                <a:xfrm>
                  <a:off x="2450237" y="477027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Straight Connector 176">
                  <a:extLst>
                    <a:ext uri="{FF2B5EF4-FFF2-40B4-BE49-F238E27FC236}">
                      <a16:creationId xmlns:a16="http://schemas.microsoft.com/office/drawing/2014/main" xmlns="" id="{1E2700AA-F698-4D3B-BC67-8E564B0AC37F}"/>
                    </a:ext>
                  </a:extLst>
                </p:cNvPr>
                <p:cNvCxnSpPr/>
                <p:nvPr/>
              </p:nvCxnSpPr>
              <p:spPr>
                <a:xfrm>
                  <a:off x="2713608" y="4722923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Straight Connector 177">
                  <a:extLst>
                    <a:ext uri="{FF2B5EF4-FFF2-40B4-BE49-F238E27FC236}">
                      <a16:creationId xmlns:a16="http://schemas.microsoft.com/office/drawing/2014/main" xmlns="" id="{6794CFEA-356A-4830-9EE6-A9E01E249CC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49623" y="3989033"/>
                  <a:ext cx="0" cy="727971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Straight Connector 178">
                  <a:extLst>
                    <a:ext uri="{FF2B5EF4-FFF2-40B4-BE49-F238E27FC236}">
                      <a16:creationId xmlns:a16="http://schemas.microsoft.com/office/drawing/2014/main" xmlns="" id="{2B718D34-48B4-44E4-881A-13051F508B48}"/>
                    </a:ext>
                  </a:extLst>
                </p:cNvPr>
                <p:cNvCxnSpPr/>
                <p:nvPr/>
              </p:nvCxnSpPr>
              <p:spPr>
                <a:xfrm>
                  <a:off x="2320031" y="4719964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Straight Connector 179">
                  <a:extLst>
                    <a:ext uri="{FF2B5EF4-FFF2-40B4-BE49-F238E27FC236}">
                      <a16:creationId xmlns:a16="http://schemas.microsoft.com/office/drawing/2014/main" xmlns="" id="{F6A7DDBB-6CD9-40BD-9BFB-AB21DD70067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83836" y="4169546"/>
                  <a:ext cx="0" cy="665827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Straight Connector 180">
                  <a:extLst>
                    <a:ext uri="{FF2B5EF4-FFF2-40B4-BE49-F238E27FC236}">
                      <a16:creationId xmlns:a16="http://schemas.microsoft.com/office/drawing/2014/main" xmlns="" id="{A049A66C-995F-48BC-95F1-73AE63313350}"/>
                    </a:ext>
                  </a:extLst>
                </p:cNvPr>
                <p:cNvCxnSpPr/>
                <p:nvPr/>
              </p:nvCxnSpPr>
              <p:spPr>
                <a:xfrm>
                  <a:off x="4554244" y="4838333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Straight Connector 181">
                  <a:extLst>
                    <a:ext uri="{FF2B5EF4-FFF2-40B4-BE49-F238E27FC236}">
                      <a16:creationId xmlns:a16="http://schemas.microsoft.com/office/drawing/2014/main" xmlns="" id="{AB3C76EE-4F4E-4FBE-9815-936D37D968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10578" y="4089647"/>
                  <a:ext cx="0" cy="893687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Straight Connector 182">
                  <a:extLst>
                    <a:ext uri="{FF2B5EF4-FFF2-40B4-BE49-F238E27FC236}">
                      <a16:creationId xmlns:a16="http://schemas.microsoft.com/office/drawing/2014/main" xmlns="" id="{9BFD78F0-A312-4EDB-962A-2DDB9B893ECE}"/>
                    </a:ext>
                  </a:extLst>
                </p:cNvPr>
                <p:cNvCxnSpPr/>
                <p:nvPr/>
              </p:nvCxnSpPr>
              <p:spPr>
                <a:xfrm>
                  <a:off x="5080986" y="4986294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Straight Connector 183">
                  <a:extLst>
                    <a:ext uri="{FF2B5EF4-FFF2-40B4-BE49-F238E27FC236}">
                      <a16:creationId xmlns:a16="http://schemas.microsoft.com/office/drawing/2014/main" xmlns="" id="{764647B5-D83E-45A3-B0E6-3ADB9A4C7A4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43238" y="4051177"/>
                  <a:ext cx="0" cy="976546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Straight Connector 184">
                  <a:extLst>
                    <a:ext uri="{FF2B5EF4-FFF2-40B4-BE49-F238E27FC236}">
                      <a16:creationId xmlns:a16="http://schemas.microsoft.com/office/drawing/2014/main" xmlns="" id="{C8449ABD-B579-46FC-80F4-FC4FEE44C2F8}"/>
                    </a:ext>
                  </a:extLst>
                </p:cNvPr>
                <p:cNvCxnSpPr/>
                <p:nvPr/>
              </p:nvCxnSpPr>
              <p:spPr>
                <a:xfrm>
                  <a:off x="5613646" y="5030683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Straight Connector 185">
                  <a:extLst>
                    <a:ext uri="{FF2B5EF4-FFF2-40B4-BE49-F238E27FC236}">
                      <a16:creationId xmlns:a16="http://schemas.microsoft.com/office/drawing/2014/main" xmlns="" id="{A593296B-2FE9-42E7-9BC9-529482C796D0}"/>
                    </a:ext>
                  </a:extLst>
                </p:cNvPr>
                <p:cNvCxnSpPr/>
                <p:nvPr/>
              </p:nvCxnSpPr>
              <p:spPr>
                <a:xfrm>
                  <a:off x="3497802" y="5063233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Straight Connector 186">
                  <a:extLst>
                    <a:ext uri="{FF2B5EF4-FFF2-40B4-BE49-F238E27FC236}">
                      <a16:creationId xmlns:a16="http://schemas.microsoft.com/office/drawing/2014/main" xmlns="" id="{2AC8B214-08EA-4F7C-A717-3BB94E028599}"/>
                    </a:ext>
                  </a:extLst>
                </p:cNvPr>
                <p:cNvCxnSpPr/>
                <p:nvPr/>
              </p:nvCxnSpPr>
              <p:spPr>
                <a:xfrm>
                  <a:off x="4033422" y="487976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Straight Connector 187">
                  <a:extLst>
                    <a:ext uri="{FF2B5EF4-FFF2-40B4-BE49-F238E27FC236}">
                      <a16:creationId xmlns:a16="http://schemas.microsoft.com/office/drawing/2014/main" xmlns="" id="{7FEA572C-A1FA-49EF-B1DC-A151314783F6}"/>
                    </a:ext>
                  </a:extLst>
                </p:cNvPr>
                <p:cNvCxnSpPr/>
                <p:nvPr/>
              </p:nvCxnSpPr>
              <p:spPr>
                <a:xfrm>
                  <a:off x="4033422" y="4267202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Straight Connector 188">
                  <a:extLst>
                    <a:ext uri="{FF2B5EF4-FFF2-40B4-BE49-F238E27FC236}">
                      <a16:creationId xmlns:a16="http://schemas.microsoft.com/office/drawing/2014/main" xmlns="" id="{74A727A0-DA1D-4E82-975B-5845DABB7B78}"/>
                    </a:ext>
                  </a:extLst>
                </p:cNvPr>
                <p:cNvCxnSpPr/>
                <p:nvPr/>
              </p:nvCxnSpPr>
              <p:spPr>
                <a:xfrm>
                  <a:off x="4033422" y="4092608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Straight Connector 191">
                  <a:extLst>
                    <a:ext uri="{FF2B5EF4-FFF2-40B4-BE49-F238E27FC236}">
                      <a16:creationId xmlns:a16="http://schemas.microsoft.com/office/drawing/2014/main" xmlns="" id="{3B25C78C-9913-4A8A-8E57-0F7F5435B23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063014" y="3477088"/>
                  <a:ext cx="0" cy="544496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Straight Connector 193">
                  <a:extLst>
                    <a:ext uri="{FF2B5EF4-FFF2-40B4-BE49-F238E27FC236}">
                      <a16:creationId xmlns:a16="http://schemas.microsoft.com/office/drawing/2014/main" xmlns="" id="{54522705-E996-4BEE-939C-8A6EEDDE7B8B}"/>
                    </a:ext>
                  </a:extLst>
                </p:cNvPr>
                <p:cNvCxnSpPr/>
                <p:nvPr/>
              </p:nvCxnSpPr>
              <p:spPr>
                <a:xfrm>
                  <a:off x="4033422" y="4018628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Connector 199">
                  <a:extLst>
                    <a:ext uri="{FF2B5EF4-FFF2-40B4-BE49-F238E27FC236}">
                      <a16:creationId xmlns:a16="http://schemas.microsoft.com/office/drawing/2014/main" xmlns="" id="{D301C874-E3C3-4DF3-AF3B-43E3ACD15B21}"/>
                    </a:ext>
                  </a:extLst>
                </p:cNvPr>
                <p:cNvCxnSpPr/>
                <p:nvPr/>
              </p:nvCxnSpPr>
              <p:spPr>
                <a:xfrm>
                  <a:off x="4033422" y="347709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2" name="Straight Connector 201">
                  <a:extLst>
                    <a:ext uri="{FF2B5EF4-FFF2-40B4-BE49-F238E27FC236}">
                      <a16:creationId xmlns:a16="http://schemas.microsoft.com/office/drawing/2014/main" xmlns="" id="{FD8883B7-F049-4CD6-B75A-2B39FBACC89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583836" y="3562905"/>
                  <a:ext cx="0" cy="488272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4" name="Straight Connector 203">
                  <a:extLst>
                    <a:ext uri="{FF2B5EF4-FFF2-40B4-BE49-F238E27FC236}">
                      <a16:creationId xmlns:a16="http://schemas.microsoft.com/office/drawing/2014/main" xmlns="" id="{E5863291-8071-45AE-B2A7-ABDB737638B8}"/>
                    </a:ext>
                  </a:extLst>
                </p:cNvPr>
                <p:cNvCxnSpPr/>
                <p:nvPr/>
              </p:nvCxnSpPr>
              <p:spPr>
                <a:xfrm>
                  <a:off x="4554244" y="4823537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5" name="Straight Connector 204">
                  <a:extLst>
                    <a:ext uri="{FF2B5EF4-FFF2-40B4-BE49-F238E27FC236}">
                      <a16:creationId xmlns:a16="http://schemas.microsoft.com/office/drawing/2014/main" xmlns="" id="{2FA50D50-4356-4817-BA57-653CAB078387}"/>
                    </a:ext>
                  </a:extLst>
                </p:cNvPr>
                <p:cNvCxnSpPr/>
                <p:nvPr/>
              </p:nvCxnSpPr>
              <p:spPr>
                <a:xfrm>
                  <a:off x="4554244" y="4281998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6" name="Straight Connector 205">
                  <a:extLst>
                    <a:ext uri="{FF2B5EF4-FFF2-40B4-BE49-F238E27FC236}">
                      <a16:creationId xmlns:a16="http://schemas.microsoft.com/office/drawing/2014/main" xmlns="" id="{70D86043-A6B0-4891-8D9E-E05A105C9373}"/>
                    </a:ext>
                  </a:extLst>
                </p:cNvPr>
                <p:cNvCxnSpPr/>
                <p:nvPr/>
              </p:nvCxnSpPr>
              <p:spPr>
                <a:xfrm>
                  <a:off x="4554244" y="4169549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Straight Connector 207">
                  <a:extLst>
                    <a:ext uri="{FF2B5EF4-FFF2-40B4-BE49-F238E27FC236}">
                      <a16:creationId xmlns:a16="http://schemas.microsoft.com/office/drawing/2014/main" xmlns="" id="{2F7EF64B-2841-48DF-95DE-54B7CC6A2718}"/>
                    </a:ext>
                  </a:extLst>
                </p:cNvPr>
                <p:cNvCxnSpPr/>
                <p:nvPr/>
              </p:nvCxnSpPr>
              <p:spPr>
                <a:xfrm>
                  <a:off x="4554244" y="4048219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Straight Connector 209">
                  <a:extLst>
                    <a:ext uri="{FF2B5EF4-FFF2-40B4-BE49-F238E27FC236}">
                      <a16:creationId xmlns:a16="http://schemas.microsoft.com/office/drawing/2014/main" xmlns="" id="{CA684DF2-65AF-44CD-87A6-59DC66D0569A}"/>
                    </a:ext>
                  </a:extLst>
                </p:cNvPr>
                <p:cNvCxnSpPr/>
                <p:nvPr/>
              </p:nvCxnSpPr>
              <p:spPr>
                <a:xfrm>
                  <a:off x="4554244" y="3565867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>
                  <a:extLst>
                    <a:ext uri="{FF2B5EF4-FFF2-40B4-BE49-F238E27FC236}">
                      <a16:creationId xmlns:a16="http://schemas.microsoft.com/office/drawing/2014/main" xmlns="" id="{ED7B2A34-A11C-47D8-91CF-32ED45ECE615}"/>
                    </a:ext>
                  </a:extLst>
                </p:cNvPr>
                <p:cNvCxnSpPr/>
                <p:nvPr/>
              </p:nvCxnSpPr>
              <p:spPr>
                <a:xfrm>
                  <a:off x="3497802" y="4122200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>
                  <a:extLst>
                    <a:ext uri="{FF2B5EF4-FFF2-40B4-BE49-F238E27FC236}">
                      <a16:creationId xmlns:a16="http://schemas.microsoft.com/office/drawing/2014/main" xmlns="" id="{711E9F92-4A73-448A-B56D-A279F89F30D1}"/>
                    </a:ext>
                  </a:extLst>
                </p:cNvPr>
                <p:cNvCxnSpPr/>
                <p:nvPr/>
              </p:nvCxnSpPr>
              <p:spPr>
                <a:xfrm>
                  <a:off x="3497802" y="3876584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>
                  <a:extLst>
                    <a:ext uri="{FF2B5EF4-FFF2-40B4-BE49-F238E27FC236}">
                      <a16:creationId xmlns:a16="http://schemas.microsoft.com/office/drawing/2014/main" xmlns="" id="{C3CED2B2-D364-4DEF-85BD-696D39112377}"/>
                    </a:ext>
                  </a:extLst>
                </p:cNvPr>
                <p:cNvCxnSpPr/>
                <p:nvPr/>
              </p:nvCxnSpPr>
              <p:spPr>
                <a:xfrm>
                  <a:off x="3497802" y="3841074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xmlns="" id="{240D6E98-EFE9-4DEA-B1E0-D096F9075EA2}"/>
                    </a:ext>
                  </a:extLst>
                </p:cNvPr>
                <p:cNvCxnSpPr/>
                <p:nvPr/>
              </p:nvCxnSpPr>
              <p:spPr>
                <a:xfrm>
                  <a:off x="3497802" y="301249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7" name="Straight Connector 216">
                  <a:extLst>
                    <a:ext uri="{FF2B5EF4-FFF2-40B4-BE49-F238E27FC236}">
                      <a16:creationId xmlns:a16="http://schemas.microsoft.com/office/drawing/2014/main" xmlns="" id="{50C1CC97-022B-49DE-8A1A-EC893FD88F77}"/>
                    </a:ext>
                  </a:extLst>
                </p:cNvPr>
                <p:cNvCxnSpPr/>
                <p:nvPr/>
              </p:nvCxnSpPr>
              <p:spPr>
                <a:xfrm>
                  <a:off x="2713608" y="4225774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xmlns="" id="{E49ABD27-B094-4036-99F5-D378622E681B}"/>
                    </a:ext>
                  </a:extLst>
                </p:cNvPr>
                <p:cNvCxnSpPr/>
                <p:nvPr/>
              </p:nvCxnSpPr>
              <p:spPr>
                <a:xfrm>
                  <a:off x="2713608" y="4086690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Straight Connector 218">
                  <a:extLst>
                    <a:ext uri="{FF2B5EF4-FFF2-40B4-BE49-F238E27FC236}">
                      <a16:creationId xmlns:a16="http://schemas.microsoft.com/office/drawing/2014/main" xmlns="" id="{C6B99423-6B15-4DF7-A588-E6BC53BBB9B7}"/>
                    </a:ext>
                  </a:extLst>
                </p:cNvPr>
                <p:cNvCxnSpPr/>
                <p:nvPr/>
              </p:nvCxnSpPr>
              <p:spPr>
                <a:xfrm>
                  <a:off x="2713608" y="4136997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Straight Connector 219">
                  <a:extLst>
                    <a:ext uri="{FF2B5EF4-FFF2-40B4-BE49-F238E27FC236}">
                      <a16:creationId xmlns:a16="http://schemas.microsoft.com/office/drawing/2014/main" xmlns="" id="{3CB68404-A28E-4D67-BF2B-30835670B635}"/>
                    </a:ext>
                  </a:extLst>
                </p:cNvPr>
                <p:cNvCxnSpPr/>
                <p:nvPr/>
              </p:nvCxnSpPr>
              <p:spPr>
                <a:xfrm>
                  <a:off x="2713608" y="3619133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xmlns="" id="{C848D813-ACD1-49BF-B418-6D4A99909298}"/>
                    </a:ext>
                  </a:extLst>
                </p:cNvPr>
                <p:cNvCxnSpPr/>
                <p:nvPr/>
              </p:nvCxnSpPr>
              <p:spPr>
                <a:xfrm>
                  <a:off x="2450237" y="4666698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Straight Connector 221">
                  <a:extLst>
                    <a:ext uri="{FF2B5EF4-FFF2-40B4-BE49-F238E27FC236}">
                      <a16:creationId xmlns:a16="http://schemas.microsoft.com/office/drawing/2014/main" xmlns="" id="{12FE4A62-AC25-443B-AB4D-E08DDF9E8219}"/>
                    </a:ext>
                  </a:extLst>
                </p:cNvPr>
                <p:cNvCxnSpPr/>
                <p:nvPr/>
              </p:nvCxnSpPr>
              <p:spPr>
                <a:xfrm>
                  <a:off x="2450237" y="4231692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Straight Connector 222">
                  <a:extLst>
                    <a:ext uri="{FF2B5EF4-FFF2-40B4-BE49-F238E27FC236}">
                      <a16:creationId xmlns:a16="http://schemas.microsoft.com/office/drawing/2014/main" xmlns="" id="{264B0BFF-44D9-4563-A749-84F28F318734}"/>
                    </a:ext>
                  </a:extLst>
                </p:cNvPr>
                <p:cNvCxnSpPr/>
                <p:nvPr/>
              </p:nvCxnSpPr>
              <p:spPr>
                <a:xfrm>
                  <a:off x="2450237" y="416067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Straight Connector 223">
                  <a:extLst>
                    <a:ext uri="{FF2B5EF4-FFF2-40B4-BE49-F238E27FC236}">
                      <a16:creationId xmlns:a16="http://schemas.microsoft.com/office/drawing/2014/main" xmlns="" id="{AFD3D77B-174A-4E36-821D-7D62CDE8BF88}"/>
                    </a:ext>
                  </a:extLst>
                </p:cNvPr>
                <p:cNvCxnSpPr/>
                <p:nvPr/>
              </p:nvCxnSpPr>
              <p:spPr>
                <a:xfrm>
                  <a:off x="2450237" y="4101486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Straight Connector 224">
                  <a:extLst>
                    <a:ext uri="{FF2B5EF4-FFF2-40B4-BE49-F238E27FC236}">
                      <a16:creationId xmlns:a16="http://schemas.microsoft.com/office/drawing/2014/main" xmlns="" id="{F1A41C06-7433-4D61-A683-D3C476CC490C}"/>
                    </a:ext>
                  </a:extLst>
                </p:cNvPr>
                <p:cNvCxnSpPr/>
                <p:nvPr/>
              </p:nvCxnSpPr>
              <p:spPr>
                <a:xfrm>
                  <a:off x="2450237" y="3628010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" name="Straight Connector 228">
                  <a:extLst>
                    <a:ext uri="{FF2B5EF4-FFF2-40B4-BE49-F238E27FC236}">
                      <a16:creationId xmlns:a16="http://schemas.microsoft.com/office/drawing/2014/main" xmlns="" id="{13E85774-AE8A-48B1-859E-154B1CC8167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349623" y="3367596"/>
                  <a:ext cx="0" cy="411332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1" name="Straight Connector 230">
                  <a:extLst>
                    <a:ext uri="{FF2B5EF4-FFF2-40B4-BE49-F238E27FC236}">
                      <a16:creationId xmlns:a16="http://schemas.microsoft.com/office/drawing/2014/main" xmlns="" id="{B341B30F-DF58-41C0-909A-6405AC8F8227}"/>
                    </a:ext>
                  </a:extLst>
                </p:cNvPr>
                <p:cNvCxnSpPr/>
                <p:nvPr/>
              </p:nvCxnSpPr>
              <p:spPr>
                <a:xfrm>
                  <a:off x="2320031" y="4592717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2" name="Straight Connector 231">
                  <a:extLst>
                    <a:ext uri="{FF2B5EF4-FFF2-40B4-BE49-F238E27FC236}">
                      <a16:creationId xmlns:a16="http://schemas.microsoft.com/office/drawing/2014/main" xmlns="" id="{DF840435-C48D-4039-B19C-59C054F4BD78}"/>
                    </a:ext>
                  </a:extLst>
                </p:cNvPr>
                <p:cNvCxnSpPr/>
                <p:nvPr/>
              </p:nvCxnSpPr>
              <p:spPr>
                <a:xfrm>
                  <a:off x="2320031" y="4021587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3" name="Straight Connector 232">
                  <a:extLst>
                    <a:ext uri="{FF2B5EF4-FFF2-40B4-BE49-F238E27FC236}">
                      <a16:creationId xmlns:a16="http://schemas.microsoft.com/office/drawing/2014/main" xmlns="" id="{576CF8C8-B96E-4E31-BDD4-F6705B4B96F8}"/>
                    </a:ext>
                  </a:extLst>
                </p:cNvPr>
                <p:cNvCxnSpPr/>
                <p:nvPr/>
              </p:nvCxnSpPr>
              <p:spPr>
                <a:xfrm>
                  <a:off x="2320031" y="3989036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4" name="Straight Connector 233">
                  <a:extLst>
                    <a:ext uri="{FF2B5EF4-FFF2-40B4-BE49-F238E27FC236}">
                      <a16:creationId xmlns:a16="http://schemas.microsoft.com/office/drawing/2014/main" xmlns="" id="{2D4F436A-49A8-467F-8B01-AFE567F2C0BF}"/>
                    </a:ext>
                  </a:extLst>
                </p:cNvPr>
                <p:cNvCxnSpPr/>
                <p:nvPr/>
              </p:nvCxnSpPr>
              <p:spPr>
                <a:xfrm>
                  <a:off x="2320031" y="377597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5" name="Straight Connector 234">
                  <a:extLst>
                    <a:ext uri="{FF2B5EF4-FFF2-40B4-BE49-F238E27FC236}">
                      <a16:creationId xmlns:a16="http://schemas.microsoft.com/office/drawing/2014/main" xmlns="" id="{1E26A659-D524-4626-8B51-C374DC77B172}"/>
                    </a:ext>
                  </a:extLst>
                </p:cNvPr>
                <p:cNvCxnSpPr/>
                <p:nvPr/>
              </p:nvCxnSpPr>
              <p:spPr>
                <a:xfrm>
                  <a:off x="2320031" y="3373517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6" name="Straight Connector 235">
                  <a:extLst>
                    <a:ext uri="{FF2B5EF4-FFF2-40B4-BE49-F238E27FC236}">
                      <a16:creationId xmlns:a16="http://schemas.microsoft.com/office/drawing/2014/main" xmlns="" id="{00E33498-BF13-4986-9FB9-58E1D5001C9D}"/>
                    </a:ext>
                  </a:extLst>
                </p:cNvPr>
                <p:cNvCxnSpPr/>
                <p:nvPr/>
              </p:nvCxnSpPr>
              <p:spPr>
                <a:xfrm>
                  <a:off x="5080986" y="495966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7" name="Straight Connector 236">
                  <a:extLst>
                    <a:ext uri="{FF2B5EF4-FFF2-40B4-BE49-F238E27FC236}">
                      <a16:creationId xmlns:a16="http://schemas.microsoft.com/office/drawing/2014/main" xmlns="" id="{D63F71B9-AAD4-4F8F-8051-E68E79FCE65A}"/>
                    </a:ext>
                  </a:extLst>
                </p:cNvPr>
                <p:cNvCxnSpPr/>
                <p:nvPr/>
              </p:nvCxnSpPr>
              <p:spPr>
                <a:xfrm>
                  <a:off x="5080986" y="4205060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8" name="Straight Connector 237">
                  <a:extLst>
                    <a:ext uri="{FF2B5EF4-FFF2-40B4-BE49-F238E27FC236}">
                      <a16:creationId xmlns:a16="http://schemas.microsoft.com/office/drawing/2014/main" xmlns="" id="{717C770A-8BD9-4BB8-A170-2B1610C3C4E9}"/>
                    </a:ext>
                  </a:extLst>
                </p:cNvPr>
                <p:cNvCxnSpPr/>
                <p:nvPr/>
              </p:nvCxnSpPr>
              <p:spPr>
                <a:xfrm>
                  <a:off x="5080986" y="4086690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0" name="Straight Connector 239">
                  <a:extLst>
                    <a:ext uri="{FF2B5EF4-FFF2-40B4-BE49-F238E27FC236}">
                      <a16:creationId xmlns:a16="http://schemas.microsoft.com/office/drawing/2014/main" xmlns="" id="{34F02134-6665-4988-A9E7-6E683DE013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10578" y="3299534"/>
                  <a:ext cx="0" cy="556334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2" name="Straight Connector 241">
                  <a:extLst>
                    <a:ext uri="{FF2B5EF4-FFF2-40B4-BE49-F238E27FC236}">
                      <a16:creationId xmlns:a16="http://schemas.microsoft.com/office/drawing/2014/main" xmlns="" id="{057BE03D-AFF3-484B-B66F-4BDB1FF7BD8A}"/>
                    </a:ext>
                  </a:extLst>
                </p:cNvPr>
                <p:cNvCxnSpPr/>
                <p:nvPr/>
              </p:nvCxnSpPr>
              <p:spPr>
                <a:xfrm>
                  <a:off x="5080986" y="385587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3" name="Straight Connector 242">
                  <a:extLst>
                    <a:ext uri="{FF2B5EF4-FFF2-40B4-BE49-F238E27FC236}">
                      <a16:creationId xmlns:a16="http://schemas.microsoft.com/office/drawing/2014/main" xmlns="" id="{BA44706B-C819-4710-9099-292845EA2E72}"/>
                    </a:ext>
                  </a:extLst>
                </p:cNvPr>
                <p:cNvCxnSpPr/>
                <p:nvPr/>
              </p:nvCxnSpPr>
              <p:spPr>
                <a:xfrm>
                  <a:off x="5080986" y="3299536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5" name="Straight Connector 244">
                  <a:extLst>
                    <a:ext uri="{FF2B5EF4-FFF2-40B4-BE49-F238E27FC236}">
                      <a16:creationId xmlns:a16="http://schemas.microsoft.com/office/drawing/2014/main" xmlns="" id="{977ECEBF-EE6A-495D-B6F9-91571FFA7737}"/>
                    </a:ext>
                  </a:extLst>
                </p:cNvPr>
                <p:cNvCxnSpPr/>
                <p:nvPr/>
              </p:nvCxnSpPr>
              <p:spPr>
                <a:xfrm>
                  <a:off x="5613646" y="4921192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6" name="Straight Connector 245">
                  <a:extLst>
                    <a:ext uri="{FF2B5EF4-FFF2-40B4-BE49-F238E27FC236}">
                      <a16:creationId xmlns:a16="http://schemas.microsoft.com/office/drawing/2014/main" xmlns="" id="{B207C920-0C37-41C7-B689-D1B4B76E0D13}"/>
                    </a:ext>
                  </a:extLst>
                </p:cNvPr>
                <p:cNvCxnSpPr/>
                <p:nvPr/>
              </p:nvCxnSpPr>
              <p:spPr>
                <a:xfrm>
                  <a:off x="5613646" y="4270163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>
                  <a:extLst>
                    <a:ext uri="{FF2B5EF4-FFF2-40B4-BE49-F238E27FC236}">
                      <a16:creationId xmlns:a16="http://schemas.microsoft.com/office/drawing/2014/main" xmlns="" id="{B06F8C8B-A354-4166-BBDC-1F40CA41FC94}"/>
                    </a:ext>
                  </a:extLst>
                </p:cNvPr>
                <p:cNvCxnSpPr/>
                <p:nvPr/>
              </p:nvCxnSpPr>
              <p:spPr>
                <a:xfrm>
                  <a:off x="5613646" y="4051181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>
                  <a:extLst>
                    <a:ext uri="{FF2B5EF4-FFF2-40B4-BE49-F238E27FC236}">
                      <a16:creationId xmlns:a16="http://schemas.microsoft.com/office/drawing/2014/main" xmlns="" id="{C9CC911C-FA16-4E57-8198-20686E7A9FE0}"/>
                    </a:ext>
                  </a:extLst>
                </p:cNvPr>
                <p:cNvCxnSpPr/>
                <p:nvPr/>
              </p:nvCxnSpPr>
              <p:spPr>
                <a:xfrm>
                  <a:off x="5613646" y="3956486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9" name="Straight Connector 248">
                  <a:extLst>
                    <a:ext uri="{FF2B5EF4-FFF2-40B4-BE49-F238E27FC236}">
                      <a16:creationId xmlns:a16="http://schemas.microsoft.com/office/drawing/2014/main" xmlns="" id="{A537B202-D2BB-450E-8AF5-1B454CEB42FE}"/>
                    </a:ext>
                  </a:extLst>
                </p:cNvPr>
                <p:cNvCxnSpPr/>
                <p:nvPr/>
              </p:nvCxnSpPr>
              <p:spPr>
                <a:xfrm>
                  <a:off x="5613646" y="3367600"/>
                  <a:ext cx="59185" cy="0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0" name="Straight Connector 249">
                  <a:extLst>
                    <a:ext uri="{FF2B5EF4-FFF2-40B4-BE49-F238E27FC236}">
                      <a16:creationId xmlns:a16="http://schemas.microsoft.com/office/drawing/2014/main" xmlns="" id="{20939C30-F660-4524-89B5-2930731C728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43238" y="3370555"/>
                  <a:ext cx="0" cy="585927"/>
                </a:xfrm>
                <a:prstGeom prst="line">
                  <a:avLst/>
                </a:prstGeom>
                <a:ln>
                  <a:solidFill>
                    <a:srgbClr val="6D6E7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53" name="Rectangle 252">
                <a:extLst>
                  <a:ext uri="{FF2B5EF4-FFF2-40B4-BE49-F238E27FC236}">
                    <a16:creationId xmlns:a16="http://schemas.microsoft.com/office/drawing/2014/main" xmlns="" id="{340C979B-FC34-4ABE-9E1A-0A919DE88ADB}"/>
                  </a:ext>
                </a:extLst>
              </p:cNvPr>
              <p:cNvSpPr/>
              <p:nvPr/>
            </p:nvSpPr>
            <p:spPr>
              <a:xfrm>
                <a:off x="3495317" y="4424039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xmlns="" id="{2D449F2F-6BF4-4D86-B33A-423263D4B774}"/>
                  </a:ext>
                </a:extLst>
              </p:cNvPr>
              <p:cNvSpPr/>
              <p:nvPr/>
            </p:nvSpPr>
            <p:spPr>
              <a:xfrm>
                <a:off x="4027977" y="4447712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59" name="Rectangle 258">
                <a:extLst>
                  <a:ext uri="{FF2B5EF4-FFF2-40B4-BE49-F238E27FC236}">
                    <a16:creationId xmlns:a16="http://schemas.microsoft.com/office/drawing/2014/main" xmlns="" id="{46582AA8-3EA9-42DC-9A44-326E4DF64DBC}"/>
                  </a:ext>
                </a:extLst>
              </p:cNvPr>
              <p:cNvSpPr/>
              <p:nvPr/>
            </p:nvSpPr>
            <p:spPr>
              <a:xfrm>
                <a:off x="4551759" y="4468426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2" name="Rectangle 261">
                <a:extLst>
                  <a:ext uri="{FF2B5EF4-FFF2-40B4-BE49-F238E27FC236}">
                    <a16:creationId xmlns:a16="http://schemas.microsoft.com/office/drawing/2014/main" xmlns="" id="{40EE702C-FC97-492A-9D32-986EFC246DDA}"/>
                  </a:ext>
                </a:extLst>
              </p:cNvPr>
              <p:cNvSpPr/>
              <p:nvPr/>
            </p:nvSpPr>
            <p:spPr>
              <a:xfrm>
                <a:off x="5078501" y="4486181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5" name="Rectangle 264">
                <a:extLst>
                  <a:ext uri="{FF2B5EF4-FFF2-40B4-BE49-F238E27FC236}">
                    <a16:creationId xmlns:a16="http://schemas.microsoft.com/office/drawing/2014/main" xmlns="" id="{4682BD73-5572-4439-9E5C-8244C8A4D76A}"/>
                  </a:ext>
                </a:extLst>
              </p:cNvPr>
              <p:cNvSpPr/>
              <p:nvPr/>
            </p:nvSpPr>
            <p:spPr>
              <a:xfrm>
                <a:off x="5608202" y="4459550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68" name="Rectangle 267">
                <a:extLst>
                  <a:ext uri="{FF2B5EF4-FFF2-40B4-BE49-F238E27FC236}">
                    <a16:creationId xmlns:a16="http://schemas.microsoft.com/office/drawing/2014/main" xmlns="" id="{D035EBAC-8FEA-44E7-B9CB-74ACFF96B522}"/>
                  </a:ext>
                </a:extLst>
              </p:cNvPr>
              <p:cNvSpPr/>
              <p:nvPr/>
            </p:nvSpPr>
            <p:spPr>
              <a:xfrm>
                <a:off x="3243782" y="4418121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1" name="Rectangle 270">
                <a:extLst>
                  <a:ext uri="{FF2B5EF4-FFF2-40B4-BE49-F238E27FC236}">
                    <a16:creationId xmlns:a16="http://schemas.microsoft.com/office/drawing/2014/main" xmlns="" id="{BAC38EE0-92E9-49D2-BC06-1483C50A3D93}"/>
                  </a:ext>
                </a:extLst>
              </p:cNvPr>
              <p:cNvSpPr/>
              <p:nvPr/>
            </p:nvSpPr>
            <p:spPr>
              <a:xfrm>
                <a:off x="2977452" y="4418122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4" name="Rectangle 273">
                <a:extLst>
                  <a:ext uri="{FF2B5EF4-FFF2-40B4-BE49-F238E27FC236}">
                    <a16:creationId xmlns:a16="http://schemas.microsoft.com/office/drawing/2014/main" xmlns="" id="{3171E87B-D920-4C0B-9BC3-832B67A48502}"/>
                  </a:ext>
                </a:extLst>
              </p:cNvPr>
              <p:cNvSpPr/>
              <p:nvPr/>
            </p:nvSpPr>
            <p:spPr>
              <a:xfrm>
                <a:off x="2711122" y="4403325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77" name="Rectangle 276">
                <a:extLst>
                  <a:ext uri="{FF2B5EF4-FFF2-40B4-BE49-F238E27FC236}">
                    <a16:creationId xmlns:a16="http://schemas.microsoft.com/office/drawing/2014/main" xmlns="" id="{67EA09BC-A2D9-4660-A8E4-4572E7437B32}"/>
                  </a:ext>
                </a:extLst>
              </p:cNvPr>
              <p:cNvSpPr/>
              <p:nvPr/>
            </p:nvSpPr>
            <p:spPr>
              <a:xfrm>
                <a:off x="2447751" y="4435876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0" name="Rectangle 279">
                <a:extLst>
                  <a:ext uri="{FF2B5EF4-FFF2-40B4-BE49-F238E27FC236}">
                    <a16:creationId xmlns:a16="http://schemas.microsoft.com/office/drawing/2014/main" xmlns="" id="{D7B4D525-2AB2-4989-BEFD-D0EE9DCF4EEE}"/>
                  </a:ext>
                </a:extLst>
              </p:cNvPr>
              <p:cNvSpPr/>
              <p:nvPr/>
            </p:nvSpPr>
            <p:spPr>
              <a:xfrm>
                <a:off x="2317545" y="4323425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xmlns="" id="{A046519B-92E4-4C27-961C-F867D38D6A4D}"/>
                  </a:ext>
                </a:extLst>
              </p:cNvPr>
              <p:cNvCxnSpPr/>
              <p:nvPr/>
            </p:nvCxnSpPr>
            <p:spPr>
              <a:xfrm flipV="1">
                <a:off x="2154177" y="3755387"/>
                <a:ext cx="54864" cy="0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3" name="Rectangle 282">
                <a:extLst>
                  <a:ext uri="{FF2B5EF4-FFF2-40B4-BE49-F238E27FC236}">
                    <a16:creationId xmlns:a16="http://schemas.microsoft.com/office/drawing/2014/main" xmlns="" id="{3F36C546-33E4-4387-9133-5333AA1F2C97}"/>
                  </a:ext>
                </a:extLst>
              </p:cNvPr>
              <p:cNvSpPr/>
              <p:nvPr/>
            </p:nvSpPr>
            <p:spPr>
              <a:xfrm>
                <a:off x="2178462" y="3719742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xmlns="" id="{E894B0EA-AAF4-4A9C-8A49-997527BCE722}"/>
                  </a:ext>
                </a:extLst>
              </p:cNvPr>
              <p:cNvSpPr/>
              <p:nvPr/>
            </p:nvSpPr>
            <p:spPr>
              <a:xfrm>
                <a:off x="2210540" y="3755254"/>
                <a:ext cx="3429740" cy="884808"/>
              </a:xfrm>
              <a:custGeom>
                <a:avLst/>
                <a:gdLst>
                  <a:gd name="connsiteX0" fmla="*/ 0 w 3429740"/>
                  <a:gd name="connsiteY0" fmla="*/ 0 h 884808"/>
                  <a:gd name="connsiteX1" fmla="*/ 133165 w 3429740"/>
                  <a:gd name="connsiteY1" fmla="*/ 580008 h 884808"/>
                  <a:gd name="connsiteX2" fmla="*/ 269289 w 3429740"/>
                  <a:gd name="connsiteY2" fmla="*/ 686540 h 884808"/>
                  <a:gd name="connsiteX3" fmla="*/ 535619 w 3429740"/>
                  <a:gd name="connsiteY3" fmla="*/ 722051 h 884808"/>
                  <a:gd name="connsiteX4" fmla="*/ 804909 w 3429740"/>
                  <a:gd name="connsiteY4" fmla="*/ 855216 h 884808"/>
                  <a:gd name="connsiteX5" fmla="*/ 1068279 w 3429740"/>
                  <a:gd name="connsiteY5" fmla="*/ 846338 h 884808"/>
                  <a:gd name="connsiteX6" fmla="*/ 1316854 w 3429740"/>
                  <a:gd name="connsiteY6" fmla="*/ 878890 h 884808"/>
                  <a:gd name="connsiteX7" fmla="*/ 1852474 w 3429740"/>
                  <a:gd name="connsiteY7" fmla="*/ 852257 h 884808"/>
                  <a:gd name="connsiteX8" fmla="*/ 2376256 w 3429740"/>
                  <a:gd name="connsiteY8" fmla="*/ 807868 h 884808"/>
                  <a:gd name="connsiteX9" fmla="*/ 2897079 w 3429740"/>
                  <a:gd name="connsiteY9" fmla="*/ 840420 h 884808"/>
                  <a:gd name="connsiteX10" fmla="*/ 3429740 w 3429740"/>
                  <a:gd name="connsiteY10" fmla="*/ 884808 h 884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29740" h="884808">
                    <a:moveTo>
                      <a:pt x="0" y="0"/>
                    </a:moveTo>
                    <a:lnTo>
                      <a:pt x="133165" y="580008"/>
                    </a:lnTo>
                    <a:lnTo>
                      <a:pt x="269289" y="686540"/>
                    </a:lnTo>
                    <a:lnTo>
                      <a:pt x="535619" y="722051"/>
                    </a:lnTo>
                    <a:lnTo>
                      <a:pt x="804909" y="855216"/>
                    </a:lnTo>
                    <a:lnTo>
                      <a:pt x="1068279" y="846338"/>
                    </a:lnTo>
                    <a:lnTo>
                      <a:pt x="1316854" y="878890"/>
                    </a:lnTo>
                    <a:lnTo>
                      <a:pt x="1852474" y="852257"/>
                    </a:lnTo>
                    <a:lnTo>
                      <a:pt x="2376256" y="807868"/>
                    </a:lnTo>
                    <a:lnTo>
                      <a:pt x="2897079" y="840420"/>
                    </a:lnTo>
                    <a:lnTo>
                      <a:pt x="3429740" y="884808"/>
                    </a:lnTo>
                  </a:path>
                </a:pathLst>
              </a:custGeom>
              <a:noFill/>
              <a:ln w="19050">
                <a:solidFill>
                  <a:srgbClr val="9525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290" name="Group 289">
                <a:extLst>
                  <a:ext uri="{FF2B5EF4-FFF2-40B4-BE49-F238E27FC236}">
                    <a16:creationId xmlns:a16="http://schemas.microsoft.com/office/drawing/2014/main" xmlns="" id="{D1DCAFB0-F7AC-42D5-9173-2ABB39EB495E}"/>
                  </a:ext>
                </a:extLst>
              </p:cNvPr>
              <p:cNvGrpSpPr/>
              <p:nvPr/>
            </p:nvGrpSpPr>
            <p:grpSpPr>
              <a:xfrm>
                <a:off x="2166152" y="3713824"/>
                <a:ext cx="3522423" cy="967667"/>
                <a:chOff x="2166152" y="3713824"/>
                <a:chExt cx="3522423" cy="967667"/>
              </a:xfrm>
            </p:grpSpPr>
            <p:grpSp>
              <p:nvGrpSpPr>
                <p:cNvPr id="289" name="Group 288">
                  <a:extLst>
                    <a:ext uri="{FF2B5EF4-FFF2-40B4-BE49-F238E27FC236}">
                      <a16:creationId xmlns:a16="http://schemas.microsoft.com/office/drawing/2014/main" xmlns="" id="{491A39CC-0BA1-4599-9558-9B99DC0B5D82}"/>
                    </a:ext>
                  </a:extLst>
                </p:cNvPr>
                <p:cNvGrpSpPr/>
                <p:nvPr/>
              </p:nvGrpSpPr>
              <p:grpSpPr>
                <a:xfrm>
                  <a:off x="2305235" y="4279036"/>
                  <a:ext cx="3383340" cy="402455"/>
                  <a:chOff x="2305235" y="4279036"/>
                  <a:chExt cx="3383340" cy="402455"/>
                </a:xfrm>
              </p:grpSpPr>
              <p:sp>
                <p:nvSpPr>
                  <p:cNvPr id="254" name="Isosceles Triangle 253">
                    <a:extLst>
                      <a:ext uri="{FF2B5EF4-FFF2-40B4-BE49-F238E27FC236}">
                        <a16:creationId xmlns:a16="http://schemas.microsoft.com/office/drawing/2014/main" xmlns="" id="{6032E2E7-0B50-412C-BCE6-72C01B09D7B8}"/>
                      </a:ext>
                    </a:extLst>
                  </p:cNvPr>
                  <p:cNvSpPr/>
                  <p:nvPr/>
                </p:nvSpPr>
                <p:spPr>
                  <a:xfrm>
                    <a:off x="3483007" y="4595673"/>
                    <a:ext cx="92683" cy="79899"/>
                  </a:xfrm>
                  <a:prstGeom prst="triangle">
                    <a:avLst/>
                  </a:prstGeom>
                  <a:solidFill>
                    <a:srgbClr val="952581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57" name="Isosceles Triangle 256">
                    <a:extLst>
                      <a:ext uri="{FF2B5EF4-FFF2-40B4-BE49-F238E27FC236}">
                        <a16:creationId xmlns:a16="http://schemas.microsoft.com/office/drawing/2014/main" xmlns="" id="{8873C7AB-9D4F-434C-B9C9-266F2EC79B28}"/>
                      </a:ext>
                    </a:extLst>
                  </p:cNvPr>
                  <p:cNvSpPr/>
                  <p:nvPr/>
                </p:nvSpPr>
                <p:spPr>
                  <a:xfrm>
                    <a:off x="4015667" y="4563122"/>
                    <a:ext cx="92683" cy="79899"/>
                  </a:xfrm>
                  <a:prstGeom prst="triangle">
                    <a:avLst/>
                  </a:prstGeom>
                  <a:solidFill>
                    <a:srgbClr val="952581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60" name="Isosceles Triangle 259">
                    <a:extLst>
                      <a:ext uri="{FF2B5EF4-FFF2-40B4-BE49-F238E27FC236}">
                        <a16:creationId xmlns:a16="http://schemas.microsoft.com/office/drawing/2014/main" xmlns="" id="{A1DEF65F-50F8-4D97-A63D-A9B6067C51F9}"/>
                      </a:ext>
                    </a:extLst>
                  </p:cNvPr>
                  <p:cNvSpPr/>
                  <p:nvPr/>
                </p:nvSpPr>
                <p:spPr>
                  <a:xfrm>
                    <a:off x="4539449" y="4518732"/>
                    <a:ext cx="92683" cy="79899"/>
                  </a:xfrm>
                  <a:prstGeom prst="triangle">
                    <a:avLst/>
                  </a:prstGeom>
                  <a:solidFill>
                    <a:srgbClr val="952581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63" name="Isosceles Triangle 262">
                    <a:extLst>
                      <a:ext uri="{FF2B5EF4-FFF2-40B4-BE49-F238E27FC236}">
                        <a16:creationId xmlns:a16="http://schemas.microsoft.com/office/drawing/2014/main" xmlns="" id="{7B6E80D5-4E3A-4E18-B445-C99791DE9AB1}"/>
                      </a:ext>
                    </a:extLst>
                  </p:cNvPr>
                  <p:cNvSpPr/>
                  <p:nvPr/>
                </p:nvSpPr>
                <p:spPr>
                  <a:xfrm>
                    <a:off x="5066191" y="4560161"/>
                    <a:ext cx="92683" cy="79899"/>
                  </a:xfrm>
                  <a:prstGeom prst="triangle">
                    <a:avLst/>
                  </a:prstGeom>
                  <a:solidFill>
                    <a:srgbClr val="952581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66" name="Isosceles Triangle 265">
                    <a:extLst>
                      <a:ext uri="{FF2B5EF4-FFF2-40B4-BE49-F238E27FC236}">
                        <a16:creationId xmlns:a16="http://schemas.microsoft.com/office/drawing/2014/main" xmlns="" id="{C10427B6-A098-41A6-B43B-FF27A44B9215}"/>
                      </a:ext>
                    </a:extLst>
                  </p:cNvPr>
                  <p:cNvSpPr/>
                  <p:nvPr/>
                </p:nvSpPr>
                <p:spPr>
                  <a:xfrm>
                    <a:off x="5595892" y="4601592"/>
                    <a:ext cx="92683" cy="79899"/>
                  </a:xfrm>
                  <a:prstGeom prst="triangle">
                    <a:avLst/>
                  </a:prstGeom>
                  <a:solidFill>
                    <a:srgbClr val="952581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69" name="Isosceles Triangle 268">
                    <a:extLst>
                      <a:ext uri="{FF2B5EF4-FFF2-40B4-BE49-F238E27FC236}">
                        <a16:creationId xmlns:a16="http://schemas.microsoft.com/office/drawing/2014/main" xmlns="" id="{7F13DDC2-3143-4810-A1FE-846A8B30E87C}"/>
                      </a:ext>
                    </a:extLst>
                  </p:cNvPr>
                  <p:cNvSpPr/>
                  <p:nvPr/>
                </p:nvSpPr>
                <p:spPr>
                  <a:xfrm>
                    <a:off x="3231472" y="4557204"/>
                    <a:ext cx="92683" cy="79899"/>
                  </a:xfrm>
                  <a:prstGeom prst="triangle">
                    <a:avLst/>
                  </a:prstGeom>
                  <a:solidFill>
                    <a:srgbClr val="952581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2" name="Isosceles Triangle 271">
                    <a:extLst>
                      <a:ext uri="{FF2B5EF4-FFF2-40B4-BE49-F238E27FC236}">
                        <a16:creationId xmlns:a16="http://schemas.microsoft.com/office/drawing/2014/main" xmlns="" id="{E65C93D1-6725-4C26-9793-E2FF0376FDDB}"/>
                      </a:ext>
                    </a:extLst>
                  </p:cNvPr>
                  <p:cNvSpPr/>
                  <p:nvPr/>
                </p:nvSpPr>
                <p:spPr>
                  <a:xfrm>
                    <a:off x="2965142" y="4554245"/>
                    <a:ext cx="92683" cy="79899"/>
                  </a:xfrm>
                  <a:prstGeom prst="triangle">
                    <a:avLst/>
                  </a:prstGeom>
                  <a:solidFill>
                    <a:srgbClr val="952581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5" name="Isosceles Triangle 274">
                    <a:extLst>
                      <a:ext uri="{FF2B5EF4-FFF2-40B4-BE49-F238E27FC236}">
                        <a16:creationId xmlns:a16="http://schemas.microsoft.com/office/drawing/2014/main" xmlns="" id="{37BD2896-0D4E-483D-BA3F-9ADDE42B9B27}"/>
                      </a:ext>
                    </a:extLst>
                  </p:cNvPr>
                  <p:cNvSpPr/>
                  <p:nvPr/>
                </p:nvSpPr>
                <p:spPr>
                  <a:xfrm>
                    <a:off x="2698812" y="4438834"/>
                    <a:ext cx="92683" cy="79899"/>
                  </a:xfrm>
                  <a:prstGeom prst="triangle">
                    <a:avLst/>
                  </a:prstGeom>
                  <a:solidFill>
                    <a:srgbClr val="952581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78" name="Isosceles Triangle 277">
                    <a:extLst>
                      <a:ext uri="{FF2B5EF4-FFF2-40B4-BE49-F238E27FC236}">
                        <a16:creationId xmlns:a16="http://schemas.microsoft.com/office/drawing/2014/main" xmlns="" id="{3A17DE15-62BF-4213-AEEC-BE7B798ABFA1}"/>
                      </a:ext>
                    </a:extLst>
                  </p:cNvPr>
                  <p:cNvSpPr/>
                  <p:nvPr/>
                </p:nvSpPr>
                <p:spPr>
                  <a:xfrm>
                    <a:off x="2435441" y="4400363"/>
                    <a:ext cx="92683" cy="79899"/>
                  </a:xfrm>
                  <a:prstGeom prst="triangle">
                    <a:avLst/>
                  </a:prstGeom>
                  <a:solidFill>
                    <a:srgbClr val="952581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281" name="Isosceles Triangle 280">
                    <a:extLst>
                      <a:ext uri="{FF2B5EF4-FFF2-40B4-BE49-F238E27FC236}">
                        <a16:creationId xmlns:a16="http://schemas.microsoft.com/office/drawing/2014/main" xmlns="" id="{CC4870C2-82A7-4F11-BC54-4A6AE47C6AB0}"/>
                      </a:ext>
                    </a:extLst>
                  </p:cNvPr>
                  <p:cNvSpPr/>
                  <p:nvPr/>
                </p:nvSpPr>
                <p:spPr>
                  <a:xfrm>
                    <a:off x="2305235" y="4279036"/>
                    <a:ext cx="92683" cy="79899"/>
                  </a:xfrm>
                  <a:prstGeom prst="triangle">
                    <a:avLst/>
                  </a:prstGeom>
                  <a:solidFill>
                    <a:srgbClr val="952581"/>
                  </a:solidFill>
                  <a:ln w="3175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sp>
              <p:nvSpPr>
                <p:cNvPr id="284" name="Isosceles Triangle 283">
                  <a:extLst>
                    <a:ext uri="{FF2B5EF4-FFF2-40B4-BE49-F238E27FC236}">
                      <a16:creationId xmlns:a16="http://schemas.microsoft.com/office/drawing/2014/main" xmlns="" id="{463347EA-BDCC-4B72-961B-1E81A5425712}"/>
                    </a:ext>
                  </a:extLst>
                </p:cNvPr>
                <p:cNvSpPr/>
                <p:nvPr/>
              </p:nvSpPr>
              <p:spPr>
                <a:xfrm>
                  <a:off x="2166152" y="3713824"/>
                  <a:ext cx="92683" cy="79899"/>
                </a:xfrm>
                <a:prstGeom prst="triangle">
                  <a:avLst/>
                </a:prstGeom>
                <a:solidFill>
                  <a:schemeClr val="accent5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xmlns="" id="{4AB8CEEB-8127-42A1-8673-853172E91879}"/>
                  </a:ext>
                </a:extLst>
              </p:cNvPr>
              <p:cNvSpPr/>
              <p:nvPr/>
            </p:nvSpPr>
            <p:spPr>
              <a:xfrm>
                <a:off x="2213499" y="3447495"/>
                <a:ext cx="3432699" cy="408373"/>
              </a:xfrm>
              <a:custGeom>
                <a:avLst/>
                <a:gdLst>
                  <a:gd name="connsiteX0" fmla="*/ 0 w 3432699"/>
                  <a:gd name="connsiteY0" fmla="*/ 304800 h 408373"/>
                  <a:gd name="connsiteX1" fmla="*/ 139084 w 3432699"/>
                  <a:gd name="connsiteY1" fmla="*/ 127247 h 408373"/>
                  <a:gd name="connsiteX2" fmla="*/ 266330 w 3432699"/>
                  <a:gd name="connsiteY2" fmla="*/ 408373 h 408373"/>
                  <a:gd name="connsiteX3" fmla="*/ 532660 w 3432699"/>
                  <a:gd name="connsiteY3" fmla="*/ 399495 h 408373"/>
                  <a:gd name="connsiteX4" fmla="*/ 801950 w 3432699"/>
                  <a:gd name="connsiteY4" fmla="*/ 192350 h 408373"/>
                  <a:gd name="connsiteX5" fmla="*/ 1065320 w 3432699"/>
                  <a:gd name="connsiteY5" fmla="*/ 198268 h 408373"/>
                  <a:gd name="connsiteX6" fmla="*/ 1313895 w 3432699"/>
                  <a:gd name="connsiteY6" fmla="*/ 0 h 408373"/>
                  <a:gd name="connsiteX7" fmla="*/ 1849515 w 3432699"/>
                  <a:gd name="connsiteY7" fmla="*/ 301841 h 408373"/>
                  <a:gd name="connsiteX8" fmla="*/ 2379216 w 3432699"/>
                  <a:gd name="connsiteY8" fmla="*/ 358066 h 408373"/>
                  <a:gd name="connsiteX9" fmla="*/ 2894120 w 3432699"/>
                  <a:gd name="connsiteY9" fmla="*/ 130206 h 408373"/>
                  <a:gd name="connsiteX10" fmla="*/ 3432699 w 3432699"/>
                  <a:gd name="connsiteY10" fmla="*/ 207146 h 408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3432699" h="408373">
                    <a:moveTo>
                      <a:pt x="0" y="304800"/>
                    </a:moveTo>
                    <a:lnTo>
                      <a:pt x="139084" y="127247"/>
                    </a:lnTo>
                    <a:lnTo>
                      <a:pt x="266330" y="408373"/>
                    </a:lnTo>
                    <a:lnTo>
                      <a:pt x="532660" y="399495"/>
                    </a:lnTo>
                    <a:lnTo>
                      <a:pt x="801950" y="192350"/>
                    </a:lnTo>
                    <a:lnTo>
                      <a:pt x="1065320" y="198268"/>
                    </a:lnTo>
                    <a:lnTo>
                      <a:pt x="1313895" y="0"/>
                    </a:lnTo>
                    <a:lnTo>
                      <a:pt x="1849515" y="301841"/>
                    </a:lnTo>
                    <a:lnTo>
                      <a:pt x="2379216" y="358066"/>
                    </a:lnTo>
                    <a:lnTo>
                      <a:pt x="2894120" y="130206"/>
                    </a:lnTo>
                    <a:lnTo>
                      <a:pt x="3432699" y="207146"/>
                    </a:lnTo>
                  </a:path>
                </a:pathLst>
              </a:custGeom>
              <a:noFill/>
              <a:ln w="19050">
                <a:solidFill>
                  <a:srgbClr val="6D6E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>
                  <a:solidFill>
                    <a:srgbClr val="777777"/>
                  </a:solidFill>
                  <a:highlight>
                    <a:srgbClr val="777777"/>
                  </a:highlight>
                </a:endParaRPr>
              </a:p>
            </p:txBody>
          </p:sp>
          <p:grpSp>
            <p:nvGrpSpPr>
              <p:cNvPr id="291" name="Group 290">
                <a:extLst>
                  <a:ext uri="{FF2B5EF4-FFF2-40B4-BE49-F238E27FC236}">
                    <a16:creationId xmlns:a16="http://schemas.microsoft.com/office/drawing/2014/main" xmlns="" id="{1ED5B3DC-4CAF-46AC-8951-649813D58D9D}"/>
                  </a:ext>
                </a:extLst>
              </p:cNvPr>
              <p:cNvGrpSpPr/>
              <p:nvPr/>
            </p:nvGrpSpPr>
            <p:grpSpPr>
              <a:xfrm>
                <a:off x="2172544" y="3411985"/>
                <a:ext cx="3509639" cy="482353"/>
                <a:chOff x="2172544" y="3411985"/>
                <a:chExt cx="3509639" cy="482353"/>
              </a:xfrm>
            </p:grpSpPr>
            <p:sp>
              <p:nvSpPr>
                <p:cNvPr id="255" name="Oval 254">
                  <a:extLst>
                    <a:ext uri="{FF2B5EF4-FFF2-40B4-BE49-F238E27FC236}">
                      <a16:creationId xmlns:a16="http://schemas.microsoft.com/office/drawing/2014/main" xmlns="" id="{E6EC8BC9-D30D-4614-A2D1-FDA1852AA63E}"/>
                    </a:ext>
                  </a:extLst>
                </p:cNvPr>
                <p:cNvSpPr/>
                <p:nvPr/>
              </p:nvSpPr>
              <p:spPr>
                <a:xfrm>
                  <a:off x="3489399" y="3411985"/>
                  <a:ext cx="79899" cy="79899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58" name="Oval 257">
                  <a:extLst>
                    <a:ext uri="{FF2B5EF4-FFF2-40B4-BE49-F238E27FC236}">
                      <a16:creationId xmlns:a16="http://schemas.microsoft.com/office/drawing/2014/main" xmlns="" id="{CDCF516B-CA1C-4BB3-A90C-4452A2DC17A8}"/>
                    </a:ext>
                  </a:extLst>
                </p:cNvPr>
                <p:cNvSpPr/>
                <p:nvPr/>
              </p:nvSpPr>
              <p:spPr>
                <a:xfrm>
                  <a:off x="4022059" y="3707907"/>
                  <a:ext cx="79899" cy="79899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1" name="Oval 260">
                  <a:extLst>
                    <a:ext uri="{FF2B5EF4-FFF2-40B4-BE49-F238E27FC236}">
                      <a16:creationId xmlns:a16="http://schemas.microsoft.com/office/drawing/2014/main" xmlns="" id="{61835AC3-E901-400B-A2B1-7C6CB3F9CCC1}"/>
                    </a:ext>
                  </a:extLst>
                </p:cNvPr>
                <p:cNvSpPr/>
                <p:nvPr/>
              </p:nvSpPr>
              <p:spPr>
                <a:xfrm>
                  <a:off x="4545841" y="3770050"/>
                  <a:ext cx="79899" cy="79899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4" name="Oval 263">
                  <a:extLst>
                    <a:ext uri="{FF2B5EF4-FFF2-40B4-BE49-F238E27FC236}">
                      <a16:creationId xmlns:a16="http://schemas.microsoft.com/office/drawing/2014/main" xmlns="" id="{0D5CFFD1-C6EB-471D-B60A-860B460D5EFA}"/>
                    </a:ext>
                  </a:extLst>
                </p:cNvPr>
                <p:cNvSpPr/>
                <p:nvPr/>
              </p:nvSpPr>
              <p:spPr>
                <a:xfrm>
                  <a:off x="5072583" y="3542190"/>
                  <a:ext cx="79899" cy="79899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67" name="Oval 266">
                  <a:extLst>
                    <a:ext uri="{FF2B5EF4-FFF2-40B4-BE49-F238E27FC236}">
                      <a16:creationId xmlns:a16="http://schemas.microsoft.com/office/drawing/2014/main" xmlns="" id="{33BFE80C-1287-4A4A-8C1D-85CF0B091C06}"/>
                    </a:ext>
                  </a:extLst>
                </p:cNvPr>
                <p:cNvSpPr/>
                <p:nvPr/>
              </p:nvSpPr>
              <p:spPr>
                <a:xfrm>
                  <a:off x="5602284" y="3625049"/>
                  <a:ext cx="79899" cy="79899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0" name="Oval 269">
                  <a:extLst>
                    <a:ext uri="{FF2B5EF4-FFF2-40B4-BE49-F238E27FC236}">
                      <a16:creationId xmlns:a16="http://schemas.microsoft.com/office/drawing/2014/main" xmlns="" id="{F774E2A8-DA0B-45B3-8F1B-F37CD4FD6683}"/>
                    </a:ext>
                  </a:extLst>
                </p:cNvPr>
                <p:cNvSpPr/>
                <p:nvPr/>
              </p:nvSpPr>
              <p:spPr>
                <a:xfrm>
                  <a:off x="3237864" y="3604335"/>
                  <a:ext cx="79899" cy="79899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3" name="Oval 272">
                  <a:extLst>
                    <a:ext uri="{FF2B5EF4-FFF2-40B4-BE49-F238E27FC236}">
                      <a16:creationId xmlns:a16="http://schemas.microsoft.com/office/drawing/2014/main" xmlns="" id="{C082425F-061F-4742-9AF7-B2A0F6E40755}"/>
                    </a:ext>
                  </a:extLst>
                </p:cNvPr>
                <p:cNvSpPr/>
                <p:nvPr/>
              </p:nvSpPr>
              <p:spPr>
                <a:xfrm>
                  <a:off x="2971534" y="3598417"/>
                  <a:ext cx="79899" cy="79899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6" name="Oval 275">
                  <a:extLst>
                    <a:ext uri="{FF2B5EF4-FFF2-40B4-BE49-F238E27FC236}">
                      <a16:creationId xmlns:a16="http://schemas.microsoft.com/office/drawing/2014/main" xmlns="" id="{41DE235D-DD1C-4308-92D5-A1632695AACF}"/>
                    </a:ext>
                  </a:extLst>
                </p:cNvPr>
                <p:cNvSpPr/>
                <p:nvPr/>
              </p:nvSpPr>
              <p:spPr>
                <a:xfrm>
                  <a:off x="2705204" y="3802603"/>
                  <a:ext cx="79899" cy="79899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79" name="Oval 278">
                  <a:extLst>
                    <a:ext uri="{FF2B5EF4-FFF2-40B4-BE49-F238E27FC236}">
                      <a16:creationId xmlns:a16="http://schemas.microsoft.com/office/drawing/2014/main" xmlns="" id="{84972E40-73D3-4298-86B7-71968E20E533}"/>
                    </a:ext>
                  </a:extLst>
                </p:cNvPr>
                <p:cNvSpPr/>
                <p:nvPr/>
              </p:nvSpPr>
              <p:spPr>
                <a:xfrm>
                  <a:off x="2441833" y="3814439"/>
                  <a:ext cx="79899" cy="79899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2" name="Oval 281">
                  <a:extLst>
                    <a:ext uri="{FF2B5EF4-FFF2-40B4-BE49-F238E27FC236}">
                      <a16:creationId xmlns:a16="http://schemas.microsoft.com/office/drawing/2014/main" xmlns="" id="{A8F88636-FC33-4C00-9EDB-85DE5F866918}"/>
                    </a:ext>
                  </a:extLst>
                </p:cNvPr>
                <p:cNvSpPr/>
                <p:nvPr/>
              </p:nvSpPr>
              <p:spPr>
                <a:xfrm>
                  <a:off x="2311627" y="3536272"/>
                  <a:ext cx="79899" cy="79899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285" name="Oval 284">
                  <a:extLst>
                    <a:ext uri="{FF2B5EF4-FFF2-40B4-BE49-F238E27FC236}">
                      <a16:creationId xmlns:a16="http://schemas.microsoft.com/office/drawing/2014/main" xmlns="" id="{D8DB4085-0F30-47FC-8845-B43056B68851}"/>
                    </a:ext>
                  </a:extLst>
                </p:cNvPr>
                <p:cNvSpPr/>
                <p:nvPr/>
              </p:nvSpPr>
              <p:spPr>
                <a:xfrm>
                  <a:off x="2172544" y="3716783"/>
                  <a:ext cx="79899" cy="79899"/>
                </a:xfrm>
                <a:prstGeom prst="ellipse">
                  <a:avLst/>
                </a:prstGeom>
                <a:solidFill>
                  <a:srgbClr val="777777"/>
                </a:solidFill>
                <a:ln w="3175">
                  <a:noFill/>
                </a:ln>
                <a:scene3d>
                  <a:camera prst="orthographicFront"/>
                  <a:lightRig rig="threePt" dir="t"/>
                </a:scene3d>
                <a:sp3d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486" name="Straight Connector 485">
                <a:extLst>
                  <a:ext uri="{FF2B5EF4-FFF2-40B4-BE49-F238E27FC236}">
                    <a16:creationId xmlns:a16="http://schemas.microsoft.com/office/drawing/2014/main" xmlns="" id="{474536B6-D55E-4F45-8D82-D4DC99B39F62}"/>
                  </a:ext>
                </a:extLst>
              </p:cNvPr>
              <p:cNvCxnSpPr/>
              <p:nvPr/>
            </p:nvCxnSpPr>
            <p:spPr>
              <a:xfrm>
                <a:off x="2268363" y="2311776"/>
                <a:ext cx="180000" cy="0"/>
              </a:xfrm>
              <a:prstGeom prst="line">
                <a:avLst/>
              </a:prstGeom>
              <a:noFill/>
              <a:ln w="19050">
                <a:solidFill>
                  <a:srgbClr val="6D6E7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87" name="Straight Connector 486">
                <a:extLst>
                  <a:ext uri="{FF2B5EF4-FFF2-40B4-BE49-F238E27FC236}">
                    <a16:creationId xmlns:a16="http://schemas.microsoft.com/office/drawing/2014/main" xmlns="" id="{334120DC-9AD5-4F21-AFAE-7065D7722FD2}"/>
                  </a:ext>
                </a:extLst>
              </p:cNvPr>
              <p:cNvCxnSpPr/>
              <p:nvPr/>
            </p:nvCxnSpPr>
            <p:spPr>
              <a:xfrm>
                <a:off x="2268363" y="2480003"/>
                <a:ext cx="180000" cy="0"/>
              </a:xfrm>
              <a:prstGeom prst="line">
                <a:avLst/>
              </a:prstGeom>
              <a:noFill/>
              <a:ln w="19050">
                <a:solidFill>
                  <a:schemeClr val="accent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488" name="Straight Connector 487">
                <a:extLst>
                  <a:ext uri="{FF2B5EF4-FFF2-40B4-BE49-F238E27FC236}">
                    <a16:creationId xmlns:a16="http://schemas.microsoft.com/office/drawing/2014/main" xmlns="" id="{087EAE1D-38D8-4343-9E14-00E479255CEB}"/>
                  </a:ext>
                </a:extLst>
              </p:cNvPr>
              <p:cNvCxnSpPr/>
              <p:nvPr/>
            </p:nvCxnSpPr>
            <p:spPr>
              <a:xfrm>
                <a:off x="2268363" y="2648229"/>
                <a:ext cx="180000" cy="0"/>
              </a:xfrm>
              <a:prstGeom prst="line">
                <a:avLst/>
              </a:prstGeom>
              <a:noFill/>
              <a:ln w="19050">
                <a:solidFill>
                  <a:srgbClr val="95258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483" name="Isosceles Triangle 482">
                <a:extLst>
                  <a:ext uri="{FF2B5EF4-FFF2-40B4-BE49-F238E27FC236}">
                    <a16:creationId xmlns:a16="http://schemas.microsoft.com/office/drawing/2014/main" xmlns="" id="{5CC77199-3B55-4360-BC83-1C3B716DD2F5}"/>
                  </a:ext>
                </a:extLst>
              </p:cNvPr>
              <p:cNvSpPr/>
              <p:nvPr/>
            </p:nvSpPr>
            <p:spPr>
              <a:xfrm>
                <a:off x="2312022" y="2607775"/>
                <a:ext cx="92683" cy="79899"/>
              </a:xfrm>
              <a:prstGeom prst="triangle">
                <a:avLst/>
              </a:prstGeom>
              <a:solidFill>
                <a:srgbClr val="952581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4" name="Rectangle 483">
                <a:extLst>
                  <a:ext uri="{FF2B5EF4-FFF2-40B4-BE49-F238E27FC236}">
                    <a16:creationId xmlns:a16="http://schemas.microsoft.com/office/drawing/2014/main" xmlns="" id="{3F7AFFEA-2876-429C-81EE-9A90DF742EC3}"/>
                  </a:ext>
                </a:extLst>
              </p:cNvPr>
              <p:cNvSpPr/>
              <p:nvPr/>
            </p:nvSpPr>
            <p:spPr>
              <a:xfrm>
                <a:off x="2324332" y="2448228"/>
                <a:ext cx="68062" cy="68062"/>
              </a:xfrm>
              <a:prstGeom prst="rect">
                <a:avLst/>
              </a:pr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xmlns="" id="{6D4D6583-AD19-4138-AF65-F23EFF26ED48}"/>
                  </a:ext>
                </a:extLst>
              </p:cNvPr>
              <p:cNvSpPr/>
              <p:nvPr/>
            </p:nvSpPr>
            <p:spPr>
              <a:xfrm>
                <a:off x="3211638" y="4588769"/>
                <a:ext cx="175830" cy="27699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200" dirty="0">
                    <a:solidFill>
                      <a:srgbClr val="6D6E71"/>
                    </a:solidFill>
                  </a:rPr>
                  <a:t>*</a:t>
                </a:r>
                <a:endParaRPr lang="en-US" sz="1200" dirty="0"/>
              </a:p>
            </p:txBody>
          </p:sp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xmlns="" id="{78EF6041-5F6C-4108-A793-C3B60B785A1D}"/>
                  </a:ext>
                </a:extLst>
              </p:cNvPr>
              <p:cNvSpPr/>
              <p:nvPr/>
            </p:nvSpPr>
            <p:spPr>
              <a:xfrm>
                <a:off x="3211638" y="4247862"/>
                <a:ext cx="242374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200" baseline="30000" dirty="0">
                    <a:solidFill>
                      <a:srgbClr val="6D6E71"/>
                    </a:solidFill>
                  </a:rPr>
                  <a:t>†</a:t>
                </a:r>
                <a:endParaRPr lang="en-US" sz="1200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450439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405" y="1122943"/>
            <a:ext cx="10767484" cy="504280"/>
          </a:xfrm>
        </p:spPr>
        <p:txBody>
          <a:bodyPr/>
          <a:lstStyle/>
          <a:p>
            <a:r>
              <a:rPr lang="en-GB" b="1" dirty="0"/>
              <a:t>Results</a:t>
            </a:r>
            <a:r>
              <a:rPr lang="en-GB" dirty="0"/>
              <a:t> </a:t>
            </a:r>
            <a:br>
              <a:rPr lang="en-GB" dirty="0"/>
            </a:br>
            <a:r>
              <a:rPr lang="en-GB" sz="2800" dirty="0"/>
              <a:t>Safety (combined data, regardless of TCS use)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5" y="4031736"/>
            <a:ext cx="10778496" cy="2933307"/>
          </a:xfrm>
        </p:spPr>
        <p:txBody>
          <a:bodyPr/>
          <a:lstStyle/>
          <a:p>
            <a:r>
              <a:rPr lang="en-GB" sz="2000" dirty="0"/>
              <a:t>Rates of TEAEs were similar in the Japanese cohort and the total population</a:t>
            </a:r>
          </a:p>
          <a:p>
            <a:r>
              <a:rPr lang="en-GB" sz="2000" dirty="0"/>
              <a:t>Incidences of most TEAEs were similar across treatment groups with some exceptions: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AD exacerbation and skin infections (folliculitis and cellulitis) were more common with </a:t>
            </a:r>
            <a:br>
              <a:rPr lang="en-GB" sz="1800" dirty="0"/>
            </a:br>
            <a:r>
              <a:rPr lang="en-GB" sz="1800" dirty="0"/>
              <a:t>placebo than with dupilumab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Conjunctivitis and injection-site reactions were more common with dupilumab in all studies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Events were mostly mild to moderate and rarely led to treatment discontinuation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1800" dirty="0"/>
              <a:t>There were no severe conjunctivitis events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861512"/>
              </p:ext>
            </p:extLst>
          </p:nvPr>
        </p:nvGraphicFramePr>
        <p:xfrm>
          <a:off x="730417" y="1722146"/>
          <a:ext cx="10767484" cy="2214667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212564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202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67146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3810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9356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671467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54699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</a:tblGrid>
              <a:tr h="357551">
                <a:tc rowSpan="2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Japanese</a:t>
                      </a:r>
                      <a:r>
                        <a:rPr lang="en-US" sz="1400" baseline="0" dirty="0"/>
                        <a:t> cohort</a:t>
                      </a:r>
                      <a:endParaRPr lang="en-US" sz="1400" dirty="0"/>
                    </a:p>
                  </a:txBody>
                  <a:tcPr marL="36000" marR="36000" marT="46800" marB="468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46800" marB="46800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36000" marR="36000" marT="46800" marB="46800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Total study population</a:t>
                      </a:r>
                    </a:p>
                  </a:txBody>
                  <a:tcPr marL="36000" marR="36000" marT="46800" marB="46800"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36000" marR="36000" marT="46800" marB="46800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36000" marR="36000" marT="46800" marB="46800"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858886361"/>
                  </a:ext>
                </a:extLst>
              </a:tr>
              <a:tr h="35755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bg1"/>
                          </a:solidFill>
                          <a:effectLst/>
                        </a:rPr>
                        <a:t>Placebo ± TCS </a:t>
                      </a:r>
                      <a:br>
                        <a:rPr lang="en-GB" sz="1400" kern="12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400" kern="1200" dirty="0">
                          <a:solidFill>
                            <a:schemeClr val="bg1"/>
                          </a:solidFill>
                          <a:effectLst/>
                        </a:rPr>
                        <a:t>(n = 97)</a:t>
                      </a:r>
                      <a:endParaRPr 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2D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kern="1200" dirty="0">
                          <a:solidFill>
                            <a:schemeClr val="bg1"/>
                          </a:solidFill>
                          <a:effectLst/>
                        </a:rPr>
                        <a:t>Dupilumab q2w ± TCS </a:t>
                      </a:r>
                      <a:br>
                        <a:rPr lang="en-GB" sz="1400" kern="12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400" kern="1200" dirty="0">
                          <a:solidFill>
                            <a:schemeClr val="bg1"/>
                          </a:solidFill>
                          <a:effectLst/>
                        </a:rPr>
                        <a:t>(n = 62)</a:t>
                      </a: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endParaRPr lang="en-US" sz="14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2D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Dupilumab qw ± TCS </a:t>
                      </a:r>
                      <a:b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(n = 91)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2D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Placebo ± TCS </a:t>
                      </a:r>
                      <a:b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(n = 598)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2D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Dupilumab q2w ± TCS </a:t>
                      </a:r>
                      <a:b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(n = 403)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2DC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Dupilumab qw ± TCS </a:t>
                      </a:r>
                      <a:b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en-GB" sz="1400" dirty="0">
                          <a:solidFill>
                            <a:schemeClr val="bg1"/>
                          </a:solidFill>
                          <a:effectLst/>
                        </a:rPr>
                        <a:t>(n = 596)</a:t>
                      </a:r>
                      <a:endParaRPr lang="en-GB" sz="1400" dirty="0">
                        <a:solidFill>
                          <a:schemeClr val="bg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36000" marR="36000" marT="46800" marB="4680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2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16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Any TEAE, %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83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5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80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6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81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3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79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4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79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9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80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9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16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Any serious TEAE, %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4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1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1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6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1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1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6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0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3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2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2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5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167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Any TEAE leading to treatment discontinuation, %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4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1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1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6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3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3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5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2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2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7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2</a:t>
                      </a:r>
                      <a:r>
                        <a:rPr lang="en-GB" sz="1400" kern="1200" dirty="0">
                          <a:solidFill>
                            <a:srgbClr val="6D6E71"/>
                          </a:solidFill>
                          <a:effectLst/>
                        </a:rPr>
                        <a:t>.</a:t>
                      </a:r>
                      <a:r>
                        <a:rPr lang="en-GB" sz="1400" dirty="0">
                          <a:solidFill>
                            <a:srgbClr val="6D6E71"/>
                          </a:solidFill>
                          <a:effectLst/>
                        </a:rPr>
                        <a:t>3</a:t>
                      </a:r>
                      <a:endParaRPr lang="en-GB" sz="1400" dirty="0">
                        <a:solidFill>
                          <a:srgbClr val="6D6E71"/>
                        </a:solidFill>
                        <a:effectLst/>
                        <a:latin typeface="+mn-lt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3090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xmlns="" id="{B4F012B4-2133-4A3A-BF0E-2085D064FF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825" y="1073809"/>
            <a:ext cx="10958813" cy="545544"/>
          </a:xfrm>
        </p:spPr>
        <p:txBody>
          <a:bodyPr/>
          <a:lstStyle/>
          <a:p>
            <a:r>
              <a:rPr lang="en-GB" b="1" dirty="0"/>
              <a:t>Discussion </a:t>
            </a:r>
            <a:r>
              <a:rPr lang="en-GB" dirty="0"/>
              <a:t/>
            </a:r>
            <a:br>
              <a:rPr lang="en-GB" dirty="0"/>
            </a:br>
            <a:r>
              <a:rPr lang="en-GB" sz="2800" dirty="0"/>
              <a:t>Effects of dupilumab in Japanese adults with moderate-to-severe AD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2825" y="1912432"/>
            <a:ext cx="10778496" cy="4031779"/>
          </a:xfrm>
        </p:spPr>
        <p:txBody>
          <a:bodyPr/>
          <a:lstStyle/>
          <a:p>
            <a:r>
              <a:rPr lang="en-GB" sz="2600" dirty="0" err="1"/>
              <a:t>Dupilumab</a:t>
            </a:r>
            <a:r>
              <a:rPr lang="en-GB" sz="2600" dirty="0"/>
              <a:t> improved signs and symptoms of AD (including pruritus) in Japanese patients and had an acceptable safety profile</a:t>
            </a:r>
          </a:p>
          <a:p>
            <a:r>
              <a:rPr lang="en-US" sz="2600" dirty="0"/>
              <a:t>Its efficacy and safety profile in the Japanese cohort were comparable with that seen in the overall study population despite having more severe disease at baseline</a:t>
            </a:r>
            <a:endParaRPr lang="en-GB" sz="2600" dirty="0"/>
          </a:p>
          <a:p>
            <a:r>
              <a:rPr lang="en-GB" sz="2600" dirty="0"/>
              <a:t>Treatment was associated with reductions in levels of key biomarkers of type 2 inflammation TARC and </a:t>
            </a:r>
            <a:r>
              <a:rPr lang="en-GB" sz="2600" dirty="0" err="1"/>
              <a:t>IgE</a:t>
            </a:r>
            <a:r>
              <a:rPr lang="en-GB" sz="2600" dirty="0"/>
              <a:t> compared to placebo </a:t>
            </a:r>
          </a:p>
          <a:p>
            <a:r>
              <a:rPr lang="en-GB" sz="2600" dirty="0"/>
              <a:t>The study results support the use of dupilumab in Japanese adults </a:t>
            </a:r>
            <a:br>
              <a:rPr lang="en-GB" sz="2600" dirty="0"/>
            </a:br>
            <a:r>
              <a:rPr lang="en-GB" sz="2600" dirty="0"/>
              <a:t>with moderate-to-severe AD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5740" y="1514945"/>
            <a:ext cx="10767484" cy="504280"/>
          </a:xfrm>
        </p:spPr>
        <p:txBody>
          <a:bodyPr/>
          <a:lstStyle/>
          <a:p>
            <a:r>
              <a:rPr lang="en-GB" b="1" dirty="0"/>
              <a:t>Discussion</a:t>
            </a:r>
            <a:r>
              <a:rPr lang="en-GB" dirty="0"/>
              <a:t> </a:t>
            </a:r>
            <a:br>
              <a:rPr lang="en-GB" dirty="0"/>
            </a:br>
            <a:r>
              <a:rPr lang="en-GB" sz="2800" dirty="0"/>
              <a:t>Differences between Japanese patients and European or American patients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95740" y="2019225"/>
            <a:ext cx="10778496" cy="4031779"/>
          </a:xfrm>
        </p:spPr>
        <p:txBody>
          <a:bodyPr/>
          <a:lstStyle/>
          <a:p>
            <a:endParaRPr lang="en-GB" sz="2600" dirty="0"/>
          </a:p>
          <a:p>
            <a:r>
              <a:rPr lang="en-GB" sz="2600" dirty="0"/>
              <a:t>AD pathology in Asians differs from that in Europeans and Americans</a:t>
            </a:r>
            <a:endParaRPr lang="en-GB" sz="2600" baseline="30000" dirty="0"/>
          </a:p>
          <a:p>
            <a:r>
              <a:rPr lang="en-GB" sz="2600" dirty="0"/>
              <a:t>Asians have a phenotype that is a combination of Europeans and Americans with AD and those with psoriasis, including enhanced Th17 immunity</a:t>
            </a:r>
          </a:p>
          <a:p>
            <a:r>
              <a:rPr lang="en-GB" sz="2600" dirty="0"/>
              <a:t>Our data indicate that IL-4 and IL-13 are key molecules in AD pathology even in Japanese patients</a:t>
            </a:r>
          </a:p>
        </p:txBody>
      </p:sp>
    </p:spTree>
    <p:extLst>
      <p:ext uri="{BB962C8B-B14F-4D97-AF65-F5344CB8AC3E}">
        <p14:creationId xmlns:p14="http://schemas.microsoft.com/office/powerpoint/2010/main" val="1611990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7764" y="1123913"/>
            <a:ext cx="10767484" cy="504280"/>
          </a:xfrm>
        </p:spPr>
        <p:txBody>
          <a:bodyPr/>
          <a:lstStyle/>
          <a:p>
            <a:r>
              <a:rPr lang="en-GB" b="1" dirty="0"/>
              <a:t>Conclusions</a:t>
            </a:r>
            <a:r>
              <a:rPr lang="en-GB" dirty="0"/>
              <a:t/>
            </a:r>
            <a:br>
              <a:rPr lang="en-GB" dirty="0"/>
            </a:br>
            <a:r>
              <a:rPr lang="en-GB" sz="2800" dirty="0"/>
              <a:t>What does this study add?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752" y="1890686"/>
            <a:ext cx="10778496" cy="4031779"/>
          </a:xfrm>
        </p:spPr>
        <p:txBody>
          <a:bodyPr/>
          <a:lstStyle/>
          <a:p>
            <a:pPr lvl="0"/>
            <a:r>
              <a:rPr lang="en-US" sz="2600" dirty="0"/>
              <a:t>Dupilumab alone or with TCS improved signs and symptoms of AD and had an acceptable safety profile in Japanese patients with moderate-to-severe AD</a:t>
            </a:r>
          </a:p>
          <a:p>
            <a:pPr lvl="0"/>
            <a:r>
              <a:rPr lang="en-US" sz="2600" dirty="0"/>
              <a:t> The effects were comparable with those observed in the overall study population</a:t>
            </a:r>
          </a:p>
          <a:p>
            <a:pPr lvl="0"/>
            <a:r>
              <a:rPr lang="en-US" sz="2600" dirty="0"/>
              <a:t>Reported immunological differences in AD pathology in Asian patients may be secondary to type 2 immune activation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Call for correspondence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667" y="1896264"/>
            <a:ext cx="10778496" cy="4031779"/>
          </a:xfrm>
        </p:spPr>
        <p:txBody>
          <a:bodyPr/>
          <a:lstStyle/>
          <a:p>
            <a:r>
              <a:rPr lang="en-GB" sz="2600" dirty="0"/>
              <a:t>Why not join the debate on this article through our correspondence section?</a:t>
            </a:r>
          </a:p>
          <a:p>
            <a:r>
              <a:rPr lang="en-GB" sz="2600" dirty="0"/>
              <a:t>Rapid responses should not exceed 350 words, four references and one figure</a:t>
            </a:r>
          </a:p>
          <a:p>
            <a:r>
              <a:rPr lang="en-GB" sz="2600" dirty="0"/>
              <a:t>Further details can be found </a:t>
            </a:r>
            <a:r>
              <a:rPr lang="en-GB" sz="2600" dirty="0">
                <a:hlinkClick r:id="rId2" action="ppaction://hlinkfile"/>
              </a:rPr>
              <a:t>here</a:t>
            </a:r>
            <a:endParaRPr lang="en-GB" sz="26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406" y="763832"/>
            <a:ext cx="6360620" cy="4380267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>
                <a:solidFill>
                  <a:schemeClr val="tx2"/>
                </a:solidFill>
              </a:rPr>
              <a:t>Lead author </a:t>
            </a:r>
            <a:endParaRPr lang="en-US" sz="3600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en-US" sz="36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en-US" sz="3600" dirty="0" err="1">
                <a:solidFill>
                  <a:schemeClr val="tx2"/>
                </a:solidFill>
              </a:rPr>
              <a:t>Norito</a:t>
            </a:r>
            <a:r>
              <a:rPr lang="en-US" sz="3600" dirty="0">
                <a:solidFill>
                  <a:schemeClr val="tx2"/>
                </a:solidFill>
              </a:rPr>
              <a:t> </a:t>
            </a:r>
            <a:r>
              <a:rPr lang="en-US" sz="3600" dirty="0" err="1">
                <a:solidFill>
                  <a:schemeClr val="tx2"/>
                </a:solidFill>
              </a:rPr>
              <a:t>Katoh</a:t>
            </a:r>
            <a:r>
              <a:rPr lang="en-US" sz="3600" dirty="0">
                <a:solidFill>
                  <a:schemeClr val="tx2"/>
                </a:solidFill>
              </a:rPr>
              <a:t> MD, PhD</a:t>
            </a:r>
            <a:endParaRPr lang="en-US" dirty="0"/>
          </a:p>
          <a:p>
            <a:pPr marL="0" indent="0">
              <a:buNone/>
            </a:pPr>
            <a:r>
              <a:rPr lang="en-US" sz="2400" dirty="0"/>
              <a:t>Department of Dermatology</a:t>
            </a:r>
            <a:br>
              <a:rPr lang="en-US" sz="2400" dirty="0"/>
            </a:br>
            <a:r>
              <a:rPr lang="en-US" sz="2400" dirty="0"/>
              <a:t>Kyoto Prefectural University of Medicine</a:t>
            </a:r>
            <a:br>
              <a:rPr lang="en-US" sz="2400" dirty="0"/>
            </a:br>
            <a:r>
              <a:rPr lang="en-US" sz="2400" dirty="0"/>
              <a:t>Graduate School of Medical Science</a:t>
            </a:r>
          </a:p>
          <a:p>
            <a:pPr marL="0" indent="0">
              <a:buNone/>
            </a:pPr>
            <a:r>
              <a:rPr lang="en-US" sz="2400" dirty="0"/>
              <a:t>Kyoto, Japan</a:t>
            </a:r>
            <a:endParaRPr lang="en-GB" dirty="0"/>
          </a:p>
        </p:txBody>
      </p:sp>
      <p:pic>
        <p:nvPicPr>
          <p:cNvPr id="5" name="図 6">
            <a:extLst>
              <a:ext uri="{FF2B5EF4-FFF2-40B4-BE49-F238E27FC236}">
                <a16:creationId xmlns:a16="http://schemas.microsoft.com/office/drawing/2014/main" xmlns="" id="{BA615292-4946-49BC-B489-E7E4C63C063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026" y="770536"/>
            <a:ext cx="3569541" cy="4728753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9037" y="1120150"/>
            <a:ext cx="10767484" cy="504280"/>
          </a:xfrm>
        </p:spPr>
        <p:txBody>
          <a:bodyPr/>
          <a:lstStyle/>
          <a:p>
            <a:r>
              <a:rPr lang="en-GB" b="1" dirty="0"/>
              <a:t>Introduction</a:t>
            </a:r>
            <a:r>
              <a:rPr lang="en-GB" dirty="0"/>
              <a:t> </a:t>
            </a:r>
            <a:br>
              <a:rPr lang="en-GB" dirty="0"/>
            </a:br>
            <a:r>
              <a:rPr lang="en-GB" sz="2800" dirty="0"/>
              <a:t>What is already known?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8025" y="1924494"/>
            <a:ext cx="10778496" cy="4031779"/>
          </a:xfrm>
        </p:spPr>
        <p:txBody>
          <a:bodyPr/>
          <a:lstStyle/>
          <a:p>
            <a:pPr lvl="0"/>
            <a:r>
              <a:rPr lang="en-US" sz="2600" dirty="0"/>
              <a:t>Differences in atopic dermatitis (AD) pathology have been reported between Asian and Western populations, in which distinct helper T-cell activation profiles have been observed</a:t>
            </a:r>
          </a:p>
          <a:p>
            <a:pPr lvl="0"/>
            <a:r>
              <a:rPr lang="en-US" sz="2600" dirty="0"/>
              <a:t>International clinical studies in adults with moderate-to-severe AD have evaluated the efficacy and safety of </a:t>
            </a:r>
            <a:r>
              <a:rPr lang="en-US" sz="2600" dirty="0" err="1"/>
              <a:t>dupilumab</a:t>
            </a:r>
            <a:r>
              <a:rPr lang="en-US" sz="2600" dirty="0"/>
              <a:t>, which blocks IL-4 and IL-13, key molecules in type 2 inflammation</a:t>
            </a:r>
          </a:p>
          <a:p>
            <a:pPr lvl="0"/>
            <a:r>
              <a:rPr lang="en-US" sz="2600" dirty="0"/>
              <a:t>Effects of dupilumab in Japanese patients specifically have not yet been reported</a:t>
            </a:r>
            <a:endParaRPr lang="en-GB" sz="2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679" y="692696"/>
            <a:ext cx="10767484" cy="504280"/>
          </a:xfrm>
        </p:spPr>
        <p:txBody>
          <a:bodyPr/>
          <a:lstStyle/>
          <a:p>
            <a:r>
              <a:rPr lang="en-GB" b="1" dirty="0"/>
              <a:t>Objective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6752" y="1893170"/>
            <a:ext cx="10778496" cy="4031779"/>
          </a:xfrm>
        </p:spPr>
        <p:txBody>
          <a:bodyPr/>
          <a:lstStyle/>
          <a:p>
            <a:r>
              <a:rPr lang="en-GB" sz="2600" dirty="0"/>
              <a:t>To evaluate the efficacy and safety of dupilumab in Japanese patients with moderate-to-severe AD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5111" y="1075404"/>
            <a:ext cx="10767484" cy="504280"/>
          </a:xfrm>
        </p:spPr>
        <p:txBody>
          <a:bodyPr/>
          <a:lstStyle/>
          <a:p>
            <a:r>
              <a:rPr lang="en-GB" b="1" dirty="0"/>
              <a:t>Methods</a:t>
            </a:r>
            <a:r>
              <a:rPr lang="en-GB" dirty="0"/>
              <a:t> </a:t>
            </a:r>
            <a:br>
              <a:rPr lang="en-GB" dirty="0"/>
            </a:br>
            <a:r>
              <a:rPr lang="en-GB" sz="2800" dirty="0"/>
              <a:t>Study design, patients and treatment groups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55267" y="1584270"/>
            <a:ext cx="10778496" cy="4031779"/>
          </a:xfrm>
        </p:spPr>
        <p:txBody>
          <a:bodyPr/>
          <a:lstStyle/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US" sz="1600" dirty="0"/>
          </a:p>
          <a:p>
            <a:endParaRPr lang="en-US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  <a:p>
            <a:endParaRPr lang="en-GB" sz="1600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xmlns="" id="{8523323F-516E-4B94-8F57-37C351B774F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5111" y="6039248"/>
            <a:ext cx="7171931" cy="532384"/>
          </a:xfrm>
        </p:spPr>
        <p:txBody>
          <a:bodyPr/>
          <a:lstStyle/>
          <a:p>
            <a:r>
              <a:rPr lang="en-GB" dirty="0"/>
              <a:t>BL: baseline; IGA: Investigator’s Global Assessment; EASI: Eczema Area and Severity Index; q2w, every 2 weeks: </a:t>
            </a:r>
            <a:r>
              <a:rPr lang="en-GB" dirty="0" err="1"/>
              <a:t>qw</a:t>
            </a:r>
            <a:r>
              <a:rPr lang="en-GB" dirty="0"/>
              <a:t>, weekly; TCS: topical corticosteroids.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3773A3D-46DB-4CF7-B501-1B8F1AB01340}"/>
              </a:ext>
            </a:extLst>
          </p:cNvPr>
          <p:cNvSpPr txBox="1"/>
          <p:nvPr/>
        </p:nvSpPr>
        <p:spPr>
          <a:xfrm>
            <a:off x="8001391" y="2234258"/>
            <a:ext cx="3379531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D6E71"/>
                </a:solidFill>
              </a:rPr>
              <a:t>CHRONOS</a:t>
            </a:r>
            <a:endParaRPr lang="en-US" dirty="0">
              <a:solidFill>
                <a:srgbClr val="6D6E71"/>
              </a:solidFill>
            </a:endParaRP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Phase III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52-week with TCS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N = 740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Coprimary endpoints:</a:t>
            </a:r>
          </a:p>
          <a:p>
            <a:pPr marL="285750" indent="-285750" algn="ctr">
              <a:buClr>
                <a:srgbClr val="577375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6D6E71"/>
                </a:solidFill>
              </a:rPr>
              <a:t>IGA score 0 or 1 and </a:t>
            </a:r>
            <a:br>
              <a:rPr lang="en-US" sz="1700" dirty="0">
                <a:solidFill>
                  <a:srgbClr val="6D6E71"/>
                </a:solidFill>
              </a:rPr>
            </a:br>
            <a:r>
              <a:rPr lang="en-US" sz="1700" dirty="0">
                <a:solidFill>
                  <a:srgbClr val="6D6E71"/>
                </a:solidFill>
              </a:rPr>
              <a:t>≥ 2-point reduction </a:t>
            </a:r>
            <a:br>
              <a:rPr lang="en-US" sz="1700" dirty="0">
                <a:solidFill>
                  <a:srgbClr val="6D6E71"/>
                </a:solidFill>
              </a:rPr>
            </a:br>
            <a:r>
              <a:rPr lang="en-US" sz="1700" dirty="0">
                <a:solidFill>
                  <a:srgbClr val="6D6E71"/>
                </a:solidFill>
              </a:rPr>
              <a:t>from BL in IGA score</a:t>
            </a:r>
          </a:p>
          <a:p>
            <a:pPr marL="285750" indent="-285750" algn="ctr">
              <a:buClr>
                <a:srgbClr val="577375"/>
              </a:buClr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6D6E71"/>
                </a:solidFill>
              </a:rPr>
              <a:t>≥ 75% improvement in EASI score at Week 16</a:t>
            </a:r>
          </a:p>
          <a:p>
            <a:pPr algn="ctr"/>
            <a:r>
              <a:rPr lang="en-US" sz="1700" dirty="0">
                <a:solidFill>
                  <a:schemeClr val="tx2"/>
                </a:solidFill>
              </a:rPr>
              <a:t>Japanese cohort</a:t>
            </a:r>
          </a:p>
          <a:p>
            <a:pPr algn="ctr"/>
            <a:r>
              <a:rPr lang="en-US" sz="1700" dirty="0">
                <a:solidFill>
                  <a:schemeClr val="tx2"/>
                </a:solidFill>
              </a:rPr>
              <a:t>n = 117 </a:t>
            </a:r>
          </a:p>
          <a:p>
            <a:pPr algn="ctr"/>
            <a:endParaRPr lang="en-US" sz="1600" dirty="0">
              <a:solidFill>
                <a:srgbClr val="6D6E7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F2570D2F-D702-4CC9-B27C-33F6C8562AB0}"/>
              </a:ext>
            </a:extLst>
          </p:cNvPr>
          <p:cNvSpPr txBox="1"/>
          <p:nvPr/>
        </p:nvSpPr>
        <p:spPr>
          <a:xfrm>
            <a:off x="1018304" y="2271660"/>
            <a:ext cx="2788252" cy="349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D6E71"/>
                </a:solidFill>
              </a:rPr>
              <a:t>AD-1021</a:t>
            </a:r>
            <a:r>
              <a:rPr lang="en-US" dirty="0">
                <a:solidFill>
                  <a:srgbClr val="6D6E71"/>
                </a:solidFill>
              </a:rPr>
              <a:t> 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Phase IIb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16-week monotherapy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N = 379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Primary efficacy endpoint: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Change in EASI score from baseline</a:t>
            </a:r>
          </a:p>
          <a:p>
            <a:pPr algn="ctr"/>
            <a:endParaRPr lang="en-US" sz="1700" dirty="0">
              <a:solidFill>
                <a:srgbClr val="6D6E71"/>
              </a:solidFill>
            </a:endParaRPr>
          </a:p>
          <a:p>
            <a:pPr algn="ctr"/>
            <a:endParaRPr lang="en-US" sz="1700" dirty="0">
              <a:solidFill>
                <a:srgbClr val="6D6E71"/>
              </a:solidFill>
            </a:endParaRPr>
          </a:p>
          <a:p>
            <a:pPr algn="ctr"/>
            <a:endParaRPr lang="en-US" sz="1700" dirty="0">
              <a:solidFill>
                <a:srgbClr val="6D6E71"/>
              </a:solidFill>
            </a:endParaRPr>
          </a:p>
          <a:p>
            <a:pPr algn="ctr"/>
            <a:r>
              <a:rPr lang="en-US" sz="1700" dirty="0">
                <a:solidFill>
                  <a:schemeClr val="tx2"/>
                </a:solidFill>
              </a:rPr>
              <a:t>Japanese cohort</a:t>
            </a:r>
          </a:p>
          <a:p>
            <a:pPr algn="ctr"/>
            <a:r>
              <a:rPr lang="en-US" sz="1700" dirty="0">
                <a:solidFill>
                  <a:schemeClr val="tx2"/>
                </a:solidFill>
              </a:rPr>
              <a:t>n = 27 </a:t>
            </a:r>
          </a:p>
          <a:p>
            <a:pPr algn="ctr"/>
            <a:endParaRPr lang="en-US" sz="1600" dirty="0">
              <a:solidFill>
                <a:srgbClr val="6D6E7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522C4B7-989C-4C22-BBDF-5789AB505939}"/>
              </a:ext>
            </a:extLst>
          </p:cNvPr>
          <p:cNvSpPr txBox="1"/>
          <p:nvPr/>
        </p:nvSpPr>
        <p:spPr>
          <a:xfrm>
            <a:off x="4569160" y="2256271"/>
            <a:ext cx="3053680" cy="32470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rgbClr val="6D6E71"/>
                </a:solidFill>
              </a:rPr>
              <a:t>SOLO 1</a:t>
            </a:r>
            <a:r>
              <a:rPr lang="en-US" dirty="0">
                <a:solidFill>
                  <a:srgbClr val="6D6E71"/>
                </a:solidFill>
              </a:rPr>
              <a:t> 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Phase III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16-week monotherapy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N = 671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Primary endpoints: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IGA score of 0 or 1 </a:t>
            </a:r>
          </a:p>
          <a:p>
            <a:pPr algn="ctr"/>
            <a:r>
              <a:rPr lang="en-US" sz="1700" dirty="0">
                <a:solidFill>
                  <a:srgbClr val="6D6E71"/>
                </a:solidFill>
              </a:rPr>
              <a:t>and ≥ 2-point reduction from BL in IGA score</a:t>
            </a:r>
          </a:p>
          <a:p>
            <a:pPr algn="ctr"/>
            <a:endParaRPr lang="en-US" sz="1700" dirty="0">
              <a:solidFill>
                <a:srgbClr val="6D6E71"/>
              </a:solidFill>
            </a:endParaRPr>
          </a:p>
          <a:p>
            <a:pPr algn="ctr"/>
            <a:endParaRPr lang="en-US" sz="1700" dirty="0">
              <a:solidFill>
                <a:srgbClr val="6D6E71"/>
              </a:solidFill>
            </a:endParaRPr>
          </a:p>
          <a:p>
            <a:pPr algn="ctr"/>
            <a:r>
              <a:rPr lang="en-US" sz="1700" dirty="0">
                <a:solidFill>
                  <a:schemeClr val="tx2"/>
                </a:solidFill>
              </a:rPr>
              <a:t>Japanese cohort</a:t>
            </a:r>
          </a:p>
          <a:p>
            <a:pPr algn="ctr"/>
            <a:r>
              <a:rPr lang="en-US" sz="1700" dirty="0">
                <a:solidFill>
                  <a:schemeClr val="tx2"/>
                </a:solidFill>
              </a:rPr>
              <a:t>n = 106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58CA297F-06A0-F542-B3AB-3DFBA40C4744}"/>
              </a:ext>
            </a:extLst>
          </p:cNvPr>
          <p:cNvGrpSpPr/>
          <p:nvPr/>
        </p:nvGrpSpPr>
        <p:grpSpPr>
          <a:xfrm>
            <a:off x="708085" y="2088550"/>
            <a:ext cx="10707273" cy="3726474"/>
            <a:chOff x="829460" y="2065777"/>
            <a:chExt cx="10707273" cy="3726474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xmlns="" id="{BF93CEB5-CE6E-4D78-A168-86944326F5C6}"/>
                </a:ext>
              </a:extLst>
            </p:cNvPr>
            <p:cNvSpPr/>
            <p:nvPr/>
          </p:nvSpPr>
          <p:spPr>
            <a:xfrm>
              <a:off x="8088332" y="2074395"/>
              <a:ext cx="3448401" cy="3717856"/>
            </a:xfrm>
            <a:prstGeom prst="rect">
              <a:avLst/>
            </a:prstGeom>
            <a:noFill/>
            <a:ln w="127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xmlns="" id="{4D50B409-A075-42D1-BBC3-BE10104413D4}"/>
                </a:ext>
              </a:extLst>
            </p:cNvPr>
            <p:cNvSpPr/>
            <p:nvPr/>
          </p:nvSpPr>
          <p:spPr>
            <a:xfrm>
              <a:off x="4458896" y="2074395"/>
              <a:ext cx="3448401" cy="3717856"/>
            </a:xfrm>
            <a:prstGeom prst="rect">
              <a:avLst/>
            </a:prstGeom>
            <a:noFill/>
            <a:ln w="127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xmlns="" id="{C1D175DA-EF71-4326-AA67-45174F6305AA}"/>
                </a:ext>
              </a:extLst>
            </p:cNvPr>
            <p:cNvSpPr/>
            <p:nvPr/>
          </p:nvSpPr>
          <p:spPr>
            <a:xfrm>
              <a:off x="829460" y="2065777"/>
              <a:ext cx="3448401" cy="3717856"/>
            </a:xfrm>
            <a:prstGeom prst="rect">
              <a:avLst/>
            </a:prstGeom>
            <a:noFill/>
            <a:ln w="12700">
              <a:solidFill>
                <a:schemeClr val="tx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49534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60E9896-238E-A442-BE1C-6A7A27F63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9667" y="1152054"/>
            <a:ext cx="10767484" cy="504825"/>
          </a:xfrm>
        </p:spPr>
        <p:txBody>
          <a:bodyPr/>
          <a:lstStyle/>
          <a:p>
            <a:r>
              <a:rPr lang="en-GB" b="1" dirty="0"/>
              <a:t>Methods </a:t>
            </a:r>
            <a:br>
              <a:rPr lang="en-GB" b="1" dirty="0"/>
            </a:br>
            <a:r>
              <a:rPr lang="en-GB" dirty="0"/>
              <a:t>Outcomes assessed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DF606993-0CE5-D04E-9FA4-6D96B3E231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19667" y="1970094"/>
            <a:ext cx="5543973" cy="426833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dirty="0"/>
              <a:t>Efficacy </a:t>
            </a:r>
            <a:r>
              <a:rPr lang="en-US" sz="1800" dirty="0"/>
              <a:t>(SOLO 1 and CHRONOS only)</a:t>
            </a:r>
          </a:p>
          <a:p>
            <a:r>
              <a:rPr lang="en-US" sz="2300" dirty="0"/>
              <a:t>Investigator’s Global Assessment (IGA) </a:t>
            </a:r>
          </a:p>
          <a:p>
            <a:r>
              <a:rPr lang="en-US" sz="2300" dirty="0"/>
              <a:t>Eczema Area and Severity Index (EASI)</a:t>
            </a:r>
          </a:p>
          <a:p>
            <a:r>
              <a:rPr lang="en-US" sz="2300" dirty="0"/>
              <a:t>Peak Pruritus NRS</a:t>
            </a:r>
          </a:p>
          <a:p>
            <a:r>
              <a:rPr lang="en-US" sz="2300" dirty="0"/>
              <a:t>Patient-Oriented Eczema Measure (POEM)</a:t>
            </a:r>
          </a:p>
          <a:p>
            <a:r>
              <a:rPr lang="en-US" sz="2300" dirty="0"/>
              <a:t> Dermatology Life Quality Index (DLQI)</a:t>
            </a:r>
          </a:p>
          <a:p>
            <a:endParaRPr lang="en-US" dirty="0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xmlns="" id="{7B7E6B0A-702C-724B-A54D-8FE02335079F}"/>
              </a:ext>
            </a:extLst>
          </p:cNvPr>
          <p:cNvSpPr txBox="1">
            <a:spLocks/>
          </p:cNvSpPr>
          <p:nvPr/>
        </p:nvSpPr>
        <p:spPr bwMode="auto">
          <a:xfrm>
            <a:off x="6454928" y="1965145"/>
            <a:ext cx="5274733" cy="4268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normAutofit/>
          </a:bodyPr>
          <a:lstStyle>
            <a:lvl1pPr marL="180975" indent="-1809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449580" indent="-23177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4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624205" indent="-174625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rgbClr val="6D6E7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600" dirty="0"/>
              <a:t>Biomarkers</a:t>
            </a:r>
          </a:p>
          <a:p>
            <a:r>
              <a:rPr lang="en-US" sz="2300" dirty="0"/>
              <a:t>TARC</a:t>
            </a:r>
          </a:p>
          <a:p>
            <a:r>
              <a:rPr lang="en-US" sz="2300" dirty="0" err="1"/>
              <a:t>IgE</a:t>
            </a:r>
            <a:endParaRPr lang="en-US" sz="2300" dirty="0"/>
          </a:p>
          <a:p>
            <a:pPr marL="217805" lvl="1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600" dirty="0"/>
              <a:t>Safety</a:t>
            </a:r>
          </a:p>
          <a:p>
            <a:r>
              <a:rPr lang="en-US" sz="2300" dirty="0"/>
              <a:t>Treatment emerged adverse events (TEAEs)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25E614E3-B196-6E42-BBB1-E9679A0FE08F}"/>
              </a:ext>
            </a:extLst>
          </p:cNvPr>
          <p:cNvSpPr/>
          <p:nvPr/>
        </p:nvSpPr>
        <p:spPr>
          <a:xfrm>
            <a:off x="719667" y="6089978"/>
            <a:ext cx="728508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777777"/>
                </a:solidFill>
              </a:rPr>
              <a:t>DLQI, Dermatology Life Quality Index; NRS, Numerical Rating Scale; POEM, Patient-Oriented Eczema Measure; TARC,</a:t>
            </a:r>
            <a:r>
              <a:rPr lang="en-US" sz="1200" dirty="0">
                <a:solidFill>
                  <a:srgbClr val="777777"/>
                </a:solidFill>
              </a:rPr>
              <a:t> thymus and activation regulated chemokine;</a:t>
            </a:r>
            <a:r>
              <a:rPr lang="en-GB" sz="1200" dirty="0">
                <a:solidFill>
                  <a:srgbClr val="777777"/>
                </a:solidFill>
              </a:rPr>
              <a:t> TEAE, treatment-emergent adverse event.</a:t>
            </a:r>
            <a:endParaRPr lang="en-US" sz="1200" dirty="0">
              <a:solidFill>
                <a:srgbClr val="77777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9464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417" y="1156081"/>
            <a:ext cx="10767484" cy="504280"/>
          </a:xfrm>
        </p:spPr>
        <p:txBody>
          <a:bodyPr/>
          <a:lstStyle/>
          <a:p>
            <a:r>
              <a:rPr lang="en-GB" b="1" dirty="0"/>
              <a:t>Results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Baseline demographics and clinical characteristics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719405" y="1942460"/>
            <a:ext cx="10778496" cy="4031779"/>
          </a:xfrm>
        </p:spPr>
        <p:txBody>
          <a:bodyPr/>
          <a:lstStyle/>
          <a:p>
            <a:r>
              <a:rPr lang="en-GB" sz="2600" dirty="0"/>
              <a:t>Baseline clinical characteristics of the Japanese cohort were generally similar across studies and treatment groups</a:t>
            </a:r>
          </a:p>
          <a:p>
            <a:r>
              <a:rPr lang="en-GB" sz="2600" dirty="0"/>
              <a:t>Japanese </a:t>
            </a:r>
            <a:r>
              <a:rPr lang="en-US" sz="2600" dirty="0"/>
              <a:t>patients generally had more severe AD than </a:t>
            </a:r>
            <a:r>
              <a:rPr lang="en-GB" sz="2600" dirty="0"/>
              <a:t>the total population: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300" dirty="0"/>
              <a:t>Greater proportion of patients with IGA score = 4 (SOLO 1 and CHRONOS)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300" dirty="0"/>
              <a:t>Higher median EASI score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sz="2300" dirty="0"/>
              <a:t>Greater median proportion of body surface area affected by AD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TextBox 207">
            <a:extLst>
              <a:ext uri="{FF2B5EF4-FFF2-40B4-BE49-F238E27FC236}">
                <a16:creationId xmlns:a16="http://schemas.microsoft.com/office/drawing/2014/main" xmlns="" id="{BB629DEB-6D71-4ADC-A9AE-3E43698EEA4C}"/>
              </a:ext>
            </a:extLst>
          </p:cNvPr>
          <p:cNvSpPr txBox="1"/>
          <p:nvPr/>
        </p:nvSpPr>
        <p:spPr>
          <a:xfrm>
            <a:off x="7867462" y="5573932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0/35</a:t>
            </a:r>
            <a:endParaRPr lang="en-US" sz="1200" baseline="30000" dirty="0">
              <a:solidFill>
                <a:srgbClr val="6D6E7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Results</a:t>
            </a:r>
            <a:r>
              <a:rPr lang="en-GB" dirty="0"/>
              <a:t/>
            </a:r>
            <a:br>
              <a:rPr lang="en-GB" dirty="0"/>
            </a:br>
            <a:r>
              <a:rPr lang="en-GB" sz="2800" dirty="0"/>
              <a:t>Efficacy of dupilumab in Japanese patients in SOLO 1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300" dirty="0" err="1"/>
              <a:t>Dupilumab</a:t>
            </a:r>
            <a:r>
              <a:rPr lang="en-GB" sz="2300" dirty="0"/>
              <a:t> 300 mg qw or q2w significantly improved all efficacy measures at Week 16 compared with a placebo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xmlns="" id="{71B4DE7B-4DD6-4885-BA6C-F5C0C526CE0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8258" y="6165685"/>
            <a:ext cx="7503468" cy="433387"/>
          </a:xfrm>
        </p:spPr>
        <p:txBody>
          <a:bodyPr/>
          <a:lstStyle/>
          <a:p>
            <a:r>
              <a:rPr lang="en-GB" sz="1050" dirty="0"/>
              <a:t>Values at the base of the bars denote patient numbers [n/N]. Values after first rescue treatment used were set to missing (censoring). Patients with missing IGA or EASI score at each visit were considered </a:t>
            </a:r>
            <a:r>
              <a:rPr lang="en-GB" sz="1050" dirty="0" err="1"/>
              <a:t>nonresponders</a:t>
            </a:r>
            <a:r>
              <a:rPr lang="en-GB" sz="1050" dirty="0"/>
              <a:t>.</a:t>
            </a:r>
            <a:br>
              <a:rPr lang="en-GB" sz="1050" dirty="0"/>
            </a:br>
            <a:r>
              <a:rPr lang="en-GB" sz="1050" dirty="0"/>
              <a:t>EASI-75, 75% improvement from baseline in EASI.</a:t>
            </a:r>
            <a:endParaRPr lang="en-US" sz="1050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xmlns="" id="{6D19F46B-B0C7-4FFA-AEF9-3D8C2F633836}"/>
              </a:ext>
            </a:extLst>
          </p:cNvPr>
          <p:cNvSpPr/>
          <p:nvPr/>
        </p:nvSpPr>
        <p:spPr>
          <a:xfrm>
            <a:off x="2474700" y="5531667"/>
            <a:ext cx="941141" cy="74011"/>
          </a:xfrm>
          <a:prstGeom prst="rect">
            <a:avLst/>
          </a:prstGeom>
          <a:solidFill>
            <a:srgbClr val="77777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77777"/>
              </a:solidFill>
              <a:highlight>
                <a:srgbClr val="777777"/>
              </a:highlight>
            </a:endParaRP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xmlns="" id="{7C90D421-433F-4234-B166-6D383FD3A544}"/>
              </a:ext>
            </a:extLst>
          </p:cNvPr>
          <p:cNvSpPr/>
          <p:nvPr/>
        </p:nvSpPr>
        <p:spPr>
          <a:xfrm>
            <a:off x="3413270" y="5078994"/>
            <a:ext cx="941141" cy="526684"/>
          </a:xfrm>
          <a:prstGeom prst="rect">
            <a:avLst/>
          </a:prstGeom>
          <a:solidFill>
            <a:srgbClr val="00B0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xmlns="" id="{F57948B0-D28A-4855-96A3-A92205A20DC4}"/>
              </a:ext>
            </a:extLst>
          </p:cNvPr>
          <p:cNvSpPr/>
          <p:nvPr/>
        </p:nvSpPr>
        <p:spPr>
          <a:xfrm>
            <a:off x="4351840" y="4834550"/>
            <a:ext cx="941141" cy="771128"/>
          </a:xfrm>
          <a:prstGeom prst="rect">
            <a:avLst/>
          </a:prstGeom>
          <a:solidFill>
            <a:srgbClr val="95258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4F2392B-A3D4-4BC8-98AC-46D3AA1AFE95}"/>
              </a:ext>
            </a:extLst>
          </p:cNvPr>
          <p:cNvSpPr txBox="1"/>
          <p:nvPr/>
        </p:nvSpPr>
        <p:spPr>
          <a:xfrm rot="16200000">
            <a:off x="-90802" y="3990047"/>
            <a:ext cx="319075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Patients achieving IGA 0 or 1 and </a:t>
            </a:r>
            <a:br>
              <a:rPr lang="en-US" sz="1200" b="1" dirty="0">
                <a:solidFill>
                  <a:srgbClr val="6D6E71"/>
                </a:solidFill>
              </a:rPr>
            </a:br>
            <a:r>
              <a:rPr lang="en-US" sz="1200" b="1" dirty="0">
                <a:solidFill>
                  <a:srgbClr val="6D6E71"/>
                </a:solidFill>
              </a:rPr>
              <a:t>≥ 2-point improvement from baseline, %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xmlns="" id="{388AB8BF-AC44-40E2-8A62-0772E0851BDD}"/>
              </a:ext>
            </a:extLst>
          </p:cNvPr>
          <p:cNvGrpSpPr/>
          <p:nvPr/>
        </p:nvGrpSpPr>
        <p:grpSpPr>
          <a:xfrm>
            <a:off x="1730132" y="2391967"/>
            <a:ext cx="439544" cy="3347067"/>
            <a:chOff x="519849" y="2476763"/>
            <a:chExt cx="439544" cy="3347067"/>
          </a:xfrm>
        </p:grpSpPr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xmlns="" id="{AD24CEBE-0FB6-4623-9512-913C64E2F531}"/>
                </a:ext>
              </a:extLst>
            </p:cNvPr>
            <p:cNvSpPr txBox="1"/>
            <p:nvPr/>
          </p:nvSpPr>
          <p:spPr>
            <a:xfrm>
              <a:off x="689768" y="5546831"/>
              <a:ext cx="269625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0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xmlns="" id="{A92A6086-64F1-4934-AA6D-23F8946B2F4F}"/>
                </a:ext>
              </a:extLst>
            </p:cNvPr>
            <p:cNvSpPr txBox="1"/>
            <p:nvPr/>
          </p:nvSpPr>
          <p:spPr>
            <a:xfrm>
              <a:off x="604809" y="52706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10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xmlns="" id="{D6240399-9D8F-4ED1-9735-980003F2477E}"/>
                </a:ext>
              </a:extLst>
            </p:cNvPr>
            <p:cNvSpPr txBox="1"/>
            <p:nvPr/>
          </p:nvSpPr>
          <p:spPr>
            <a:xfrm>
              <a:off x="604809" y="499438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20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xmlns="" id="{6B7BCD04-03F3-4A18-874B-77281216FA18}"/>
                </a:ext>
              </a:extLst>
            </p:cNvPr>
            <p:cNvSpPr txBox="1"/>
            <p:nvPr/>
          </p:nvSpPr>
          <p:spPr>
            <a:xfrm>
              <a:off x="604809" y="471815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30</a:t>
              </a: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xmlns="" id="{7B0C4068-3A5A-49D8-9609-5443EB6994AF}"/>
                </a:ext>
              </a:extLst>
            </p:cNvPr>
            <p:cNvSpPr txBox="1"/>
            <p:nvPr/>
          </p:nvSpPr>
          <p:spPr>
            <a:xfrm>
              <a:off x="604809" y="444193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40</a:t>
              </a:r>
            </a:p>
          </p:txBody>
        </p:sp>
        <p:sp>
          <p:nvSpPr>
            <p:cNvPr id="79" name="TextBox 78">
              <a:extLst>
                <a:ext uri="{FF2B5EF4-FFF2-40B4-BE49-F238E27FC236}">
                  <a16:creationId xmlns:a16="http://schemas.microsoft.com/office/drawing/2014/main" xmlns="" id="{08CA6C43-450A-4C25-A8EB-22C25BF85407}"/>
                </a:ext>
              </a:extLst>
            </p:cNvPr>
            <p:cNvSpPr txBox="1"/>
            <p:nvPr/>
          </p:nvSpPr>
          <p:spPr>
            <a:xfrm>
              <a:off x="604809" y="41657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50</a:t>
              </a:r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xmlns="" id="{E2DF0843-FF4C-43AB-844F-F052DDA327F3}"/>
                </a:ext>
              </a:extLst>
            </p:cNvPr>
            <p:cNvSpPr txBox="1"/>
            <p:nvPr/>
          </p:nvSpPr>
          <p:spPr>
            <a:xfrm>
              <a:off x="604809" y="388948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60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xmlns="" id="{ABA0917A-CC3B-41EB-A2E5-141AB341C409}"/>
                </a:ext>
              </a:extLst>
            </p:cNvPr>
            <p:cNvSpPr txBox="1"/>
            <p:nvPr/>
          </p:nvSpPr>
          <p:spPr>
            <a:xfrm>
              <a:off x="604809" y="361325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70</a:t>
              </a:r>
            </a:p>
          </p:txBody>
        </p:sp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xmlns="" id="{2103B161-8A54-4661-A101-C98C4451B6F5}"/>
                </a:ext>
              </a:extLst>
            </p:cNvPr>
            <p:cNvSpPr txBox="1"/>
            <p:nvPr/>
          </p:nvSpPr>
          <p:spPr>
            <a:xfrm>
              <a:off x="604809" y="333703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80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xmlns="" id="{274D9972-54FA-47F4-8CDB-0F1F95D176B3}"/>
                </a:ext>
              </a:extLst>
            </p:cNvPr>
            <p:cNvSpPr txBox="1"/>
            <p:nvPr/>
          </p:nvSpPr>
          <p:spPr>
            <a:xfrm>
              <a:off x="604809" y="30608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90</a:t>
              </a: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xmlns="" id="{835F5D73-72DA-43D7-8A89-CA225E237C3B}"/>
                </a:ext>
              </a:extLst>
            </p:cNvPr>
            <p:cNvSpPr txBox="1"/>
            <p:nvPr/>
          </p:nvSpPr>
          <p:spPr>
            <a:xfrm>
              <a:off x="519849" y="2784581"/>
              <a:ext cx="43954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100</a:t>
              </a:r>
            </a:p>
          </p:txBody>
        </p:sp>
        <p:sp>
          <p:nvSpPr>
            <p:cNvPr id="169" name="TextBox 168">
              <a:extLst>
                <a:ext uri="{FF2B5EF4-FFF2-40B4-BE49-F238E27FC236}">
                  <a16:creationId xmlns:a16="http://schemas.microsoft.com/office/drawing/2014/main" xmlns="" id="{2FC19620-AA8B-4CD8-B0CF-FE11B31780CA}"/>
                </a:ext>
              </a:extLst>
            </p:cNvPr>
            <p:cNvSpPr txBox="1"/>
            <p:nvPr/>
          </p:nvSpPr>
          <p:spPr>
            <a:xfrm>
              <a:off x="689767" y="2476763"/>
              <a:ext cx="269626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a</a:t>
              </a: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xmlns="" id="{85B56C5E-2D88-4126-B97E-AE9DF96A71A2}"/>
              </a:ext>
            </a:extLst>
          </p:cNvPr>
          <p:cNvSpPr txBox="1"/>
          <p:nvPr/>
        </p:nvSpPr>
        <p:spPr>
          <a:xfrm>
            <a:off x="4354717" y="4541844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28.6*</a:t>
            </a: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xmlns="" id="{9480F08F-F15A-48AB-BE22-E3B439426173}"/>
              </a:ext>
            </a:extLst>
          </p:cNvPr>
          <p:cNvCxnSpPr/>
          <p:nvPr/>
        </p:nvCxnSpPr>
        <p:spPr>
          <a:xfrm flipV="1">
            <a:off x="2154177" y="31156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xmlns="" id="{18ADC404-4495-49E8-8C0A-69DF4A7DA419}"/>
              </a:ext>
            </a:extLst>
          </p:cNvPr>
          <p:cNvCxnSpPr/>
          <p:nvPr/>
        </p:nvCxnSpPr>
        <p:spPr>
          <a:xfrm flipV="1">
            <a:off x="2154177" y="33919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xmlns="" id="{90F36F57-E27B-406D-AC86-6C44642F62CD}"/>
              </a:ext>
            </a:extLst>
          </p:cNvPr>
          <p:cNvCxnSpPr/>
          <p:nvPr/>
        </p:nvCxnSpPr>
        <p:spPr>
          <a:xfrm flipV="1">
            <a:off x="2154177" y="36682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xmlns="" id="{ADD2DD04-A8BC-4987-877A-DD003D3E80D2}"/>
              </a:ext>
            </a:extLst>
          </p:cNvPr>
          <p:cNvCxnSpPr/>
          <p:nvPr/>
        </p:nvCxnSpPr>
        <p:spPr>
          <a:xfrm flipV="1">
            <a:off x="2154177" y="39445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4239E4E9-F522-4B5C-A262-0C8DBCFF3725}"/>
              </a:ext>
            </a:extLst>
          </p:cNvPr>
          <p:cNvCxnSpPr/>
          <p:nvPr/>
        </p:nvCxnSpPr>
        <p:spPr>
          <a:xfrm flipV="1">
            <a:off x="2154177" y="42208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11908B58-00CC-486C-B199-965483DFB81C}"/>
              </a:ext>
            </a:extLst>
          </p:cNvPr>
          <p:cNvCxnSpPr/>
          <p:nvPr/>
        </p:nvCxnSpPr>
        <p:spPr>
          <a:xfrm flipV="1">
            <a:off x="2154177" y="44971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9166BE5F-1BD9-436D-8A0C-8989501FBA3C}"/>
              </a:ext>
            </a:extLst>
          </p:cNvPr>
          <p:cNvCxnSpPr/>
          <p:nvPr/>
        </p:nvCxnSpPr>
        <p:spPr>
          <a:xfrm flipV="1">
            <a:off x="2154177" y="47734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77C38B4B-7744-4EC8-978D-D9323FE11FA3}"/>
              </a:ext>
            </a:extLst>
          </p:cNvPr>
          <p:cNvCxnSpPr/>
          <p:nvPr/>
        </p:nvCxnSpPr>
        <p:spPr>
          <a:xfrm flipV="1">
            <a:off x="2154177" y="50497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48253484-1A3A-4303-B82A-219BFB7CE15F}"/>
              </a:ext>
            </a:extLst>
          </p:cNvPr>
          <p:cNvCxnSpPr/>
          <p:nvPr/>
        </p:nvCxnSpPr>
        <p:spPr>
          <a:xfrm flipV="1">
            <a:off x="2154177" y="53260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Freeform: Shape 43">
            <a:extLst>
              <a:ext uri="{FF2B5EF4-FFF2-40B4-BE49-F238E27FC236}">
                <a16:creationId xmlns:a16="http://schemas.microsoft.com/office/drawing/2014/main" xmlns="" id="{E070C123-91D5-4A23-AB79-7B036AB35B2C}"/>
              </a:ext>
            </a:extLst>
          </p:cNvPr>
          <p:cNvSpPr/>
          <p:nvPr/>
        </p:nvSpPr>
        <p:spPr>
          <a:xfrm flipV="1">
            <a:off x="2154177" y="2784515"/>
            <a:ext cx="54864" cy="2817866"/>
          </a:xfrm>
          <a:custGeom>
            <a:avLst/>
            <a:gdLst>
              <a:gd name="connsiteX0" fmla="*/ 0 w 383458"/>
              <a:gd name="connsiteY0" fmla="*/ 0 h 1317523"/>
              <a:gd name="connsiteX1" fmla="*/ 383458 w 383458"/>
              <a:gd name="connsiteY1" fmla="*/ 0 h 1317523"/>
              <a:gd name="connsiteX2" fmla="*/ 383458 w 383458"/>
              <a:gd name="connsiteY2" fmla="*/ 1317523 h 131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3458" h="1317523">
                <a:moveTo>
                  <a:pt x="0" y="0"/>
                </a:moveTo>
                <a:lnTo>
                  <a:pt x="383458" y="0"/>
                </a:lnTo>
                <a:lnTo>
                  <a:pt x="383458" y="1317523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159" name="Straight Connector 158">
            <a:extLst>
              <a:ext uri="{FF2B5EF4-FFF2-40B4-BE49-F238E27FC236}">
                <a16:creationId xmlns:a16="http://schemas.microsoft.com/office/drawing/2014/main" xmlns="" id="{9B11B5AA-231A-47E7-A0CD-086DD5FD2A05}"/>
              </a:ext>
            </a:extLst>
          </p:cNvPr>
          <p:cNvCxnSpPr/>
          <p:nvPr/>
        </p:nvCxnSpPr>
        <p:spPr>
          <a:xfrm flipV="1">
            <a:off x="2154177" y="2841632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3" name="TextBox 162">
            <a:extLst>
              <a:ext uri="{FF2B5EF4-FFF2-40B4-BE49-F238E27FC236}">
                <a16:creationId xmlns:a16="http://schemas.microsoft.com/office/drawing/2014/main" xmlns="" id="{817A6F13-DF9A-4E0A-95D5-00C8FB8A27BA}"/>
              </a:ext>
            </a:extLst>
          </p:cNvPr>
          <p:cNvSpPr txBox="1"/>
          <p:nvPr/>
        </p:nvSpPr>
        <p:spPr>
          <a:xfrm>
            <a:off x="3422210" y="4786286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19.4</a:t>
            </a:r>
            <a:r>
              <a:rPr lang="en-US" sz="1200" b="1" baseline="30000" dirty="0">
                <a:solidFill>
                  <a:srgbClr val="6D6E71"/>
                </a:solidFill>
              </a:rPr>
              <a:t>‡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xmlns="" id="{E78E1DAA-4841-465A-9E2C-384EF5E2AAA1}"/>
              </a:ext>
            </a:extLst>
          </p:cNvPr>
          <p:cNvSpPr txBox="1"/>
          <p:nvPr/>
        </p:nvSpPr>
        <p:spPr>
          <a:xfrm>
            <a:off x="2489703" y="5238960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2.9</a:t>
            </a:r>
            <a:endParaRPr lang="en-US" sz="1200" b="1" baseline="30000" dirty="0">
              <a:solidFill>
                <a:srgbClr val="6D6E71"/>
              </a:solidFill>
            </a:endParaRP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xmlns="" id="{CBFE74F6-6AF0-4FB3-AFC5-C8454B903511}"/>
              </a:ext>
            </a:extLst>
          </p:cNvPr>
          <p:cNvSpPr txBox="1"/>
          <p:nvPr/>
        </p:nvSpPr>
        <p:spPr>
          <a:xfrm>
            <a:off x="4354717" y="5573932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10/35</a:t>
            </a:r>
          </a:p>
        </p:txBody>
      </p:sp>
      <p:sp>
        <p:nvSpPr>
          <p:cNvPr id="166" name="TextBox 165">
            <a:extLst>
              <a:ext uri="{FF2B5EF4-FFF2-40B4-BE49-F238E27FC236}">
                <a16:creationId xmlns:a16="http://schemas.microsoft.com/office/drawing/2014/main" xmlns="" id="{C0010E39-C3E3-4C21-B4D3-14A354EB6102}"/>
              </a:ext>
            </a:extLst>
          </p:cNvPr>
          <p:cNvSpPr txBox="1"/>
          <p:nvPr/>
        </p:nvSpPr>
        <p:spPr>
          <a:xfrm>
            <a:off x="3422210" y="5573932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7/36</a:t>
            </a:r>
            <a:endParaRPr lang="en-US" sz="1200" baseline="30000" dirty="0">
              <a:solidFill>
                <a:srgbClr val="6D6E71"/>
              </a:solidFill>
            </a:endParaRPr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xmlns="" id="{7E50C182-4FDE-414B-BE40-A2AA6F0AC480}"/>
              </a:ext>
            </a:extLst>
          </p:cNvPr>
          <p:cNvSpPr txBox="1"/>
          <p:nvPr/>
        </p:nvSpPr>
        <p:spPr>
          <a:xfrm>
            <a:off x="2489703" y="5573932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1/35</a:t>
            </a:r>
            <a:endParaRPr lang="en-US" sz="1200" baseline="30000" dirty="0">
              <a:solidFill>
                <a:srgbClr val="6D6E71"/>
              </a:solidFill>
            </a:endParaRPr>
          </a:p>
        </p:txBody>
      </p:sp>
      <p:sp>
        <p:nvSpPr>
          <p:cNvPr id="171" name="Rectangle 170">
            <a:extLst>
              <a:ext uri="{FF2B5EF4-FFF2-40B4-BE49-F238E27FC236}">
                <a16:creationId xmlns:a16="http://schemas.microsoft.com/office/drawing/2014/main" xmlns="" id="{3A9B0623-D200-4D86-BAD3-5A1C793B1233}"/>
              </a:ext>
            </a:extLst>
          </p:cNvPr>
          <p:cNvSpPr/>
          <p:nvPr/>
        </p:nvSpPr>
        <p:spPr>
          <a:xfrm>
            <a:off x="8791029" y="4906978"/>
            <a:ext cx="941141" cy="698700"/>
          </a:xfrm>
          <a:prstGeom prst="rect">
            <a:avLst/>
          </a:prstGeom>
          <a:solidFill>
            <a:srgbClr val="00B0F0"/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Rectangle 171">
            <a:extLst>
              <a:ext uri="{FF2B5EF4-FFF2-40B4-BE49-F238E27FC236}">
                <a16:creationId xmlns:a16="http://schemas.microsoft.com/office/drawing/2014/main" xmlns="" id="{89EE2638-C973-4CD2-B94F-3FEA8D78E41F}"/>
              </a:ext>
            </a:extLst>
          </p:cNvPr>
          <p:cNvSpPr/>
          <p:nvPr/>
        </p:nvSpPr>
        <p:spPr>
          <a:xfrm>
            <a:off x="9737219" y="4191754"/>
            <a:ext cx="941141" cy="1413924"/>
          </a:xfrm>
          <a:prstGeom prst="rect">
            <a:avLst/>
          </a:prstGeom>
          <a:solidFill>
            <a:srgbClr val="95258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3" name="TextBox 172">
            <a:extLst>
              <a:ext uri="{FF2B5EF4-FFF2-40B4-BE49-F238E27FC236}">
                <a16:creationId xmlns:a16="http://schemas.microsoft.com/office/drawing/2014/main" xmlns="" id="{6C5BFC0F-1663-4628-AE5F-05891A78EF57}"/>
              </a:ext>
            </a:extLst>
          </p:cNvPr>
          <p:cNvSpPr txBox="1"/>
          <p:nvPr/>
        </p:nvSpPr>
        <p:spPr>
          <a:xfrm rot="16200000">
            <a:off x="5449920" y="4082380"/>
            <a:ext cx="31907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Patients achieving EASI-75,%</a:t>
            </a:r>
          </a:p>
        </p:txBody>
      </p:sp>
      <p:grpSp>
        <p:nvGrpSpPr>
          <p:cNvPr id="174" name="Group 173">
            <a:extLst>
              <a:ext uri="{FF2B5EF4-FFF2-40B4-BE49-F238E27FC236}">
                <a16:creationId xmlns:a16="http://schemas.microsoft.com/office/drawing/2014/main" xmlns="" id="{9F0A5966-093F-4C1F-B170-0452AF2C7204}"/>
              </a:ext>
            </a:extLst>
          </p:cNvPr>
          <p:cNvGrpSpPr/>
          <p:nvPr/>
        </p:nvGrpSpPr>
        <p:grpSpPr>
          <a:xfrm>
            <a:off x="7107891" y="2391967"/>
            <a:ext cx="439544" cy="3347067"/>
            <a:chOff x="519849" y="2476763"/>
            <a:chExt cx="439544" cy="3347067"/>
          </a:xfrm>
        </p:grpSpPr>
        <p:sp>
          <p:nvSpPr>
            <p:cNvPr id="175" name="TextBox 174">
              <a:extLst>
                <a:ext uri="{FF2B5EF4-FFF2-40B4-BE49-F238E27FC236}">
                  <a16:creationId xmlns:a16="http://schemas.microsoft.com/office/drawing/2014/main" xmlns="" id="{1A6FED4E-0711-4735-AA85-0F953DE0B442}"/>
                </a:ext>
              </a:extLst>
            </p:cNvPr>
            <p:cNvSpPr txBox="1"/>
            <p:nvPr/>
          </p:nvSpPr>
          <p:spPr>
            <a:xfrm>
              <a:off x="689768" y="5546831"/>
              <a:ext cx="269625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0</a:t>
              </a:r>
            </a:p>
          </p:txBody>
        </p:sp>
        <p:sp>
          <p:nvSpPr>
            <p:cNvPr id="176" name="TextBox 175">
              <a:extLst>
                <a:ext uri="{FF2B5EF4-FFF2-40B4-BE49-F238E27FC236}">
                  <a16:creationId xmlns:a16="http://schemas.microsoft.com/office/drawing/2014/main" xmlns="" id="{CBFEEBE5-7362-413B-BDDF-F0CD050D3086}"/>
                </a:ext>
              </a:extLst>
            </p:cNvPr>
            <p:cNvSpPr txBox="1"/>
            <p:nvPr/>
          </p:nvSpPr>
          <p:spPr>
            <a:xfrm>
              <a:off x="604809" y="52706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10</a:t>
              </a:r>
            </a:p>
          </p:txBody>
        </p:sp>
        <p:sp>
          <p:nvSpPr>
            <p:cNvPr id="177" name="TextBox 176">
              <a:extLst>
                <a:ext uri="{FF2B5EF4-FFF2-40B4-BE49-F238E27FC236}">
                  <a16:creationId xmlns:a16="http://schemas.microsoft.com/office/drawing/2014/main" xmlns="" id="{06850BCD-1A52-4CC0-958B-BBCE8E90FC81}"/>
                </a:ext>
              </a:extLst>
            </p:cNvPr>
            <p:cNvSpPr txBox="1"/>
            <p:nvPr/>
          </p:nvSpPr>
          <p:spPr>
            <a:xfrm>
              <a:off x="604809" y="499438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20</a:t>
              </a:r>
            </a:p>
          </p:txBody>
        </p:sp>
        <p:sp>
          <p:nvSpPr>
            <p:cNvPr id="178" name="TextBox 177">
              <a:extLst>
                <a:ext uri="{FF2B5EF4-FFF2-40B4-BE49-F238E27FC236}">
                  <a16:creationId xmlns:a16="http://schemas.microsoft.com/office/drawing/2014/main" xmlns="" id="{19EFDED1-A1F6-4ADF-995F-4C670BEC2212}"/>
                </a:ext>
              </a:extLst>
            </p:cNvPr>
            <p:cNvSpPr txBox="1"/>
            <p:nvPr/>
          </p:nvSpPr>
          <p:spPr>
            <a:xfrm>
              <a:off x="604809" y="471815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30</a:t>
              </a:r>
            </a:p>
          </p:txBody>
        </p:sp>
        <p:sp>
          <p:nvSpPr>
            <p:cNvPr id="179" name="TextBox 178">
              <a:extLst>
                <a:ext uri="{FF2B5EF4-FFF2-40B4-BE49-F238E27FC236}">
                  <a16:creationId xmlns:a16="http://schemas.microsoft.com/office/drawing/2014/main" xmlns="" id="{48262680-3062-4283-98A5-BE59FFD6C3FD}"/>
                </a:ext>
              </a:extLst>
            </p:cNvPr>
            <p:cNvSpPr txBox="1"/>
            <p:nvPr/>
          </p:nvSpPr>
          <p:spPr>
            <a:xfrm>
              <a:off x="604809" y="444193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40</a:t>
              </a:r>
            </a:p>
          </p:txBody>
        </p:sp>
        <p:sp>
          <p:nvSpPr>
            <p:cNvPr id="180" name="TextBox 179">
              <a:extLst>
                <a:ext uri="{FF2B5EF4-FFF2-40B4-BE49-F238E27FC236}">
                  <a16:creationId xmlns:a16="http://schemas.microsoft.com/office/drawing/2014/main" xmlns="" id="{1CE052FD-2BC1-45B9-919F-941C883FBCE6}"/>
                </a:ext>
              </a:extLst>
            </p:cNvPr>
            <p:cNvSpPr txBox="1"/>
            <p:nvPr/>
          </p:nvSpPr>
          <p:spPr>
            <a:xfrm>
              <a:off x="604809" y="41657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50</a:t>
              </a:r>
            </a:p>
          </p:txBody>
        </p:sp>
        <p:sp>
          <p:nvSpPr>
            <p:cNvPr id="181" name="TextBox 180">
              <a:extLst>
                <a:ext uri="{FF2B5EF4-FFF2-40B4-BE49-F238E27FC236}">
                  <a16:creationId xmlns:a16="http://schemas.microsoft.com/office/drawing/2014/main" xmlns="" id="{063520CB-2B4D-4EF7-8910-966AE3DFFC9B}"/>
                </a:ext>
              </a:extLst>
            </p:cNvPr>
            <p:cNvSpPr txBox="1"/>
            <p:nvPr/>
          </p:nvSpPr>
          <p:spPr>
            <a:xfrm>
              <a:off x="604809" y="388948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60</a:t>
              </a:r>
            </a:p>
          </p:txBody>
        </p:sp>
        <p:sp>
          <p:nvSpPr>
            <p:cNvPr id="182" name="TextBox 181">
              <a:extLst>
                <a:ext uri="{FF2B5EF4-FFF2-40B4-BE49-F238E27FC236}">
                  <a16:creationId xmlns:a16="http://schemas.microsoft.com/office/drawing/2014/main" xmlns="" id="{B4BD0799-103D-41F9-8116-DBFDFC980392}"/>
                </a:ext>
              </a:extLst>
            </p:cNvPr>
            <p:cNvSpPr txBox="1"/>
            <p:nvPr/>
          </p:nvSpPr>
          <p:spPr>
            <a:xfrm>
              <a:off x="604809" y="361325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70</a:t>
              </a:r>
            </a:p>
          </p:txBody>
        </p:sp>
        <p:sp>
          <p:nvSpPr>
            <p:cNvPr id="183" name="TextBox 182">
              <a:extLst>
                <a:ext uri="{FF2B5EF4-FFF2-40B4-BE49-F238E27FC236}">
                  <a16:creationId xmlns:a16="http://schemas.microsoft.com/office/drawing/2014/main" xmlns="" id="{96F84E93-9C2F-4FEB-AAD4-423421D9866A}"/>
                </a:ext>
              </a:extLst>
            </p:cNvPr>
            <p:cNvSpPr txBox="1"/>
            <p:nvPr/>
          </p:nvSpPr>
          <p:spPr>
            <a:xfrm>
              <a:off x="604809" y="333703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80</a:t>
              </a:r>
            </a:p>
          </p:txBody>
        </p:sp>
        <p:sp>
          <p:nvSpPr>
            <p:cNvPr id="184" name="TextBox 183">
              <a:extLst>
                <a:ext uri="{FF2B5EF4-FFF2-40B4-BE49-F238E27FC236}">
                  <a16:creationId xmlns:a16="http://schemas.microsoft.com/office/drawing/2014/main" xmlns="" id="{EFB15AE0-8E1A-4CFE-8C2D-830FADDFCD12}"/>
                </a:ext>
              </a:extLst>
            </p:cNvPr>
            <p:cNvSpPr txBox="1"/>
            <p:nvPr/>
          </p:nvSpPr>
          <p:spPr>
            <a:xfrm>
              <a:off x="604809" y="30608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90</a:t>
              </a:r>
            </a:p>
          </p:txBody>
        </p:sp>
        <p:sp>
          <p:nvSpPr>
            <p:cNvPr id="185" name="TextBox 184">
              <a:extLst>
                <a:ext uri="{FF2B5EF4-FFF2-40B4-BE49-F238E27FC236}">
                  <a16:creationId xmlns:a16="http://schemas.microsoft.com/office/drawing/2014/main" xmlns="" id="{E5660EAA-ECC9-4898-BC46-CC594F6D1606}"/>
                </a:ext>
              </a:extLst>
            </p:cNvPr>
            <p:cNvSpPr txBox="1"/>
            <p:nvPr/>
          </p:nvSpPr>
          <p:spPr>
            <a:xfrm>
              <a:off x="519849" y="2784581"/>
              <a:ext cx="43954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100</a:t>
              </a:r>
            </a:p>
          </p:txBody>
        </p:sp>
        <p:sp>
          <p:nvSpPr>
            <p:cNvPr id="186" name="TextBox 185">
              <a:extLst>
                <a:ext uri="{FF2B5EF4-FFF2-40B4-BE49-F238E27FC236}">
                  <a16:creationId xmlns:a16="http://schemas.microsoft.com/office/drawing/2014/main" xmlns="" id="{7090BF3E-3940-4B5E-979A-908364219FEE}"/>
                </a:ext>
              </a:extLst>
            </p:cNvPr>
            <p:cNvSpPr txBox="1"/>
            <p:nvPr/>
          </p:nvSpPr>
          <p:spPr>
            <a:xfrm>
              <a:off x="689767" y="2476763"/>
              <a:ext cx="269626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b</a:t>
              </a:r>
            </a:p>
          </p:txBody>
        </p:sp>
      </p:grpSp>
      <p:sp>
        <p:nvSpPr>
          <p:cNvPr id="190" name="TextBox 189">
            <a:extLst>
              <a:ext uri="{FF2B5EF4-FFF2-40B4-BE49-F238E27FC236}">
                <a16:creationId xmlns:a16="http://schemas.microsoft.com/office/drawing/2014/main" xmlns="" id="{CF4F6613-1C33-41DB-97F8-B58E042BB025}"/>
              </a:ext>
            </a:extLst>
          </p:cNvPr>
          <p:cNvSpPr txBox="1"/>
          <p:nvPr/>
        </p:nvSpPr>
        <p:spPr>
          <a:xfrm>
            <a:off x="9732476" y="3899048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51.4*</a:t>
            </a:r>
          </a:p>
        </p:txBody>
      </p: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xmlns="" id="{5526AC03-EEBA-4914-B935-7D056EE5D76D}"/>
              </a:ext>
            </a:extLst>
          </p:cNvPr>
          <p:cNvCxnSpPr/>
          <p:nvPr/>
        </p:nvCxnSpPr>
        <p:spPr>
          <a:xfrm flipV="1">
            <a:off x="7531936" y="31156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xmlns="" id="{59A5D961-6DFB-4D15-9C40-4DE7887F6555}"/>
              </a:ext>
            </a:extLst>
          </p:cNvPr>
          <p:cNvCxnSpPr/>
          <p:nvPr/>
        </p:nvCxnSpPr>
        <p:spPr>
          <a:xfrm flipV="1">
            <a:off x="7531936" y="33919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3" name="Straight Connector 192">
            <a:extLst>
              <a:ext uri="{FF2B5EF4-FFF2-40B4-BE49-F238E27FC236}">
                <a16:creationId xmlns:a16="http://schemas.microsoft.com/office/drawing/2014/main" xmlns="" id="{BF3E2A61-16C6-4F5E-86CD-33B99374F83A}"/>
              </a:ext>
            </a:extLst>
          </p:cNvPr>
          <p:cNvCxnSpPr/>
          <p:nvPr/>
        </p:nvCxnSpPr>
        <p:spPr>
          <a:xfrm flipV="1">
            <a:off x="7531936" y="36682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Connector 193">
            <a:extLst>
              <a:ext uri="{FF2B5EF4-FFF2-40B4-BE49-F238E27FC236}">
                <a16:creationId xmlns:a16="http://schemas.microsoft.com/office/drawing/2014/main" xmlns="" id="{4FBA51D6-0368-49C6-AAF0-2C92201398AC}"/>
              </a:ext>
            </a:extLst>
          </p:cNvPr>
          <p:cNvCxnSpPr/>
          <p:nvPr/>
        </p:nvCxnSpPr>
        <p:spPr>
          <a:xfrm flipV="1">
            <a:off x="7531936" y="39445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Connector 194">
            <a:extLst>
              <a:ext uri="{FF2B5EF4-FFF2-40B4-BE49-F238E27FC236}">
                <a16:creationId xmlns:a16="http://schemas.microsoft.com/office/drawing/2014/main" xmlns="" id="{CFD758C8-5200-48C4-9448-B573227AF35F}"/>
              </a:ext>
            </a:extLst>
          </p:cNvPr>
          <p:cNvCxnSpPr/>
          <p:nvPr/>
        </p:nvCxnSpPr>
        <p:spPr>
          <a:xfrm flipV="1">
            <a:off x="7531936" y="42208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Connector 195">
            <a:extLst>
              <a:ext uri="{FF2B5EF4-FFF2-40B4-BE49-F238E27FC236}">
                <a16:creationId xmlns:a16="http://schemas.microsoft.com/office/drawing/2014/main" xmlns="" id="{EB0D246C-24CB-4E12-AB5B-D9D0C59016E0}"/>
              </a:ext>
            </a:extLst>
          </p:cNvPr>
          <p:cNvCxnSpPr/>
          <p:nvPr/>
        </p:nvCxnSpPr>
        <p:spPr>
          <a:xfrm flipV="1">
            <a:off x="7531936" y="44971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Connector 196">
            <a:extLst>
              <a:ext uri="{FF2B5EF4-FFF2-40B4-BE49-F238E27FC236}">
                <a16:creationId xmlns:a16="http://schemas.microsoft.com/office/drawing/2014/main" xmlns="" id="{61E3C27A-D484-4167-A503-829E9474422E}"/>
              </a:ext>
            </a:extLst>
          </p:cNvPr>
          <p:cNvCxnSpPr/>
          <p:nvPr/>
        </p:nvCxnSpPr>
        <p:spPr>
          <a:xfrm flipV="1">
            <a:off x="7531936" y="47734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Straight Connector 197">
            <a:extLst>
              <a:ext uri="{FF2B5EF4-FFF2-40B4-BE49-F238E27FC236}">
                <a16:creationId xmlns:a16="http://schemas.microsoft.com/office/drawing/2014/main" xmlns="" id="{355B1F82-088B-417D-B70C-72CED7E5F0FB}"/>
              </a:ext>
            </a:extLst>
          </p:cNvPr>
          <p:cNvCxnSpPr/>
          <p:nvPr/>
        </p:nvCxnSpPr>
        <p:spPr>
          <a:xfrm flipV="1">
            <a:off x="7531936" y="50497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Connector 198">
            <a:extLst>
              <a:ext uri="{FF2B5EF4-FFF2-40B4-BE49-F238E27FC236}">
                <a16:creationId xmlns:a16="http://schemas.microsoft.com/office/drawing/2014/main" xmlns="" id="{A4B02499-CA3A-48D9-B68B-5FFFBA921417}"/>
              </a:ext>
            </a:extLst>
          </p:cNvPr>
          <p:cNvCxnSpPr/>
          <p:nvPr/>
        </p:nvCxnSpPr>
        <p:spPr>
          <a:xfrm flipV="1">
            <a:off x="7531936" y="53260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0" name="Freeform: Shape 199">
            <a:extLst>
              <a:ext uri="{FF2B5EF4-FFF2-40B4-BE49-F238E27FC236}">
                <a16:creationId xmlns:a16="http://schemas.microsoft.com/office/drawing/2014/main" xmlns="" id="{5484F62C-B16E-4088-836A-51566BD93AF3}"/>
              </a:ext>
            </a:extLst>
          </p:cNvPr>
          <p:cNvSpPr/>
          <p:nvPr/>
        </p:nvSpPr>
        <p:spPr>
          <a:xfrm flipV="1">
            <a:off x="7531936" y="2784515"/>
            <a:ext cx="54864" cy="2817866"/>
          </a:xfrm>
          <a:custGeom>
            <a:avLst/>
            <a:gdLst>
              <a:gd name="connsiteX0" fmla="*/ 0 w 383458"/>
              <a:gd name="connsiteY0" fmla="*/ 0 h 1317523"/>
              <a:gd name="connsiteX1" fmla="*/ 383458 w 383458"/>
              <a:gd name="connsiteY1" fmla="*/ 0 h 1317523"/>
              <a:gd name="connsiteX2" fmla="*/ 383458 w 383458"/>
              <a:gd name="connsiteY2" fmla="*/ 1317523 h 131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3458" h="1317523">
                <a:moveTo>
                  <a:pt x="0" y="0"/>
                </a:moveTo>
                <a:lnTo>
                  <a:pt x="383458" y="0"/>
                </a:lnTo>
                <a:lnTo>
                  <a:pt x="383458" y="1317523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202" name="Straight Connector 201">
            <a:extLst>
              <a:ext uri="{FF2B5EF4-FFF2-40B4-BE49-F238E27FC236}">
                <a16:creationId xmlns:a16="http://schemas.microsoft.com/office/drawing/2014/main" xmlns="" id="{1472F675-7A8B-4E8A-877D-497954405489}"/>
              </a:ext>
            </a:extLst>
          </p:cNvPr>
          <p:cNvCxnSpPr/>
          <p:nvPr/>
        </p:nvCxnSpPr>
        <p:spPr>
          <a:xfrm flipV="1">
            <a:off x="7531936" y="2841632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" name="TextBox 203">
            <a:extLst>
              <a:ext uri="{FF2B5EF4-FFF2-40B4-BE49-F238E27FC236}">
                <a16:creationId xmlns:a16="http://schemas.microsoft.com/office/drawing/2014/main" xmlns="" id="{A4A51091-1C89-40EE-90F7-CF313E36EE95}"/>
              </a:ext>
            </a:extLst>
          </p:cNvPr>
          <p:cNvSpPr txBox="1"/>
          <p:nvPr/>
        </p:nvSpPr>
        <p:spPr>
          <a:xfrm>
            <a:off x="8799969" y="4614272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25.0</a:t>
            </a:r>
            <a:r>
              <a:rPr lang="en-US" sz="1200" b="1" baseline="30000" dirty="0">
                <a:solidFill>
                  <a:srgbClr val="6D6E71"/>
                </a:solidFill>
              </a:rPr>
              <a:t>‡</a:t>
            </a:r>
          </a:p>
        </p:txBody>
      </p:sp>
      <p:sp>
        <p:nvSpPr>
          <p:cNvPr id="206" name="TextBox 205">
            <a:extLst>
              <a:ext uri="{FF2B5EF4-FFF2-40B4-BE49-F238E27FC236}">
                <a16:creationId xmlns:a16="http://schemas.microsoft.com/office/drawing/2014/main" xmlns="" id="{99C13CAB-48B4-4E79-A3CD-6508DB825EB7}"/>
              </a:ext>
            </a:extLst>
          </p:cNvPr>
          <p:cNvSpPr txBox="1"/>
          <p:nvPr/>
        </p:nvSpPr>
        <p:spPr>
          <a:xfrm>
            <a:off x="9732476" y="5573932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18/35</a:t>
            </a: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xmlns="" id="{AFB01021-43BA-4DB6-8FA5-5C81E6F62611}"/>
              </a:ext>
            </a:extLst>
          </p:cNvPr>
          <p:cNvSpPr txBox="1"/>
          <p:nvPr/>
        </p:nvSpPr>
        <p:spPr>
          <a:xfrm>
            <a:off x="8799969" y="5573932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9/36</a:t>
            </a:r>
            <a:endParaRPr lang="en-US" sz="1200" baseline="30000" dirty="0">
              <a:solidFill>
                <a:srgbClr val="6D6E71"/>
              </a:solidFill>
            </a:endParaRPr>
          </a:p>
        </p:txBody>
      </p:sp>
      <p:sp>
        <p:nvSpPr>
          <p:cNvPr id="211" name="TextBox 210">
            <a:extLst>
              <a:ext uri="{FF2B5EF4-FFF2-40B4-BE49-F238E27FC236}">
                <a16:creationId xmlns:a16="http://schemas.microsoft.com/office/drawing/2014/main" xmlns="" id="{E110A60E-9627-444E-9BC8-3F8277412651}"/>
              </a:ext>
            </a:extLst>
          </p:cNvPr>
          <p:cNvSpPr txBox="1"/>
          <p:nvPr/>
        </p:nvSpPr>
        <p:spPr>
          <a:xfrm>
            <a:off x="2394858" y="2624829"/>
            <a:ext cx="2542100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r>
              <a:rPr lang="en-US" sz="1100" dirty="0">
                <a:solidFill>
                  <a:srgbClr val="6D6E71"/>
                </a:solidFill>
              </a:rPr>
              <a:t>Placebo</a:t>
            </a:r>
          </a:p>
          <a:p>
            <a:r>
              <a:rPr lang="en-US" sz="1100" dirty="0">
                <a:solidFill>
                  <a:srgbClr val="6D6E71"/>
                </a:solidFill>
              </a:rPr>
              <a:t>Dupilumab 300 mg q2w </a:t>
            </a:r>
          </a:p>
          <a:p>
            <a:r>
              <a:rPr lang="en-US" sz="1100" dirty="0" err="1">
                <a:solidFill>
                  <a:srgbClr val="6D6E71"/>
                </a:solidFill>
              </a:rPr>
              <a:t>Dupilumab</a:t>
            </a:r>
            <a:r>
              <a:rPr lang="en-US" sz="1100" dirty="0">
                <a:solidFill>
                  <a:srgbClr val="6D6E71"/>
                </a:solidFill>
              </a:rPr>
              <a:t> 300 mg </a:t>
            </a:r>
            <a:r>
              <a:rPr lang="en-US" sz="1100" dirty="0" err="1">
                <a:solidFill>
                  <a:srgbClr val="6D6E71"/>
                </a:solidFill>
              </a:rPr>
              <a:t>qw</a:t>
            </a:r>
            <a:endParaRPr lang="en-US" sz="1100" dirty="0">
              <a:solidFill>
                <a:srgbClr val="6D6E71"/>
              </a:solidFill>
            </a:endParaRPr>
          </a:p>
        </p:txBody>
      </p:sp>
      <p:sp>
        <p:nvSpPr>
          <p:cNvPr id="212" name="Rectangle 211">
            <a:extLst>
              <a:ext uri="{FF2B5EF4-FFF2-40B4-BE49-F238E27FC236}">
                <a16:creationId xmlns:a16="http://schemas.microsoft.com/office/drawing/2014/main" xmlns="" id="{B6CBFAE1-11E5-462E-916A-DAD7E9D65239}"/>
              </a:ext>
            </a:extLst>
          </p:cNvPr>
          <p:cNvSpPr/>
          <p:nvPr/>
        </p:nvSpPr>
        <p:spPr>
          <a:xfrm>
            <a:off x="2299213" y="2693843"/>
            <a:ext cx="152400" cy="95250"/>
          </a:xfrm>
          <a:prstGeom prst="rect">
            <a:avLst/>
          </a:prstGeom>
          <a:solidFill>
            <a:srgbClr val="77777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77777"/>
              </a:solidFill>
              <a:highlight>
                <a:srgbClr val="777777"/>
              </a:highlight>
            </a:endParaRPr>
          </a:p>
        </p:txBody>
      </p:sp>
      <p:sp>
        <p:nvSpPr>
          <p:cNvPr id="213" name="Rectangle 212">
            <a:extLst>
              <a:ext uri="{FF2B5EF4-FFF2-40B4-BE49-F238E27FC236}">
                <a16:creationId xmlns:a16="http://schemas.microsoft.com/office/drawing/2014/main" xmlns="" id="{DFC578B0-C138-423F-B39F-702835393EDC}"/>
              </a:ext>
            </a:extLst>
          </p:cNvPr>
          <p:cNvSpPr/>
          <p:nvPr/>
        </p:nvSpPr>
        <p:spPr>
          <a:xfrm>
            <a:off x="2299213" y="2875337"/>
            <a:ext cx="152400" cy="95250"/>
          </a:xfrm>
          <a:prstGeom prst="rect">
            <a:avLst/>
          </a:prstGeom>
          <a:solidFill>
            <a:srgbClr val="00B0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B0F0"/>
              </a:solidFill>
            </a:endParaRPr>
          </a:p>
        </p:txBody>
      </p:sp>
      <p:sp>
        <p:nvSpPr>
          <p:cNvPr id="214" name="Rectangle 213">
            <a:extLst>
              <a:ext uri="{FF2B5EF4-FFF2-40B4-BE49-F238E27FC236}">
                <a16:creationId xmlns:a16="http://schemas.microsoft.com/office/drawing/2014/main" xmlns="" id="{D1AEB080-9E27-4F0E-BDE1-3778DE8D2020}"/>
              </a:ext>
            </a:extLst>
          </p:cNvPr>
          <p:cNvSpPr/>
          <p:nvPr/>
        </p:nvSpPr>
        <p:spPr>
          <a:xfrm>
            <a:off x="2299213" y="3056830"/>
            <a:ext cx="152400" cy="95250"/>
          </a:xfrm>
          <a:prstGeom prst="rect">
            <a:avLst/>
          </a:prstGeom>
          <a:solidFill>
            <a:srgbClr val="95258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5" name="TextBox 214">
            <a:extLst>
              <a:ext uri="{FF2B5EF4-FFF2-40B4-BE49-F238E27FC236}">
                <a16:creationId xmlns:a16="http://schemas.microsoft.com/office/drawing/2014/main" xmlns="" id="{8CE25A2A-A8A4-489F-8B68-4BC2601558A6}"/>
              </a:ext>
            </a:extLst>
          </p:cNvPr>
          <p:cNvSpPr txBox="1"/>
          <p:nvPr/>
        </p:nvSpPr>
        <p:spPr>
          <a:xfrm>
            <a:off x="4449992" y="2632524"/>
            <a:ext cx="1675459" cy="430887"/>
          </a:xfrm>
          <a:prstGeom prst="rect">
            <a:avLst/>
          </a:prstGeom>
          <a:noFill/>
          <a:ln>
            <a:noFill/>
          </a:ln>
        </p:spPr>
        <p:txBody>
          <a:bodyPr wrap="none" rtlCol="0" anchor="t" anchorCtr="0">
            <a:spAutoFit/>
          </a:bodyPr>
          <a:lstStyle/>
          <a:p>
            <a:r>
              <a:rPr lang="en-US" sz="1100" dirty="0">
                <a:solidFill>
                  <a:srgbClr val="6D6E71"/>
                </a:solidFill>
              </a:rPr>
              <a:t>*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0.0034 vs. placebo</a:t>
            </a:r>
          </a:p>
          <a:p>
            <a:r>
              <a:rPr lang="en-US" sz="1100" baseline="30000" dirty="0">
                <a:solidFill>
                  <a:srgbClr val="6D6E71"/>
                </a:solidFill>
              </a:rPr>
              <a:t>‡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0.0209 vs. placebo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xmlns="" id="{A36AEDC0-FBA2-4DD7-8F9F-63B53E6E2875}"/>
              </a:ext>
            </a:extLst>
          </p:cNvPr>
          <p:cNvSpPr txBox="1"/>
          <p:nvPr/>
        </p:nvSpPr>
        <p:spPr>
          <a:xfrm>
            <a:off x="7772617" y="2624829"/>
            <a:ext cx="1705916" cy="600164"/>
          </a:xfrm>
          <a:prstGeom prst="rect">
            <a:avLst/>
          </a:prstGeom>
          <a:noFill/>
          <a:ln>
            <a:noFill/>
          </a:ln>
        </p:spPr>
        <p:txBody>
          <a:bodyPr wrap="none" rtlCol="0" anchor="t" anchorCtr="0">
            <a:spAutoFit/>
          </a:bodyPr>
          <a:lstStyle/>
          <a:p>
            <a:r>
              <a:rPr lang="en-US" sz="1100" dirty="0">
                <a:solidFill>
                  <a:srgbClr val="6D6E71"/>
                </a:solidFill>
              </a:rPr>
              <a:t>Placebo</a:t>
            </a:r>
          </a:p>
          <a:p>
            <a:r>
              <a:rPr lang="en-US" sz="1100" dirty="0" err="1">
                <a:solidFill>
                  <a:srgbClr val="6D6E71"/>
                </a:solidFill>
              </a:rPr>
              <a:t>Dupilumab</a:t>
            </a:r>
            <a:r>
              <a:rPr lang="en-US" sz="1100" dirty="0">
                <a:solidFill>
                  <a:srgbClr val="6D6E71"/>
                </a:solidFill>
              </a:rPr>
              <a:t> 300 mg q2w </a:t>
            </a:r>
          </a:p>
          <a:p>
            <a:r>
              <a:rPr lang="en-US" sz="1100" dirty="0" err="1">
                <a:solidFill>
                  <a:srgbClr val="6D6E71"/>
                </a:solidFill>
              </a:rPr>
              <a:t>Dupilumab</a:t>
            </a:r>
            <a:r>
              <a:rPr lang="en-US" sz="1100" dirty="0">
                <a:solidFill>
                  <a:srgbClr val="6D6E71"/>
                </a:solidFill>
              </a:rPr>
              <a:t> 300 mg </a:t>
            </a:r>
            <a:r>
              <a:rPr lang="en-US" sz="1100" dirty="0" err="1">
                <a:solidFill>
                  <a:srgbClr val="6D6E71"/>
                </a:solidFill>
              </a:rPr>
              <a:t>qw</a:t>
            </a:r>
            <a:endParaRPr lang="en-US" sz="1100" dirty="0">
              <a:solidFill>
                <a:srgbClr val="6D6E71"/>
              </a:solidFill>
            </a:endParaRPr>
          </a:p>
        </p:txBody>
      </p:sp>
      <p:sp>
        <p:nvSpPr>
          <p:cNvPr id="217" name="Rectangle 216">
            <a:extLst>
              <a:ext uri="{FF2B5EF4-FFF2-40B4-BE49-F238E27FC236}">
                <a16:creationId xmlns:a16="http://schemas.microsoft.com/office/drawing/2014/main" xmlns="" id="{98F81B76-880E-4DC7-95F9-56FC274AE84A}"/>
              </a:ext>
            </a:extLst>
          </p:cNvPr>
          <p:cNvSpPr/>
          <p:nvPr/>
        </p:nvSpPr>
        <p:spPr>
          <a:xfrm>
            <a:off x="7676972" y="2693843"/>
            <a:ext cx="152400" cy="95250"/>
          </a:xfrm>
          <a:prstGeom prst="rect">
            <a:avLst/>
          </a:prstGeom>
          <a:solidFill>
            <a:srgbClr val="77777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77777"/>
              </a:solidFill>
              <a:highlight>
                <a:srgbClr val="777777"/>
              </a:highlight>
            </a:endParaRPr>
          </a:p>
        </p:txBody>
      </p:sp>
      <p:sp>
        <p:nvSpPr>
          <p:cNvPr id="218" name="Rectangle 217">
            <a:extLst>
              <a:ext uri="{FF2B5EF4-FFF2-40B4-BE49-F238E27FC236}">
                <a16:creationId xmlns:a16="http://schemas.microsoft.com/office/drawing/2014/main" xmlns="" id="{64E911B2-59F0-4A95-9EE8-C97B2FB65508}"/>
              </a:ext>
            </a:extLst>
          </p:cNvPr>
          <p:cNvSpPr/>
          <p:nvPr/>
        </p:nvSpPr>
        <p:spPr>
          <a:xfrm>
            <a:off x="7676972" y="2875337"/>
            <a:ext cx="152400" cy="95250"/>
          </a:xfrm>
          <a:prstGeom prst="rect">
            <a:avLst/>
          </a:prstGeom>
          <a:solidFill>
            <a:srgbClr val="00B0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9" name="Rectangle 218">
            <a:extLst>
              <a:ext uri="{FF2B5EF4-FFF2-40B4-BE49-F238E27FC236}">
                <a16:creationId xmlns:a16="http://schemas.microsoft.com/office/drawing/2014/main" xmlns="" id="{3DF48697-7352-4566-A7DF-B5705AAFA828}"/>
              </a:ext>
            </a:extLst>
          </p:cNvPr>
          <p:cNvSpPr/>
          <p:nvPr/>
        </p:nvSpPr>
        <p:spPr>
          <a:xfrm>
            <a:off x="7676972" y="3056830"/>
            <a:ext cx="152400" cy="95250"/>
          </a:xfrm>
          <a:prstGeom prst="rect">
            <a:avLst/>
          </a:prstGeom>
          <a:solidFill>
            <a:srgbClr val="95258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0" name="TextBox 219">
            <a:extLst>
              <a:ext uri="{FF2B5EF4-FFF2-40B4-BE49-F238E27FC236}">
                <a16:creationId xmlns:a16="http://schemas.microsoft.com/office/drawing/2014/main" xmlns="" id="{1060E3ED-9D44-46FA-A9FF-4DC0F4138859}"/>
              </a:ext>
            </a:extLst>
          </p:cNvPr>
          <p:cNvSpPr txBox="1"/>
          <p:nvPr/>
        </p:nvSpPr>
        <p:spPr>
          <a:xfrm>
            <a:off x="9827754" y="2632524"/>
            <a:ext cx="1675459" cy="430887"/>
          </a:xfrm>
          <a:prstGeom prst="rect">
            <a:avLst/>
          </a:prstGeom>
          <a:noFill/>
          <a:ln>
            <a:noFill/>
          </a:ln>
        </p:spPr>
        <p:txBody>
          <a:bodyPr wrap="none" rtlCol="0" anchor="t" anchorCtr="0">
            <a:spAutoFit/>
          </a:bodyPr>
          <a:lstStyle/>
          <a:p>
            <a:r>
              <a:rPr lang="en-US" sz="1100" dirty="0">
                <a:solidFill>
                  <a:srgbClr val="6D6E71"/>
                </a:solidFill>
              </a:rPr>
              <a:t>*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&lt; 0.0001 vs. placebo</a:t>
            </a:r>
          </a:p>
          <a:p>
            <a:r>
              <a:rPr lang="en-US" sz="1100" baseline="30000" dirty="0">
                <a:solidFill>
                  <a:srgbClr val="6D6E71"/>
                </a:solidFill>
              </a:rPr>
              <a:t>‡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0.0018 vs. placebo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xmlns="" id="{3D6253F1-19F7-4064-91E2-34EFF7C0A83F}"/>
              </a:ext>
            </a:extLst>
          </p:cNvPr>
          <p:cNvSpPr/>
          <p:nvPr/>
        </p:nvSpPr>
        <p:spPr>
          <a:xfrm>
            <a:off x="2154176" y="5600142"/>
            <a:ext cx="3492000" cy="54864"/>
          </a:xfrm>
          <a:custGeom>
            <a:avLst/>
            <a:gdLst>
              <a:gd name="connsiteX0" fmla="*/ 0 w 963561"/>
              <a:gd name="connsiteY0" fmla="*/ 0 h 196645"/>
              <a:gd name="connsiteX1" fmla="*/ 963561 w 963561"/>
              <a:gd name="connsiteY1" fmla="*/ 0 h 196645"/>
              <a:gd name="connsiteX2" fmla="*/ 963561 w 963561"/>
              <a:gd name="connsiteY2" fmla="*/ 196645 h 196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3561" h="196645">
                <a:moveTo>
                  <a:pt x="0" y="0"/>
                </a:moveTo>
                <a:lnTo>
                  <a:pt x="963561" y="0"/>
                </a:lnTo>
                <a:lnTo>
                  <a:pt x="963561" y="196645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201" name="Freeform: Shape 200">
            <a:extLst>
              <a:ext uri="{FF2B5EF4-FFF2-40B4-BE49-F238E27FC236}">
                <a16:creationId xmlns:a16="http://schemas.microsoft.com/office/drawing/2014/main" xmlns="" id="{05551D1B-F382-4EC8-8ADE-4593CB54D409}"/>
              </a:ext>
            </a:extLst>
          </p:cNvPr>
          <p:cNvSpPr/>
          <p:nvPr/>
        </p:nvSpPr>
        <p:spPr>
          <a:xfrm>
            <a:off x="7531935" y="5600142"/>
            <a:ext cx="3492000" cy="54864"/>
          </a:xfrm>
          <a:custGeom>
            <a:avLst/>
            <a:gdLst>
              <a:gd name="connsiteX0" fmla="*/ 0 w 963561"/>
              <a:gd name="connsiteY0" fmla="*/ 0 h 196645"/>
              <a:gd name="connsiteX1" fmla="*/ 963561 w 963561"/>
              <a:gd name="connsiteY1" fmla="*/ 0 h 196645"/>
              <a:gd name="connsiteX2" fmla="*/ 963561 w 963561"/>
              <a:gd name="connsiteY2" fmla="*/ 196645 h 196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3561" h="196645">
                <a:moveTo>
                  <a:pt x="0" y="0"/>
                </a:moveTo>
                <a:lnTo>
                  <a:pt x="963561" y="0"/>
                </a:lnTo>
                <a:lnTo>
                  <a:pt x="963561" y="196645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81246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Results </a:t>
            </a:r>
            <a:r>
              <a:rPr lang="en-GB" dirty="0"/>
              <a:t/>
            </a:r>
            <a:br>
              <a:rPr lang="en-GB" dirty="0"/>
            </a:br>
            <a:r>
              <a:rPr lang="en-GB" sz="2800" dirty="0"/>
              <a:t>Efficacy of dupilumab in Japanese patients in CHRONOS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300" dirty="0" err="1"/>
              <a:t>Dupilumab</a:t>
            </a:r>
            <a:r>
              <a:rPr lang="en-GB" sz="2300" dirty="0"/>
              <a:t> 300mg </a:t>
            </a:r>
            <a:r>
              <a:rPr lang="en-GB" sz="2300" dirty="0" err="1"/>
              <a:t>qw</a:t>
            </a:r>
            <a:r>
              <a:rPr lang="en-GB" sz="2300" dirty="0"/>
              <a:t> or q2w + concomitant topical corticosteroids (TCS) significantly or numerically improved all efficacy measures compared with placebo + TCS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xmlns="" id="{99AF53C5-B419-4313-8AD2-5190085A364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03992" y="6124565"/>
            <a:ext cx="7286185" cy="461622"/>
          </a:xfrm>
        </p:spPr>
        <p:txBody>
          <a:bodyPr/>
          <a:lstStyle/>
          <a:p>
            <a:r>
              <a:rPr lang="en-GB" sz="1050" dirty="0"/>
              <a:t>Values at the base of the bars denote patient numbers [n/N]. Values after first rescue treatment used were set to missing (censoring). Patients with missing IGA or EASI score at each visit were considered </a:t>
            </a:r>
            <a:r>
              <a:rPr lang="en-GB" sz="1050" dirty="0" err="1"/>
              <a:t>nonresponders</a:t>
            </a:r>
            <a:r>
              <a:rPr lang="en-GB" sz="1050" dirty="0"/>
              <a:t>. analyses at Week 16 were based on the primary analysis data set and on the full analysis set at Week 52. 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xmlns="" id="{CB5583D2-DA14-4FF2-A355-9287AF218CB9}"/>
              </a:ext>
            </a:extLst>
          </p:cNvPr>
          <p:cNvSpPr/>
          <p:nvPr/>
        </p:nvSpPr>
        <p:spPr>
          <a:xfrm>
            <a:off x="2285918" y="5492559"/>
            <a:ext cx="517577" cy="113120"/>
          </a:xfrm>
          <a:prstGeom prst="rect">
            <a:avLst/>
          </a:prstGeom>
          <a:solidFill>
            <a:srgbClr val="77777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77777"/>
              </a:solidFill>
              <a:highlight>
                <a:srgbClr val="777777"/>
              </a:highlight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F2CBC88E-DC1D-469C-976C-14D30D3A1A95}"/>
              </a:ext>
            </a:extLst>
          </p:cNvPr>
          <p:cNvSpPr/>
          <p:nvPr/>
        </p:nvSpPr>
        <p:spPr>
          <a:xfrm>
            <a:off x="2803436" y="5078994"/>
            <a:ext cx="517577" cy="526684"/>
          </a:xfrm>
          <a:prstGeom prst="rect">
            <a:avLst/>
          </a:prstGeom>
          <a:solidFill>
            <a:srgbClr val="00B0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xmlns="" id="{22154AE6-D50F-4009-9020-9ACF37E58282}"/>
              </a:ext>
            </a:extLst>
          </p:cNvPr>
          <p:cNvSpPr/>
          <p:nvPr/>
        </p:nvSpPr>
        <p:spPr>
          <a:xfrm>
            <a:off x="3316911" y="4722861"/>
            <a:ext cx="517577" cy="882817"/>
          </a:xfrm>
          <a:prstGeom prst="rect">
            <a:avLst/>
          </a:prstGeom>
          <a:solidFill>
            <a:srgbClr val="95258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7C091A18-450F-4939-8AB1-3E6E7F64B5A8}"/>
              </a:ext>
            </a:extLst>
          </p:cNvPr>
          <p:cNvSpPr txBox="1"/>
          <p:nvPr/>
        </p:nvSpPr>
        <p:spPr>
          <a:xfrm rot="16200000">
            <a:off x="-90802" y="3990047"/>
            <a:ext cx="319075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Patients achieving IGA 0 or 1 and </a:t>
            </a:r>
            <a:br>
              <a:rPr lang="en-US" sz="1200" b="1" dirty="0">
                <a:solidFill>
                  <a:srgbClr val="6D6E71"/>
                </a:solidFill>
              </a:rPr>
            </a:br>
            <a:r>
              <a:rPr lang="en-US" sz="1200" b="1" dirty="0">
                <a:solidFill>
                  <a:srgbClr val="6D6E71"/>
                </a:solidFill>
              </a:rPr>
              <a:t>≥ 2-point improvement from baseline, %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xmlns="" id="{14F852B4-A194-4451-A84D-AFF903F9EFBE}"/>
              </a:ext>
            </a:extLst>
          </p:cNvPr>
          <p:cNvGrpSpPr/>
          <p:nvPr/>
        </p:nvGrpSpPr>
        <p:grpSpPr>
          <a:xfrm>
            <a:off x="1730132" y="2391967"/>
            <a:ext cx="439544" cy="3347067"/>
            <a:chOff x="519849" y="2476763"/>
            <a:chExt cx="439544" cy="3347067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xmlns="" id="{E3831FF0-C388-4AB8-8CA2-9D001504C51C}"/>
                </a:ext>
              </a:extLst>
            </p:cNvPr>
            <p:cNvSpPr txBox="1"/>
            <p:nvPr/>
          </p:nvSpPr>
          <p:spPr>
            <a:xfrm>
              <a:off x="689768" y="5546831"/>
              <a:ext cx="269625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0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xmlns="" id="{3CE36908-9613-4631-B5C5-775E43CEE22A}"/>
                </a:ext>
              </a:extLst>
            </p:cNvPr>
            <p:cNvSpPr txBox="1"/>
            <p:nvPr/>
          </p:nvSpPr>
          <p:spPr>
            <a:xfrm>
              <a:off x="604809" y="52706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10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xmlns="" id="{2721C3AA-A5AC-4C4D-B283-E9EFB2F09602}"/>
                </a:ext>
              </a:extLst>
            </p:cNvPr>
            <p:cNvSpPr txBox="1"/>
            <p:nvPr/>
          </p:nvSpPr>
          <p:spPr>
            <a:xfrm>
              <a:off x="604809" y="499438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20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xmlns="" id="{AAF3B772-BADE-4494-B93F-8BA7089EA68A}"/>
                </a:ext>
              </a:extLst>
            </p:cNvPr>
            <p:cNvSpPr txBox="1"/>
            <p:nvPr/>
          </p:nvSpPr>
          <p:spPr>
            <a:xfrm>
              <a:off x="604809" y="471815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30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xmlns="" id="{49E6B4FE-D49F-4FEF-81FB-AE689C6B63B6}"/>
                </a:ext>
              </a:extLst>
            </p:cNvPr>
            <p:cNvSpPr txBox="1"/>
            <p:nvPr/>
          </p:nvSpPr>
          <p:spPr>
            <a:xfrm>
              <a:off x="604809" y="444193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40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xmlns="" id="{D4FBDCBB-0817-4209-8AA5-B453EA348F70}"/>
                </a:ext>
              </a:extLst>
            </p:cNvPr>
            <p:cNvSpPr txBox="1"/>
            <p:nvPr/>
          </p:nvSpPr>
          <p:spPr>
            <a:xfrm>
              <a:off x="604809" y="41657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50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xmlns="" id="{80893C0F-9372-40FB-9950-F58C5440539C}"/>
                </a:ext>
              </a:extLst>
            </p:cNvPr>
            <p:cNvSpPr txBox="1"/>
            <p:nvPr/>
          </p:nvSpPr>
          <p:spPr>
            <a:xfrm>
              <a:off x="604809" y="388948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60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xmlns="" id="{52B2334E-C0B4-4EE1-9BA2-5D2051AEB906}"/>
                </a:ext>
              </a:extLst>
            </p:cNvPr>
            <p:cNvSpPr txBox="1"/>
            <p:nvPr/>
          </p:nvSpPr>
          <p:spPr>
            <a:xfrm>
              <a:off x="604809" y="361325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70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xmlns="" id="{6C2099C1-C473-414D-8C77-DB2423651C20}"/>
                </a:ext>
              </a:extLst>
            </p:cNvPr>
            <p:cNvSpPr txBox="1"/>
            <p:nvPr/>
          </p:nvSpPr>
          <p:spPr>
            <a:xfrm>
              <a:off x="604809" y="333703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80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xmlns="" id="{0EF35471-8D6E-43D4-A27C-C5D6B877574F}"/>
                </a:ext>
              </a:extLst>
            </p:cNvPr>
            <p:cNvSpPr txBox="1"/>
            <p:nvPr/>
          </p:nvSpPr>
          <p:spPr>
            <a:xfrm>
              <a:off x="604809" y="30608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90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xmlns="" id="{608736F5-5B66-44A7-AFE3-2BFB440BB0DA}"/>
                </a:ext>
              </a:extLst>
            </p:cNvPr>
            <p:cNvSpPr txBox="1"/>
            <p:nvPr/>
          </p:nvSpPr>
          <p:spPr>
            <a:xfrm>
              <a:off x="519849" y="2784581"/>
              <a:ext cx="43954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100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xmlns="" id="{CBBBDF09-CE53-4C1B-AB27-99B932D3536D}"/>
                </a:ext>
              </a:extLst>
            </p:cNvPr>
            <p:cNvSpPr txBox="1"/>
            <p:nvPr/>
          </p:nvSpPr>
          <p:spPr>
            <a:xfrm>
              <a:off x="689767" y="2476763"/>
              <a:ext cx="269626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a</a:t>
              </a:r>
            </a:p>
          </p:txBody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xmlns="" id="{756ECCE8-744D-4DFE-A234-25A23D260472}"/>
              </a:ext>
            </a:extLst>
          </p:cNvPr>
          <p:cNvSpPr/>
          <p:nvPr/>
        </p:nvSpPr>
        <p:spPr>
          <a:xfrm>
            <a:off x="2299213" y="2693843"/>
            <a:ext cx="152400" cy="95250"/>
          </a:xfrm>
          <a:prstGeom prst="rect">
            <a:avLst/>
          </a:prstGeom>
          <a:solidFill>
            <a:srgbClr val="77777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77777"/>
              </a:solidFill>
              <a:highlight>
                <a:srgbClr val="777777"/>
              </a:highlight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xmlns="" id="{72D13715-70AA-42B4-A8E9-61D87956A862}"/>
              </a:ext>
            </a:extLst>
          </p:cNvPr>
          <p:cNvSpPr/>
          <p:nvPr/>
        </p:nvSpPr>
        <p:spPr>
          <a:xfrm>
            <a:off x="2299213" y="2875337"/>
            <a:ext cx="152400" cy="95250"/>
          </a:xfrm>
          <a:prstGeom prst="rect">
            <a:avLst/>
          </a:prstGeom>
          <a:solidFill>
            <a:srgbClr val="00B0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xmlns="" id="{A2C1E355-744C-4087-99E4-329CBF0B35F1}"/>
              </a:ext>
            </a:extLst>
          </p:cNvPr>
          <p:cNvCxnSpPr/>
          <p:nvPr/>
        </p:nvCxnSpPr>
        <p:spPr>
          <a:xfrm flipV="1">
            <a:off x="2154177" y="31156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xmlns="" id="{A8C1B66A-03C6-46F8-BA1C-21D3FFB98D9A}"/>
              </a:ext>
            </a:extLst>
          </p:cNvPr>
          <p:cNvCxnSpPr/>
          <p:nvPr/>
        </p:nvCxnSpPr>
        <p:spPr>
          <a:xfrm flipV="1">
            <a:off x="2154177" y="33919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xmlns="" id="{4E77B8A3-959B-486A-8756-D820FE3771E7}"/>
              </a:ext>
            </a:extLst>
          </p:cNvPr>
          <p:cNvCxnSpPr/>
          <p:nvPr/>
        </p:nvCxnSpPr>
        <p:spPr>
          <a:xfrm flipV="1">
            <a:off x="2154177" y="36682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xmlns="" id="{C520AD07-4015-42E7-8BE0-C2BA0DDF27A3}"/>
              </a:ext>
            </a:extLst>
          </p:cNvPr>
          <p:cNvCxnSpPr/>
          <p:nvPr/>
        </p:nvCxnSpPr>
        <p:spPr>
          <a:xfrm flipV="1">
            <a:off x="2154177" y="39445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xmlns="" id="{D78FCE3F-E736-4E27-A1F5-942354831A50}"/>
              </a:ext>
            </a:extLst>
          </p:cNvPr>
          <p:cNvCxnSpPr/>
          <p:nvPr/>
        </p:nvCxnSpPr>
        <p:spPr>
          <a:xfrm flipV="1">
            <a:off x="2154177" y="42208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xmlns="" id="{FA12FF79-6345-4862-853A-7ABBBA113DD3}"/>
              </a:ext>
            </a:extLst>
          </p:cNvPr>
          <p:cNvCxnSpPr/>
          <p:nvPr/>
        </p:nvCxnSpPr>
        <p:spPr>
          <a:xfrm flipV="1">
            <a:off x="2154177" y="44971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xmlns="" id="{0FC89985-2D75-40D9-AA88-483C59F1E949}"/>
              </a:ext>
            </a:extLst>
          </p:cNvPr>
          <p:cNvCxnSpPr/>
          <p:nvPr/>
        </p:nvCxnSpPr>
        <p:spPr>
          <a:xfrm flipV="1">
            <a:off x="2154177" y="47734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xmlns="" id="{059A68F5-D21A-4E29-BCA9-F97A32942130}"/>
              </a:ext>
            </a:extLst>
          </p:cNvPr>
          <p:cNvCxnSpPr/>
          <p:nvPr/>
        </p:nvCxnSpPr>
        <p:spPr>
          <a:xfrm flipV="1">
            <a:off x="2154177" y="50497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xmlns="" id="{5EA00E8A-4E2F-400B-95D6-836883FB7785}"/>
              </a:ext>
            </a:extLst>
          </p:cNvPr>
          <p:cNvCxnSpPr/>
          <p:nvPr/>
        </p:nvCxnSpPr>
        <p:spPr>
          <a:xfrm flipV="1">
            <a:off x="2154177" y="53260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: Shape 47">
            <a:extLst>
              <a:ext uri="{FF2B5EF4-FFF2-40B4-BE49-F238E27FC236}">
                <a16:creationId xmlns:a16="http://schemas.microsoft.com/office/drawing/2014/main" xmlns="" id="{BBD57E15-F451-4270-8D00-E81D41B4CD78}"/>
              </a:ext>
            </a:extLst>
          </p:cNvPr>
          <p:cNvSpPr/>
          <p:nvPr/>
        </p:nvSpPr>
        <p:spPr>
          <a:xfrm flipV="1">
            <a:off x="2154177" y="2784515"/>
            <a:ext cx="54864" cy="2817866"/>
          </a:xfrm>
          <a:custGeom>
            <a:avLst/>
            <a:gdLst>
              <a:gd name="connsiteX0" fmla="*/ 0 w 383458"/>
              <a:gd name="connsiteY0" fmla="*/ 0 h 1317523"/>
              <a:gd name="connsiteX1" fmla="*/ 383458 w 383458"/>
              <a:gd name="connsiteY1" fmla="*/ 0 h 1317523"/>
              <a:gd name="connsiteX2" fmla="*/ 383458 w 383458"/>
              <a:gd name="connsiteY2" fmla="*/ 1317523 h 131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3458" h="1317523">
                <a:moveTo>
                  <a:pt x="0" y="0"/>
                </a:moveTo>
                <a:lnTo>
                  <a:pt x="383458" y="0"/>
                </a:lnTo>
                <a:lnTo>
                  <a:pt x="383458" y="1317523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xmlns="" id="{ADC31756-100D-4C23-8EF2-E37348EB3FA6}"/>
              </a:ext>
            </a:extLst>
          </p:cNvPr>
          <p:cNvCxnSpPr/>
          <p:nvPr/>
        </p:nvCxnSpPr>
        <p:spPr>
          <a:xfrm flipV="1">
            <a:off x="2154177" y="2841632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>
            <a:extLst>
              <a:ext uri="{FF2B5EF4-FFF2-40B4-BE49-F238E27FC236}">
                <a16:creationId xmlns:a16="http://schemas.microsoft.com/office/drawing/2014/main" xmlns="" id="{242A9B2C-491E-4097-9FDD-F05FD115C663}"/>
              </a:ext>
            </a:extLst>
          </p:cNvPr>
          <p:cNvSpPr/>
          <p:nvPr/>
        </p:nvSpPr>
        <p:spPr>
          <a:xfrm>
            <a:off x="2299213" y="3056830"/>
            <a:ext cx="152400" cy="95250"/>
          </a:xfrm>
          <a:prstGeom prst="rect">
            <a:avLst/>
          </a:prstGeom>
          <a:solidFill>
            <a:srgbClr val="95258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xmlns="" id="{2F3E3AAF-1DCA-44F0-A9B8-AF0A3026E196}"/>
              </a:ext>
            </a:extLst>
          </p:cNvPr>
          <p:cNvSpPr txBox="1"/>
          <p:nvPr/>
        </p:nvSpPr>
        <p:spPr>
          <a:xfrm>
            <a:off x="2181887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2/54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ADF9F9DB-9767-454D-80B1-9C6D8F41A710}"/>
              </a:ext>
            </a:extLst>
          </p:cNvPr>
          <p:cNvSpPr txBox="1"/>
          <p:nvPr/>
        </p:nvSpPr>
        <p:spPr>
          <a:xfrm>
            <a:off x="2548201" y="5776265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Week 16</a:t>
            </a:r>
            <a:endParaRPr lang="en-US" sz="1200" b="1" baseline="30000" dirty="0">
              <a:solidFill>
                <a:srgbClr val="6D6E71"/>
              </a:solidFill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xmlns="" id="{14651BC9-3C9F-41CB-9911-7D75614104FB}"/>
              </a:ext>
            </a:extLst>
          </p:cNvPr>
          <p:cNvSpPr txBox="1"/>
          <p:nvPr/>
        </p:nvSpPr>
        <p:spPr>
          <a:xfrm rot="16200000">
            <a:off x="5449920" y="4082380"/>
            <a:ext cx="319075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Patients achieving EASI-75,%</a:t>
            </a: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xmlns="" id="{43E18D08-4CCF-44CE-831C-17692B2A5366}"/>
              </a:ext>
            </a:extLst>
          </p:cNvPr>
          <p:cNvGrpSpPr/>
          <p:nvPr/>
        </p:nvGrpSpPr>
        <p:grpSpPr>
          <a:xfrm>
            <a:off x="7107891" y="2391967"/>
            <a:ext cx="439544" cy="3347067"/>
            <a:chOff x="519849" y="2476763"/>
            <a:chExt cx="439544" cy="3347067"/>
          </a:xfrm>
        </p:grpSpPr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xmlns="" id="{4E7F0BAB-F358-4487-B002-270DE1554BB2}"/>
                </a:ext>
              </a:extLst>
            </p:cNvPr>
            <p:cNvSpPr txBox="1"/>
            <p:nvPr/>
          </p:nvSpPr>
          <p:spPr>
            <a:xfrm>
              <a:off x="689768" y="5546831"/>
              <a:ext cx="269625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0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xmlns="" id="{F76C6F0B-661C-4682-A198-51958AFEE219}"/>
                </a:ext>
              </a:extLst>
            </p:cNvPr>
            <p:cNvSpPr txBox="1"/>
            <p:nvPr/>
          </p:nvSpPr>
          <p:spPr>
            <a:xfrm>
              <a:off x="604809" y="52706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10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xmlns="" id="{54CB44FD-4B76-4E08-825C-6D1BCC64B806}"/>
                </a:ext>
              </a:extLst>
            </p:cNvPr>
            <p:cNvSpPr txBox="1"/>
            <p:nvPr/>
          </p:nvSpPr>
          <p:spPr>
            <a:xfrm>
              <a:off x="604809" y="499438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20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xmlns="" id="{2DCAC5F8-FEE5-4D02-B98C-EB46B4415C11}"/>
                </a:ext>
              </a:extLst>
            </p:cNvPr>
            <p:cNvSpPr txBox="1"/>
            <p:nvPr/>
          </p:nvSpPr>
          <p:spPr>
            <a:xfrm>
              <a:off x="604809" y="471815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30</a:t>
              </a: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xmlns="" id="{07DCC4AD-5858-434C-B3AA-DF6D2914549B}"/>
                </a:ext>
              </a:extLst>
            </p:cNvPr>
            <p:cNvSpPr txBox="1"/>
            <p:nvPr/>
          </p:nvSpPr>
          <p:spPr>
            <a:xfrm>
              <a:off x="604809" y="444193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40</a:t>
              </a: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xmlns="" id="{88915514-1A82-499F-9966-E0D76C8CD9D3}"/>
                </a:ext>
              </a:extLst>
            </p:cNvPr>
            <p:cNvSpPr txBox="1"/>
            <p:nvPr/>
          </p:nvSpPr>
          <p:spPr>
            <a:xfrm>
              <a:off x="604809" y="41657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50</a:t>
              </a:r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xmlns="" id="{19F6E98E-135B-4C66-8270-17A7F5CA1A7A}"/>
                </a:ext>
              </a:extLst>
            </p:cNvPr>
            <p:cNvSpPr txBox="1"/>
            <p:nvPr/>
          </p:nvSpPr>
          <p:spPr>
            <a:xfrm>
              <a:off x="604809" y="388948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60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xmlns="" id="{3FD959D5-02DC-41C4-99F1-5886836F986B}"/>
                </a:ext>
              </a:extLst>
            </p:cNvPr>
            <p:cNvSpPr txBox="1"/>
            <p:nvPr/>
          </p:nvSpPr>
          <p:spPr>
            <a:xfrm>
              <a:off x="604809" y="361325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70</a:t>
              </a:r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xmlns="" id="{52D3A94F-7D93-443C-85EC-D87AAB89783E}"/>
                </a:ext>
              </a:extLst>
            </p:cNvPr>
            <p:cNvSpPr txBox="1"/>
            <p:nvPr/>
          </p:nvSpPr>
          <p:spPr>
            <a:xfrm>
              <a:off x="604809" y="3337031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80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xmlns="" id="{F3744968-781F-4A8F-901F-FCB86B1B3BF6}"/>
                </a:ext>
              </a:extLst>
            </p:cNvPr>
            <p:cNvSpPr txBox="1"/>
            <p:nvPr/>
          </p:nvSpPr>
          <p:spPr>
            <a:xfrm>
              <a:off x="604809" y="3060806"/>
              <a:ext cx="35458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90</a:t>
              </a:r>
            </a:p>
          </p:txBody>
        </p:sp>
        <p:sp>
          <p:nvSpPr>
            <p:cNvPr id="72" name="TextBox 71">
              <a:extLst>
                <a:ext uri="{FF2B5EF4-FFF2-40B4-BE49-F238E27FC236}">
                  <a16:creationId xmlns:a16="http://schemas.microsoft.com/office/drawing/2014/main" xmlns="" id="{65B51972-580A-4420-B2E0-44BA7FF22F65}"/>
                </a:ext>
              </a:extLst>
            </p:cNvPr>
            <p:cNvSpPr txBox="1"/>
            <p:nvPr/>
          </p:nvSpPr>
          <p:spPr>
            <a:xfrm>
              <a:off x="519849" y="2784581"/>
              <a:ext cx="439544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100</a:t>
              </a: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xmlns="" id="{F0FD49B2-2A19-4379-93DA-5A5692A7B673}"/>
                </a:ext>
              </a:extLst>
            </p:cNvPr>
            <p:cNvSpPr txBox="1"/>
            <p:nvPr/>
          </p:nvSpPr>
          <p:spPr>
            <a:xfrm>
              <a:off x="689767" y="2476763"/>
              <a:ext cx="269626" cy="276999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r"/>
              <a:r>
                <a:rPr lang="en-US" sz="1200" dirty="0">
                  <a:solidFill>
                    <a:srgbClr val="6D6E71"/>
                  </a:solidFill>
                </a:rPr>
                <a:t>b</a:t>
              </a:r>
            </a:p>
          </p:txBody>
        </p:sp>
      </p:grpSp>
      <p:sp>
        <p:nvSpPr>
          <p:cNvPr id="75" name="Rectangle 74">
            <a:extLst>
              <a:ext uri="{FF2B5EF4-FFF2-40B4-BE49-F238E27FC236}">
                <a16:creationId xmlns:a16="http://schemas.microsoft.com/office/drawing/2014/main" xmlns="" id="{C5124BA7-3EFE-4951-92BD-33D60E9C2DFB}"/>
              </a:ext>
            </a:extLst>
          </p:cNvPr>
          <p:cNvSpPr/>
          <p:nvPr/>
        </p:nvSpPr>
        <p:spPr>
          <a:xfrm>
            <a:off x="7676972" y="2693843"/>
            <a:ext cx="152400" cy="95250"/>
          </a:xfrm>
          <a:prstGeom prst="rect">
            <a:avLst/>
          </a:prstGeom>
          <a:solidFill>
            <a:srgbClr val="77777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77777"/>
              </a:solidFill>
              <a:highlight>
                <a:srgbClr val="777777"/>
              </a:highlight>
            </a:endParaRP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xmlns="" id="{658DE7D0-1A27-4BA3-AEE0-D246B91F7932}"/>
              </a:ext>
            </a:extLst>
          </p:cNvPr>
          <p:cNvSpPr/>
          <p:nvPr/>
        </p:nvSpPr>
        <p:spPr>
          <a:xfrm>
            <a:off x="7676972" y="2875337"/>
            <a:ext cx="152400" cy="95250"/>
          </a:xfrm>
          <a:prstGeom prst="rect">
            <a:avLst/>
          </a:prstGeom>
          <a:solidFill>
            <a:srgbClr val="00B0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xmlns="" id="{565F27C8-5403-462E-B4DD-035CEE5EEF46}"/>
              </a:ext>
            </a:extLst>
          </p:cNvPr>
          <p:cNvCxnSpPr/>
          <p:nvPr/>
        </p:nvCxnSpPr>
        <p:spPr>
          <a:xfrm flipV="1">
            <a:off x="7531936" y="31156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xmlns="" id="{21D6BC60-E2FE-4747-B944-593600458AE0}"/>
              </a:ext>
            </a:extLst>
          </p:cNvPr>
          <p:cNvCxnSpPr/>
          <p:nvPr/>
        </p:nvCxnSpPr>
        <p:spPr>
          <a:xfrm flipV="1">
            <a:off x="7531936" y="33919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xmlns="" id="{C76237E1-35CB-4899-B261-46B3822688CB}"/>
              </a:ext>
            </a:extLst>
          </p:cNvPr>
          <p:cNvCxnSpPr/>
          <p:nvPr/>
        </p:nvCxnSpPr>
        <p:spPr>
          <a:xfrm flipV="1">
            <a:off x="7531936" y="36682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xmlns="" id="{060DB415-148B-4510-8812-1DA4C7D0947D}"/>
              </a:ext>
            </a:extLst>
          </p:cNvPr>
          <p:cNvCxnSpPr/>
          <p:nvPr/>
        </p:nvCxnSpPr>
        <p:spPr>
          <a:xfrm flipV="1">
            <a:off x="7531936" y="39445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xmlns="" id="{BDD33F02-8497-4297-95C4-3AC1D9474333}"/>
              </a:ext>
            </a:extLst>
          </p:cNvPr>
          <p:cNvCxnSpPr/>
          <p:nvPr/>
        </p:nvCxnSpPr>
        <p:spPr>
          <a:xfrm flipV="1">
            <a:off x="7531936" y="42208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xmlns="" id="{703118FA-60D0-48FA-AFC6-61CDBE2D5D7E}"/>
              </a:ext>
            </a:extLst>
          </p:cNvPr>
          <p:cNvCxnSpPr/>
          <p:nvPr/>
        </p:nvCxnSpPr>
        <p:spPr>
          <a:xfrm flipV="1">
            <a:off x="7531936" y="44971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xmlns="" id="{10C50B65-BA66-440F-B709-36C24D2AF072}"/>
              </a:ext>
            </a:extLst>
          </p:cNvPr>
          <p:cNvCxnSpPr/>
          <p:nvPr/>
        </p:nvCxnSpPr>
        <p:spPr>
          <a:xfrm flipV="1">
            <a:off x="7531936" y="47734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xmlns="" id="{FA48F7A5-80DF-4AD5-897F-AB53A7BEE031}"/>
              </a:ext>
            </a:extLst>
          </p:cNvPr>
          <p:cNvCxnSpPr/>
          <p:nvPr/>
        </p:nvCxnSpPr>
        <p:spPr>
          <a:xfrm flipV="1">
            <a:off x="7531936" y="50497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xmlns="" id="{976A8211-711C-4CC4-8746-EC7A3457392D}"/>
              </a:ext>
            </a:extLst>
          </p:cNvPr>
          <p:cNvCxnSpPr/>
          <p:nvPr/>
        </p:nvCxnSpPr>
        <p:spPr>
          <a:xfrm flipV="1">
            <a:off x="7531936" y="5326081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Freeform: Shape 86">
            <a:extLst>
              <a:ext uri="{FF2B5EF4-FFF2-40B4-BE49-F238E27FC236}">
                <a16:creationId xmlns:a16="http://schemas.microsoft.com/office/drawing/2014/main" xmlns="" id="{3C34D423-ECD9-4B15-81B9-E7703C60DC96}"/>
              </a:ext>
            </a:extLst>
          </p:cNvPr>
          <p:cNvSpPr/>
          <p:nvPr/>
        </p:nvSpPr>
        <p:spPr>
          <a:xfrm flipV="1">
            <a:off x="7531936" y="2784515"/>
            <a:ext cx="54864" cy="2817866"/>
          </a:xfrm>
          <a:custGeom>
            <a:avLst/>
            <a:gdLst>
              <a:gd name="connsiteX0" fmla="*/ 0 w 383458"/>
              <a:gd name="connsiteY0" fmla="*/ 0 h 1317523"/>
              <a:gd name="connsiteX1" fmla="*/ 383458 w 383458"/>
              <a:gd name="connsiteY1" fmla="*/ 0 h 1317523"/>
              <a:gd name="connsiteX2" fmla="*/ 383458 w 383458"/>
              <a:gd name="connsiteY2" fmla="*/ 1317523 h 1317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3458" h="1317523">
                <a:moveTo>
                  <a:pt x="0" y="0"/>
                </a:moveTo>
                <a:lnTo>
                  <a:pt x="383458" y="0"/>
                </a:lnTo>
                <a:lnTo>
                  <a:pt x="383458" y="1317523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xmlns="" id="{976913B7-EE08-45C0-8018-D773ED55A18B}"/>
              </a:ext>
            </a:extLst>
          </p:cNvPr>
          <p:cNvCxnSpPr/>
          <p:nvPr/>
        </p:nvCxnSpPr>
        <p:spPr>
          <a:xfrm flipV="1">
            <a:off x="7531936" y="2841632"/>
            <a:ext cx="54864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 89">
            <a:extLst>
              <a:ext uri="{FF2B5EF4-FFF2-40B4-BE49-F238E27FC236}">
                <a16:creationId xmlns:a16="http://schemas.microsoft.com/office/drawing/2014/main" xmlns="" id="{3C790C88-964D-478B-B409-A447BFA7C724}"/>
              </a:ext>
            </a:extLst>
          </p:cNvPr>
          <p:cNvSpPr/>
          <p:nvPr/>
        </p:nvSpPr>
        <p:spPr>
          <a:xfrm>
            <a:off x="7676972" y="3056830"/>
            <a:ext cx="152400" cy="95250"/>
          </a:xfrm>
          <a:prstGeom prst="rect">
            <a:avLst/>
          </a:prstGeom>
          <a:solidFill>
            <a:srgbClr val="95258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8F9E5DC7-11E8-47C2-AAB9-5A6C34E2E38F}"/>
              </a:ext>
            </a:extLst>
          </p:cNvPr>
          <p:cNvSpPr txBox="1"/>
          <p:nvPr/>
        </p:nvSpPr>
        <p:spPr>
          <a:xfrm>
            <a:off x="2713934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3/16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xmlns="" id="{50EC95C0-A2B8-45E6-88C6-4F011C4C624B}"/>
              </a:ext>
            </a:extLst>
          </p:cNvPr>
          <p:cNvSpPr txBox="1"/>
          <p:nvPr/>
        </p:nvSpPr>
        <p:spPr>
          <a:xfrm>
            <a:off x="3258107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15/47</a:t>
            </a:r>
          </a:p>
        </p:txBody>
      </p:sp>
      <p:sp>
        <p:nvSpPr>
          <p:cNvPr id="97" name="Rectangle 96">
            <a:extLst>
              <a:ext uri="{FF2B5EF4-FFF2-40B4-BE49-F238E27FC236}">
                <a16:creationId xmlns:a16="http://schemas.microsoft.com/office/drawing/2014/main" xmlns="" id="{D7E177F0-8C7B-4309-A930-624B09F5D3D1}"/>
              </a:ext>
            </a:extLst>
          </p:cNvPr>
          <p:cNvSpPr/>
          <p:nvPr/>
        </p:nvSpPr>
        <p:spPr>
          <a:xfrm>
            <a:off x="4051928" y="5295666"/>
            <a:ext cx="517577" cy="310013"/>
          </a:xfrm>
          <a:prstGeom prst="rect">
            <a:avLst/>
          </a:prstGeom>
          <a:solidFill>
            <a:srgbClr val="77777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77777"/>
              </a:solidFill>
              <a:highlight>
                <a:srgbClr val="777777"/>
              </a:highlight>
            </a:endParaRP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xmlns="" id="{5EA26E05-E108-4F2C-93DC-B6DFF3BBBCAF}"/>
              </a:ext>
            </a:extLst>
          </p:cNvPr>
          <p:cNvSpPr/>
          <p:nvPr/>
        </p:nvSpPr>
        <p:spPr>
          <a:xfrm>
            <a:off x="4565413" y="4729075"/>
            <a:ext cx="517577" cy="876603"/>
          </a:xfrm>
          <a:prstGeom prst="rect">
            <a:avLst/>
          </a:prstGeom>
          <a:solidFill>
            <a:srgbClr val="00B0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xmlns="" id="{F3D11391-9AAF-4FF7-B74F-D4F86443621D}"/>
              </a:ext>
            </a:extLst>
          </p:cNvPr>
          <p:cNvSpPr/>
          <p:nvPr/>
        </p:nvSpPr>
        <p:spPr>
          <a:xfrm>
            <a:off x="5082927" y="4776758"/>
            <a:ext cx="517577" cy="828920"/>
          </a:xfrm>
          <a:prstGeom prst="rect">
            <a:avLst/>
          </a:prstGeom>
          <a:solidFill>
            <a:srgbClr val="95258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xmlns="" id="{C77A42BC-A025-4DFE-B526-ACD704338CE0}"/>
              </a:ext>
            </a:extLst>
          </p:cNvPr>
          <p:cNvSpPr txBox="1"/>
          <p:nvPr/>
        </p:nvSpPr>
        <p:spPr>
          <a:xfrm>
            <a:off x="4273969" y="5776265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Week 52</a:t>
            </a:r>
            <a:endParaRPr lang="en-US" sz="1200" b="1" baseline="30000" dirty="0">
              <a:solidFill>
                <a:srgbClr val="6D6E71"/>
              </a:solidFill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xmlns="" id="{8312C999-8640-41F8-91EF-B34BDA8AD83A}"/>
              </a:ext>
            </a:extLst>
          </p:cNvPr>
          <p:cNvSpPr txBox="1"/>
          <p:nvPr/>
        </p:nvSpPr>
        <p:spPr>
          <a:xfrm>
            <a:off x="3980072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6/54</a:t>
            </a: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xmlns="" id="{D4950447-BDE3-4265-804D-D4E22290A0A1}"/>
              </a:ext>
            </a:extLst>
          </p:cNvPr>
          <p:cNvSpPr txBox="1"/>
          <p:nvPr/>
        </p:nvSpPr>
        <p:spPr>
          <a:xfrm>
            <a:off x="4484965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5/16</a:t>
            </a: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xmlns="" id="{253B76A4-4171-4618-BB41-BAE6F75CC744}"/>
              </a:ext>
            </a:extLst>
          </p:cNvPr>
          <p:cNvSpPr txBox="1"/>
          <p:nvPr/>
        </p:nvSpPr>
        <p:spPr>
          <a:xfrm>
            <a:off x="5001987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14/47</a:t>
            </a:r>
          </a:p>
        </p:txBody>
      </p:sp>
      <p:sp>
        <p:nvSpPr>
          <p:cNvPr id="108" name="Rectangle 107">
            <a:extLst>
              <a:ext uri="{FF2B5EF4-FFF2-40B4-BE49-F238E27FC236}">
                <a16:creationId xmlns:a16="http://schemas.microsoft.com/office/drawing/2014/main" xmlns="" id="{FE5ED720-AB4E-4669-89A1-8412E422AEE8}"/>
              </a:ext>
            </a:extLst>
          </p:cNvPr>
          <p:cNvSpPr/>
          <p:nvPr/>
        </p:nvSpPr>
        <p:spPr>
          <a:xfrm>
            <a:off x="7660087" y="4985442"/>
            <a:ext cx="517577" cy="620237"/>
          </a:xfrm>
          <a:prstGeom prst="rect">
            <a:avLst/>
          </a:prstGeom>
          <a:solidFill>
            <a:srgbClr val="77777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77777"/>
              </a:solidFill>
              <a:highlight>
                <a:srgbClr val="777777"/>
              </a:highlight>
            </a:endParaRPr>
          </a:p>
        </p:txBody>
      </p:sp>
      <p:sp>
        <p:nvSpPr>
          <p:cNvPr id="109" name="Rectangle 108">
            <a:extLst>
              <a:ext uri="{FF2B5EF4-FFF2-40B4-BE49-F238E27FC236}">
                <a16:creationId xmlns:a16="http://schemas.microsoft.com/office/drawing/2014/main" xmlns="" id="{FCFEA145-E540-4DE4-A47B-6B39A89D64C5}"/>
              </a:ext>
            </a:extLst>
          </p:cNvPr>
          <p:cNvSpPr/>
          <p:nvPr/>
        </p:nvSpPr>
        <p:spPr>
          <a:xfrm>
            <a:off x="8181191" y="3871865"/>
            <a:ext cx="517577" cy="1733813"/>
          </a:xfrm>
          <a:prstGeom prst="rect">
            <a:avLst/>
          </a:prstGeom>
          <a:solidFill>
            <a:srgbClr val="00B0F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0" name="Rectangle 109">
            <a:extLst>
              <a:ext uri="{FF2B5EF4-FFF2-40B4-BE49-F238E27FC236}">
                <a16:creationId xmlns:a16="http://schemas.microsoft.com/office/drawing/2014/main" xmlns="" id="{0248909A-C29C-404C-AAC8-6A64A1890518}"/>
              </a:ext>
            </a:extLst>
          </p:cNvPr>
          <p:cNvSpPr/>
          <p:nvPr/>
        </p:nvSpPr>
        <p:spPr>
          <a:xfrm>
            <a:off x="8693241" y="3850741"/>
            <a:ext cx="517577" cy="1754937"/>
          </a:xfrm>
          <a:prstGeom prst="rect">
            <a:avLst/>
          </a:prstGeom>
          <a:solidFill>
            <a:srgbClr val="95258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xmlns="" id="{54D28793-4806-41AF-A829-9894F21F4DB6}"/>
              </a:ext>
            </a:extLst>
          </p:cNvPr>
          <p:cNvSpPr txBox="1"/>
          <p:nvPr/>
        </p:nvSpPr>
        <p:spPr>
          <a:xfrm>
            <a:off x="7935014" y="5776265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Week 16</a:t>
            </a:r>
            <a:endParaRPr lang="en-US" sz="1200" b="1" baseline="30000" dirty="0">
              <a:solidFill>
                <a:srgbClr val="6D6E71"/>
              </a:solidFill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xmlns="" id="{17FB1DAC-125C-4975-980E-BF4E75C1A00B}"/>
              </a:ext>
            </a:extLst>
          </p:cNvPr>
          <p:cNvSpPr txBox="1"/>
          <p:nvPr/>
        </p:nvSpPr>
        <p:spPr>
          <a:xfrm>
            <a:off x="8091687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10/16</a:t>
            </a:r>
          </a:p>
        </p:txBody>
      </p:sp>
      <p:sp>
        <p:nvSpPr>
          <p:cNvPr id="115" name="Rectangle 114">
            <a:extLst>
              <a:ext uri="{FF2B5EF4-FFF2-40B4-BE49-F238E27FC236}">
                <a16:creationId xmlns:a16="http://schemas.microsoft.com/office/drawing/2014/main" xmlns="" id="{70789554-C887-4BF6-93B2-28DC6F2E5F19}"/>
              </a:ext>
            </a:extLst>
          </p:cNvPr>
          <p:cNvSpPr/>
          <p:nvPr/>
        </p:nvSpPr>
        <p:spPr>
          <a:xfrm>
            <a:off x="9440175" y="4925086"/>
            <a:ext cx="517577" cy="680594"/>
          </a:xfrm>
          <a:prstGeom prst="rect">
            <a:avLst/>
          </a:prstGeom>
          <a:solidFill>
            <a:srgbClr val="777777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777777"/>
              </a:solidFill>
              <a:highlight>
                <a:srgbClr val="777777"/>
              </a:highlight>
            </a:endParaRPr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xmlns="" id="{99A11837-151B-494D-B5AC-F4B795F844D7}"/>
              </a:ext>
            </a:extLst>
          </p:cNvPr>
          <p:cNvSpPr/>
          <p:nvPr/>
        </p:nvSpPr>
        <p:spPr>
          <a:xfrm>
            <a:off x="9952227" y="4224951"/>
            <a:ext cx="517577" cy="1380728"/>
          </a:xfrm>
          <a:prstGeom prst="rect">
            <a:avLst/>
          </a:prstGeom>
          <a:solidFill>
            <a:srgbClr val="00B0F0"/>
          </a:solidFill>
          <a:ln w="3175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Rectangle 116">
            <a:extLst>
              <a:ext uri="{FF2B5EF4-FFF2-40B4-BE49-F238E27FC236}">
                <a16:creationId xmlns:a16="http://schemas.microsoft.com/office/drawing/2014/main" xmlns="" id="{071A2851-A787-4DB1-A179-5D29E89E3EAE}"/>
              </a:ext>
            </a:extLst>
          </p:cNvPr>
          <p:cNvSpPr/>
          <p:nvPr/>
        </p:nvSpPr>
        <p:spPr>
          <a:xfrm>
            <a:off x="10473330" y="3651564"/>
            <a:ext cx="517577" cy="1945060"/>
          </a:xfrm>
          <a:prstGeom prst="rect">
            <a:avLst/>
          </a:prstGeom>
          <a:solidFill>
            <a:srgbClr val="95258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xmlns="" id="{979106F6-C0F7-43E8-8676-0275135383EC}"/>
              </a:ext>
            </a:extLst>
          </p:cNvPr>
          <p:cNvSpPr txBox="1"/>
          <p:nvPr/>
        </p:nvSpPr>
        <p:spPr>
          <a:xfrm>
            <a:off x="9660782" y="5776265"/>
            <a:ext cx="932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Week 52</a:t>
            </a:r>
            <a:endParaRPr lang="en-US" sz="1200" b="1" baseline="30000" dirty="0">
              <a:solidFill>
                <a:srgbClr val="6D6E71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xmlns="" id="{080A6D8B-48ED-4918-9186-73F50F7C6798}"/>
              </a:ext>
            </a:extLst>
          </p:cNvPr>
          <p:cNvSpPr txBox="1"/>
          <p:nvPr/>
        </p:nvSpPr>
        <p:spPr>
          <a:xfrm>
            <a:off x="9330671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13/54</a:t>
            </a: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xmlns="" id="{3330D01E-4B58-4D8B-82FF-25C4379746B1}"/>
              </a:ext>
            </a:extLst>
          </p:cNvPr>
          <p:cNvSpPr txBox="1"/>
          <p:nvPr/>
        </p:nvSpPr>
        <p:spPr>
          <a:xfrm>
            <a:off x="9871776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8/16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xmlns="" id="{B13475E7-5383-481C-BF86-A77289A05FB9}"/>
              </a:ext>
            </a:extLst>
          </p:cNvPr>
          <p:cNvSpPr txBox="1"/>
          <p:nvPr/>
        </p:nvSpPr>
        <p:spPr>
          <a:xfrm>
            <a:off x="10406906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33/47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xmlns="" id="{A558791C-BEBB-4D48-8BC9-5FAC240FD1EC}"/>
              </a:ext>
            </a:extLst>
          </p:cNvPr>
          <p:cNvSpPr txBox="1"/>
          <p:nvPr/>
        </p:nvSpPr>
        <p:spPr>
          <a:xfrm>
            <a:off x="10406906" y="3370136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70.2</a:t>
            </a:r>
            <a:r>
              <a:rPr lang="en-US" sz="1200" b="1" baseline="30000" dirty="0">
                <a:solidFill>
                  <a:srgbClr val="6D6E71"/>
                </a:solidFill>
                <a:latin typeface="Calibri" panose="020F0502020204030204" pitchFamily="34" charset="0"/>
              </a:rPr>
              <a:t>§</a:t>
            </a:r>
            <a:endParaRPr lang="en-US" sz="1200" b="1" baseline="30000" dirty="0">
              <a:solidFill>
                <a:srgbClr val="6D6E71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xmlns="" id="{927565E3-243C-4332-84E8-597E3D6D7A5E}"/>
              </a:ext>
            </a:extLst>
          </p:cNvPr>
          <p:cNvSpPr txBox="1"/>
          <p:nvPr/>
        </p:nvSpPr>
        <p:spPr>
          <a:xfrm>
            <a:off x="9871776" y="3940504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50.0</a:t>
            </a:r>
            <a:r>
              <a:rPr lang="en-US" sz="1200" b="1" baseline="30000" dirty="0">
                <a:solidFill>
                  <a:srgbClr val="6D6E71"/>
                </a:solidFill>
              </a:rPr>
              <a:t>‡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xmlns="" id="{E7AFAF2A-1D04-478D-9060-60DAC0897A13}"/>
              </a:ext>
            </a:extLst>
          </p:cNvPr>
          <p:cNvSpPr txBox="1"/>
          <p:nvPr/>
        </p:nvSpPr>
        <p:spPr>
          <a:xfrm>
            <a:off x="9330671" y="4646675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24.1</a:t>
            </a:r>
          </a:p>
        </p:txBody>
      </p:sp>
      <p:sp>
        <p:nvSpPr>
          <p:cNvPr id="129" name="TextBox 128">
            <a:extLst>
              <a:ext uri="{FF2B5EF4-FFF2-40B4-BE49-F238E27FC236}">
                <a16:creationId xmlns:a16="http://schemas.microsoft.com/office/drawing/2014/main" xmlns="" id="{350A11E5-3807-4733-BAA3-D52AA54BAB8D}"/>
              </a:ext>
            </a:extLst>
          </p:cNvPr>
          <p:cNvSpPr txBox="1"/>
          <p:nvPr/>
        </p:nvSpPr>
        <p:spPr>
          <a:xfrm>
            <a:off x="8091687" y="3587420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62.5*</a:t>
            </a:r>
          </a:p>
        </p:txBody>
      </p:sp>
      <p:sp>
        <p:nvSpPr>
          <p:cNvPr id="130" name="TextBox 129">
            <a:extLst>
              <a:ext uri="{FF2B5EF4-FFF2-40B4-BE49-F238E27FC236}">
                <a16:creationId xmlns:a16="http://schemas.microsoft.com/office/drawing/2014/main" xmlns="" id="{7A954E43-0966-4B40-9D3F-D90D292F7FEF}"/>
              </a:ext>
            </a:extLst>
          </p:cNvPr>
          <p:cNvSpPr txBox="1"/>
          <p:nvPr/>
        </p:nvSpPr>
        <p:spPr>
          <a:xfrm>
            <a:off x="8617764" y="3569314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63.8</a:t>
            </a:r>
            <a:r>
              <a:rPr lang="en-US" sz="1200" b="1" baseline="30000" dirty="0">
                <a:solidFill>
                  <a:srgbClr val="6D6E71"/>
                </a:solidFill>
              </a:rPr>
              <a:t>†</a:t>
            </a:r>
          </a:p>
        </p:txBody>
      </p:sp>
      <p:sp>
        <p:nvSpPr>
          <p:cNvPr id="131" name="TextBox 130">
            <a:extLst>
              <a:ext uri="{FF2B5EF4-FFF2-40B4-BE49-F238E27FC236}">
                <a16:creationId xmlns:a16="http://schemas.microsoft.com/office/drawing/2014/main" xmlns="" id="{1BD0C045-A989-460B-9754-D2D3CB6E7B3F}"/>
              </a:ext>
            </a:extLst>
          </p:cNvPr>
          <p:cNvSpPr txBox="1"/>
          <p:nvPr/>
        </p:nvSpPr>
        <p:spPr>
          <a:xfrm>
            <a:off x="7595847" y="469194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22.2</a:t>
            </a:r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xmlns="" id="{DCD62147-B09B-4FA9-80BE-7B5B32E21E60}"/>
              </a:ext>
            </a:extLst>
          </p:cNvPr>
          <p:cNvSpPr txBox="1"/>
          <p:nvPr/>
        </p:nvSpPr>
        <p:spPr>
          <a:xfrm>
            <a:off x="3980072" y="5017867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11.1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xmlns="" id="{6C3C0684-4BA5-4323-9C7A-BC319DAEDA25}"/>
              </a:ext>
            </a:extLst>
          </p:cNvPr>
          <p:cNvSpPr txBox="1"/>
          <p:nvPr/>
        </p:nvSpPr>
        <p:spPr>
          <a:xfrm>
            <a:off x="4484965" y="444750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31.3</a:t>
            </a:r>
            <a:r>
              <a:rPr lang="en-US" sz="1200" b="1" baseline="30000" dirty="0">
                <a:solidFill>
                  <a:srgbClr val="6D6E71"/>
                </a:solidFill>
              </a:rPr>
              <a:t>‡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xmlns="" id="{C8FFC7AB-4749-4ACF-92CC-227F66A0FC7F}"/>
              </a:ext>
            </a:extLst>
          </p:cNvPr>
          <p:cNvSpPr txBox="1"/>
          <p:nvPr/>
        </p:nvSpPr>
        <p:spPr>
          <a:xfrm>
            <a:off x="5001987" y="4483714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29.8</a:t>
            </a:r>
            <a:r>
              <a:rPr lang="en-US" sz="1200" b="1" baseline="30000" dirty="0">
                <a:solidFill>
                  <a:srgbClr val="6D6E71"/>
                </a:solidFill>
                <a:latin typeface="Calibri" panose="020F0502020204030204" pitchFamily="34" charset="0"/>
              </a:rPr>
              <a:t>§</a:t>
            </a:r>
            <a:endParaRPr lang="en-US" sz="1200" b="1" baseline="30000" dirty="0">
              <a:solidFill>
                <a:srgbClr val="6D6E71"/>
              </a:solidFill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xmlns="" id="{E7EE6A21-ED76-446A-B8C0-DD19C6C3773E}"/>
              </a:ext>
            </a:extLst>
          </p:cNvPr>
          <p:cNvSpPr txBox="1"/>
          <p:nvPr/>
        </p:nvSpPr>
        <p:spPr>
          <a:xfrm>
            <a:off x="3258107" y="442939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31.9</a:t>
            </a:r>
            <a:r>
              <a:rPr lang="en-US" sz="1200" b="1" baseline="30000" dirty="0">
                <a:solidFill>
                  <a:srgbClr val="6D6E71"/>
                </a:solidFill>
              </a:rPr>
              <a:t>†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xmlns="" id="{87BE9300-563A-4987-89C0-BFD6AFE84CD1}"/>
              </a:ext>
            </a:extLst>
          </p:cNvPr>
          <p:cNvSpPr txBox="1"/>
          <p:nvPr/>
        </p:nvSpPr>
        <p:spPr>
          <a:xfrm>
            <a:off x="2181887" y="5207989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3.7</a:t>
            </a: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xmlns="" id="{6A97EC65-BA2C-4262-B581-B39A748E22E7}"/>
              </a:ext>
            </a:extLst>
          </p:cNvPr>
          <p:cNvSpPr txBox="1"/>
          <p:nvPr/>
        </p:nvSpPr>
        <p:spPr>
          <a:xfrm>
            <a:off x="2713934" y="47824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rgbClr val="6D6E71"/>
                </a:solidFill>
              </a:rPr>
              <a:t>18.8*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xmlns="" id="{3B2E7560-72A8-484B-98A3-739A8E121D07}"/>
              </a:ext>
            </a:extLst>
          </p:cNvPr>
          <p:cNvSpPr txBox="1"/>
          <p:nvPr/>
        </p:nvSpPr>
        <p:spPr>
          <a:xfrm>
            <a:off x="2394858" y="2624829"/>
            <a:ext cx="2542100" cy="600164"/>
          </a:xfrm>
          <a:prstGeom prst="rect">
            <a:avLst/>
          </a:prstGeom>
          <a:noFill/>
          <a:ln>
            <a:noFill/>
          </a:ln>
        </p:spPr>
        <p:txBody>
          <a:bodyPr wrap="square" rtlCol="0" anchor="t" anchorCtr="0">
            <a:spAutoFit/>
          </a:bodyPr>
          <a:lstStyle/>
          <a:p>
            <a:r>
              <a:rPr lang="en-US" sz="1100" dirty="0">
                <a:solidFill>
                  <a:srgbClr val="6D6E71"/>
                </a:solidFill>
              </a:rPr>
              <a:t>Placebo + TCS</a:t>
            </a:r>
          </a:p>
          <a:p>
            <a:r>
              <a:rPr lang="en-US" sz="1100" dirty="0">
                <a:solidFill>
                  <a:srgbClr val="6D6E71"/>
                </a:solidFill>
              </a:rPr>
              <a:t>Dupilumab 300 mg q2w + TCS</a:t>
            </a:r>
          </a:p>
          <a:p>
            <a:r>
              <a:rPr lang="en-US" sz="1100" dirty="0" err="1">
                <a:solidFill>
                  <a:srgbClr val="6D6E71"/>
                </a:solidFill>
              </a:rPr>
              <a:t>Dupilumab</a:t>
            </a:r>
            <a:r>
              <a:rPr lang="en-US" sz="1100" dirty="0">
                <a:solidFill>
                  <a:srgbClr val="6D6E71"/>
                </a:solidFill>
              </a:rPr>
              <a:t> 300 mg </a:t>
            </a:r>
            <a:r>
              <a:rPr lang="en-US" sz="1100" dirty="0" err="1">
                <a:solidFill>
                  <a:srgbClr val="6D6E71"/>
                </a:solidFill>
              </a:rPr>
              <a:t>qw</a:t>
            </a:r>
            <a:r>
              <a:rPr lang="en-US" sz="1100" dirty="0">
                <a:solidFill>
                  <a:srgbClr val="6D6E71"/>
                </a:solidFill>
              </a:rPr>
              <a:t> + TCS</a:t>
            </a:r>
          </a:p>
        </p:txBody>
      </p:sp>
      <p:sp>
        <p:nvSpPr>
          <p:cNvPr id="139" name="TextBox 138">
            <a:extLst>
              <a:ext uri="{FF2B5EF4-FFF2-40B4-BE49-F238E27FC236}">
                <a16:creationId xmlns:a16="http://schemas.microsoft.com/office/drawing/2014/main" xmlns="" id="{6F61E1B0-B42E-4CD7-8352-CF3E6BB31E5D}"/>
              </a:ext>
            </a:extLst>
          </p:cNvPr>
          <p:cNvSpPr txBox="1"/>
          <p:nvPr/>
        </p:nvSpPr>
        <p:spPr>
          <a:xfrm>
            <a:off x="4449992" y="2632524"/>
            <a:ext cx="1675459" cy="769441"/>
          </a:xfrm>
          <a:prstGeom prst="rect">
            <a:avLst/>
          </a:prstGeom>
          <a:noFill/>
          <a:ln>
            <a:noFill/>
          </a:ln>
        </p:spPr>
        <p:txBody>
          <a:bodyPr wrap="none" rtlCol="0" anchor="t" anchorCtr="0">
            <a:spAutoFit/>
          </a:bodyPr>
          <a:lstStyle/>
          <a:p>
            <a:r>
              <a:rPr lang="en-US" sz="1100" dirty="0">
                <a:solidFill>
                  <a:srgbClr val="6D6E71"/>
                </a:solidFill>
              </a:rPr>
              <a:t>*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0.0562 vs. placebo</a:t>
            </a:r>
          </a:p>
          <a:p>
            <a:r>
              <a:rPr lang="en-US" sz="1100" baseline="30000" dirty="0">
                <a:solidFill>
                  <a:srgbClr val="6D6E71"/>
                </a:solidFill>
              </a:rPr>
              <a:t>†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0.0002 vs. placebo</a:t>
            </a:r>
          </a:p>
          <a:p>
            <a:r>
              <a:rPr lang="en-US" sz="1100" baseline="30000" dirty="0">
                <a:solidFill>
                  <a:srgbClr val="6D6E71"/>
                </a:solidFill>
              </a:rPr>
              <a:t>‡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0.0558 vs. placebo</a:t>
            </a:r>
          </a:p>
          <a:p>
            <a:r>
              <a:rPr lang="en-US" sz="1100" baseline="30000" dirty="0">
                <a:solidFill>
                  <a:srgbClr val="6D6E71"/>
                </a:solidFill>
                <a:latin typeface="Calibri" panose="020F0502020204030204" pitchFamily="34" charset="0"/>
              </a:rPr>
              <a:t>§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0.0202 vs. placebo</a:t>
            </a: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xmlns="" id="{3D6CB317-AD73-4C6D-905B-98F555DF75DC}"/>
              </a:ext>
            </a:extLst>
          </p:cNvPr>
          <p:cNvSpPr txBox="1"/>
          <p:nvPr/>
        </p:nvSpPr>
        <p:spPr>
          <a:xfrm>
            <a:off x="7772617" y="2624829"/>
            <a:ext cx="2109873" cy="600164"/>
          </a:xfrm>
          <a:prstGeom prst="rect">
            <a:avLst/>
          </a:prstGeom>
          <a:noFill/>
          <a:ln>
            <a:noFill/>
          </a:ln>
        </p:spPr>
        <p:txBody>
          <a:bodyPr wrap="none" rtlCol="0" anchor="t" anchorCtr="0">
            <a:spAutoFit/>
          </a:bodyPr>
          <a:lstStyle/>
          <a:p>
            <a:r>
              <a:rPr lang="en-US" sz="1100" dirty="0">
                <a:solidFill>
                  <a:srgbClr val="6D6E71"/>
                </a:solidFill>
              </a:rPr>
              <a:t>Placebo + TCS</a:t>
            </a:r>
          </a:p>
          <a:p>
            <a:r>
              <a:rPr lang="en-US" sz="1100" dirty="0" err="1">
                <a:solidFill>
                  <a:srgbClr val="6D6E71"/>
                </a:solidFill>
              </a:rPr>
              <a:t>Dupilumab</a:t>
            </a:r>
            <a:r>
              <a:rPr lang="en-US" sz="1100" dirty="0">
                <a:solidFill>
                  <a:srgbClr val="6D6E71"/>
                </a:solidFill>
              </a:rPr>
              <a:t> 300 mg q2w + TCS</a:t>
            </a:r>
          </a:p>
          <a:p>
            <a:r>
              <a:rPr lang="en-US" sz="1100" dirty="0" err="1">
                <a:solidFill>
                  <a:srgbClr val="6D6E71"/>
                </a:solidFill>
              </a:rPr>
              <a:t>Dupilumab</a:t>
            </a:r>
            <a:r>
              <a:rPr lang="en-US" sz="1100" dirty="0">
                <a:solidFill>
                  <a:srgbClr val="6D6E71"/>
                </a:solidFill>
              </a:rPr>
              <a:t> 300 mg </a:t>
            </a:r>
            <a:r>
              <a:rPr lang="en-US" sz="1100" dirty="0" err="1">
                <a:solidFill>
                  <a:srgbClr val="6D6E71"/>
                </a:solidFill>
              </a:rPr>
              <a:t>qw</a:t>
            </a:r>
            <a:r>
              <a:rPr lang="en-US" sz="1100" dirty="0">
                <a:solidFill>
                  <a:srgbClr val="6D6E71"/>
                </a:solidFill>
              </a:rPr>
              <a:t> + TCS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xmlns="" id="{21B2AA1C-706B-4073-83FD-794770D231AB}"/>
              </a:ext>
            </a:extLst>
          </p:cNvPr>
          <p:cNvSpPr txBox="1"/>
          <p:nvPr/>
        </p:nvSpPr>
        <p:spPr>
          <a:xfrm>
            <a:off x="9827754" y="2632524"/>
            <a:ext cx="1675459" cy="769441"/>
          </a:xfrm>
          <a:prstGeom prst="rect">
            <a:avLst/>
          </a:prstGeom>
          <a:noFill/>
          <a:ln>
            <a:noFill/>
          </a:ln>
        </p:spPr>
        <p:txBody>
          <a:bodyPr wrap="none" rtlCol="0" anchor="t" anchorCtr="0">
            <a:spAutoFit/>
          </a:bodyPr>
          <a:lstStyle/>
          <a:p>
            <a:r>
              <a:rPr lang="en-US" sz="1100" dirty="0">
                <a:solidFill>
                  <a:srgbClr val="6D6E71"/>
                </a:solidFill>
              </a:rPr>
              <a:t>*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0.0030 vs. placebo</a:t>
            </a:r>
          </a:p>
          <a:p>
            <a:r>
              <a:rPr lang="en-US" sz="1100" baseline="30000" dirty="0">
                <a:solidFill>
                  <a:srgbClr val="6D6E71"/>
                </a:solidFill>
              </a:rPr>
              <a:t>†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&lt; 0.0001 vs. placebo</a:t>
            </a:r>
          </a:p>
          <a:p>
            <a:r>
              <a:rPr lang="en-US" sz="1100" baseline="30000" dirty="0">
                <a:solidFill>
                  <a:srgbClr val="6D6E71"/>
                </a:solidFill>
              </a:rPr>
              <a:t>‡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= 0.0525 vs. placebo</a:t>
            </a:r>
          </a:p>
          <a:p>
            <a:r>
              <a:rPr lang="en-US" sz="1100" baseline="30000" dirty="0">
                <a:solidFill>
                  <a:srgbClr val="6D6E71"/>
                </a:solidFill>
                <a:latin typeface="Calibri" panose="020F0502020204030204" pitchFamily="34" charset="0"/>
              </a:rPr>
              <a:t>§</a:t>
            </a:r>
            <a:r>
              <a:rPr lang="en-US" sz="1100" i="1" dirty="0">
                <a:solidFill>
                  <a:srgbClr val="6D6E71"/>
                </a:solidFill>
              </a:rPr>
              <a:t>P</a:t>
            </a:r>
            <a:r>
              <a:rPr lang="en-US" sz="1100" dirty="0">
                <a:solidFill>
                  <a:srgbClr val="6D6E71"/>
                </a:solidFill>
              </a:rPr>
              <a:t> &lt; 0.0001 vs. placebo</a:t>
            </a:r>
          </a:p>
        </p:txBody>
      </p:sp>
      <p:sp>
        <p:nvSpPr>
          <p:cNvPr id="88" name="Freeform: Shape 87">
            <a:extLst>
              <a:ext uri="{FF2B5EF4-FFF2-40B4-BE49-F238E27FC236}">
                <a16:creationId xmlns:a16="http://schemas.microsoft.com/office/drawing/2014/main" xmlns="" id="{C99FFA7C-877B-4857-BCDB-ADAABDC97E94}"/>
              </a:ext>
            </a:extLst>
          </p:cNvPr>
          <p:cNvSpPr/>
          <p:nvPr/>
        </p:nvSpPr>
        <p:spPr>
          <a:xfrm>
            <a:off x="7531935" y="5600142"/>
            <a:ext cx="3492000" cy="54864"/>
          </a:xfrm>
          <a:custGeom>
            <a:avLst/>
            <a:gdLst>
              <a:gd name="connsiteX0" fmla="*/ 0 w 963561"/>
              <a:gd name="connsiteY0" fmla="*/ 0 h 196645"/>
              <a:gd name="connsiteX1" fmla="*/ 963561 w 963561"/>
              <a:gd name="connsiteY1" fmla="*/ 0 h 196645"/>
              <a:gd name="connsiteX2" fmla="*/ 963561 w 963561"/>
              <a:gd name="connsiteY2" fmla="*/ 196645 h 196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3561" h="196645">
                <a:moveTo>
                  <a:pt x="0" y="0"/>
                </a:moveTo>
                <a:lnTo>
                  <a:pt x="963561" y="0"/>
                </a:lnTo>
                <a:lnTo>
                  <a:pt x="963561" y="196645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xmlns="" id="{DE3D4096-AF96-4D65-B700-5F3F42489B97}"/>
              </a:ext>
            </a:extLst>
          </p:cNvPr>
          <p:cNvSpPr txBox="1"/>
          <p:nvPr/>
        </p:nvSpPr>
        <p:spPr>
          <a:xfrm>
            <a:off x="8617764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30/47</a:t>
            </a:r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xmlns="" id="{99630F93-A997-4209-A10C-BE3B37412E1E}"/>
              </a:ext>
            </a:extLst>
          </p:cNvPr>
          <p:cNvSpPr/>
          <p:nvPr/>
        </p:nvSpPr>
        <p:spPr>
          <a:xfrm>
            <a:off x="2154176" y="5600142"/>
            <a:ext cx="3492000" cy="54864"/>
          </a:xfrm>
          <a:custGeom>
            <a:avLst/>
            <a:gdLst>
              <a:gd name="connsiteX0" fmla="*/ 0 w 963561"/>
              <a:gd name="connsiteY0" fmla="*/ 0 h 196645"/>
              <a:gd name="connsiteX1" fmla="*/ 963561 w 963561"/>
              <a:gd name="connsiteY1" fmla="*/ 0 h 196645"/>
              <a:gd name="connsiteX2" fmla="*/ 963561 w 963561"/>
              <a:gd name="connsiteY2" fmla="*/ 196645 h 196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63561" h="196645">
                <a:moveTo>
                  <a:pt x="0" y="0"/>
                </a:moveTo>
                <a:lnTo>
                  <a:pt x="963561" y="0"/>
                </a:lnTo>
                <a:lnTo>
                  <a:pt x="963561" y="196645"/>
                </a:lnTo>
              </a:path>
            </a:pathLst>
          </a:cu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xmlns="" id="{DCA9340B-B21A-456F-B05E-B6A8E20B1BDD}"/>
              </a:ext>
            </a:extLst>
          </p:cNvPr>
          <p:cNvSpPr txBox="1"/>
          <p:nvPr/>
        </p:nvSpPr>
        <p:spPr>
          <a:xfrm>
            <a:off x="7595847" y="5579182"/>
            <a:ext cx="672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6D6E71"/>
                </a:solidFill>
              </a:rPr>
              <a:t>12/54</a:t>
            </a:r>
          </a:p>
        </p:txBody>
      </p:sp>
    </p:spTree>
    <p:extLst>
      <p:ext uri="{BB962C8B-B14F-4D97-AF65-F5344CB8AC3E}">
        <p14:creationId xmlns:p14="http://schemas.microsoft.com/office/powerpoint/2010/main" val="2466784055"/>
      </p:ext>
    </p:extLst>
  </p:cSld>
  <p:clrMapOvr>
    <a:masterClrMapping/>
  </p:clrMapOvr>
</p:sld>
</file>

<file path=ppt/theme/theme1.xml><?xml version="1.0" encoding="utf-8"?>
<a:theme xmlns:a="http://schemas.openxmlformats.org/drawingml/2006/main" name="wb_pres4_medical">
  <a:themeElements>
    <a:clrScheme name="Wiley-Blackwell">
      <a:dk1>
        <a:sysClr val="windowText" lastClr="000000"/>
      </a:dk1>
      <a:lt1>
        <a:sysClr val="window" lastClr="FFFFFF"/>
      </a:lt1>
      <a:dk2>
        <a:srgbClr val="0098A0"/>
      </a:dk2>
      <a:lt2>
        <a:srgbClr val="FFFFFF"/>
      </a:lt2>
      <a:accent1>
        <a:srgbClr val="8DBD48"/>
      </a:accent1>
      <a:accent2>
        <a:srgbClr val="691872"/>
      </a:accent2>
      <a:accent3>
        <a:srgbClr val="EF8100"/>
      </a:accent3>
      <a:accent4>
        <a:srgbClr val="00B2DC"/>
      </a:accent4>
      <a:accent5>
        <a:srgbClr val="00367C"/>
      </a:accent5>
      <a:accent6>
        <a:srgbClr val="FDCA1B"/>
      </a:accent6>
      <a:hlink>
        <a:srgbClr val="0098A0"/>
      </a:hlink>
      <a:folHlink>
        <a:srgbClr val="0098A0"/>
      </a:folHlink>
    </a:clrScheme>
    <a:fontScheme name="Wiley-Blackwel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3175">
          <a:solidFill>
            <a:schemeClr val="tx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D0088A19186B4A86853DA77D12227E" ma:contentTypeVersion="13" ma:contentTypeDescription="Create a new document." ma:contentTypeScope="" ma:versionID="fefa873d239b3d8d34fa8323dc648afd">
  <xsd:schema xmlns:xsd="http://www.w3.org/2001/XMLSchema" xmlns:xs="http://www.w3.org/2001/XMLSchema" xmlns:p="http://schemas.microsoft.com/office/2006/metadata/properties" xmlns:ns3="e784f3c8-056b-46ad-bab7-c24e858d1a61" xmlns:ns4="3a805556-6409-4470-830d-30ab71e84a9f" targetNamespace="http://schemas.microsoft.com/office/2006/metadata/properties" ma:root="true" ma:fieldsID="a3c93452347ae0e982889e958738832a" ns3:_="" ns4:_="">
    <xsd:import namespace="e784f3c8-056b-46ad-bab7-c24e858d1a61"/>
    <xsd:import namespace="3a805556-6409-4470-830d-30ab71e84a9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3:MediaServiceDateTaken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84f3c8-056b-46ad-bab7-c24e858d1a6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OCR" ma:index="11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805556-6409-4470-830d-30ab71e84a9f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8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F5D4897-23FB-428D-9FBB-0D6AABB35A55}">
  <ds:schemaRefs>
    <ds:schemaRef ds:uri="http://purl.org/dc/dcmitype/"/>
    <ds:schemaRef ds:uri="3a805556-6409-4470-830d-30ab71e84a9f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e784f3c8-056b-46ad-bab7-c24e858d1a61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B15484A4-ED2E-405F-8280-8CB5CEBF1BB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784f3c8-056b-46ad-bab7-c24e858d1a61"/>
    <ds:schemaRef ds:uri="3a805556-6409-4470-830d-30ab71e84a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9991374-3D73-4FB7-9340-43BD8ADC56D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633</TotalTime>
  <Words>1310</Words>
  <Application>Microsoft Office PowerPoint</Application>
  <PresentationFormat>Custom</PresentationFormat>
  <Paragraphs>322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wb_pres4_medical</vt:lpstr>
      <vt:lpstr>Efficacy and safety of dupilumab in Japanese adults with moderate-to-severe atopic dermatitis: a subanalysis of three clinical trials </vt:lpstr>
      <vt:lpstr>PowerPoint Presentation</vt:lpstr>
      <vt:lpstr>Introduction  What is already known?</vt:lpstr>
      <vt:lpstr>Objective</vt:lpstr>
      <vt:lpstr>Methods  Study design, patients and treatment groups</vt:lpstr>
      <vt:lpstr>Methods  Outcomes assessed</vt:lpstr>
      <vt:lpstr>Results Baseline demographics and clinical characteristics</vt:lpstr>
      <vt:lpstr>Results Efficacy of dupilumab in Japanese patients in SOLO 1</vt:lpstr>
      <vt:lpstr>Results  Efficacy of dupilumab in Japanese patients in CHRONOS</vt:lpstr>
      <vt:lpstr>Results  Biomarker analysis</vt:lpstr>
      <vt:lpstr>Results  Safety (combined data, regardless of TCS use)</vt:lpstr>
      <vt:lpstr>Discussion  Effects of dupilumab in Japanese adults with moderate-to-severe AD </vt:lpstr>
      <vt:lpstr>Discussion  Differences between Japanese patients and European or American patients</vt:lpstr>
      <vt:lpstr>Conclusions What does this study add?</vt:lpstr>
      <vt:lpstr>Call for correspondence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paper</dc:title>
  <dc:creator>Iyalarasi S.</dc:creator>
  <cp:lastModifiedBy>Iyalarasi S.</cp:lastModifiedBy>
  <cp:revision>206</cp:revision>
  <dcterms:created xsi:type="dcterms:W3CDTF">2017-06-01T22:51:00Z</dcterms:created>
  <dcterms:modified xsi:type="dcterms:W3CDTF">2020-06-05T09:32:53Z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1033-10.2.0.5996</vt:lpwstr>
  </property>
  <property fmtid="{D5CDD505-2E9C-101B-9397-08002B2CF9AE}" pid="3" name="ContentTypeId">
    <vt:lpwstr>0x01010017D0088A19186B4A86853DA77D12227E</vt:lpwstr>
  </property>
</Properties>
</file>