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colors8.xml" ContentType="application/vnd.ms-office.chartcolorstyle+xml"/>
  <Override PartName="/ppt/charts/colors9.xml" ContentType="application/vnd.ms-office.chartcolorstyle+xml"/>
  <Override PartName="/ppt/charts/colors10.xml" ContentType="application/vnd.ms-office.chartcolorstyle+xml"/>
  <Override PartName="/ppt/charts/colors11.xml" ContentType="application/vnd.ms-office.chartcolorstyle+xml"/>
  <Override PartName="/ppt/charts/colors12.xml" ContentType="application/vnd.ms-office.chartcolorstyle+xml"/>
  <Override PartName="/ppt/charts/colors13.xml" ContentType="application/vnd.ms-office.chartcolorstyle+xml"/>
  <Override PartName="/ppt/charts/colors14.xml" ContentType="application/vnd.ms-office.chartcolorstyle+xml"/>
  <Override PartName="/ppt/charts/colors15.xml" ContentType="application/vnd.ms-office.chartcolorstyle+xml"/>
  <Override PartName="/ppt/charts/colors16.xml" ContentType="application/vnd.ms-office.chartcolorstyle+xml"/>
  <Override PartName="/ppt/charts/colors17.xml" ContentType="application/vnd.ms-office.chartcolorstyle+xml"/>
  <Override PartName="/ppt/charts/colors18.xml" ContentType="application/vnd.ms-office.chartcolorstyle+xml"/>
  <Override PartName="/ppt/charts/colors19.xml" ContentType="application/vnd.ms-office.chartcolorstyle+xml"/>
  <Override PartName="/ppt/charts/colors20.xml" ContentType="application/vnd.ms-office.chartcolorstyle+xml"/>
  <Override PartName="/ppt/charts/colors21.xml" ContentType="application/vnd.ms-office.chartcolorstyle+xml"/>
  <Override PartName="/ppt/charts/colors22.xml" ContentType="application/vnd.ms-office.chartcolorstyle+xml"/>
  <Override PartName="/ppt/charts/colors23.xml" ContentType="application/vnd.ms-office.chartcolorstyle+xml"/>
  <Override PartName="/ppt/charts/colors2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harts/style8.xml" ContentType="application/vnd.ms-office.chartstyle+xml"/>
  <Override PartName="/ppt/charts/style9.xml" ContentType="application/vnd.ms-office.chartstyle+xml"/>
  <Override PartName="/ppt/charts/style10.xml" ContentType="application/vnd.ms-office.chartstyle+xml"/>
  <Override PartName="/ppt/charts/style11.xml" ContentType="application/vnd.ms-office.chartstyle+xml"/>
  <Override PartName="/ppt/charts/style12.xml" ContentType="application/vnd.ms-office.chartstyle+xml"/>
  <Override PartName="/ppt/charts/style13.xml" ContentType="application/vnd.ms-office.chartstyle+xml"/>
  <Override PartName="/ppt/charts/style14.xml" ContentType="application/vnd.ms-office.chartstyle+xml"/>
  <Override PartName="/ppt/charts/style15.xml" ContentType="application/vnd.ms-office.chartstyle+xml"/>
  <Override PartName="/ppt/charts/style16.xml" ContentType="application/vnd.ms-office.chartstyle+xml"/>
  <Override PartName="/ppt/charts/style17.xml" ContentType="application/vnd.ms-office.chartstyle+xml"/>
  <Override PartName="/ppt/charts/style18.xml" ContentType="application/vnd.ms-office.chartstyle+xml"/>
  <Override PartName="/ppt/charts/style19.xml" ContentType="application/vnd.ms-office.chartstyle+xml"/>
  <Override PartName="/ppt/charts/style20.xml" ContentType="application/vnd.ms-office.chartstyle+xml"/>
  <Override PartName="/ppt/charts/style21.xml" ContentType="application/vnd.ms-office.chartstyle+xml"/>
  <Override PartName="/ppt/charts/style22.xml" ContentType="application/vnd.ms-office.chartstyle+xml"/>
  <Override PartName="/ppt/charts/style23.xml" ContentType="application/vnd.ms-office.chartstyle+xml"/>
  <Override PartName="/ppt/charts/style24.xml" ContentType="application/vnd.ms-office.chartstyle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slide" Target="slides/slide9.xml"/>
   <Relationship Id="rId11" Type="http://schemas.openxmlformats.org/officeDocument/2006/relationships/slide" Target="slides/slide10.xml"/>
   <Relationship Id="rId12" Type="http://schemas.openxmlformats.org/officeDocument/2006/relationships/slide" Target="slides/slide11.xml"/>
   <Relationship Id="rId13" Type="http://schemas.openxmlformats.org/officeDocument/2006/relationships/slide" Target="slides/slide12.xml"/>
   <Relationship Id="rId14" Type="http://schemas.openxmlformats.org/officeDocument/2006/relationships/slide" Target="slides/slide13.xml"/>
   <Relationship Id="rId15" Type="http://schemas.openxmlformats.org/officeDocument/2006/relationships/notesMaster" Target="notesMasters/notesMaster1.xml"/>
   <Relationship Id="rId16" Type="http://schemas.openxmlformats.org/officeDocument/2006/relationships/presProps" Target="presProps.xml"/>
   <Relationship Id="rId17" Type="http://schemas.openxmlformats.org/officeDocument/2006/relationships/viewProps" Target="viewProps.xml"/>
   <Relationship Id="rId18" Type="http://schemas.openxmlformats.org/officeDocument/2006/relationships/theme" Target="theme/theme1.xml"/>
   <Relationship Id="rId19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slide" Target="slides/slide8.xml"/>
</Relationships>
</file>

<file path=ppt/charts/_rels/chart1.xml.rels><?xml version = '1.0' encoding = 'UTF-8' standalone = 'yes'?>
<Relationships xmlns="http://schemas.openxmlformats.org/package/2006/relationships">
   <Relationship Id="rId1" Type="http://schemas.microsoft.com/office/2011/relationships/chartStyle" Target="style1.xml"/>
   <Relationship Id="rId2" Type="http://schemas.microsoft.com/office/2011/relationships/chartColorStyle" Target="colors1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2.xml.rels><?xml version = '1.0' encoding = 'UTF-8' standalone = 'yes'?>
<Relationships xmlns="http://schemas.openxmlformats.org/package/2006/relationships">
   <Relationship Id="rId1" Type="http://schemas.microsoft.com/office/2011/relationships/chartStyle" Target="style2.xml"/>
   <Relationship Id="rId2" Type="http://schemas.microsoft.com/office/2011/relationships/chartColorStyle" Target="colors2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   <Relationship Id="rId4" Type="http://schemas.openxmlformats.org/officeDocument/2006/relationships/chartUserShapes" Target="../drawings/drawing1.xml"/>
</Relationships>
</file>

<file path=ppt/charts/_rels/chart3.xml.rels><?xml version = '1.0' encoding = 'UTF-8' standalone = 'yes'?>
<Relationships xmlns="http://schemas.openxmlformats.org/package/2006/relationships">
   <Relationship Id="rId1" Type="http://schemas.microsoft.com/office/2011/relationships/chartStyle" Target="style3.xml"/>
   <Relationship Id="rId2" Type="http://schemas.microsoft.com/office/2011/relationships/chartColorStyle" Target="colors3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4.xml.rels><?xml version = '1.0' encoding = 'UTF-8' standalone = 'yes'?>
<Relationships xmlns="http://schemas.openxmlformats.org/package/2006/relationships">
   <Relationship Id="rId1" Type="http://schemas.microsoft.com/office/2011/relationships/chartStyle" Target="style4.xml"/>
   <Relationship Id="rId2" Type="http://schemas.microsoft.com/office/2011/relationships/chartColorStyle" Target="colors4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</Relationships>
</file>

<file path=ppt/charts/_rels/chart5.xml.rels><?xml version = '1.0' encoding = 'UTF-8' standalone = 'yes'?>
<Relationships xmlns="http://schemas.openxmlformats.org/package/2006/relationships">
   <Relationship Id="rId1" Type="http://schemas.microsoft.com/office/2011/relationships/chartStyle" Target="style5.xml"/>
   <Relationship Id="rId2" Type="http://schemas.microsoft.com/office/2011/relationships/chartColorStyle" Target="colors5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6.xml.rels><?xml version = '1.0' encoding = 'UTF-8' standalone = 'yes'?>
<Relationships xmlns="http://schemas.openxmlformats.org/package/2006/relationships">
   <Relationship Id="rId1" Type="http://schemas.microsoft.com/office/2011/relationships/chartStyle" Target="style6.xml"/>
   <Relationship Id="rId2" Type="http://schemas.microsoft.com/office/2011/relationships/chartColorStyle" Target="colors6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</Relationships>
</file>

<file path=ppt/charts/_rels/chart7.xml.rels><?xml version = '1.0' encoding = 'UTF-8' standalone = 'yes'?>
<Relationships xmlns="http://schemas.openxmlformats.org/package/2006/relationships">
   <Relationship Id="rId1" Type="http://schemas.microsoft.com/office/2011/relationships/chartStyle" Target="style7.xml"/>
   <Relationship Id="rId2" Type="http://schemas.microsoft.com/office/2011/relationships/chartColorStyle" Target="colors7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8.xml.rels><?xml version = '1.0' encoding = 'UTF-8' standalone = 'yes'?>
<Relationships xmlns="http://schemas.openxmlformats.org/package/2006/relationships">
   <Relationship Id="rId1" Type="http://schemas.microsoft.com/office/2011/relationships/chartStyle" Target="style8.xml"/>
   <Relationship Id="rId2" Type="http://schemas.microsoft.com/office/2011/relationships/chartColorStyle" Target="colors8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</Relationships>
</file>

<file path=ppt/charts/_rels/chart9.xml.rels><?xml version = '1.0' encoding = 'UTF-8' standalone = 'yes'?>
<Relationships xmlns="http://schemas.openxmlformats.org/package/2006/relationships">
   <Relationship Id="rId1" Type="http://schemas.microsoft.com/office/2011/relationships/chartStyle" Target="style9.xml"/>
   <Relationship Id="rId2" Type="http://schemas.microsoft.com/office/2011/relationships/chartColorStyle" Target="colors9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10.xml.rels><?xml version = '1.0' encoding = 'UTF-8' standalone = 'yes'?>
<Relationships xmlns="http://schemas.openxmlformats.org/package/2006/relationships">
   <Relationship Id="rId1" Type="http://schemas.microsoft.com/office/2011/relationships/chartStyle" Target="style10.xml"/>
   <Relationship Id="rId2" Type="http://schemas.microsoft.com/office/2011/relationships/chartColorStyle" Target="colors10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</Relationships>
</file>

<file path=ppt/charts/_rels/chart11.xml.rels><?xml version = '1.0' encoding = 'UTF-8' standalone = 'yes'?>
<Relationships xmlns="http://schemas.openxmlformats.org/package/2006/relationships">
   <Relationship Id="rId1" Type="http://schemas.microsoft.com/office/2011/relationships/chartStyle" Target="style11.xml"/>
   <Relationship Id="rId2" Type="http://schemas.microsoft.com/office/2011/relationships/chartColorStyle" Target="colors11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12.xml.rels><?xml version = '1.0' encoding = 'UTF-8' standalone = 'yes'?>
<Relationships xmlns="http://schemas.openxmlformats.org/package/2006/relationships">
   <Relationship Id="rId1" Type="http://schemas.microsoft.com/office/2011/relationships/chartStyle" Target="style12.xml"/>
   <Relationship Id="rId2" Type="http://schemas.microsoft.com/office/2011/relationships/chartColorStyle" Target="colors12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</Relationships>
</file>

<file path=ppt/charts/_rels/chart13.xml.rels><?xml version = '1.0' encoding = 'UTF-8' standalone = 'yes'?>
<Relationships xmlns="http://schemas.openxmlformats.org/package/2006/relationships">
   <Relationship Id="rId1" Type="http://schemas.microsoft.com/office/2011/relationships/chartStyle" Target="style13.xml"/>
   <Relationship Id="rId2" Type="http://schemas.microsoft.com/office/2011/relationships/chartColorStyle" Target="colors13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14.xml.rels><?xml version = '1.0' encoding = 'UTF-8' standalone = 'yes'?>
<Relationships xmlns="http://schemas.openxmlformats.org/package/2006/relationships">
   <Relationship Id="rId1" Type="http://schemas.microsoft.com/office/2011/relationships/chartStyle" Target="style14.xml"/>
   <Relationship Id="rId2" Type="http://schemas.microsoft.com/office/2011/relationships/chartColorStyle" Target="colors14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</Relationships>
</file>

<file path=ppt/charts/_rels/chart15.xml.rels><?xml version = '1.0' encoding = 'UTF-8' standalone = 'yes'?>
<Relationships xmlns="http://schemas.openxmlformats.org/package/2006/relationships">
   <Relationship Id="rId1" Type="http://schemas.microsoft.com/office/2011/relationships/chartStyle" Target="style15.xml"/>
   <Relationship Id="rId2" Type="http://schemas.microsoft.com/office/2011/relationships/chartColorStyle" Target="colors15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16.xml.rels><?xml version = '1.0' encoding = 'UTF-8' standalone = 'yes'?>
<Relationships xmlns="http://schemas.openxmlformats.org/package/2006/relationships">
   <Relationship Id="rId1" Type="http://schemas.microsoft.com/office/2011/relationships/chartStyle" Target="style16.xml"/>
   <Relationship Id="rId2" Type="http://schemas.microsoft.com/office/2011/relationships/chartColorStyle" Target="colors16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</Relationships>
</file>

<file path=ppt/charts/_rels/chart17.xml.rels><?xml version = '1.0' encoding = 'UTF-8' standalone = 'yes'?>
<Relationships xmlns="http://schemas.openxmlformats.org/package/2006/relationships">
   <Relationship Id="rId1" Type="http://schemas.microsoft.com/office/2011/relationships/chartStyle" Target="style17.xml"/>
   <Relationship Id="rId2" Type="http://schemas.microsoft.com/office/2011/relationships/chartColorStyle" Target="colors17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18.xml.rels><?xml version = '1.0' encoding = 'UTF-8' standalone = 'yes'?>
<Relationships xmlns="http://schemas.openxmlformats.org/package/2006/relationships">
   <Relationship Id="rId1" Type="http://schemas.microsoft.com/office/2011/relationships/chartStyle" Target="style18.xml"/>
   <Relationship Id="rId2" Type="http://schemas.microsoft.com/office/2011/relationships/chartColorStyle" Target="colors18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</Relationships>
</file>

<file path=ppt/charts/_rels/chart19.xml.rels><?xml version = '1.0' encoding = 'UTF-8' standalone = 'yes'?>
<Relationships xmlns="http://schemas.openxmlformats.org/package/2006/relationships">
   <Relationship Id="rId1" Type="http://schemas.microsoft.com/office/2011/relationships/chartStyle" Target="style19.xml"/>
   <Relationship Id="rId2" Type="http://schemas.microsoft.com/office/2011/relationships/chartColorStyle" Target="colors19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20.xml.rels><?xml version = '1.0' encoding = 'UTF-8' standalone = 'yes'?>
<Relationships xmlns="http://schemas.openxmlformats.org/package/2006/relationships">
   <Relationship Id="rId1" Type="http://schemas.microsoft.com/office/2011/relationships/chartStyle" Target="style20.xml"/>
   <Relationship Id="rId2" Type="http://schemas.microsoft.com/office/2011/relationships/chartColorStyle" Target="colors20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</Relationships>
</file>

<file path=ppt/charts/_rels/chart21.xml.rels><?xml version = '1.0' encoding = 'UTF-8' standalone = 'yes'?>
<Relationships xmlns="http://schemas.openxmlformats.org/package/2006/relationships">
   <Relationship Id="rId1" Type="http://schemas.microsoft.com/office/2011/relationships/chartStyle" Target="style21.xml"/>
   <Relationship Id="rId2" Type="http://schemas.microsoft.com/office/2011/relationships/chartColorStyle" Target="colors21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22.xml.rels><?xml version = '1.0' encoding = 'UTF-8' standalone = 'yes'?>
<Relationships xmlns="http://schemas.openxmlformats.org/package/2006/relationships">
   <Relationship Id="rId1" Type="http://schemas.microsoft.com/office/2011/relationships/chartStyle" Target="style22.xml"/>
   <Relationship Id="rId2" Type="http://schemas.microsoft.com/office/2011/relationships/chartColorStyle" Target="colors22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</Relationships>
</file>

<file path=ppt/charts/_rels/chart23.xml.rels><?xml version = '1.0' encoding = 'UTF-8' standalone = 'yes'?>
<Relationships xmlns="http://schemas.openxmlformats.org/package/2006/relationships">
   <Relationship Id="rId1" Type="http://schemas.microsoft.com/office/2011/relationships/chartStyle" Target="style23.xml"/>
   <Relationship Id="rId2" Type="http://schemas.microsoft.com/office/2011/relationships/chartColorStyle" Target="colors23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export%20curve%20timeine.xlsx"/>
</Relationships>
</file>

<file path=ppt/charts/_rels/chart24.xml.rels><?xml version = '1.0' encoding = 'UTF-8' standalone = 'yes'?>
<Relationships xmlns="http://schemas.openxmlformats.org/package/2006/relationships">
   <Relationship Id="rId1" Type="http://schemas.microsoft.com/office/2011/relationships/chartStyle" Target="style24.xml"/>
   <Relationship Id="rId2" Type="http://schemas.microsoft.com/office/2011/relationships/chartColorStyle" Target="colors24.xml"/>
   <Relationship Id="rId3" Type="http://schemas.openxmlformats.org/officeDocument/2006/relationships/oleObject" TargetMode="External" Target="file:///C:/Users/achatt31/Syncplicity/Abheek%20Chatterjee%20(Astrid%20Layton)/Engineering%20Resilience%20and%20Eco%20Robustness/Robustness%20Jounal%20Paper%20summer%202019/Disruption%20and%20Recovery%20simulation/system%20health%20timeline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'1-2'!$B$1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'1-2'!$A$2:$A$5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xVal>
          <c:yVal>
            <c:numRef>
              <c:f>'1-2'!$B$2:$B$5</c:f>
              <c:numCache>
                <c:formatCode>General</c:formatCode>
                <c:ptCount val="4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284-4979-8EBE-1FB960FBFCCA}"/>
            </c:ext>
          </c:extLst>
        </c:ser>
        <c:ser>
          <c:idx val="1"/>
          <c:order val="1"/>
          <c:tx>
            <c:strRef>
              <c:f>'1-2'!$C$1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'1-2'!$A$2:$A$5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xVal>
          <c:yVal>
            <c:numRef>
              <c:f>'1-2'!$C$2:$C$5</c:f>
              <c:numCache>
                <c:formatCode>General</c:formatCode>
                <c:ptCount val="4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284-4979-8EBE-1FB960FBF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'1-2'!$B$1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'1-2'!$A$2:$A$5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xVal>
          <c:yVal>
            <c:numRef>
              <c:f>'1-2'!$B$2:$B$5</c:f>
              <c:numCache>
                <c:formatCode>General</c:formatCode>
                <c:ptCount val="4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736-448A-AB25-344242CBB1EB}"/>
            </c:ext>
          </c:extLst>
        </c:ser>
        <c:ser>
          <c:idx val="1"/>
          <c:order val="1"/>
          <c:tx>
            <c:strRef>
              <c:f>'1-2'!$C$1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'1-2'!$A$2:$A$5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xVal>
          <c:yVal>
            <c:numRef>
              <c:f>'1-2'!$C$2:$C$5</c:f>
              <c:numCache>
                <c:formatCode>General</c:formatCode>
                <c:ptCount val="4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736-448A-AB25-344242CBB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'1-2'!$B$1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'1-2'!$A$2:$A$5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xVal>
          <c:yVal>
            <c:numRef>
              <c:f>'1-2'!$B$2:$B$5</c:f>
              <c:numCache>
                <c:formatCode>General</c:formatCode>
                <c:ptCount val="4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284-4979-8EBE-1FB960FBFCCA}"/>
            </c:ext>
          </c:extLst>
        </c:ser>
        <c:ser>
          <c:idx val="1"/>
          <c:order val="1"/>
          <c:tx>
            <c:strRef>
              <c:f>'1-2'!$C$1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'1-2'!$A$2:$A$5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xVal>
          <c:yVal>
            <c:numRef>
              <c:f>'1-2'!$C$2:$C$5</c:f>
              <c:numCache>
                <c:formatCode>General</c:formatCode>
                <c:ptCount val="4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284-4979-8EBE-1FB960FBF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'1-2'!$B$1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'1-2'!$A$2:$A$5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xVal>
          <c:yVal>
            <c:numRef>
              <c:f>'1-2'!$B$2:$B$5</c:f>
              <c:numCache>
                <c:formatCode>General</c:formatCode>
                <c:ptCount val="4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713-408B-B980-9CF88DB92BA5}"/>
            </c:ext>
          </c:extLst>
        </c:ser>
        <c:ser>
          <c:idx val="1"/>
          <c:order val="1"/>
          <c:tx>
            <c:strRef>
              <c:f>'1-2'!$C$1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'1-2'!$A$2:$A$5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xVal>
          <c:yVal>
            <c:numRef>
              <c:f>'1-2'!$C$2:$C$5</c:f>
              <c:numCache>
                <c:formatCode>General</c:formatCode>
                <c:ptCount val="4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713-408B-B980-9CF88DB92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'2-3'!$B$1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'2-3'!$A$2:$A$7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</c:numCache>
            </c:numRef>
          </c:xVal>
          <c:yVal>
            <c:numRef>
              <c:f>'2-3'!$B$2:$B$7</c:f>
              <c:numCache>
                <c:formatCode>General</c:formatCode>
                <c:ptCount val="6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77D-4632-B6D3-FDC8EA9CE409}"/>
            </c:ext>
          </c:extLst>
        </c:ser>
        <c:ser>
          <c:idx val="1"/>
          <c:order val="1"/>
          <c:tx>
            <c:strRef>
              <c:f>'2-3'!$C$1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'2-3'!$A$2:$A$7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</c:numCache>
            </c:numRef>
          </c:xVal>
          <c:yVal>
            <c:numRef>
              <c:f>'2-3'!$C$2:$C$7</c:f>
              <c:numCache>
                <c:formatCode>General</c:formatCode>
                <c:ptCount val="6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77D-4632-B6D3-FDC8EA9CE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'2-3'!$B$1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'2-3'!$A$2:$A$7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</c:numCache>
            </c:numRef>
          </c:xVal>
          <c:yVal>
            <c:numRef>
              <c:f>'2-3'!$B$2:$B$7</c:f>
              <c:numCache>
                <c:formatCode>General</c:formatCode>
                <c:ptCount val="6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CC2-4131-A274-BA7FFA394A2A}"/>
            </c:ext>
          </c:extLst>
        </c:ser>
        <c:ser>
          <c:idx val="1"/>
          <c:order val="1"/>
          <c:tx>
            <c:strRef>
              <c:f>'2-3'!$C$1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'2-3'!$A$2:$A$7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</c:numCache>
            </c:numRef>
          </c:xVal>
          <c:yVal>
            <c:numRef>
              <c:f>'2-3'!$C$2:$C$7</c:f>
              <c:numCache>
                <c:formatCode>General</c:formatCode>
                <c:ptCount val="6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  <c:pt idx="4">
                  <c:v>3</c:v>
                </c:pt>
                <c:pt idx="5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CC2-4131-A274-BA7FFA394A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'3-4'!$B$1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'3-4'!$A$2:$A$11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</c:numCache>
            </c:numRef>
          </c:xVal>
          <c:yVal>
            <c:numRef>
              <c:f>'3-4'!$B$2:$B$11</c:f>
              <c:numCache>
                <c:formatCode>General</c:formatCode>
                <c:ptCount val="10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994-45BE-B656-7DF86F541987}"/>
            </c:ext>
          </c:extLst>
        </c:ser>
        <c:ser>
          <c:idx val="1"/>
          <c:order val="1"/>
          <c:tx>
            <c:strRef>
              <c:f>'3-4'!$C$1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'3-4'!$A$2:$A$11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</c:numCache>
            </c:numRef>
          </c:xVal>
          <c:yVal>
            <c:numRef>
              <c:f>'3-4'!$C$2:$C$11</c:f>
              <c:numCache>
                <c:formatCode>General</c:formatCode>
                <c:ptCount val="10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994-45BE-B656-7DF86F541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'3-4'!$B$1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'3-4'!$A$2:$A$9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</c:numCache>
            </c:numRef>
          </c:xVal>
          <c:yVal>
            <c:numRef>
              <c:f>'3-4'!$B$2:$B$9</c:f>
              <c:numCache>
                <c:formatCode>General</c:formatCode>
                <c:ptCount val="8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CDF-4E23-AD59-3CFAA9F6C687}"/>
            </c:ext>
          </c:extLst>
        </c:ser>
        <c:ser>
          <c:idx val="1"/>
          <c:order val="1"/>
          <c:tx>
            <c:strRef>
              <c:f>'3-4'!$C$1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'3-4'!$A$2:$A$9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</c:numCache>
            </c:numRef>
          </c:xVal>
          <c:yVal>
            <c:numRef>
              <c:f>'3-4'!$C$2:$C$9</c:f>
              <c:numCache>
                <c:formatCode>General</c:formatCode>
                <c:ptCount val="8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CDF-4E23-AD59-3CFAA9F6C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'4-5'!$B$1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'4-5'!$A$2:$A$11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</c:numCache>
            </c:numRef>
          </c:xVal>
          <c:yVal>
            <c:numRef>
              <c:f>'4-5'!$B$2:$B$11</c:f>
              <c:numCache>
                <c:formatCode>General</c:formatCode>
                <c:ptCount val="10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352-4BF7-825B-727752DD5392}"/>
            </c:ext>
          </c:extLst>
        </c:ser>
        <c:ser>
          <c:idx val="1"/>
          <c:order val="1"/>
          <c:tx>
            <c:strRef>
              <c:f>'4-5'!$C$1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'4-5'!$A$2:$A$11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</c:numCache>
            </c:numRef>
          </c:xVal>
          <c:yVal>
            <c:numRef>
              <c:f>'4-5'!$C$2:$C$11</c:f>
              <c:numCache>
                <c:formatCode>General</c:formatCode>
                <c:ptCount val="10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0</c:v>
                </c:pt>
                <c:pt idx="9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352-4BF7-825B-727752DD5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'4-5'!$B$1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'4-5'!$A$2:$A$11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</c:numCache>
            </c:numRef>
          </c:xVal>
          <c:yVal>
            <c:numRef>
              <c:f>'4-5'!$B$2:$B$11</c:f>
              <c:numCache>
                <c:formatCode>General</c:formatCode>
                <c:ptCount val="10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40E-4D7F-A6CC-52E200AB90DA}"/>
            </c:ext>
          </c:extLst>
        </c:ser>
        <c:ser>
          <c:idx val="1"/>
          <c:order val="1"/>
          <c:tx>
            <c:strRef>
              <c:f>'4-5'!$C$1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'4-5'!$A$2:$A$11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</c:numCache>
            </c:numRef>
          </c:xVal>
          <c:yVal>
            <c:numRef>
              <c:f>'4-5'!$C$2:$C$11</c:f>
              <c:numCache>
                <c:formatCode>General</c:formatCode>
                <c:ptCount val="10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40E-4D7F-A6CC-52E200AB9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'5-6'!$B$1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'5-6'!$A$2:$A$13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</c:numCache>
            </c:numRef>
          </c:xVal>
          <c:yVal>
            <c:numRef>
              <c:f>'5-6'!$B$2:$B$13</c:f>
              <c:numCache>
                <c:formatCode>General</c:formatCode>
                <c:ptCount val="12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10000</c:v>
                </c:pt>
                <c:pt idx="11">
                  <c:v>10000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FE7-4E4B-A400-F95F99CB1199}"/>
            </c:ext>
          </c:extLst>
        </c:ser>
        <c:ser>
          <c:idx val="1"/>
          <c:order val="1"/>
          <c:tx>
            <c:strRef>
              <c:f>'5-6'!$C$1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'5-6'!$A$2:$A$13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</c:numCache>
            </c:numRef>
          </c:xVal>
          <c:yVal>
            <c:numRef>
              <c:f>'5-6'!$C$2:$C$13</c:f>
              <c:numCache>
                <c:formatCode>General</c:formatCode>
                <c:ptCount val="12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FE7-4E4B-A400-F95F99CB1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'5-6'!$B$1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'5-6'!$A$2:$A$13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</c:numCache>
            </c:numRef>
          </c:xVal>
          <c:yVal>
            <c:numRef>
              <c:f>'5-6'!$B$2:$B$13</c:f>
              <c:numCache>
                <c:formatCode>General</c:formatCode>
                <c:ptCount val="12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17</c:v>
                </c:pt>
                <c:pt idx="11">
                  <c:v>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762-41D5-802D-9AEAF0350931}"/>
            </c:ext>
          </c:extLst>
        </c:ser>
        <c:ser>
          <c:idx val="1"/>
          <c:order val="1"/>
          <c:tx>
            <c:strRef>
              <c:f>'5-6'!$C$1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'5-6'!$A$2:$A$13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</c:numCache>
            </c:numRef>
          </c:xVal>
          <c:yVal>
            <c:numRef>
              <c:f>'5-6'!$C$2:$C$13</c:f>
              <c:numCache>
                <c:formatCode>General</c:formatCode>
                <c:ptCount val="12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762-41D5-802D-9AEAF0350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'6-7'!$B$1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'6-7'!$A$2:$A$15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</c:numCache>
            </c:numRef>
          </c:xVal>
          <c:yVal>
            <c:numRef>
              <c:f>'6-7'!$B$2:$B$15</c:f>
              <c:numCache>
                <c:formatCode>General</c:formatCode>
                <c:ptCount val="14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10000</c:v>
                </c:pt>
                <c:pt idx="11">
                  <c:v>10000</c:v>
                </c:pt>
                <c:pt idx="12">
                  <c:v>10000</c:v>
                </c:pt>
                <c:pt idx="13">
                  <c:v>10000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DF1-403A-AFF2-61A9AABCA452}"/>
            </c:ext>
          </c:extLst>
        </c:ser>
        <c:ser>
          <c:idx val="1"/>
          <c:order val="1"/>
          <c:tx>
            <c:strRef>
              <c:f>'6-7'!$C$1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'6-7'!$A$2:$A$15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</c:numCache>
            </c:numRef>
          </c:xVal>
          <c:yVal>
            <c:numRef>
              <c:f>'6-7'!$C$2:$C$15</c:f>
              <c:numCache>
                <c:formatCode>General</c:formatCode>
                <c:ptCount val="14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DF1-403A-AFF2-61A9AABCA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'6-7'!$B$1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'6-7'!$A$2:$A$15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</c:numCache>
            </c:numRef>
          </c:xVal>
          <c:yVal>
            <c:numRef>
              <c:f>'6-7'!$B$2:$B$15</c:f>
              <c:numCache>
                <c:formatCode>General</c:formatCode>
                <c:ptCount val="14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17</c:v>
                </c:pt>
                <c:pt idx="11">
                  <c:v>17</c:v>
                </c:pt>
                <c:pt idx="12">
                  <c:v>17</c:v>
                </c:pt>
                <c:pt idx="13">
                  <c:v>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82A-448C-93E5-8A820AB7C119}"/>
            </c:ext>
          </c:extLst>
        </c:ser>
        <c:ser>
          <c:idx val="1"/>
          <c:order val="1"/>
          <c:tx>
            <c:strRef>
              <c:f>'6-7'!$C$1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'6-7'!$A$2:$A$15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</c:numCache>
            </c:numRef>
          </c:xVal>
          <c:yVal>
            <c:numRef>
              <c:f>'6-7'!$C$2:$C$15</c:f>
              <c:numCache>
                <c:formatCode>General</c:formatCode>
                <c:ptCount val="14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8</c:v>
                </c:pt>
                <c:pt idx="12">
                  <c:v>12</c:v>
                </c:pt>
                <c:pt idx="13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82A-448C-93E5-8A820AB7C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'7-8'!$B$1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'7-8'!$A$2:$A$17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</c:numCache>
            </c:numRef>
          </c:xVal>
          <c:yVal>
            <c:numRef>
              <c:f>'7-8'!$B$2:$B$17</c:f>
              <c:numCache>
                <c:formatCode>General</c:formatCode>
                <c:ptCount val="16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10000</c:v>
                </c:pt>
                <c:pt idx="11">
                  <c:v>10000</c:v>
                </c:pt>
                <c:pt idx="12">
                  <c:v>10000</c:v>
                </c:pt>
                <c:pt idx="13">
                  <c:v>10000</c:v>
                </c:pt>
                <c:pt idx="14">
                  <c:v>10000</c:v>
                </c:pt>
                <c:pt idx="15">
                  <c:v>10000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F41-4AB9-B8F8-21E2E7052C14}"/>
            </c:ext>
          </c:extLst>
        </c:ser>
        <c:ser>
          <c:idx val="1"/>
          <c:order val="1"/>
          <c:tx>
            <c:strRef>
              <c:f>'7-8'!$C$1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'7-8'!$A$2:$A$17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</c:numCache>
            </c:numRef>
          </c:xVal>
          <c:yVal>
            <c:numRef>
              <c:f>'7-8'!$C$2:$C$17</c:f>
              <c:numCache>
                <c:formatCode>General</c:formatCode>
                <c:ptCount val="16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F41-4AB9-B8F8-21E2E7052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'7-8'!$B$1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'7-8'!$A$2:$A$17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</c:numCache>
            </c:numRef>
          </c:xVal>
          <c:yVal>
            <c:numRef>
              <c:f>'7-8'!$B$2:$B$17</c:f>
              <c:numCache>
                <c:formatCode>General</c:formatCode>
                <c:ptCount val="16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17</c:v>
                </c:pt>
                <c:pt idx="11">
                  <c:v>17</c:v>
                </c:pt>
                <c:pt idx="12">
                  <c:v>17</c:v>
                </c:pt>
                <c:pt idx="13">
                  <c:v>17</c:v>
                </c:pt>
                <c:pt idx="14">
                  <c:v>18</c:v>
                </c:pt>
                <c:pt idx="15">
                  <c:v>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52B-46EF-84B7-CC6B874BE402}"/>
            </c:ext>
          </c:extLst>
        </c:ser>
        <c:ser>
          <c:idx val="1"/>
          <c:order val="1"/>
          <c:tx>
            <c:strRef>
              <c:f>'7-8'!$C$1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'7-8'!$A$2:$A$17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</c:numCache>
            </c:numRef>
          </c:xVal>
          <c:yVal>
            <c:numRef>
              <c:f>'7-8'!$C$2:$C$17</c:f>
              <c:numCache>
                <c:formatCode>General</c:formatCode>
                <c:ptCount val="16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8</c:v>
                </c:pt>
                <c:pt idx="12">
                  <c:v>12</c:v>
                </c:pt>
                <c:pt idx="13">
                  <c:v>12</c:v>
                </c:pt>
                <c:pt idx="14">
                  <c:v>14</c:v>
                </c:pt>
                <c:pt idx="15">
                  <c:v>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52B-46EF-84B7-CC6B874BE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'8-9'!$B$1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'8-9'!$A$2:$A$19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</c:numCache>
            </c:numRef>
          </c:xVal>
          <c:yVal>
            <c:numRef>
              <c:f>'8-9'!$B$2:$B$19</c:f>
              <c:numCache>
                <c:formatCode>General</c:formatCode>
                <c:ptCount val="18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10000</c:v>
                </c:pt>
                <c:pt idx="11">
                  <c:v>10000</c:v>
                </c:pt>
                <c:pt idx="12">
                  <c:v>10000</c:v>
                </c:pt>
                <c:pt idx="13">
                  <c:v>10000</c:v>
                </c:pt>
                <c:pt idx="14">
                  <c:v>10000</c:v>
                </c:pt>
                <c:pt idx="15">
                  <c:v>10000</c:v>
                </c:pt>
                <c:pt idx="16">
                  <c:v>12500</c:v>
                </c:pt>
                <c:pt idx="17">
                  <c:v>12500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38C-4F65-B56C-90AC92C1F135}"/>
            </c:ext>
          </c:extLst>
        </c:ser>
        <c:ser>
          <c:idx val="1"/>
          <c:order val="1"/>
          <c:tx>
            <c:strRef>
              <c:f>'8-9'!$C$1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'8-9'!$A$2:$A$19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</c:numCache>
            </c:numRef>
          </c:xVal>
          <c:yVal>
            <c:numRef>
              <c:f>'8-9'!$C$2:$C$19</c:f>
              <c:numCache>
                <c:formatCode>General</c:formatCode>
                <c:ptCount val="18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5000</c:v>
                </c:pt>
                <c:pt idx="17">
                  <c:v>5000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38C-4F65-B56C-90AC92C1F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'10-11'!$B$1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'10-11'!$A$2:$A$23</c:f>
              <c:numCache>
                <c:formatCode>General</c:formatCode>
                <c:ptCount val="2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</c:numCache>
            </c:numRef>
          </c:xVal>
          <c:yVal>
            <c:numRef>
              <c:f>'10-11'!$B$2:$B$23</c:f>
              <c:numCache>
                <c:formatCode>General</c:formatCode>
                <c:ptCount val="22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17</c:v>
                </c:pt>
                <c:pt idx="11">
                  <c:v>17</c:v>
                </c:pt>
                <c:pt idx="12">
                  <c:v>17</c:v>
                </c:pt>
                <c:pt idx="13">
                  <c:v>17</c:v>
                </c:pt>
                <c:pt idx="14">
                  <c:v>18</c:v>
                </c:pt>
                <c:pt idx="15">
                  <c:v>18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F33-4112-B0AA-CB54631FB887}"/>
            </c:ext>
          </c:extLst>
        </c:ser>
        <c:ser>
          <c:idx val="1"/>
          <c:order val="1"/>
          <c:tx>
            <c:strRef>
              <c:f>'10-11'!$C$1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'10-11'!$A$2:$A$23</c:f>
              <c:numCache>
                <c:formatCode>General</c:formatCode>
                <c:ptCount val="2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</c:numCache>
            </c:numRef>
          </c:xVal>
          <c:yVal>
            <c:numRef>
              <c:f>'10-11'!$C$2:$C$23</c:f>
              <c:numCache>
                <c:formatCode>General</c:formatCode>
                <c:ptCount val="22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8</c:v>
                </c:pt>
                <c:pt idx="12">
                  <c:v>12</c:v>
                </c:pt>
                <c:pt idx="13">
                  <c:v>12</c:v>
                </c:pt>
                <c:pt idx="14">
                  <c:v>14</c:v>
                </c:pt>
                <c:pt idx="15">
                  <c:v>14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F33-4112-B0AA-CB54631FB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'9-10'!$B$1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'9-10'!$A$2:$A$21</c:f>
              <c:numCache>
                <c:formatCode>General</c:formatCode>
                <c:ptCount val="2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</c:numCache>
            </c:numRef>
          </c:xVal>
          <c:yVal>
            <c:numRef>
              <c:f>'9-10'!$B$2:$B$21</c:f>
              <c:numCache>
                <c:formatCode>General</c:formatCode>
                <c:ptCount val="20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10000</c:v>
                </c:pt>
                <c:pt idx="11">
                  <c:v>10000</c:v>
                </c:pt>
                <c:pt idx="12">
                  <c:v>10000</c:v>
                </c:pt>
                <c:pt idx="13">
                  <c:v>10000</c:v>
                </c:pt>
                <c:pt idx="14">
                  <c:v>10000</c:v>
                </c:pt>
                <c:pt idx="15">
                  <c:v>10000</c:v>
                </c:pt>
                <c:pt idx="16">
                  <c:v>12500</c:v>
                </c:pt>
                <c:pt idx="17">
                  <c:v>12500</c:v>
                </c:pt>
                <c:pt idx="18">
                  <c:v>15000</c:v>
                </c:pt>
                <c:pt idx="19">
                  <c:v>15000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1BD-4E29-84D9-550FA2BC357A}"/>
            </c:ext>
          </c:extLst>
        </c:ser>
        <c:ser>
          <c:idx val="1"/>
          <c:order val="1"/>
          <c:tx>
            <c:strRef>
              <c:f>'9-10'!$C$1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'9-10'!$A$2:$A$21</c:f>
              <c:numCache>
                <c:formatCode>General</c:formatCode>
                <c:ptCount val="2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</c:numCache>
            </c:numRef>
          </c:xVal>
          <c:yVal>
            <c:numRef>
              <c:f>'9-10'!$C$2:$C$21</c:f>
              <c:numCache>
                <c:formatCode>General</c:formatCode>
                <c:ptCount val="20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5000</c:v>
                </c:pt>
                <c:pt idx="17">
                  <c:v>5000</c:v>
                </c:pt>
                <c:pt idx="18">
                  <c:v>10000</c:v>
                </c:pt>
                <c:pt idx="19">
                  <c:v>10000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1BD-4E29-84D9-550FA2BC3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'10-11'!$B$1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'10-11'!$A$2:$A$23</c:f>
              <c:numCache>
                <c:formatCode>General</c:formatCode>
                <c:ptCount val="2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</c:numCache>
            </c:numRef>
          </c:xVal>
          <c:yVal>
            <c:numRef>
              <c:f>'10-11'!$B$2:$B$23</c:f>
              <c:numCache>
                <c:formatCode>General</c:formatCode>
                <c:ptCount val="22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17</c:v>
                </c:pt>
                <c:pt idx="11">
                  <c:v>17</c:v>
                </c:pt>
                <c:pt idx="12">
                  <c:v>17</c:v>
                </c:pt>
                <c:pt idx="13">
                  <c:v>17</c:v>
                </c:pt>
                <c:pt idx="14">
                  <c:v>18</c:v>
                </c:pt>
                <c:pt idx="15">
                  <c:v>18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1C3-43C9-86DC-E9DFEB96B9CB}"/>
            </c:ext>
          </c:extLst>
        </c:ser>
        <c:ser>
          <c:idx val="1"/>
          <c:order val="1"/>
          <c:tx>
            <c:strRef>
              <c:f>'10-11'!$C$1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'10-11'!$A$2:$A$23</c:f>
              <c:numCache>
                <c:formatCode>General</c:formatCode>
                <c:ptCount val="2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</c:numCache>
            </c:numRef>
          </c:xVal>
          <c:yVal>
            <c:numRef>
              <c:f>'10-11'!$C$2:$C$23</c:f>
              <c:numCache>
                <c:formatCode>General</c:formatCode>
                <c:ptCount val="22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8</c:v>
                </c:pt>
                <c:pt idx="12">
                  <c:v>12</c:v>
                </c:pt>
                <c:pt idx="13">
                  <c:v>12</c:v>
                </c:pt>
                <c:pt idx="14">
                  <c:v>14</c:v>
                </c:pt>
                <c:pt idx="15">
                  <c:v>14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1C3-43C9-86DC-E9DFEB96B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'10-11'!$B$1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'10-11'!$A$2:$A$23</c:f>
              <c:numCache>
                <c:formatCode>General</c:formatCode>
                <c:ptCount val="2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</c:numCache>
            </c:numRef>
          </c:xVal>
          <c:yVal>
            <c:numRef>
              <c:f>'10-11'!$B$2:$B$23</c:f>
              <c:numCache>
                <c:formatCode>General</c:formatCode>
                <c:ptCount val="22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10000</c:v>
                </c:pt>
                <c:pt idx="11">
                  <c:v>10000</c:v>
                </c:pt>
                <c:pt idx="12">
                  <c:v>10000</c:v>
                </c:pt>
                <c:pt idx="13">
                  <c:v>10000</c:v>
                </c:pt>
                <c:pt idx="14">
                  <c:v>10000</c:v>
                </c:pt>
                <c:pt idx="15">
                  <c:v>10000</c:v>
                </c:pt>
                <c:pt idx="16">
                  <c:v>12500</c:v>
                </c:pt>
                <c:pt idx="17">
                  <c:v>12500</c:v>
                </c:pt>
                <c:pt idx="18">
                  <c:v>15000</c:v>
                </c:pt>
                <c:pt idx="19">
                  <c:v>15000</c:v>
                </c:pt>
                <c:pt idx="20">
                  <c:v>17500</c:v>
                </c:pt>
                <c:pt idx="21">
                  <c:v>17500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BFF-4EB0-82A7-9E5F16C2F5F8}"/>
            </c:ext>
          </c:extLst>
        </c:ser>
        <c:ser>
          <c:idx val="1"/>
          <c:order val="1"/>
          <c:tx>
            <c:strRef>
              <c:f>'10-11'!$C$1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'10-11'!$A$2:$A$23</c:f>
              <c:numCache>
                <c:formatCode>General</c:formatCode>
                <c:ptCount val="2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</c:numCache>
            </c:numRef>
          </c:xVal>
          <c:yVal>
            <c:numRef>
              <c:f>'10-11'!$C$2:$C$23</c:f>
              <c:numCache>
                <c:formatCode>General</c:formatCode>
                <c:ptCount val="22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5000</c:v>
                </c:pt>
                <c:pt idx="17">
                  <c:v>5000</c:v>
                </c:pt>
                <c:pt idx="18">
                  <c:v>10000</c:v>
                </c:pt>
                <c:pt idx="19">
                  <c:v>10000</c:v>
                </c:pt>
                <c:pt idx="20">
                  <c:v>15000</c:v>
                </c:pt>
                <c:pt idx="21">
                  <c:v>15000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BFF-4EB0-82A7-9E5F16C2F5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'10-11'!$B$1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'10-11'!$A$2:$A$23</c:f>
              <c:numCache>
                <c:formatCode>General</c:formatCode>
                <c:ptCount val="2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</c:numCache>
            </c:numRef>
          </c:xVal>
          <c:yVal>
            <c:numRef>
              <c:f>'10-11'!$B$2:$B$23</c:f>
              <c:numCache>
                <c:formatCode>General</c:formatCode>
                <c:ptCount val="22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17</c:v>
                </c:pt>
                <c:pt idx="11">
                  <c:v>17</c:v>
                </c:pt>
                <c:pt idx="12">
                  <c:v>17</c:v>
                </c:pt>
                <c:pt idx="13">
                  <c:v>17</c:v>
                </c:pt>
                <c:pt idx="14">
                  <c:v>18</c:v>
                </c:pt>
                <c:pt idx="15">
                  <c:v>18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EAD-4E29-B2CA-FFAAF5959FBA}"/>
            </c:ext>
          </c:extLst>
        </c:ser>
        <c:ser>
          <c:idx val="1"/>
          <c:order val="1"/>
          <c:tx>
            <c:strRef>
              <c:f>'10-11'!$C$1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'10-11'!$A$2:$A$23</c:f>
              <c:numCache>
                <c:formatCode>General</c:formatCode>
                <c:ptCount val="2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</c:numCache>
            </c:numRef>
          </c:xVal>
          <c:yVal>
            <c:numRef>
              <c:f>'10-11'!$C$2:$C$23</c:f>
              <c:numCache>
                <c:formatCode>General</c:formatCode>
                <c:ptCount val="22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8</c:v>
                </c:pt>
                <c:pt idx="12">
                  <c:v>12</c:v>
                </c:pt>
                <c:pt idx="13">
                  <c:v>12</c:v>
                </c:pt>
                <c:pt idx="14">
                  <c:v>14</c:v>
                </c:pt>
                <c:pt idx="15">
                  <c:v>14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EAD-4E29-B2CA-FFAAF5959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'11-12'!$B$1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'11-12'!$A$2:$A$25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  <c:pt idx="22">
                  <c:v>11</c:v>
                </c:pt>
                <c:pt idx="23">
                  <c:v>12</c:v>
                </c:pt>
              </c:numCache>
            </c:numRef>
          </c:xVal>
          <c:yVal>
            <c:numRef>
              <c:f>'11-12'!$B$2:$B$25</c:f>
              <c:numCache>
                <c:formatCode>General</c:formatCode>
                <c:ptCount val="24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10000</c:v>
                </c:pt>
                <c:pt idx="11">
                  <c:v>10000</c:v>
                </c:pt>
                <c:pt idx="12">
                  <c:v>10000</c:v>
                </c:pt>
                <c:pt idx="13">
                  <c:v>10000</c:v>
                </c:pt>
                <c:pt idx="14">
                  <c:v>10000</c:v>
                </c:pt>
                <c:pt idx="15">
                  <c:v>10000</c:v>
                </c:pt>
                <c:pt idx="16">
                  <c:v>12500</c:v>
                </c:pt>
                <c:pt idx="17">
                  <c:v>12500</c:v>
                </c:pt>
                <c:pt idx="18">
                  <c:v>15000</c:v>
                </c:pt>
                <c:pt idx="19">
                  <c:v>15000</c:v>
                </c:pt>
                <c:pt idx="20">
                  <c:v>17500</c:v>
                </c:pt>
                <c:pt idx="21">
                  <c:v>17500</c:v>
                </c:pt>
                <c:pt idx="22">
                  <c:v>20000</c:v>
                </c:pt>
                <c:pt idx="23">
                  <c:v>20000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734-4C8E-A16F-DF93BE87FDD4}"/>
            </c:ext>
          </c:extLst>
        </c:ser>
        <c:ser>
          <c:idx val="1"/>
          <c:order val="1"/>
          <c:tx>
            <c:strRef>
              <c:f>'11-12'!$C$1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'11-12'!$A$2:$A$25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  <c:pt idx="22">
                  <c:v>11</c:v>
                </c:pt>
                <c:pt idx="23">
                  <c:v>12</c:v>
                </c:pt>
              </c:numCache>
            </c:numRef>
          </c:xVal>
          <c:yVal>
            <c:numRef>
              <c:f>'11-12'!$C$2:$C$25</c:f>
              <c:numCache>
                <c:formatCode>General</c:formatCode>
                <c:ptCount val="24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5000</c:v>
                </c:pt>
                <c:pt idx="17">
                  <c:v>5000</c:v>
                </c:pt>
                <c:pt idx="18">
                  <c:v>10000</c:v>
                </c:pt>
                <c:pt idx="19">
                  <c:v>10000</c:v>
                </c:pt>
                <c:pt idx="20">
                  <c:v>15000</c:v>
                </c:pt>
                <c:pt idx="21">
                  <c:v>15000</c:v>
                </c:pt>
                <c:pt idx="22">
                  <c:v>20000</c:v>
                </c:pt>
                <c:pt idx="23">
                  <c:v>20000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734-4C8E-A16F-DF93BE87F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63896"/>
        <c:axId val="415265536"/>
      </c:scatterChart>
      <c:valAx>
        <c:axId val="41526389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5536"/>
        <c:crosses val="autoZero"/>
        <c:crossBetween val="midCat"/>
      </c:valAx>
      <c:valAx>
        <c:axId val="415265536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Export performance (units exported)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5263896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'C:\Users\achatt31\Syncplicity\Abheek Chatterjee (Astrid Layton)\Engineering Resilience and Eco Robustness\Robustness Jounal Paper summer 2019\Disruption and Recovery simulation\[simulation results.xlsx]Sheet1'!$B$1</c:f>
              <c:strCache>
                <c:ptCount val="1"/>
                <c:pt idx="0">
                  <c:v>Bio-inspired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[1]Sheet1!$A$2:$A$25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  <c:pt idx="22">
                  <c:v>11</c:v>
                </c:pt>
                <c:pt idx="23">
                  <c:v>12</c:v>
                </c:pt>
              </c:numCache>
            </c:numRef>
          </c:xVal>
          <c:yVal>
            <c:numRef>
              <c:f>[1]Sheet1!$B$2:$B$25</c:f>
              <c:numCache>
                <c:formatCode>General</c:formatCode>
                <c:ptCount val="24"/>
                <c:pt idx="0">
                  <c:v>18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17</c:v>
                </c:pt>
                <c:pt idx="11">
                  <c:v>17</c:v>
                </c:pt>
                <c:pt idx="12">
                  <c:v>17</c:v>
                </c:pt>
                <c:pt idx="13">
                  <c:v>17</c:v>
                </c:pt>
                <c:pt idx="14">
                  <c:v>18</c:v>
                </c:pt>
                <c:pt idx="15">
                  <c:v>18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  <c:pt idx="22">
                  <c:v>18</c:v>
                </c:pt>
                <c:pt idx="23">
                  <c:v>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82C-463E-8C0D-C1A84CE3DB0D}"/>
            </c:ext>
          </c:extLst>
        </c:ser>
        <c:ser>
          <c:idx val="1"/>
          <c:order val="1"/>
          <c:tx>
            <c:strRef>
              <c:f>'C:\Users\achatt31\Syncplicity\Abheek Chatterjee (Astrid Layton)\Engineering Resilience and Eco Robustness\Robustness Jounal Paper summer 2019\Disruption and Recovery simulation\[simulation results.xlsx]Sheet1'!$C$1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127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[1]Sheet1!$A$2:$A$25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  <c:pt idx="22">
                  <c:v>11</c:v>
                </c:pt>
                <c:pt idx="23">
                  <c:v>12</c:v>
                </c:pt>
              </c:numCache>
            </c:numRef>
          </c:xVal>
          <c:yVal>
            <c:numRef>
              <c:f>[1]Sheet1!$C$2:$C$25</c:f>
              <c:numCache>
                <c:formatCode>General</c:formatCode>
                <c:ptCount val="24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9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8</c:v>
                </c:pt>
                <c:pt idx="12">
                  <c:v>12</c:v>
                </c:pt>
                <c:pt idx="13">
                  <c:v>12</c:v>
                </c:pt>
                <c:pt idx="14">
                  <c:v>14</c:v>
                </c:pt>
                <c:pt idx="15">
                  <c:v>14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  <c:pt idx="22">
                  <c:v>18</c:v>
                </c:pt>
                <c:pt idx="23">
                  <c:v>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82C-463E-8C0D-C1A84CE3D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90440"/>
        <c:axId val="313184536"/>
      </c:scatterChart>
      <c:valAx>
        <c:axId val="313190440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(weeks)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84536"/>
        <c:crosses val="autoZero"/>
        <c:crossBetween val="midCat"/>
      </c:valAx>
      <c:valAx>
        <c:axId val="313184536"/>
        <c:scaling>
          <c:orientation val="minMax"/>
          <c:max val="1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active actors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13190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0.20187</cdr:x>
      <cdr:y>0.04216</cdr:y>
    </cdr:from>
    <cdr:to>
      <cdr:x>0.31336</cdr:x>
      <cdr:y>0.41266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738377" y="96387"/>
          <a:ext cx="407771" cy="8469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5B191-0336-47F2-999F-FE3F412FE61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2399F-2AA5-43F3-B035-7275D3C17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67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2.xml"/>
</Relationships>
</file>

<file path=ppt/notesSlides/_rels/notesSlide2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3.xml"/>
</Relationships>
</file>

<file path=ppt/notesSlides/_rels/notesSlide3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4.xml"/>
</Relationships>
</file>

<file path=ppt/notesSlides/_rels/notesSlide4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5.xml"/>
</Relationships>
</file>

<file path=ppt/notesSlides/_rels/notesSlide5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6.xml"/>
</Relationships>
</file>

<file path=ppt/notesSlides/_rels/notesSlide6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7.xml"/>
</Relationships>
</file>

<file path=ppt/notesSlides/_rels/notesSlide7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8.xml"/>
</Relationships>
</file>

<file path=ppt/notesSlides/_rels/notesSlide8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9.xml"/>
</Relationships>
</file>

<file path=ppt/notesSlides/_rels/notesSlide9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0.xml"/>
</Relationships>
</file>

<file path=ppt/notesSlides/_rels/notesSlide10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1.xml"/>
</Relationships>
</file>

<file path=ppt/notesSlides/_rels/notesSlide1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2.xml"/>
</Relationships>
</file>

<file path=ppt/notesSlides/_rels/notesSlide12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3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63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19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30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59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20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1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88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97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4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24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621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2399F-2AA5-43F3-B035-7275D3C177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29120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5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7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5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2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3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8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7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06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7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9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A39BA-E6FA-4E4A-B5C4-13042AC99E59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312B5-6F95-4864-A3FB-A56ED8DCA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38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1.xml"/>
   <Relationship Id="rId3" Type="http://schemas.openxmlformats.org/officeDocument/2006/relationships/image" Target="../media/image1.png"/>
   <Relationship Id="rId4" Type="http://schemas.openxmlformats.org/officeDocument/2006/relationships/image" Target="../media/image2.png"/>
   <Relationship Id="rId5" Type="http://schemas.openxmlformats.org/officeDocument/2006/relationships/chart" Target="../charts/chart1.xml"/>
   <Relationship Id="rId6" Type="http://schemas.openxmlformats.org/officeDocument/2006/relationships/chart" Target="../charts/chart2.xml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2.xml"/>
   <Relationship Id="rId3" Type="http://schemas.openxmlformats.org/officeDocument/2006/relationships/chart" Target="../charts/chart3.xml"/>
   <Relationship Id="rId4" Type="http://schemas.openxmlformats.org/officeDocument/2006/relationships/image" Target="../media/image3.png"/>
   <Relationship Id="rId5" Type="http://schemas.openxmlformats.org/officeDocument/2006/relationships/image" Target="../media/image4.png"/>
   <Relationship Id="rId6" Type="http://schemas.openxmlformats.org/officeDocument/2006/relationships/chart" Target="../charts/chart4.xml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3.xml"/>
   <Relationship Id="rId3" Type="http://schemas.openxmlformats.org/officeDocument/2006/relationships/image" Target="../media/image5.png"/>
   <Relationship Id="rId4" Type="http://schemas.openxmlformats.org/officeDocument/2006/relationships/image" Target="../media/image6.png"/>
   <Relationship Id="rId5" Type="http://schemas.openxmlformats.org/officeDocument/2006/relationships/chart" Target="../charts/chart5.xml"/>
   <Relationship Id="rId6" Type="http://schemas.openxmlformats.org/officeDocument/2006/relationships/chart" Target="../charts/chart6.xml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4.xml"/>
   <Relationship Id="rId3" Type="http://schemas.openxmlformats.org/officeDocument/2006/relationships/image" Target="../media/image6.png"/>
   <Relationship Id="rId4" Type="http://schemas.openxmlformats.org/officeDocument/2006/relationships/image" Target="../media/image7.png"/>
   <Relationship Id="rId5" Type="http://schemas.openxmlformats.org/officeDocument/2006/relationships/chart" Target="../charts/chart7.xml"/>
   <Relationship Id="rId6" Type="http://schemas.openxmlformats.org/officeDocument/2006/relationships/chart" Target="../charts/chart8.xml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5.xml"/>
   <Relationship Id="rId3" Type="http://schemas.openxmlformats.org/officeDocument/2006/relationships/image" Target="../media/image8.png"/>
   <Relationship Id="rId4" Type="http://schemas.openxmlformats.org/officeDocument/2006/relationships/image" Target="../media/image6.png"/>
   <Relationship Id="rId5" Type="http://schemas.openxmlformats.org/officeDocument/2006/relationships/chart" Target="../charts/chart9.xml"/>
   <Relationship Id="rId6" Type="http://schemas.openxmlformats.org/officeDocument/2006/relationships/chart" Target="../charts/chart10.xml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6.xml"/>
   <Relationship Id="rId3" Type="http://schemas.openxmlformats.org/officeDocument/2006/relationships/image" Target="../media/image9.png"/>
   <Relationship Id="rId4" Type="http://schemas.openxmlformats.org/officeDocument/2006/relationships/image" Target="../media/image10.png"/>
   <Relationship Id="rId5" Type="http://schemas.openxmlformats.org/officeDocument/2006/relationships/chart" Target="../charts/chart11.xml"/>
   <Relationship Id="rId6" Type="http://schemas.openxmlformats.org/officeDocument/2006/relationships/chart" Target="../charts/chart12.xml"/>
</Relationships>
</file>

<file path=ppt/slides/_rels/slide8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7.xml"/>
   <Relationship Id="rId3" Type="http://schemas.openxmlformats.org/officeDocument/2006/relationships/image" Target="../media/image11.png"/>
   <Relationship Id="rId4" Type="http://schemas.openxmlformats.org/officeDocument/2006/relationships/image" Target="../media/image12.png"/>
   <Relationship Id="rId5" Type="http://schemas.openxmlformats.org/officeDocument/2006/relationships/chart" Target="../charts/chart13.xml"/>
   <Relationship Id="rId6" Type="http://schemas.openxmlformats.org/officeDocument/2006/relationships/chart" Target="../charts/chart14.xml"/>
</Relationships>
</file>

<file path=ppt/slides/_rels/slide9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8.xml"/>
   <Relationship Id="rId3" Type="http://schemas.openxmlformats.org/officeDocument/2006/relationships/image" Target="../media/image13.png"/>
   <Relationship Id="rId4" Type="http://schemas.openxmlformats.org/officeDocument/2006/relationships/image" Target="../media/image14.png"/>
   <Relationship Id="rId5" Type="http://schemas.openxmlformats.org/officeDocument/2006/relationships/chart" Target="../charts/chart15.xml"/>
   <Relationship Id="rId6" Type="http://schemas.openxmlformats.org/officeDocument/2006/relationships/chart" Target="../charts/chart16.xml"/>
</Relationships>
</file>

<file path=ppt/slides/_rels/slide10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9.xml"/>
   <Relationship Id="rId3" Type="http://schemas.openxmlformats.org/officeDocument/2006/relationships/image" Target="../media/image15.png"/>
   <Relationship Id="rId4" Type="http://schemas.openxmlformats.org/officeDocument/2006/relationships/image" Target="../media/image16.png"/>
   <Relationship Id="rId5" Type="http://schemas.openxmlformats.org/officeDocument/2006/relationships/chart" Target="../charts/chart17.xml"/>
   <Relationship Id="rId6" Type="http://schemas.openxmlformats.org/officeDocument/2006/relationships/chart" Target="../charts/chart18.xml"/>
</Relationships>
</file>

<file path=ppt/slides/_rels/slide1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10.xml"/>
   <Relationship Id="rId3" Type="http://schemas.openxmlformats.org/officeDocument/2006/relationships/image" Target="../media/image17.png"/>
   <Relationship Id="rId4" Type="http://schemas.openxmlformats.org/officeDocument/2006/relationships/image" Target="../media/image18.png"/>
   <Relationship Id="rId5" Type="http://schemas.openxmlformats.org/officeDocument/2006/relationships/chart" Target="../charts/chart19.xml"/>
   <Relationship Id="rId6" Type="http://schemas.openxmlformats.org/officeDocument/2006/relationships/chart" Target="../charts/chart20.xml"/>
</Relationships>
</file>

<file path=ppt/slides/_rels/slide1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11.xml"/>
   <Relationship Id="rId3" Type="http://schemas.openxmlformats.org/officeDocument/2006/relationships/image" Target="../media/image19.png"/>
   <Relationship Id="rId4" Type="http://schemas.openxmlformats.org/officeDocument/2006/relationships/image" Target="../media/image20.png"/>
   <Relationship Id="rId5" Type="http://schemas.openxmlformats.org/officeDocument/2006/relationships/chart" Target="../charts/chart21.xml"/>
   <Relationship Id="rId6" Type="http://schemas.openxmlformats.org/officeDocument/2006/relationships/chart" Target="../charts/chart22.xml"/>
</Relationships>
</file>

<file path=ppt/slides/_rels/slide1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12.xml"/>
   <Relationship Id="rId3" Type="http://schemas.openxmlformats.org/officeDocument/2006/relationships/image" Target="../media/image21.png"/>
   <Relationship Id="rId4" Type="http://schemas.openxmlformats.org/officeDocument/2006/relationships/image" Target="../media/image22.png"/>
   <Relationship Id="rId5" Type="http://schemas.openxmlformats.org/officeDocument/2006/relationships/chart" Target="../charts/chart23.xml"/>
   <Relationship Id="rId6" Type="http://schemas.openxmlformats.org/officeDocument/2006/relationships/chart" Target="../charts/chart24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360" y="837550"/>
            <a:ext cx="10243280" cy="2387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S1:</a:t>
            </a:r>
            <a:r>
              <a:rPr lang="en-US" dirty="0" smtClean="0"/>
              <a:t> Visualization </a:t>
            </a:r>
            <a:r>
              <a:rPr lang="en-US" dirty="0" smtClean="0"/>
              <a:t>of the Notional Electric Motor Supply Chain Disruption and Recovery Timeline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/>
              <a:t>Supplementary </a:t>
            </a:r>
            <a:r>
              <a:rPr lang="en-US" i="1" dirty="0" smtClean="0"/>
              <a:t>material to</a:t>
            </a:r>
          </a:p>
          <a:p>
            <a:r>
              <a:rPr lang="en-US" b="1" dirty="0"/>
              <a:t>Mimicking Nature for Resilient Resource and Infrastructure Network </a:t>
            </a:r>
            <a:r>
              <a:rPr lang="en-US" b="1" dirty="0" smtClean="0"/>
              <a:t>Design</a:t>
            </a:r>
          </a:p>
          <a:p>
            <a:r>
              <a:rPr lang="en-US" dirty="0" smtClean="0"/>
              <a:t>Abheek Chatterjee, Astrid Layton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6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pic>
        <p:nvPicPr>
          <p:cNvPr id="116" name="Picture 11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289" y="1569192"/>
            <a:ext cx="3657600" cy="4114800"/>
          </a:xfrm>
          <a:prstGeom prst="rect">
            <a:avLst/>
          </a:prstGeom>
        </p:spPr>
      </p:pic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pic>
        <p:nvPicPr>
          <p:cNvPr id="119" name="Picture 118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93" y="1569192"/>
            <a:ext cx="3657600" cy="4114800"/>
          </a:xfrm>
          <a:prstGeom prst="rect">
            <a:avLst/>
          </a:prstGeom>
        </p:spPr>
      </p:pic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153907" y="210390"/>
            <a:ext cx="5916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Week 0-1 </a:t>
            </a:r>
            <a:r>
              <a:rPr lang="en-US" sz="2800" dirty="0" smtClean="0"/>
              <a:t>Snapshot (Undisrupted state)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8355593" y="1569192"/>
            <a:ext cx="3657600" cy="2286000"/>
            <a:chOff x="8355593" y="1569192"/>
            <a:chExt cx="3657600" cy="2286000"/>
          </a:xfrm>
        </p:grpSpPr>
        <p:graphicFrame>
          <p:nvGraphicFramePr>
            <p:cNvPr id="33" name="Chart 3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4172941"/>
                </p:ext>
              </p:extLst>
            </p:nvPr>
          </p:nvGraphicFramePr>
          <p:xfrm>
            <a:off x="8355593" y="1569192"/>
            <a:ext cx="3657600" cy="2286000"/>
          </p:xfrm>
          <a:graphic>
            <a:graphicData uri="http://schemas.openxmlformats.org/drawingml/2006/chart">
              <c:chart xmlns:c="http://schemas.openxmlformats.org/drawingml/2006/chart" r:id="rId5"/>
            </a:graphicData>
          </a:graphic>
        </p:graphicFrame>
        <p:sp>
          <p:nvSpPr>
            <p:cNvPr id="4" name="Rectangle 3"/>
            <p:cNvSpPr/>
            <p:nvPr/>
          </p:nvSpPr>
          <p:spPr>
            <a:xfrm>
              <a:off x="9233941" y="1586902"/>
              <a:ext cx="322289" cy="3345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2243666"/>
              </p:ext>
            </p:extLst>
          </p:nvPr>
        </p:nvGraphicFramePr>
        <p:xfrm>
          <a:off x="8357616" y="3995928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</p:spTree>
    <p:extLst>
      <p:ext uri="{BB962C8B-B14F-4D97-AF65-F5344CB8AC3E}">
        <p14:creationId xmlns:p14="http://schemas.microsoft.com/office/powerpoint/2010/main" val="289606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698034" y="255411"/>
            <a:ext cx="4828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Week 1-2 </a:t>
            </a:r>
            <a:r>
              <a:rPr lang="en-US" sz="2800" dirty="0" smtClean="0"/>
              <a:t>Snapshot (Disruption)</a:t>
            </a:r>
            <a:endParaRPr lang="en-US" sz="2800" dirty="0"/>
          </a:p>
        </p:txBody>
      </p:sp>
      <p:graphicFrame>
        <p:nvGraphicFramePr>
          <p:cNvPr id="33" name="Chart 32"/>
          <p:cNvGraphicFramePr>
            <a:graphicFrameLocks/>
          </p:cNvGraphicFramePr>
          <p:nvPr/>
        </p:nvGraphicFramePr>
        <p:xfrm>
          <a:off x="8355593" y="1569192"/>
          <a:ext cx="3657600" cy="2286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pic>
        <p:nvPicPr>
          <p:cNvPr id="31" name="Picture 30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93" y="1572768"/>
            <a:ext cx="3657600" cy="4114800"/>
          </a:xfrm>
          <a:prstGeom prst="rect">
            <a:avLst/>
          </a:prstGeom>
        </p:spPr>
      </p:pic>
      <p:pic>
        <p:nvPicPr>
          <p:cNvPr id="32" name="Picture 31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1572768"/>
            <a:ext cx="3657600" cy="4114800"/>
          </a:xfrm>
          <a:prstGeom prst="rect">
            <a:avLst/>
          </a:prstGeom>
        </p:spPr>
      </p:pic>
      <p:graphicFrame>
        <p:nvGraphicFramePr>
          <p:cNvPr id="34" name="Chart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3402637"/>
              </p:ext>
            </p:extLst>
          </p:nvPr>
        </p:nvGraphicFramePr>
        <p:xfrm>
          <a:off x="8357616" y="3995928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29" name="Lightning Bolt 28"/>
          <p:cNvSpPr/>
          <p:nvPr/>
        </p:nvSpPr>
        <p:spPr>
          <a:xfrm rot="19668899" flipH="1">
            <a:off x="9012642" y="5104653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Lightning Bolt 34"/>
          <p:cNvSpPr/>
          <p:nvPr/>
        </p:nvSpPr>
        <p:spPr>
          <a:xfrm rot="19668899" flipH="1">
            <a:off x="9113113" y="2672287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93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610941" y="255411"/>
            <a:ext cx="3002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2-3 Snapshot</a:t>
            </a:r>
            <a:endParaRPr lang="en-US" sz="2800" dirty="0"/>
          </a:p>
        </p:txBody>
      </p:sp>
      <p:pic>
        <p:nvPicPr>
          <p:cNvPr id="29" name="Picture 2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1572768"/>
            <a:ext cx="3657600" cy="4114800"/>
          </a:xfrm>
          <a:prstGeom prst="rect">
            <a:avLst/>
          </a:prstGeom>
        </p:spPr>
      </p:pic>
      <p:pic>
        <p:nvPicPr>
          <p:cNvPr id="34" name="Picture 33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1572768"/>
            <a:ext cx="3657600" cy="4114800"/>
          </a:xfrm>
          <a:prstGeom prst="rect">
            <a:avLst/>
          </a:prstGeom>
        </p:spPr>
      </p:pic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3036048"/>
              </p:ext>
            </p:extLst>
          </p:nvPr>
        </p:nvGraphicFramePr>
        <p:xfrm>
          <a:off x="8357616" y="1572768"/>
          <a:ext cx="3657600" cy="22860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6787649"/>
              </p:ext>
            </p:extLst>
          </p:nvPr>
        </p:nvGraphicFramePr>
        <p:xfrm>
          <a:off x="8357616" y="3995928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31" name="Lightning Bolt 30"/>
          <p:cNvSpPr/>
          <p:nvPr/>
        </p:nvSpPr>
        <p:spPr>
          <a:xfrm rot="19668899" flipH="1">
            <a:off x="9012642" y="5104653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Lightning Bolt 31"/>
          <p:cNvSpPr/>
          <p:nvPr/>
        </p:nvSpPr>
        <p:spPr>
          <a:xfrm rot="19668899" flipH="1">
            <a:off x="9113113" y="2672287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1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610941" y="255411"/>
            <a:ext cx="3002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3-4 Snapshot</a:t>
            </a:r>
            <a:endParaRPr lang="en-US" sz="2800" dirty="0"/>
          </a:p>
        </p:txBody>
      </p:sp>
      <p:pic>
        <p:nvPicPr>
          <p:cNvPr id="31" name="Picture 3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1572768"/>
            <a:ext cx="3657600" cy="4114800"/>
          </a:xfrm>
          <a:prstGeom prst="rect">
            <a:avLst/>
          </a:prstGeom>
        </p:spPr>
      </p:pic>
      <p:pic>
        <p:nvPicPr>
          <p:cNvPr id="32" name="Picture 31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1572768"/>
            <a:ext cx="3657600" cy="4114800"/>
          </a:xfrm>
          <a:prstGeom prst="rect">
            <a:avLst/>
          </a:prstGeom>
        </p:spPr>
      </p:pic>
      <p:graphicFrame>
        <p:nvGraphicFramePr>
          <p:cNvPr id="33" name="Chart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8846301"/>
              </p:ext>
            </p:extLst>
          </p:nvPr>
        </p:nvGraphicFramePr>
        <p:xfrm>
          <a:off x="8357616" y="1572768"/>
          <a:ext cx="3657600" cy="22860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6202757"/>
              </p:ext>
            </p:extLst>
          </p:nvPr>
        </p:nvGraphicFramePr>
        <p:xfrm>
          <a:off x="8357616" y="3995928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29" name="Lightning Bolt 28"/>
          <p:cNvSpPr/>
          <p:nvPr/>
        </p:nvSpPr>
        <p:spPr>
          <a:xfrm rot="19668899" flipH="1">
            <a:off x="9012642" y="5104653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Lightning Bolt 33"/>
          <p:cNvSpPr/>
          <p:nvPr/>
        </p:nvSpPr>
        <p:spPr>
          <a:xfrm rot="19668899" flipH="1">
            <a:off x="9113113" y="2672287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48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610941" y="255411"/>
            <a:ext cx="3002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4-5 Snapshot</a:t>
            </a:r>
            <a:endParaRPr lang="en-US" sz="2800" dirty="0"/>
          </a:p>
        </p:txBody>
      </p:sp>
      <p:pic>
        <p:nvPicPr>
          <p:cNvPr id="29" name="Picture 28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1572768"/>
            <a:ext cx="3657600" cy="4114800"/>
          </a:xfrm>
          <a:prstGeom prst="rect">
            <a:avLst/>
          </a:prstGeom>
        </p:spPr>
      </p:pic>
      <p:pic>
        <p:nvPicPr>
          <p:cNvPr id="34" name="Picture 33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1572768"/>
            <a:ext cx="3657600" cy="4114800"/>
          </a:xfrm>
          <a:prstGeom prst="rect">
            <a:avLst/>
          </a:prstGeom>
        </p:spPr>
      </p:pic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698745"/>
              </p:ext>
            </p:extLst>
          </p:nvPr>
        </p:nvGraphicFramePr>
        <p:xfrm>
          <a:off x="8357616" y="1572768"/>
          <a:ext cx="3657600" cy="22860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1427805"/>
              </p:ext>
            </p:extLst>
          </p:nvPr>
        </p:nvGraphicFramePr>
        <p:xfrm>
          <a:off x="8357616" y="3995928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31" name="Lightning Bolt 30"/>
          <p:cNvSpPr/>
          <p:nvPr/>
        </p:nvSpPr>
        <p:spPr>
          <a:xfrm rot="19668899" flipH="1">
            <a:off x="9012642" y="5104653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Lightning Bolt 31"/>
          <p:cNvSpPr/>
          <p:nvPr/>
        </p:nvSpPr>
        <p:spPr>
          <a:xfrm rot="19668899" flipH="1">
            <a:off x="9113113" y="2672287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2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610941" y="255411"/>
            <a:ext cx="3002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5-6 Snapshot</a:t>
            </a:r>
            <a:endParaRPr lang="en-US" sz="2800" dirty="0"/>
          </a:p>
        </p:txBody>
      </p:sp>
      <p:pic>
        <p:nvPicPr>
          <p:cNvPr id="31" name="Picture 30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1572768"/>
            <a:ext cx="3657600" cy="4114800"/>
          </a:xfrm>
          <a:prstGeom prst="rect">
            <a:avLst/>
          </a:prstGeom>
        </p:spPr>
      </p:pic>
      <p:pic>
        <p:nvPicPr>
          <p:cNvPr id="32" name="Picture 31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1572768"/>
            <a:ext cx="3657600" cy="4114800"/>
          </a:xfrm>
          <a:prstGeom prst="rect">
            <a:avLst/>
          </a:prstGeom>
        </p:spPr>
      </p:pic>
      <p:graphicFrame>
        <p:nvGraphicFramePr>
          <p:cNvPr id="33" name="Chart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8696553"/>
              </p:ext>
            </p:extLst>
          </p:nvPr>
        </p:nvGraphicFramePr>
        <p:xfrm>
          <a:off x="8357616" y="1572768"/>
          <a:ext cx="3657600" cy="22860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3393989"/>
              </p:ext>
            </p:extLst>
          </p:nvPr>
        </p:nvGraphicFramePr>
        <p:xfrm>
          <a:off x="8357616" y="3995928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29" name="Lightning Bolt 28"/>
          <p:cNvSpPr/>
          <p:nvPr/>
        </p:nvSpPr>
        <p:spPr>
          <a:xfrm rot="19668899" flipH="1">
            <a:off x="9012642" y="5104653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Lightning Bolt 33"/>
          <p:cNvSpPr/>
          <p:nvPr/>
        </p:nvSpPr>
        <p:spPr>
          <a:xfrm rot="19668899" flipH="1">
            <a:off x="9113113" y="2672287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69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610941" y="255411"/>
            <a:ext cx="3002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6-7 Snapshot</a:t>
            </a:r>
            <a:endParaRPr lang="en-US" sz="2800" dirty="0"/>
          </a:p>
        </p:txBody>
      </p:sp>
      <p:pic>
        <p:nvPicPr>
          <p:cNvPr id="29" name="Picture 2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1572768"/>
            <a:ext cx="3657600" cy="4114800"/>
          </a:xfrm>
          <a:prstGeom prst="rect">
            <a:avLst/>
          </a:prstGeom>
        </p:spPr>
      </p:pic>
      <p:pic>
        <p:nvPicPr>
          <p:cNvPr id="34" name="Picture 33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1572768"/>
            <a:ext cx="3657600" cy="4114800"/>
          </a:xfrm>
          <a:prstGeom prst="rect">
            <a:avLst/>
          </a:prstGeom>
        </p:spPr>
      </p:pic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3865453"/>
              </p:ext>
            </p:extLst>
          </p:nvPr>
        </p:nvGraphicFramePr>
        <p:xfrm>
          <a:off x="8357616" y="1572768"/>
          <a:ext cx="3657600" cy="22860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7" name="Chart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5012343"/>
              </p:ext>
            </p:extLst>
          </p:nvPr>
        </p:nvGraphicFramePr>
        <p:xfrm>
          <a:off x="8357616" y="3995928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31" name="Lightning Bolt 30"/>
          <p:cNvSpPr/>
          <p:nvPr/>
        </p:nvSpPr>
        <p:spPr>
          <a:xfrm rot="19668899" flipH="1">
            <a:off x="9012642" y="5104653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Lightning Bolt 31"/>
          <p:cNvSpPr/>
          <p:nvPr/>
        </p:nvSpPr>
        <p:spPr>
          <a:xfrm rot="19668899" flipH="1">
            <a:off x="9113113" y="2672287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33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610941" y="255411"/>
            <a:ext cx="3002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7-8 Snapshot</a:t>
            </a:r>
            <a:endParaRPr lang="en-US" sz="2800" dirty="0"/>
          </a:p>
        </p:txBody>
      </p:sp>
      <p:pic>
        <p:nvPicPr>
          <p:cNvPr id="31" name="Picture 3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1572768"/>
            <a:ext cx="3657600" cy="4151376"/>
          </a:xfrm>
          <a:prstGeom prst="rect">
            <a:avLst/>
          </a:prstGeom>
        </p:spPr>
      </p:pic>
      <p:pic>
        <p:nvPicPr>
          <p:cNvPr id="32" name="Picture 3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1572768"/>
            <a:ext cx="3657600" cy="4151376"/>
          </a:xfrm>
          <a:prstGeom prst="rect">
            <a:avLst/>
          </a:prstGeom>
        </p:spPr>
      </p:pic>
      <p:graphicFrame>
        <p:nvGraphicFramePr>
          <p:cNvPr id="33" name="Chart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2677583"/>
              </p:ext>
            </p:extLst>
          </p:nvPr>
        </p:nvGraphicFramePr>
        <p:xfrm>
          <a:off x="8394192" y="1572768"/>
          <a:ext cx="3657600" cy="22860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1737124"/>
              </p:ext>
            </p:extLst>
          </p:nvPr>
        </p:nvGraphicFramePr>
        <p:xfrm>
          <a:off x="8357616" y="3995928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29" name="Lightning Bolt 28"/>
          <p:cNvSpPr/>
          <p:nvPr/>
        </p:nvSpPr>
        <p:spPr>
          <a:xfrm rot="19668899" flipH="1">
            <a:off x="9012642" y="5104653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Lightning Bolt 33"/>
          <p:cNvSpPr/>
          <p:nvPr/>
        </p:nvSpPr>
        <p:spPr>
          <a:xfrm rot="19668899" flipH="1">
            <a:off x="9113113" y="2672287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65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610941" y="255411"/>
            <a:ext cx="3002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8-9 Snapshot</a:t>
            </a:r>
            <a:endParaRPr lang="en-US" sz="2800" dirty="0"/>
          </a:p>
        </p:txBody>
      </p:sp>
      <p:pic>
        <p:nvPicPr>
          <p:cNvPr id="29" name="Picture 2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1572768"/>
            <a:ext cx="3657600" cy="4114800"/>
          </a:xfrm>
          <a:prstGeom prst="rect">
            <a:avLst/>
          </a:prstGeom>
        </p:spPr>
      </p:pic>
      <p:pic>
        <p:nvPicPr>
          <p:cNvPr id="34" name="Picture 33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1572768"/>
            <a:ext cx="3657600" cy="4114800"/>
          </a:xfrm>
          <a:prstGeom prst="rect">
            <a:avLst/>
          </a:prstGeom>
        </p:spPr>
      </p:pic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4597414"/>
              </p:ext>
            </p:extLst>
          </p:nvPr>
        </p:nvGraphicFramePr>
        <p:xfrm>
          <a:off x="8357616" y="1572768"/>
          <a:ext cx="3657600" cy="22860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6835035"/>
              </p:ext>
            </p:extLst>
          </p:nvPr>
        </p:nvGraphicFramePr>
        <p:xfrm>
          <a:off x="8358895" y="3999609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31" name="Lightning Bolt 30"/>
          <p:cNvSpPr/>
          <p:nvPr/>
        </p:nvSpPr>
        <p:spPr>
          <a:xfrm rot="19668899" flipH="1">
            <a:off x="9012642" y="5104653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Lightning Bolt 31"/>
          <p:cNvSpPr/>
          <p:nvPr/>
        </p:nvSpPr>
        <p:spPr>
          <a:xfrm rot="19668899" flipH="1">
            <a:off x="9113113" y="2672287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62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610941" y="255411"/>
            <a:ext cx="3185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9-10 Snapshot</a:t>
            </a:r>
            <a:endParaRPr lang="en-US" sz="2800" dirty="0"/>
          </a:p>
        </p:txBody>
      </p:sp>
      <p:pic>
        <p:nvPicPr>
          <p:cNvPr id="31" name="Picture 3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1572768"/>
            <a:ext cx="3657600" cy="4114800"/>
          </a:xfrm>
          <a:prstGeom prst="rect">
            <a:avLst/>
          </a:prstGeom>
        </p:spPr>
      </p:pic>
      <p:pic>
        <p:nvPicPr>
          <p:cNvPr id="32" name="Picture 31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1572768"/>
            <a:ext cx="3657600" cy="4114800"/>
          </a:xfrm>
          <a:prstGeom prst="rect">
            <a:avLst/>
          </a:prstGeom>
        </p:spPr>
      </p:pic>
      <p:graphicFrame>
        <p:nvGraphicFramePr>
          <p:cNvPr id="33" name="Chart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227848"/>
              </p:ext>
            </p:extLst>
          </p:nvPr>
        </p:nvGraphicFramePr>
        <p:xfrm>
          <a:off x="8357616" y="1572768"/>
          <a:ext cx="3657600" cy="22860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714909"/>
              </p:ext>
            </p:extLst>
          </p:nvPr>
        </p:nvGraphicFramePr>
        <p:xfrm>
          <a:off x="8358895" y="3999609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29" name="Lightning Bolt 28"/>
          <p:cNvSpPr/>
          <p:nvPr/>
        </p:nvSpPr>
        <p:spPr>
          <a:xfrm rot="19668899" flipH="1">
            <a:off x="9012642" y="5104653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Lightning Bolt 33"/>
          <p:cNvSpPr/>
          <p:nvPr/>
        </p:nvSpPr>
        <p:spPr>
          <a:xfrm rot="19668899" flipH="1">
            <a:off x="9113113" y="2672287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71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610941" y="255411"/>
            <a:ext cx="3367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10-11 Snapshot</a:t>
            </a:r>
            <a:endParaRPr lang="en-US" sz="2800" dirty="0"/>
          </a:p>
        </p:txBody>
      </p:sp>
      <p:pic>
        <p:nvPicPr>
          <p:cNvPr id="29" name="Picture 2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1572768"/>
            <a:ext cx="3657600" cy="4114800"/>
          </a:xfrm>
          <a:prstGeom prst="rect">
            <a:avLst/>
          </a:prstGeom>
        </p:spPr>
      </p:pic>
      <p:pic>
        <p:nvPicPr>
          <p:cNvPr id="34" name="Picture 33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1572768"/>
            <a:ext cx="3657600" cy="4114800"/>
          </a:xfrm>
          <a:prstGeom prst="rect">
            <a:avLst/>
          </a:prstGeom>
        </p:spPr>
      </p:pic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8276213"/>
              </p:ext>
            </p:extLst>
          </p:nvPr>
        </p:nvGraphicFramePr>
        <p:xfrm>
          <a:off x="8357616" y="1572768"/>
          <a:ext cx="3657600" cy="22860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7742894"/>
              </p:ext>
            </p:extLst>
          </p:nvPr>
        </p:nvGraphicFramePr>
        <p:xfrm>
          <a:off x="8358895" y="3999609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31" name="Lightning Bolt 30"/>
          <p:cNvSpPr/>
          <p:nvPr/>
        </p:nvSpPr>
        <p:spPr>
          <a:xfrm rot="19668899" flipH="1">
            <a:off x="9012642" y="5104653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Lightning Bolt 31"/>
          <p:cNvSpPr/>
          <p:nvPr/>
        </p:nvSpPr>
        <p:spPr>
          <a:xfrm rot="19668899" flipH="1">
            <a:off x="9113113" y="2672287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77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371203" y="5906740"/>
            <a:ext cx="6754705" cy="288152"/>
            <a:chOff x="2845424" y="6418685"/>
            <a:chExt cx="6754705" cy="28815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845424" y="6554800"/>
              <a:ext cx="2028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538383" y="6559069"/>
              <a:ext cx="202858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241440" y="6557184"/>
              <a:ext cx="202858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903980" y="6555797"/>
              <a:ext cx="20285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027361" y="6418686"/>
              <a:ext cx="531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Rotor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27248" y="6424781"/>
              <a:ext cx="5614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Stator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12913" y="6418685"/>
              <a:ext cx="5629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Shield</a:t>
              </a:r>
              <a:endParaRPr lang="en-US" sz="12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83940" y="6423592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Base</a:t>
              </a:r>
              <a:endParaRPr lang="en-US" sz="1200" dirty="0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5496502" y="6554800"/>
              <a:ext cx="202858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807657" y="6562091"/>
              <a:ext cx="20285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681678" y="6429838"/>
              <a:ext cx="11385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Drive-assembly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990393" y="6420599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Case-assembly</a:t>
              </a:r>
              <a:endParaRPr lang="en-US" sz="12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8095183" y="6562091"/>
              <a:ext cx="2028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8298041" y="6418685"/>
              <a:ext cx="13020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Assembled Motor</a:t>
              </a:r>
              <a:endParaRPr lang="en-US" sz="1200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52547" y="1066923"/>
            <a:ext cx="3371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Design for minimum shipping cost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25037" y="1058117"/>
            <a:ext cx="197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Bio-inspired design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4082047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114" idx="3"/>
          </p:cNvCxnSpPr>
          <p:nvPr/>
        </p:nvCxnSpPr>
        <p:spPr>
          <a:xfrm flipV="1">
            <a:off x="7125908" y="6042854"/>
            <a:ext cx="317456" cy="2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7531274" y="5904354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Exports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70598" y="1308789"/>
            <a:ext cx="4507" cy="4355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48459" y="106259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curves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610941" y="255411"/>
            <a:ext cx="3367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11-12 Snapshot</a:t>
            </a:r>
            <a:endParaRPr lang="en-US" sz="2800" dirty="0"/>
          </a:p>
        </p:txBody>
      </p:sp>
      <p:pic>
        <p:nvPicPr>
          <p:cNvPr id="31" name="Picture 3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1572768"/>
            <a:ext cx="3657600" cy="4114800"/>
          </a:xfrm>
          <a:prstGeom prst="rect">
            <a:avLst/>
          </a:prstGeom>
        </p:spPr>
      </p:pic>
      <p:pic>
        <p:nvPicPr>
          <p:cNvPr id="32" name="Picture 31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1572768"/>
            <a:ext cx="3657600" cy="4114800"/>
          </a:xfrm>
          <a:prstGeom prst="rect">
            <a:avLst/>
          </a:prstGeom>
        </p:spPr>
      </p:pic>
      <p:graphicFrame>
        <p:nvGraphicFramePr>
          <p:cNvPr id="33" name="Chart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3418326"/>
              </p:ext>
            </p:extLst>
          </p:nvPr>
        </p:nvGraphicFramePr>
        <p:xfrm>
          <a:off x="8357616" y="1572768"/>
          <a:ext cx="3657600" cy="22860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392484"/>
              </p:ext>
            </p:extLst>
          </p:nvPr>
        </p:nvGraphicFramePr>
        <p:xfrm>
          <a:off x="8357616" y="3999609"/>
          <a:ext cx="3657600" cy="2286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29" name="Lightning Bolt 28"/>
          <p:cNvSpPr/>
          <p:nvPr/>
        </p:nvSpPr>
        <p:spPr>
          <a:xfrm rot="19668899" flipH="1">
            <a:off x="9012642" y="5104653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Lightning Bolt 33"/>
          <p:cNvSpPr/>
          <p:nvPr/>
        </p:nvSpPr>
        <p:spPr>
          <a:xfrm rot="19668899" flipH="1">
            <a:off x="9113113" y="2672287"/>
            <a:ext cx="445658" cy="31691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89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1300"/>
    </mc:Choice>
    <mc:Fallback>
      <p:transition advClick="0" advTm="13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518</Words>
  <Application>Microsoft Office PowerPoint</Application>
  <PresentationFormat>Widescreen</PresentationFormat>
  <Paragraphs>208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S1: Visualization of the Notional Electric Motor Supply Chain Disruption and Recovery Timeline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